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643" r:id="rId2"/>
    <p:sldId id="519" r:id="rId3"/>
    <p:sldId id="757" r:id="rId4"/>
    <p:sldId id="758" r:id="rId5"/>
    <p:sldId id="760" r:id="rId6"/>
    <p:sldId id="761" r:id="rId7"/>
    <p:sldId id="762" r:id="rId8"/>
    <p:sldId id="763" r:id="rId9"/>
    <p:sldId id="764" r:id="rId10"/>
    <p:sldId id="765" r:id="rId11"/>
    <p:sldId id="766" r:id="rId12"/>
    <p:sldId id="767" r:id="rId13"/>
    <p:sldId id="768" r:id="rId14"/>
    <p:sldId id="741" r:id="rId15"/>
    <p:sldId id="742" r:id="rId16"/>
    <p:sldId id="743" r:id="rId17"/>
    <p:sldId id="744" r:id="rId18"/>
    <p:sldId id="745" r:id="rId19"/>
    <p:sldId id="746" r:id="rId20"/>
    <p:sldId id="747" r:id="rId21"/>
    <p:sldId id="748" r:id="rId22"/>
    <p:sldId id="749" r:id="rId23"/>
    <p:sldId id="750" r:id="rId24"/>
    <p:sldId id="751" r:id="rId25"/>
    <p:sldId id="752" r:id="rId26"/>
    <p:sldId id="753" r:id="rId27"/>
    <p:sldId id="754" r:id="rId28"/>
    <p:sldId id="755" r:id="rId29"/>
    <p:sldId id="756" r:id="rId30"/>
    <p:sldId id="602" r:id="rId3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3">
          <p15:clr>
            <a:srgbClr val="A4A3A4"/>
          </p15:clr>
        </p15:guide>
        <p15:guide id="2" pos="27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CA95"/>
    <a:srgbClr val="F0775F"/>
    <a:srgbClr val="E88800"/>
    <a:srgbClr val="FF9800"/>
    <a:srgbClr val="AFBADD"/>
    <a:srgbClr val="D0D1D5"/>
    <a:srgbClr val="7EDBAE"/>
    <a:srgbClr val="FFBA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30" d="100"/>
          <a:sy n="130" d="100"/>
        </p:scale>
        <p:origin x="-1074" y="-486"/>
      </p:cViewPr>
      <p:guideLst>
        <p:guide orient="horz" pos="1803"/>
        <p:guide pos="2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6D431C6-8045-4493-8D96-55D18DED943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829578C-067A-43B1-AABD-769F91CACCE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6146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728D3CF-A212-41DE-818A-FD75CABEE3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04545DC-45CA-4CE3-873A-398E40F979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lIns="67500" tIns="35100" rIns="67500" bIns="35100" rtlCol="0" anchor="t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>
            <a:normAutofit/>
          </a:bodyPr>
          <a:lstStyle>
            <a:lvl1pPr algn="ctr">
              <a:lnSpc>
                <a:spcPct val="110000"/>
              </a:lnSpc>
              <a:buNone/>
              <a:defRPr sz="1800" spc="150"/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3F2091D-1847-48EE-9260-821029A58E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976A373-A883-482A-AC85-BCB5113966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F7D2697-58E2-4464-9E4F-7482E1E475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3B3C94F-C4CC-419D-A575-4FE22D4A2F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265CFD5-C476-47F7-BDD3-B471382823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3071B98-8500-43AA-91E9-665CFE227D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6B23E6E-73AE-4D80-B6D0-F4D3C63C67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6FAFB3A-A34F-43E2-AB08-F1FD21A0C7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/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rtlCol="0">
            <a:normAutofit/>
          </a:bodyPr>
          <a:lstStyle/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A3F8084-8F48-48FD-9B35-23B52BEA1F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>
            <a:normAutofit/>
          </a:bodyPr>
          <a:lstStyle>
            <a:lvl1pPr>
              <a:defRPr sz="3300"/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996905B-077C-48F8-AB34-D0D25E8BA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/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rtlCol="0">
            <a:normAutofit/>
          </a:bodyPr>
          <a:lstStyle/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3195326-8516-4A47-B916-3ECD01C750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/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lIns="76200" tIns="0" rIns="61913" bIns="0" rtlCol="0">
            <a:normAutofit/>
          </a:bodyPr>
          <a:lstStyle/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lIns="76200" tIns="28575" rIns="57150" bIns="28575" rtlCol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lIns="76200" tIns="0" rIns="61913" bIns="0" rtlCol="0">
            <a:normAutofit/>
          </a:bodyPr>
          <a:lstStyle/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AB5D68-7C23-430D-9D46-3A16B5F984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lIns="67500" tIns="35100" rIns="67500" bIns="35100" rtlCol="0">
            <a:normAutofit/>
          </a:bodyPr>
          <a:lstStyle/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F613358-C25D-4FE5-B92E-5C5456A44B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F1EBAC5-27C6-4989-8F47-25E67C1C81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1CD7F84-C968-4D5C-90AB-3B4ED7E039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rIns="35100"/>
          <a:lstStyle>
            <a:lvl1pPr marL="171450" indent="-171450">
              <a:spcAft>
                <a:spcPts val="750"/>
              </a:spcAft>
              <a:defRPr spc="225"/>
            </a:lvl1pPr>
            <a:lvl2pPr marL="514350" indent="-171450">
              <a:defRPr spc="225"/>
            </a:lvl2pPr>
            <a:lvl3pPr marL="857250" indent="-171450">
              <a:defRPr spc="225"/>
            </a:lvl3pPr>
            <a:lvl4pPr marL="1200150" indent="-171450">
              <a:defRPr spc="225"/>
            </a:lvl4pPr>
            <a:lvl5pPr marL="1543050" indent="-171450">
              <a:defRPr spc="225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CBADE36-D033-4E4C-B62A-55F63F42D3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1"/>
            </p:custDataLst>
          </p:nvPr>
        </p:nvSpPr>
        <p:spPr bwMode="auto"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28" tIns="35243" rIns="67628" bIns="35243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2"/>
            </p:custDataLst>
          </p:nvPr>
        </p:nvSpPr>
        <p:spPr bwMode="auto"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500" tIns="35100" rIns="67500" bIns="3510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459581" y="4736307"/>
            <a:ext cx="2024063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800" baseline="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3087291" y="4736307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800" baseline="0" noProof="1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6657975" y="4736307"/>
            <a:ext cx="2025254" cy="23693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800">
                <a:solidFill>
                  <a:srgbClr val="898989"/>
                </a:solidFill>
                <a:ea typeface="微软雅黑" panose="020B0503020204020204" pitchFamily="34" charset="-122"/>
              </a:defRPr>
            </a:lvl1pPr>
          </a:lstStyle>
          <a:p>
            <a:fld id="{EA0099EB-D240-4D79-8C18-D32959BCC845}" type="slidenum">
              <a:rPr lang="zh-CN" altLang="en-US"/>
              <a:t>‹#›</a:t>
            </a:fld>
            <a:endParaRPr lang="zh-CN" altLang="en-US"/>
          </a:p>
        </p:txBody>
      </p:sp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rtl="0" fontAlgn="base">
        <a:spcBef>
          <a:spcPct val="0"/>
        </a:spcBef>
        <a:spcAft>
          <a:spcPct val="0"/>
        </a:spcAft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fontAlgn="base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fontAlgn="base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pitchFamily="2" charset="2"/>
        <a:buChar char=""/>
        <a:tabLst>
          <a:tab pos="1207135" algn="l"/>
          <a:tab pos="1207135" algn="l"/>
          <a:tab pos="1207135" algn="l"/>
          <a:tab pos="1207135" algn="l"/>
        </a:tabLst>
        <a:defRPr sz="11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fontAlgn="base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tabLst>
          <a:tab pos="1207135" algn="l"/>
          <a:tab pos="1207135" algn="l"/>
          <a:tab pos="1207135" algn="l"/>
          <a:tab pos="1207135" algn="l"/>
        </a:tabLst>
        <a:defRPr sz="11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终止 1"/>
          <p:cNvSpPr/>
          <p:nvPr/>
        </p:nvSpPr>
        <p:spPr>
          <a:xfrm>
            <a:off x="1485293" y="1809770"/>
            <a:ext cx="6172038" cy="1103111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en-US" altLang="zh-CN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sometimes work harder</a:t>
            </a:r>
          </a:p>
        </p:txBody>
      </p:sp>
      <p:sp>
        <p:nvSpPr>
          <p:cNvPr id="4098" name="文本框 1"/>
          <p:cNvSpPr>
            <a:spLocks noGrp="1" noChangeArrowheads="1"/>
          </p:cNvSpPr>
          <p:nvPr/>
        </p:nvSpPr>
        <p:spPr bwMode="auto">
          <a:xfrm>
            <a:off x="0" y="800146"/>
            <a:ext cx="91426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600" tIns="38100" rIns="76200" bIns="38100">
            <a:spAutoFit/>
          </a:bodyPr>
          <a:lstStyle/>
          <a:p>
            <a:pPr algn="ctr">
              <a:spcAft>
                <a:spcPts val="750"/>
              </a:spcAft>
            </a:pPr>
            <a:r>
              <a:rPr lang="en-US" altLang="zh-CN" sz="2700" b="1" dirty="0">
                <a:solidFill>
                  <a:srgbClr val="5E75B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Module 3 Life now and then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" y="4248106"/>
            <a:ext cx="9142625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5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53601"/>
          <p:cNvSpPr txBox="1">
            <a:spLocks noChangeArrowheads="1"/>
          </p:cNvSpPr>
          <p:nvPr/>
        </p:nvSpPr>
        <p:spPr bwMode="auto">
          <a:xfrm>
            <a:off x="1828800" y="1028700"/>
            <a:ext cx="554355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7" rIns="68573" bIns="34287">
            <a:spAutoFit/>
          </a:bodyPr>
          <a:lstStyle/>
          <a:p>
            <a:pPr algn="ctr"/>
            <a:r>
              <a:rPr lang="en-US" altLang="zh-CN" sz="2400">
                <a:solidFill>
                  <a:srgbClr val="CC00FF"/>
                </a:solidFill>
              </a:rPr>
              <a:t>Everyday English</a:t>
            </a:r>
          </a:p>
        </p:txBody>
      </p:sp>
      <p:sp>
        <p:nvSpPr>
          <p:cNvPr id="14338" name="圆角矩形 153602"/>
          <p:cNvSpPr>
            <a:spLocks noChangeArrowheads="1"/>
          </p:cNvSpPr>
          <p:nvPr/>
        </p:nvSpPr>
        <p:spPr bwMode="auto">
          <a:xfrm>
            <a:off x="990600" y="1657351"/>
            <a:ext cx="7347347" cy="268843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bevel/>
          </a:ln>
        </p:spPr>
        <p:txBody>
          <a:bodyPr wrap="none" lIns="68573" tIns="34287" rIns="68573" bIns="34287" anchor="ctr"/>
          <a:lstStyle/>
          <a:p>
            <a:pPr>
              <a:lnSpc>
                <a:spcPct val="150000"/>
              </a:lnSpc>
            </a:pPr>
            <a:r>
              <a:rPr lang="en-US" altLang="zh-CN" sz="2100"/>
              <a:t>Nearly finished!</a:t>
            </a:r>
          </a:p>
          <a:p>
            <a:pPr>
              <a:lnSpc>
                <a:spcPct val="150000"/>
              </a:lnSpc>
            </a:pPr>
            <a:r>
              <a:rPr lang="zh-CN" altLang="en-US" sz="2100"/>
              <a:t>That’s true.</a:t>
            </a:r>
          </a:p>
          <a:p>
            <a:pPr>
              <a:lnSpc>
                <a:spcPct val="150000"/>
              </a:lnSpc>
            </a:pPr>
            <a:r>
              <a:rPr lang="en-US" altLang="zh-CN" sz="2100"/>
              <a:t>I suppose ...</a:t>
            </a:r>
          </a:p>
          <a:p>
            <a:pPr>
              <a:lnSpc>
                <a:spcPct val="150000"/>
              </a:lnSpc>
            </a:pPr>
            <a:r>
              <a:rPr lang="zh-CN" altLang="en-US" sz="2100"/>
              <a:t>Talking of ...</a:t>
            </a:r>
          </a:p>
        </p:txBody>
      </p:sp>
      <p:sp>
        <p:nvSpPr>
          <p:cNvPr id="153604" name="文本框 153603"/>
          <p:cNvSpPr txBox="1">
            <a:spLocks noChangeArrowheads="1"/>
          </p:cNvSpPr>
          <p:nvPr/>
        </p:nvSpPr>
        <p:spPr bwMode="auto">
          <a:xfrm>
            <a:off x="4800600" y="2068116"/>
            <a:ext cx="2996804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7" rIns="68573" bIns="34287">
            <a:spAutoFit/>
          </a:bodyPr>
          <a:lstStyle/>
          <a:p>
            <a:r>
              <a:rPr lang="zh-CN" altLang="en-US" sz="2100">
                <a:solidFill>
                  <a:srgbClr val="FF0000"/>
                </a:solidFill>
              </a:rPr>
              <a:t>快做完了！</a:t>
            </a:r>
          </a:p>
        </p:txBody>
      </p:sp>
      <p:sp>
        <p:nvSpPr>
          <p:cNvPr id="153605" name="文本框 153604"/>
          <p:cNvSpPr txBox="1">
            <a:spLocks noChangeArrowheads="1"/>
          </p:cNvSpPr>
          <p:nvPr/>
        </p:nvSpPr>
        <p:spPr bwMode="auto">
          <a:xfrm>
            <a:off x="4800600" y="2628900"/>
            <a:ext cx="2739629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7" rIns="68573" bIns="34287">
            <a:spAutoFit/>
          </a:bodyPr>
          <a:lstStyle/>
          <a:p>
            <a:r>
              <a:rPr lang="zh-CN" altLang="en-US" sz="2100">
                <a:solidFill>
                  <a:srgbClr val="FF0000"/>
                </a:solidFill>
              </a:rPr>
              <a:t>的确如此。</a:t>
            </a:r>
          </a:p>
        </p:txBody>
      </p:sp>
      <p:sp>
        <p:nvSpPr>
          <p:cNvPr id="153606" name="文本框 153605"/>
          <p:cNvSpPr txBox="1">
            <a:spLocks noChangeArrowheads="1"/>
          </p:cNvSpPr>
          <p:nvPr/>
        </p:nvSpPr>
        <p:spPr bwMode="auto">
          <a:xfrm>
            <a:off x="4751785" y="3153966"/>
            <a:ext cx="3096815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7" rIns="68573" bIns="34287">
            <a:spAutoFit/>
          </a:bodyPr>
          <a:lstStyle/>
          <a:p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</a:rPr>
              <a:t>我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</a:rPr>
              <a:t>猜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</a:rPr>
              <a:t>想……</a:t>
            </a:r>
          </a:p>
        </p:txBody>
      </p:sp>
      <p:sp>
        <p:nvSpPr>
          <p:cNvPr id="153607" name="文本框 153606"/>
          <p:cNvSpPr txBox="1">
            <a:spLocks noChangeArrowheads="1"/>
          </p:cNvSpPr>
          <p:nvPr/>
        </p:nvSpPr>
        <p:spPr bwMode="auto">
          <a:xfrm>
            <a:off x="4773216" y="3611166"/>
            <a:ext cx="2999184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3" tIns="34287" rIns="68573" bIns="34287">
            <a:spAutoFit/>
          </a:bodyPr>
          <a:lstStyle/>
          <a:p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</a:rPr>
              <a:t>谈到……</a:t>
            </a:r>
          </a:p>
        </p:txBody>
      </p:sp>
      <p:sp>
        <p:nvSpPr>
          <p:cNvPr id="8" name="文本框 1"/>
          <p:cNvSpPr txBox="1"/>
          <p:nvPr/>
        </p:nvSpPr>
        <p:spPr>
          <a:xfrm>
            <a:off x="345282" y="252412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9" name="流程图: 过程 8"/>
          <p:cNvSpPr/>
          <p:nvPr/>
        </p:nvSpPr>
        <p:spPr>
          <a:xfrm>
            <a:off x="148829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bldLvl="0"/>
      <p:bldP spid="153605" grpId="0" bldLvl="0"/>
      <p:bldP spid="153606" grpId="0" bldLvl="0"/>
      <p:bldP spid="153607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矩形 154626"/>
          <p:cNvSpPr>
            <a:spLocks noChangeArrowheads="1"/>
          </p:cNvSpPr>
          <p:nvPr/>
        </p:nvSpPr>
        <p:spPr bwMode="auto">
          <a:xfrm>
            <a:off x="533400" y="2359931"/>
            <a:ext cx="80010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endParaRPr lang="zh-CN" altLang="en-US"/>
          </a:p>
        </p:txBody>
      </p:sp>
      <p:sp>
        <p:nvSpPr>
          <p:cNvPr id="15362" name="文本框 154627"/>
          <p:cNvSpPr txBox="1">
            <a:spLocks noChangeArrowheads="1"/>
          </p:cNvSpPr>
          <p:nvPr/>
        </p:nvSpPr>
        <p:spPr bwMode="auto">
          <a:xfrm>
            <a:off x="2457450" y="319683"/>
            <a:ext cx="4029075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Important sentences</a:t>
            </a:r>
            <a:endParaRPr lang="zh-CN" altLang="en-US" sz="2100" dirty="0">
              <a:solidFill>
                <a:srgbClr val="CC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文本框 154628"/>
          <p:cNvSpPr txBox="1">
            <a:spLocks noChangeArrowheads="1"/>
          </p:cNvSpPr>
          <p:nvPr/>
        </p:nvSpPr>
        <p:spPr bwMode="auto">
          <a:xfrm>
            <a:off x="1657350" y="815154"/>
            <a:ext cx="6743600" cy="433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1. Do you think that life is better today than in the past?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你认为现在的生活比过去更好吗？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2. I suppose that's because more </a:t>
            </a:r>
            <a:r>
              <a:rPr lang="en-US" altLang="zh-CN" sz="21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peole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 have cars, and 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    they walk or use their bikes less.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我猜那是因为更多的人有汽车，他们更少步行或骑</a:t>
            </a:r>
          </a:p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    自行车。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3. Why don't you go and ask </a:t>
            </a:r>
            <a:r>
              <a:rPr lang="en-US" altLang="zh-CN" sz="21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Mrs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 Li, our </a:t>
            </a:r>
            <a:r>
              <a:rPr lang="en-US" altLang="zh-CN" sz="21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neighbour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你为什么不去问问李太太，我们的邻居？</a:t>
            </a:r>
          </a:p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   （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= Why not go and ask </a:t>
            </a:r>
            <a:r>
              <a:rPr lang="en-US" altLang="zh-CN" sz="21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Mrs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 Li, our </a:t>
            </a:r>
            <a:r>
              <a:rPr lang="en-US" altLang="zh-CN" sz="21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neighbour</a:t>
            </a: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4. She's seen how life has changed.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她见证了生活是如何变化的。</a:t>
            </a:r>
            <a:endParaRPr lang="zh-CN" altLang="en-US" sz="21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253603" y="1714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57150" y="2190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文本框 155650"/>
          <p:cNvSpPr txBox="1">
            <a:spLocks noChangeArrowheads="1"/>
          </p:cNvSpPr>
          <p:nvPr/>
        </p:nvSpPr>
        <p:spPr bwMode="auto">
          <a:xfrm>
            <a:off x="1428833" y="1200186"/>
            <a:ext cx="6514929" cy="223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</a:rPr>
              <a:t>辨析：</a:t>
            </a:r>
            <a:r>
              <a:rPr lang="en-US" altLang="zh-CN" sz="2400" dirty="0">
                <a:solidFill>
                  <a:srgbClr val="0000FF"/>
                </a:solidFill>
              </a:rPr>
              <a:t>nearly / almost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nearly, almost</a:t>
            </a:r>
            <a:r>
              <a:rPr lang="zh-CN" altLang="en-US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虽然都可以表示“几乎”，但是当要表示“接近”或“就要到了”时最好用</a:t>
            </a:r>
            <a:r>
              <a:rPr lang="en-US" altLang="zh-CN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nearly</a:t>
            </a:r>
            <a:r>
              <a:rPr lang="zh-CN" altLang="en-US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；当想表达“不足”或“尚差一点儿”时最好用</a:t>
            </a:r>
            <a:r>
              <a:rPr lang="en-US" altLang="zh-CN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almost</a:t>
            </a:r>
            <a:r>
              <a:rPr lang="zh-CN" altLang="en-US" sz="1500" dirty="0">
                <a:solidFill>
                  <a:srgbClr val="CC00FF"/>
                </a:solidFill>
              </a:rPr>
              <a:t>。</a:t>
            </a:r>
          </a:p>
        </p:txBody>
      </p:sp>
      <p:sp>
        <p:nvSpPr>
          <p:cNvPr id="3" name="文本框 1"/>
          <p:cNvSpPr txBox="1"/>
          <p:nvPr/>
        </p:nvSpPr>
        <p:spPr>
          <a:xfrm>
            <a:off x="288132" y="4191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91679" y="46672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文本框 156674"/>
          <p:cNvSpPr txBox="1">
            <a:spLocks noChangeArrowheads="1"/>
          </p:cNvSpPr>
          <p:nvPr/>
        </p:nvSpPr>
        <p:spPr bwMode="auto">
          <a:xfrm>
            <a:off x="1428750" y="800100"/>
            <a:ext cx="6229350" cy="42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</a:rPr>
              <a:t>nearly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</a:rPr>
              <a:t>The sea covers </a:t>
            </a:r>
            <a:r>
              <a:rPr lang="en-US" altLang="zh-CN" sz="2100" dirty="0">
                <a:solidFill>
                  <a:srgbClr val="FF3300"/>
                </a:solidFill>
                <a:latin typeface="Times New Roman" panose="02020603050405020304" pitchFamily="18" charset="0"/>
              </a:rPr>
              <a:t>nearly</a:t>
            </a:r>
            <a:r>
              <a:rPr lang="en-US" altLang="zh-CN" sz="2100" dirty="0">
                <a:latin typeface="Times New Roman" panose="02020603050405020304" pitchFamily="18" charset="0"/>
              </a:rPr>
              <a:t> three-fourths of the world's surface.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</a:rPr>
              <a:t>This product has been a best seller for </a:t>
            </a:r>
            <a:r>
              <a:rPr lang="en-US" altLang="zh-CN" sz="2100" dirty="0">
                <a:solidFill>
                  <a:srgbClr val="FF3300"/>
                </a:solidFill>
                <a:latin typeface="Times New Roman" panose="02020603050405020304" pitchFamily="18" charset="0"/>
              </a:rPr>
              <a:t>nearly</a:t>
            </a:r>
            <a:r>
              <a:rPr lang="en-US" altLang="zh-CN" sz="2100" dirty="0">
                <a:latin typeface="Times New Roman" panose="02020603050405020304" pitchFamily="18" charset="0"/>
              </a:rPr>
              <a:t> one year.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solidFill>
                  <a:srgbClr val="FF3300"/>
                </a:solidFill>
                <a:latin typeface="Times New Roman" panose="02020603050405020304" pitchFamily="18" charset="0"/>
              </a:rPr>
              <a:t>almost</a:t>
            </a:r>
            <a:r>
              <a:rPr lang="en-US" altLang="zh-CN" sz="2100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</a:rPr>
              <a:t>Confidence of success is </a:t>
            </a:r>
            <a:r>
              <a:rPr lang="en-US" altLang="zh-CN" sz="2100" dirty="0">
                <a:solidFill>
                  <a:srgbClr val="FF3300"/>
                </a:solidFill>
                <a:latin typeface="Times New Roman" panose="02020603050405020304" pitchFamily="18" charset="0"/>
              </a:rPr>
              <a:t>almost</a:t>
            </a:r>
            <a:r>
              <a:rPr lang="en-US" altLang="zh-CN" sz="2100" dirty="0">
                <a:latin typeface="Times New Roman" panose="02020603050405020304" pitchFamily="18" charset="0"/>
              </a:rPr>
              <a:t> success.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</a:rPr>
              <a:t>She said </a:t>
            </a:r>
            <a:r>
              <a:rPr lang="en-US" altLang="zh-CN" sz="2100" dirty="0">
                <a:solidFill>
                  <a:srgbClr val="FF3300"/>
                </a:solidFill>
                <a:latin typeface="Times New Roman" panose="02020603050405020304" pitchFamily="18" charset="0"/>
              </a:rPr>
              <a:t>almost</a:t>
            </a:r>
            <a:r>
              <a:rPr lang="en-US" altLang="zh-CN" sz="2100" dirty="0">
                <a:latin typeface="Times New Roman" panose="02020603050405020304" pitchFamily="18" charset="0"/>
              </a:rPr>
              <a:t> nothing.</a:t>
            </a:r>
            <a:endParaRPr lang="en-US" altLang="zh-C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1"/>
          <p:cNvSpPr txBox="1"/>
          <p:nvPr/>
        </p:nvSpPr>
        <p:spPr>
          <a:xfrm>
            <a:off x="188119" y="252412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-8334" y="300037"/>
            <a:ext cx="114301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30"/>
          <p:cNvSpPr>
            <a:spLocks noChangeArrowheads="1"/>
          </p:cNvSpPr>
          <p:nvPr/>
        </p:nvSpPr>
        <p:spPr bwMode="auto">
          <a:xfrm>
            <a:off x="1314450" y="800100"/>
            <a:ext cx="6444854" cy="173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一、根据句意及首字母或汉语提示完成单词。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1.It ________(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很少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) rains in such a time in winter.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2.He spoke of his _____(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担心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) of the future of his country’s culture.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3.In her s______time she reads books on cooking.</a:t>
            </a:r>
          </a:p>
        </p:txBody>
      </p:sp>
      <p:sp>
        <p:nvSpPr>
          <p:cNvPr id="116746" name="TextBox 29"/>
          <p:cNvSpPr txBox="1">
            <a:spLocks noChangeArrowheads="1"/>
          </p:cNvSpPr>
          <p:nvPr/>
        </p:nvSpPr>
        <p:spPr bwMode="auto">
          <a:xfrm>
            <a:off x="1828800" y="1257301"/>
            <a:ext cx="81438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seldom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9"/>
          <p:cNvSpPr txBox="1">
            <a:spLocks noChangeArrowheads="1"/>
          </p:cNvSpPr>
          <p:nvPr/>
        </p:nvSpPr>
        <p:spPr bwMode="auto">
          <a:xfrm>
            <a:off x="3086100" y="1710928"/>
            <a:ext cx="50006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fear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9"/>
          <p:cNvSpPr txBox="1">
            <a:spLocks noChangeArrowheads="1"/>
          </p:cNvSpPr>
          <p:nvPr/>
        </p:nvSpPr>
        <p:spPr bwMode="auto">
          <a:xfrm>
            <a:off x="2171700" y="2114551"/>
            <a:ext cx="58697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pare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7" name="矩形 30"/>
          <p:cNvSpPr>
            <a:spLocks noChangeArrowheads="1"/>
          </p:cNvSpPr>
          <p:nvPr/>
        </p:nvSpPr>
        <p:spPr bwMode="auto">
          <a:xfrm>
            <a:off x="1314450" y="2457450"/>
            <a:ext cx="5551885" cy="131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4.He can’t hear you because he is born d____.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5.The number of managers must _______(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增加一倍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) to 100 within 3 years.</a:t>
            </a:r>
          </a:p>
        </p:txBody>
      </p:sp>
      <p:sp>
        <p:nvSpPr>
          <p:cNvPr id="7" name="TextBox 29"/>
          <p:cNvSpPr txBox="1">
            <a:spLocks noChangeArrowheads="1"/>
          </p:cNvSpPr>
          <p:nvPr/>
        </p:nvSpPr>
        <p:spPr bwMode="auto">
          <a:xfrm>
            <a:off x="5029200" y="2568178"/>
            <a:ext cx="4572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eaf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4400550" y="2971801"/>
            <a:ext cx="92511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double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流程图: 过程 8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0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  <p:bldP spid="24" grpId="0"/>
      <p:bldP spid="23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30"/>
          <p:cNvSpPr>
            <a:spLocks noChangeArrowheads="1"/>
          </p:cNvSpPr>
          <p:nvPr/>
        </p:nvSpPr>
        <p:spPr bwMode="auto">
          <a:xfrm>
            <a:off x="1543050" y="1028701"/>
            <a:ext cx="5930504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二、根据中文提示完成句子， 词数不限。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1.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你将如何处理那个偷了钻石的小偷呢？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How will you _________________ who stole the diamond?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2.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请大声一点儿，我听不见你说话。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________________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please.I can’t hear you.</a:t>
            </a:r>
          </a:p>
        </p:txBody>
      </p:sp>
      <p:sp>
        <p:nvSpPr>
          <p:cNvPr id="116746" name="TextBox 29"/>
          <p:cNvSpPr txBox="1">
            <a:spLocks noChangeArrowheads="1"/>
          </p:cNvSpPr>
          <p:nvPr/>
        </p:nvSpPr>
        <p:spPr bwMode="auto">
          <a:xfrm>
            <a:off x="3028950" y="1939528"/>
            <a:ext cx="18859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deal with the thief  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9"/>
          <p:cNvSpPr txBox="1">
            <a:spLocks noChangeArrowheads="1"/>
          </p:cNvSpPr>
          <p:nvPr/>
        </p:nvSpPr>
        <p:spPr bwMode="auto">
          <a:xfrm>
            <a:off x="1885950" y="2743201"/>
            <a:ext cx="10858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Speak up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流程图: 过程 4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6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30"/>
          <p:cNvSpPr>
            <a:spLocks noChangeArrowheads="1"/>
          </p:cNvSpPr>
          <p:nvPr/>
        </p:nvSpPr>
        <p:spPr bwMode="auto">
          <a:xfrm>
            <a:off x="1485900" y="971550"/>
            <a:ext cx="5749529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3.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我们的生活越来越好。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Our lives are getting____________________________.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4.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今天报纸上有什么特别的新闻吗？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Is there _____________________ in the newspaper today?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5.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从我买下这幢房子以来，它的价值已增加了一倍。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The house _______________ in value since I bought it.</a:t>
            </a:r>
          </a:p>
        </p:txBody>
      </p:sp>
      <p:sp>
        <p:nvSpPr>
          <p:cNvPr id="116746" name="TextBox 29"/>
          <p:cNvSpPr txBox="1">
            <a:spLocks noChangeArrowheads="1"/>
          </p:cNvSpPr>
          <p:nvPr/>
        </p:nvSpPr>
        <p:spPr bwMode="auto">
          <a:xfrm>
            <a:off x="3886200" y="1428751"/>
            <a:ext cx="18097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better and better 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9"/>
          <p:cNvSpPr txBox="1">
            <a:spLocks noChangeArrowheads="1"/>
          </p:cNvSpPr>
          <p:nvPr/>
        </p:nvSpPr>
        <p:spPr bwMode="auto">
          <a:xfrm>
            <a:off x="2628901" y="2282428"/>
            <a:ext cx="16418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anything special 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9"/>
          <p:cNvSpPr txBox="1">
            <a:spLocks noChangeArrowheads="1"/>
          </p:cNvSpPr>
          <p:nvPr/>
        </p:nvSpPr>
        <p:spPr bwMode="auto">
          <a:xfrm>
            <a:off x="2914650" y="3139678"/>
            <a:ext cx="140612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has doubled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7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  <p:bldP spid="24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矩形 30"/>
          <p:cNvSpPr>
            <a:spLocks noChangeArrowheads="1"/>
          </p:cNvSpPr>
          <p:nvPr/>
        </p:nvSpPr>
        <p:spPr bwMode="auto">
          <a:xfrm>
            <a:off x="1714500" y="742950"/>
            <a:ext cx="5287566" cy="17311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三、单项填空。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)1. He works _______ and feels _______ every day.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A.hard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happy       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B.hardly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happily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C.hard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happily     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D.hardly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happy</a:t>
            </a:r>
          </a:p>
        </p:txBody>
      </p:sp>
      <p:sp>
        <p:nvSpPr>
          <p:cNvPr id="116746" name="TextBox 29"/>
          <p:cNvSpPr txBox="1">
            <a:spLocks noChangeArrowheads="1"/>
          </p:cNvSpPr>
          <p:nvPr/>
        </p:nvSpPr>
        <p:spPr bwMode="auto">
          <a:xfrm>
            <a:off x="1818085" y="1257301"/>
            <a:ext cx="41076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0"/>
          <p:cNvSpPr>
            <a:spLocks noChangeArrowheads="1"/>
          </p:cNvSpPr>
          <p:nvPr/>
        </p:nvSpPr>
        <p:spPr bwMode="auto">
          <a:xfrm>
            <a:off x="1714500" y="2514600"/>
            <a:ext cx="5287566" cy="13156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)2. Mo Yan is one of _______ writers in the world.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A.famous     		B.more famous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C.most famous     	D.the most famous</a:t>
            </a:r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1779985" y="2628901"/>
            <a:ext cx="44886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7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矩形 30"/>
          <p:cNvSpPr>
            <a:spLocks noChangeArrowheads="1"/>
          </p:cNvSpPr>
          <p:nvPr/>
        </p:nvSpPr>
        <p:spPr bwMode="auto">
          <a:xfrm>
            <a:off x="1257300" y="1028700"/>
            <a:ext cx="6616304" cy="2977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)3. —It’s smoggy these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days.That’s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terrible!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—Yes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I hope to plant trees._______ trees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_______ air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    pollution.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A.The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more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the fewer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B.The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less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the more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C.The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less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the fewer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D.The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more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the less </a:t>
            </a:r>
          </a:p>
        </p:txBody>
      </p:sp>
      <p:sp>
        <p:nvSpPr>
          <p:cNvPr id="24" name="TextBox 29"/>
          <p:cNvSpPr txBox="1">
            <a:spLocks noChangeArrowheads="1"/>
          </p:cNvSpPr>
          <p:nvPr/>
        </p:nvSpPr>
        <p:spPr bwMode="auto">
          <a:xfrm>
            <a:off x="1360885" y="1116807"/>
            <a:ext cx="161686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矩形 30"/>
          <p:cNvSpPr>
            <a:spLocks noChangeArrowheads="1"/>
          </p:cNvSpPr>
          <p:nvPr/>
        </p:nvSpPr>
        <p:spPr bwMode="auto">
          <a:xfrm>
            <a:off x="1485900" y="1257301"/>
            <a:ext cx="5420916" cy="21466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)4. —I haven’t seen you for a long time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，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Maria.You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   look different now.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—Yes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I used _______ short hair.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A.to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have     		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B.to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having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C.for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having        	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D.have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</p:txBody>
      </p:sp>
      <p:sp>
        <p:nvSpPr>
          <p:cNvPr id="116746" name="TextBox 29"/>
          <p:cNvSpPr txBox="1">
            <a:spLocks noChangeArrowheads="1"/>
          </p:cNvSpPr>
          <p:nvPr/>
        </p:nvSpPr>
        <p:spPr bwMode="auto">
          <a:xfrm>
            <a:off x="1557338" y="1356122"/>
            <a:ext cx="17942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5122" name="文本框 7"/>
          <p:cNvSpPr txBox="1">
            <a:spLocks noChangeArrowheads="1"/>
          </p:cNvSpPr>
          <p:nvPr/>
        </p:nvSpPr>
        <p:spPr bwMode="auto">
          <a:xfrm>
            <a:off x="1314450" y="971551"/>
            <a:ext cx="6665119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noProof="1">
                <a:solidFill>
                  <a:srgbClr val="F49FA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words:</a:t>
            </a:r>
            <a:r>
              <a:rPr lang="en-US" altLang="zh-CN" noProof="1">
                <a:solidFill>
                  <a:srgbClr val="F49FA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wealthy, fear, used to, wealth, double, seldom, spare, spare  </a:t>
            </a:r>
          </a:p>
          <a:p>
            <a:pPr>
              <a:lnSpc>
                <a:spcPct val="150000"/>
              </a:lnSpc>
            </a:pPr>
            <a:r>
              <a:rPr lang="en-US" altLang="zh-CN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time, speak up, deaf</a:t>
            </a:r>
            <a:endParaRPr lang="en-US" altLang="en-US" noProof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noProof="1">
                <a:solidFill>
                  <a:srgbClr val="F49FAC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Sentences:</a:t>
            </a:r>
            <a:endParaRPr lang="en-US" altLang="zh-CN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(1) Do you think that life is better today than in the past?</a:t>
            </a:r>
            <a:endParaRPr lang="en-US" altLang="en-US" noProof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(2) I suppose that’s because more people have cars, and they walk or </a:t>
            </a:r>
          </a:p>
          <a:p>
            <a:pPr>
              <a:lnSpc>
                <a:spcPct val="150000"/>
              </a:lnSpc>
            </a:pPr>
            <a:r>
              <a:rPr lang="en-US" altLang="zh-CN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     use their bikes less. </a:t>
            </a:r>
            <a:endParaRPr lang="en-US" altLang="en-US" noProof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(3) Why don’t you go and ask Mrs Li, our neighbour?</a:t>
            </a:r>
            <a:endParaRPr lang="en-US" altLang="en-US" noProof="1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(4) She’s seen how life has changed.</a:t>
            </a:r>
            <a:endParaRPr lang="en-US" altLang="en-US" noProof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" name="流程图: 过程 19"/>
          <p:cNvSpPr/>
          <p:nvPr/>
        </p:nvSpPr>
        <p:spPr>
          <a:xfrm>
            <a:off x="-8334" y="300037"/>
            <a:ext cx="114301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2" name="圆角矩形 21"/>
          <p:cNvSpPr/>
          <p:nvPr/>
        </p:nvSpPr>
        <p:spPr>
          <a:xfrm>
            <a:off x="814388" y="859632"/>
            <a:ext cx="7493794" cy="3555206"/>
          </a:xfrm>
          <a:prstGeom prst="roundRect">
            <a:avLst/>
          </a:prstGeom>
          <a:noFill/>
          <a:ln w="28575" cmpd="sng">
            <a:solidFill>
              <a:srgbClr val="FFC167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5125" name="组合 3"/>
          <p:cNvGrpSpPr/>
          <p:nvPr/>
        </p:nvGrpSpPr>
        <p:grpSpPr bwMode="auto">
          <a:xfrm>
            <a:off x="1090613" y="1067991"/>
            <a:ext cx="136922" cy="2060972"/>
            <a:chOff x="2291" y="2995"/>
            <a:chExt cx="286" cy="3736"/>
          </a:xfrm>
        </p:grpSpPr>
        <p:sp>
          <p:nvSpPr>
            <p:cNvPr id="13" name="椭圆 12"/>
            <p:cNvSpPr/>
            <p:nvPr/>
          </p:nvSpPr>
          <p:spPr>
            <a:xfrm>
              <a:off x="2291" y="2995"/>
              <a:ext cx="286" cy="26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7" name="椭圆 16"/>
            <p:cNvSpPr/>
            <p:nvPr/>
          </p:nvSpPr>
          <p:spPr>
            <a:xfrm>
              <a:off x="2291" y="4143"/>
              <a:ext cx="286" cy="26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8" name="椭圆 17"/>
            <p:cNvSpPr/>
            <p:nvPr/>
          </p:nvSpPr>
          <p:spPr>
            <a:xfrm>
              <a:off x="2291" y="5250"/>
              <a:ext cx="286" cy="265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9" name="椭圆 18"/>
            <p:cNvSpPr/>
            <p:nvPr/>
          </p:nvSpPr>
          <p:spPr>
            <a:xfrm>
              <a:off x="2291" y="5842"/>
              <a:ext cx="286" cy="26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2" name="椭圆 1"/>
            <p:cNvSpPr/>
            <p:nvPr/>
          </p:nvSpPr>
          <p:spPr>
            <a:xfrm>
              <a:off x="2291" y="6433"/>
              <a:ext cx="286" cy="298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pic>
        <p:nvPicPr>
          <p:cNvPr id="5131" name="图片 2" descr="A000220150321B92PPI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86650" y="3200400"/>
            <a:ext cx="733425" cy="1084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5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矩形 30"/>
          <p:cNvSpPr>
            <a:spLocks noChangeArrowheads="1"/>
          </p:cNvSpPr>
          <p:nvPr/>
        </p:nvSpPr>
        <p:spPr bwMode="auto">
          <a:xfrm>
            <a:off x="1543050" y="1200151"/>
            <a:ext cx="5847160" cy="21466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)5. We went on a _______ trip and all of us felt _______.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A.relaxing</a:t>
            </a:r>
            <a:r>
              <a:rPr lang="zh-CN" alt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relaxing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B.relaxed</a:t>
            </a:r>
            <a:r>
              <a:rPr lang="zh-CN" alt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relaxed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C.relaxed</a:t>
            </a:r>
            <a:r>
              <a:rPr lang="zh-CN" alt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relaxing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D.relaxing</a:t>
            </a:r>
            <a:r>
              <a:rPr lang="zh-CN" alt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relaxed</a:t>
            </a:r>
          </a:p>
        </p:txBody>
      </p:sp>
      <p:sp>
        <p:nvSpPr>
          <p:cNvPr id="24" name="TextBox 29"/>
          <p:cNvSpPr txBox="1">
            <a:spLocks noChangeArrowheads="1"/>
          </p:cNvSpPr>
          <p:nvPr/>
        </p:nvSpPr>
        <p:spPr bwMode="auto">
          <a:xfrm>
            <a:off x="1662112" y="1310878"/>
            <a:ext cx="39528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矩形 30"/>
          <p:cNvSpPr>
            <a:spLocks noChangeArrowheads="1"/>
          </p:cNvSpPr>
          <p:nvPr/>
        </p:nvSpPr>
        <p:spPr bwMode="auto">
          <a:xfrm>
            <a:off x="1600200" y="1028700"/>
            <a:ext cx="6057900" cy="17311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)6. In our daily life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we must learn to _______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ourselves well at any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time.It’s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as important as studying.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A.deal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with         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B.worry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about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C.look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after        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D.take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care</a:t>
            </a:r>
          </a:p>
        </p:txBody>
      </p:sp>
      <p:sp>
        <p:nvSpPr>
          <p:cNvPr id="116746" name="TextBox 29"/>
          <p:cNvSpPr txBox="1">
            <a:spLocks noChangeArrowheads="1"/>
          </p:cNvSpPr>
          <p:nvPr/>
        </p:nvSpPr>
        <p:spPr bwMode="auto">
          <a:xfrm>
            <a:off x="1656160" y="1143001"/>
            <a:ext cx="40124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30"/>
          <p:cNvSpPr>
            <a:spLocks noChangeArrowheads="1"/>
          </p:cNvSpPr>
          <p:nvPr/>
        </p:nvSpPr>
        <p:spPr bwMode="auto">
          <a:xfrm>
            <a:off x="1371600" y="914400"/>
            <a:ext cx="6629400" cy="2977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)7. —Why don’t you join an English club to practice speaking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    English?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—_______.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A.It’s my pleasure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B.Take it easy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C.That’s all right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D.That’s a good idea</a:t>
            </a:r>
          </a:p>
        </p:txBody>
      </p:sp>
      <p:sp>
        <p:nvSpPr>
          <p:cNvPr id="24" name="TextBox 29"/>
          <p:cNvSpPr txBox="1">
            <a:spLocks noChangeArrowheads="1"/>
          </p:cNvSpPr>
          <p:nvPr/>
        </p:nvSpPr>
        <p:spPr bwMode="auto">
          <a:xfrm>
            <a:off x="1453754" y="982266"/>
            <a:ext cx="140612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矩形 30"/>
          <p:cNvSpPr>
            <a:spLocks noChangeArrowheads="1"/>
          </p:cNvSpPr>
          <p:nvPr/>
        </p:nvSpPr>
        <p:spPr bwMode="auto">
          <a:xfrm>
            <a:off x="1600200" y="1143000"/>
            <a:ext cx="5943600" cy="17311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)8. —What _______ the number of the fans of Lu Han?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—I don’t know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but a number of them _______ crazy.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A.is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is             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B.are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are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C.is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are           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D.are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116746" name="TextBox 29"/>
          <p:cNvSpPr txBox="1">
            <a:spLocks noChangeArrowheads="1"/>
          </p:cNvSpPr>
          <p:nvPr/>
        </p:nvSpPr>
        <p:spPr bwMode="auto">
          <a:xfrm>
            <a:off x="1672829" y="1238251"/>
            <a:ext cx="16883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30"/>
          <p:cNvSpPr>
            <a:spLocks noChangeArrowheads="1"/>
          </p:cNvSpPr>
          <p:nvPr/>
        </p:nvSpPr>
        <p:spPr bwMode="auto">
          <a:xfrm>
            <a:off x="1714500" y="742950"/>
            <a:ext cx="5799535" cy="17311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)9. —I think English is as _______ as maths.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—I agree with you.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A.more interesting  		B.most interesting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C.the most interesting  	  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D.interesting</a:t>
            </a:r>
            <a:endParaRPr lang="en-US" altLang="zh-CN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</p:txBody>
      </p:sp>
      <p:sp>
        <p:nvSpPr>
          <p:cNvPr id="24" name="TextBox 29"/>
          <p:cNvSpPr txBox="1">
            <a:spLocks noChangeArrowheads="1"/>
          </p:cNvSpPr>
          <p:nvPr/>
        </p:nvSpPr>
        <p:spPr bwMode="auto">
          <a:xfrm>
            <a:off x="1814513" y="870347"/>
            <a:ext cx="137874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1" name="矩形 30"/>
          <p:cNvSpPr>
            <a:spLocks noChangeArrowheads="1"/>
          </p:cNvSpPr>
          <p:nvPr/>
        </p:nvSpPr>
        <p:spPr bwMode="auto">
          <a:xfrm>
            <a:off x="1771650" y="2457450"/>
            <a:ext cx="6000750" cy="17311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)10. —_______ the final exam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，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I feel very nervous!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—Come on! You can make it.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A.Speaking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of                    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B.Think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of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C.Talking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with                        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D.Talk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of</a:t>
            </a:r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1885950" y="2568178"/>
            <a:ext cx="3619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7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30"/>
          <p:cNvSpPr>
            <a:spLocks noChangeArrowheads="1"/>
          </p:cNvSpPr>
          <p:nvPr/>
        </p:nvSpPr>
        <p:spPr bwMode="auto">
          <a:xfrm>
            <a:off x="1485900" y="857251"/>
            <a:ext cx="5644754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四、完形填空。</a:t>
            </a: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  <a:ea typeface="方正兰亭黑简体"/>
              <a:cs typeface="方正兰亭黑简体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  We are living a fast life.It seems that everything has to be fast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for example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</a:t>
            </a:r>
            <a:r>
              <a:rPr lang="en-US" altLang="zh-CN" u="sng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1 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food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fast Internet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fast roads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fast money.Every day we try to get things done </a:t>
            </a:r>
            <a:r>
              <a:rPr lang="en-US" altLang="zh-CN" u="sng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2 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but there are some moments that we have to slow down and enjoy our lives.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   We are always </a:t>
            </a:r>
            <a:r>
              <a:rPr lang="en-US" altLang="zh-CN" u="sng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3 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every day.I have to work eight hours or more a day at my full-time job.When I get home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</a:t>
            </a: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ea typeface="方正兰亭黑简体"/>
              <a:cs typeface="方正兰亭黑简体"/>
            </a:endParaRPr>
          </a:p>
        </p:txBody>
      </p:sp>
      <p:sp>
        <p:nvSpPr>
          <p:cNvPr id="3" name="流程图: 过程 2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4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30"/>
          <p:cNvSpPr>
            <a:spLocks noChangeArrowheads="1"/>
          </p:cNvSpPr>
          <p:nvPr/>
        </p:nvSpPr>
        <p:spPr bwMode="auto">
          <a:xfrm>
            <a:off x="1314450" y="1143000"/>
            <a:ext cx="5873354" cy="297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it’s always over seven o’clock.I make an effort(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努力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)to </a:t>
            </a:r>
            <a:r>
              <a:rPr lang="en-US" altLang="zh-CN" u="sng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4 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something.I try to find a bit of time for my hobby—writing.I hardly ever write and work </a:t>
            </a:r>
            <a:r>
              <a:rPr lang="en-US" altLang="zh-CN" u="sng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5 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weekends.Those are my days to try to recharge(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休整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)and reduce(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减少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)the stress from my work.I sleep on the sofa during the day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</a:t>
            </a:r>
            <a:r>
              <a:rPr lang="en-US" altLang="zh-CN" u="sng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6 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some beer in the open air or go out for a picnic if the weather is nice.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     What I’m trying to say is this:</a:t>
            </a:r>
          </a:p>
        </p:txBody>
      </p:sp>
      <p:sp>
        <p:nvSpPr>
          <p:cNvPr id="3" name="流程图: 过程 2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4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30"/>
          <p:cNvSpPr>
            <a:spLocks noChangeArrowheads="1"/>
          </p:cNvSpPr>
          <p:nvPr/>
        </p:nvSpPr>
        <p:spPr bwMode="auto">
          <a:xfrm>
            <a:off x="1314450" y="1085850"/>
            <a:ext cx="5930504" cy="297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if you don’t take some time to slow down once in a while(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偶尔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)and</a:t>
            </a:r>
            <a:r>
              <a:rPr lang="en-US" altLang="zh-CN" u="sng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7 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your life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it will pass you by.You can be unhealthy both in body and mind if you don’t take the time to relax.So this weekend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don’t make any </a:t>
            </a:r>
            <a:r>
              <a:rPr lang="en-US" altLang="zh-CN" u="sng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8 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.Just get up on Saturday morning </a:t>
            </a:r>
            <a:r>
              <a:rPr lang="en-US" altLang="zh-CN" u="sng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9 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your body says it’s time to get up.Make some coffee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step outside and get </a:t>
            </a:r>
            <a:r>
              <a:rPr lang="en-US" altLang="zh-CN" u="sng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 10 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 fresh  morning air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，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方正兰亭黑简体"/>
                <a:cs typeface="方正兰亭黑简体"/>
              </a:rPr>
              <a:t>turn on the radio and prepare yourself for nothing.</a:t>
            </a:r>
          </a:p>
        </p:txBody>
      </p:sp>
      <p:sp>
        <p:nvSpPr>
          <p:cNvPr id="3" name="流程图: 过程 2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4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30"/>
          <p:cNvSpPr>
            <a:spLocks noChangeArrowheads="1"/>
          </p:cNvSpPr>
          <p:nvPr/>
        </p:nvSpPr>
        <p:spPr bwMode="auto">
          <a:xfrm>
            <a:off x="1543050" y="1143000"/>
            <a:ext cx="5772150" cy="2562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)1.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A.good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B.fast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C.slow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D.cold</a:t>
            </a:r>
            <a:endParaRPr lang="en-US" altLang="zh-CN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)2.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A.specially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B.seriously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C.directly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D.quickly</a:t>
            </a:r>
            <a:endParaRPr lang="en-US" altLang="zh-CN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)3.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A.busy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B.happy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C.free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 D.sad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)4.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A.drink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B.buy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C.write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D.say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)5.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A.with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B.except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C.in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D.on</a:t>
            </a:r>
            <a:endParaRPr lang="en-US" altLang="zh-CN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</p:txBody>
      </p:sp>
      <p:sp>
        <p:nvSpPr>
          <p:cNvPr id="116746" name="TextBox 29"/>
          <p:cNvSpPr txBox="1">
            <a:spLocks noChangeArrowheads="1"/>
          </p:cNvSpPr>
          <p:nvPr/>
        </p:nvSpPr>
        <p:spPr bwMode="auto">
          <a:xfrm>
            <a:off x="1672828" y="1262063"/>
            <a:ext cx="8989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9"/>
          <p:cNvSpPr txBox="1">
            <a:spLocks noChangeArrowheads="1"/>
          </p:cNvSpPr>
          <p:nvPr/>
        </p:nvSpPr>
        <p:spPr bwMode="auto">
          <a:xfrm>
            <a:off x="1657350" y="1657351"/>
            <a:ext cx="35837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9"/>
          <p:cNvSpPr txBox="1">
            <a:spLocks noChangeArrowheads="1"/>
          </p:cNvSpPr>
          <p:nvPr/>
        </p:nvSpPr>
        <p:spPr bwMode="auto">
          <a:xfrm>
            <a:off x="1610916" y="2511028"/>
            <a:ext cx="33218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1628775" y="2911078"/>
            <a:ext cx="3714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9"/>
          <p:cNvSpPr txBox="1">
            <a:spLocks noChangeArrowheads="1"/>
          </p:cNvSpPr>
          <p:nvPr/>
        </p:nvSpPr>
        <p:spPr bwMode="auto">
          <a:xfrm>
            <a:off x="1657350" y="3314701"/>
            <a:ext cx="42505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流程图: 过程 7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9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  <p:bldP spid="23" grpId="0"/>
      <p:bldP spid="24" grpId="0"/>
      <p:bldP spid="25" grpId="0"/>
      <p:bldP spid="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30"/>
          <p:cNvSpPr>
            <a:spLocks noChangeArrowheads="1"/>
          </p:cNvSpPr>
          <p:nvPr/>
        </p:nvSpPr>
        <p:spPr bwMode="auto">
          <a:xfrm>
            <a:off x="1543050" y="914400"/>
            <a:ext cx="5466160" cy="2977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)6. A.eat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B.drink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C.take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D.get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)7.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A.spend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B.share    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C.enjoy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D.relax</a:t>
            </a:r>
            <a:endParaRPr lang="en-US" altLang="zh-CN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)8.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A.plans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B.mistakes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C.noises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D.sentences</a:t>
            </a:r>
            <a:endParaRPr lang="en-US" altLang="zh-CN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)9.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A.but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B.when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C.what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D.so</a:t>
            </a:r>
            <a:endParaRPr lang="en-US" altLang="zh-CN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 )10.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A.any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B.many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C.no</a:t>
            </a:r>
            <a:r>
              <a:rPr lang="en-US" altLang="zh-CN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   </a:t>
            </a:r>
            <a:r>
              <a:rPr lang="en-US" altLang="zh-CN" dirty="0" err="1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D.some</a:t>
            </a:r>
            <a:endParaRPr lang="en-US" altLang="zh-CN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ea typeface="方正兰亭黑简体"/>
              <a:cs typeface="Times New Roman" panose="02020603050405020304" pitchFamily="18" charset="0"/>
            </a:endParaRPr>
          </a:p>
        </p:txBody>
      </p:sp>
      <p:sp>
        <p:nvSpPr>
          <p:cNvPr id="116746" name="TextBox 29"/>
          <p:cNvSpPr txBox="1">
            <a:spLocks noChangeArrowheads="1"/>
          </p:cNvSpPr>
          <p:nvPr/>
        </p:nvSpPr>
        <p:spPr bwMode="auto">
          <a:xfrm>
            <a:off x="1657350" y="1033463"/>
            <a:ext cx="34409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9"/>
          <p:cNvSpPr txBox="1">
            <a:spLocks noChangeArrowheads="1"/>
          </p:cNvSpPr>
          <p:nvPr/>
        </p:nvSpPr>
        <p:spPr bwMode="auto">
          <a:xfrm>
            <a:off x="1641873" y="1428751"/>
            <a:ext cx="30122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9"/>
          <p:cNvSpPr txBox="1">
            <a:spLocks noChangeArrowheads="1"/>
          </p:cNvSpPr>
          <p:nvPr/>
        </p:nvSpPr>
        <p:spPr bwMode="auto">
          <a:xfrm>
            <a:off x="1610916" y="2228851"/>
            <a:ext cx="33218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1657350" y="3086101"/>
            <a:ext cx="3714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9"/>
          <p:cNvSpPr txBox="1">
            <a:spLocks noChangeArrowheads="1"/>
          </p:cNvSpPr>
          <p:nvPr/>
        </p:nvSpPr>
        <p:spPr bwMode="auto">
          <a:xfrm>
            <a:off x="1657350" y="3486151"/>
            <a:ext cx="36790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流程图: 过程 7"/>
          <p:cNvSpPr/>
          <p:nvPr/>
        </p:nvSpPr>
        <p:spPr>
          <a:xfrm>
            <a:off x="0" y="4476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9" name="文本框 6"/>
          <p:cNvSpPr txBox="1"/>
          <p:nvPr/>
        </p:nvSpPr>
        <p:spPr>
          <a:xfrm>
            <a:off x="196453" y="4000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当堂小练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78850"/>
          <p:cNvSpPr txBox="1">
            <a:spLocks noChangeArrowheads="1"/>
          </p:cNvSpPr>
          <p:nvPr/>
        </p:nvSpPr>
        <p:spPr bwMode="auto">
          <a:xfrm>
            <a:off x="857250" y="1085850"/>
            <a:ext cx="7905750" cy="877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3300"/>
                </a:solidFill>
                <a:latin typeface="Times New Roman" panose="02020603050405020304" pitchFamily="18" charset="0"/>
              </a:rPr>
              <a:t>Talk about the photo. Say what life was 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3300"/>
                </a:solidFill>
                <a:latin typeface="Times New Roman" panose="02020603050405020304" pitchFamily="18" charset="0"/>
              </a:rPr>
              <a:t>like in the early 1980s.</a:t>
            </a:r>
            <a:endParaRPr lang="en-US" altLang="zh-CN" sz="21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0" name="文本框 78853"/>
          <p:cNvSpPr txBox="1">
            <a:spLocks noChangeArrowheads="1"/>
          </p:cNvSpPr>
          <p:nvPr/>
        </p:nvSpPr>
        <p:spPr bwMode="auto">
          <a:xfrm>
            <a:off x="914400" y="628650"/>
            <a:ext cx="4816079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Lead in</a:t>
            </a:r>
            <a:endParaRPr lang="en-US" altLang="zh-CN" sz="2100" dirty="0">
              <a:solidFill>
                <a:srgbClr val="CC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7" descr="timg?image&amp;quality=80&amp;size=b9999_10000&amp;sec=1530165642040&amp;di=5a7920f1f6ab54e737e9923b96ffa8a5&amp;imgtype=0&amp;src=http%3A%2F%2F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4550" y="1943100"/>
            <a:ext cx="50292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188119" y="1714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新课导入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流程图: 终止 33"/>
          <p:cNvSpPr/>
          <p:nvPr/>
        </p:nvSpPr>
        <p:spPr>
          <a:xfrm>
            <a:off x="795338" y="762000"/>
            <a:ext cx="1028700" cy="342900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4819" name="文本框 30"/>
          <p:cNvSpPr txBox="1">
            <a:spLocks noChangeArrowheads="1"/>
          </p:cNvSpPr>
          <p:nvPr/>
        </p:nvSpPr>
        <p:spPr bwMode="auto">
          <a:xfrm>
            <a:off x="945357" y="731044"/>
            <a:ext cx="750094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 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97644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课堂小结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流程图: 过程 1"/>
          <p:cNvSpPr/>
          <p:nvPr/>
        </p:nvSpPr>
        <p:spPr>
          <a:xfrm>
            <a:off x="-8334" y="300037"/>
            <a:ext cx="114301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65542" name="Rectangle 23"/>
          <p:cNvSpPr>
            <a:spLocks noChangeArrowheads="1"/>
          </p:cNvSpPr>
          <p:nvPr/>
        </p:nvSpPr>
        <p:spPr bwMode="auto">
          <a:xfrm>
            <a:off x="1828800" y="971550"/>
            <a:ext cx="5657850" cy="3808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sometimes work harder.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words: wealthy, fear, used to, wealth, double,   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seldom, spare, spare time, speak up, deaf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Structures: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(1)Do you think that life 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today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past?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(2)I suppose that’s because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people have cars, and they 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walk or use their bikes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don’t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go and ask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Li, our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neighbour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(4)She’s seen how life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changed.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79874" descr="srcpic_315ahpd070219234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6800" y="1028700"/>
            <a:ext cx="7010400" cy="352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文本框 79875"/>
          <p:cNvSpPr txBox="1">
            <a:spLocks noChangeArrowheads="1"/>
          </p:cNvSpPr>
          <p:nvPr/>
        </p:nvSpPr>
        <p:spPr bwMode="auto">
          <a:xfrm>
            <a:off x="514350" y="571501"/>
            <a:ext cx="76200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100">
                <a:solidFill>
                  <a:srgbClr val="FF3300"/>
                </a:solidFill>
              </a:rPr>
              <a:t>And what life is like today?</a:t>
            </a:r>
          </a:p>
        </p:txBody>
      </p:sp>
      <p:sp>
        <p:nvSpPr>
          <p:cNvPr id="5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新课导入</a:t>
            </a: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152578"/>
          <p:cNvSpPr>
            <a:spLocks noRot="1" noChangeArrowheads="1"/>
          </p:cNvSpPr>
          <p:nvPr/>
        </p:nvSpPr>
        <p:spPr bwMode="auto">
          <a:xfrm>
            <a:off x="3505201" y="971550"/>
            <a:ext cx="5185172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257175" indent="-257175">
              <a:lnSpc>
                <a:spcPct val="120000"/>
              </a:lnSpc>
            </a:pPr>
            <a:r>
              <a:rPr lang="en-US" altLang="zh-CN" sz="2100" i="1">
                <a:solidFill>
                  <a:srgbClr val="000000"/>
                </a:solidFill>
              </a:rPr>
              <a:t>adj.</a:t>
            </a:r>
            <a:r>
              <a:rPr lang="en-US" altLang="zh-CN" sz="2100">
                <a:solidFill>
                  <a:srgbClr val="000000"/>
                </a:solidFill>
              </a:rPr>
              <a:t> </a:t>
            </a:r>
            <a:r>
              <a:rPr lang="zh-CN" altLang="en-US" sz="2100">
                <a:solidFill>
                  <a:srgbClr val="000000"/>
                </a:solidFill>
              </a:rPr>
              <a:t>富有的；富裕的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 i="1">
                <a:solidFill>
                  <a:srgbClr val="000000"/>
                </a:solidFill>
                <a:sym typeface="Arial" panose="020B0604020202020204" pitchFamily="34" charset="0"/>
              </a:rPr>
              <a:t>n. </a:t>
            </a:r>
            <a:r>
              <a:rPr lang="en-US" altLang="zh-CN" sz="2100">
                <a:solidFill>
                  <a:srgbClr val="000000"/>
                </a:solidFill>
              </a:rPr>
              <a:t>    </a:t>
            </a:r>
            <a:r>
              <a:rPr lang="zh-CN" altLang="en-US" sz="2100">
                <a:solidFill>
                  <a:srgbClr val="000000"/>
                </a:solidFill>
              </a:rPr>
              <a:t>担心；害怕</a:t>
            </a:r>
          </a:p>
          <a:p>
            <a:pPr marL="257175" indent="-257175">
              <a:lnSpc>
                <a:spcPct val="120000"/>
              </a:lnSpc>
            </a:pPr>
            <a:r>
              <a:rPr lang="zh-CN" altLang="en-US" sz="2100">
                <a:solidFill>
                  <a:srgbClr val="000000"/>
                </a:solidFill>
              </a:rPr>
              <a:t>        过去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 i="1">
                <a:solidFill>
                  <a:srgbClr val="000000"/>
                </a:solidFill>
                <a:sym typeface="Arial" panose="020B0604020202020204" pitchFamily="34" charset="0"/>
              </a:rPr>
              <a:t>n. </a:t>
            </a:r>
            <a:r>
              <a:rPr lang="en-US" altLang="zh-CN" sz="2100">
                <a:solidFill>
                  <a:srgbClr val="000000"/>
                </a:solidFill>
              </a:rPr>
              <a:t>    </a:t>
            </a:r>
            <a:r>
              <a:rPr lang="zh-CN" altLang="en-US" sz="2100">
                <a:solidFill>
                  <a:srgbClr val="000000"/>
                </a:solidFill>
              </a:rPr>
              <a:t>财富；财产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 i="1">
                <a:solidFill>
                  <a:srgbClr val="000000"/>
                </a:solidFill>
                <a:sym typeface="Arial" panose="020B0604020202020204" pitchFamily="34" charset="0"/>
              </a:rPr>
              <a:t>v. </a:t>
            </a:r>
            <a:r>
              <a:rPr lang="en-US" altLang="zh-CN" sz="2100">
                <a:solidFill>
                  <a:srgbClr val="000000"/>
                </a:solidFill>
              </a:rPr>
              <a:t>    </a:t>
            </a:r>
            <a:r>
              <a:rPr lang="zh-CN" altLang="en-US" sz="2100">
                <a:solidFill>
                  <a:srgbClr val="000000"/>
                </a:solidFill>
              </a:rPr>
              <a:t>使加倍；把</a:t>
            </a:r>
            <a:r>
              <a:rPr lang="en-US" altLang="zh-CN" sz="210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100">
                <a:solidFill>
                  <a:srgbClr val="000000"/>
                </a:solidFill>
              </a:rPr>
              <a:t>增加一倍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 i="1">
                <a:solidFill>
                  <a:srgbClr val="000000"/>
                </a:solidFill>
                <a:sym typeface="Arial" panose="020B0604020202020204" pitchFamily="34" charset="0"/>
              </a:rPr>
              <a:t>adv. </a:t>
            </a:r>
            <a:r>
              <a:rPr lang="zh-CN" altLang="en-US" sz="2100">
                <a:solidFill>
                  <a:srgbClr val="000000"/>
                </a:solidFill>
              </a:rPr>
              <a:t>很少地；不常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 i="1">
                <a:solidFill>
                  <a:srgbClr val="000000"/>
                </a:solidFill>
                <a:sym typeface="Arial" panose="020B0604020202020204" pitchFamily="34" charset="0"/>
              </a:rPr>
              <a:t>adj.</a:t>
            </a:r>
            <a:r>
              <a:rPr lang="en-US" altLang="zh-CN" sz="2100">
                <a:solidFill>
                  <a:srgbClr val="000000"/>
                </a:solidFill>
              </a:rPr>
              <a:t>  </a:t>
            </a:r>
            <a:r>
              <a:rPr lang="zh-CN" altLang="en-US" sz="2100">
                <a:solidFill>
                  <a:srgbClr val="000000"/>
                </a:solidFill>
              </a:rPr>
              <a:t>空余的；备用的</a:t>
            </a:r>
          </a:p>
          <a:p>
            <a:pPr marL="257175" indent="-257175">
              <a:lnSpc>
                <a:spcPct val="120000"/>
              </a:lnSpc>
            </a:pPr>
            <a:r>
              <a:rPr lang="zh-CN" altLang="en-US" sz="2100">
                <a:solidFill>
                  <a:srgbClr val="000000"/>
                </a:solidFill>
              </a:rPr>
              <a:t>        业余时间；闲暇</a:t>
            </a:r>
          </a:p>
          <a:p>
            <a:pPr marL="257175" indent="-257175">
              <a:lnSpc>
                <a:spcPct val="120000"/>
              </a:lnSpc>
            </a:pPr>
            <a:r>
              <a:rPr lang="zh-CN" altLang="en-US" sz="2100">
                <a:solidFill>
                  <a:srgbClr val="000000"/>
                </a:solidFill>
              </a:rPr>
              <a:t>        大点声说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 i="1">
                <a:solidFill>
                  <a:srgbClr val="000000"/>
                </a:solidFill>
                <a:sym typeface="Arial" panose="020B0604020202020204" pitchFamily="34" charset="0"/>
              </a:rPr>
              <a:t>adj.</a:t>
            </a:r>
            <a:r>
              <a:rPr lang="en-US" altLang="zh-CN" sz="210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zh-CN" sz="2100">
                <a:solidFill>
                  <a:srgbClr val="000000"/>
                </a:solidFill>
              </a:rPr>
              <a:t> </a:t>
            </a:r>
            <a:r>
              <a:rPr lang="zh-CN" altLang="en-US" sz="2100">
                <a:solidFill>
                  <a:srgbClr val="000000"/>
                </a:solidFill>
              </a:rPr>
              <a:t>聋的</a:t>
            </a:r>
          </a:p>
        </p:txBody>
      </p:sp>
      <p:sp>
        <p:nvSpPr>
          <p:cNvPr id="152580" name="矩形 152579"/>
          <p:cNvSpPr>
            <a:spLocks noRot="1" noChangeArrowheads="1"/>
          </p:cNvSpPr>
          <p:nvPr/>
        </p:nvSpPr>
        <p:spPr bwMode="auto">
          <a:xfrm>
            <a:off x="1371600" y="971550"/>
            <a:ext cx="3052763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120000"/>
              </a:lnSpc>
            </a:pPr>
            <a:r>
              <a:rPr lang="en-US" altLang="zh-CN" sz="2100">
                <a:solidFill>
                  <a:srgbClr val="CC00FF"/>
                </a:solidFill>
              </a:rPr>
              <a:t>wealthy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>
                <a:solidFill>
                  <a:srgbClr val="CC00FF"/>
                </a:solidFill>
              </a:rPr>
              <a:t>fear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>
                <a:solidFill>
                  <a:srgbClr val="CC00FF"/>
                </a:solidFill>
              </a:rPr>
              <a:t>used to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>
                <a:solidFill>
                  <a:srgbClr val="CC00FF"/>
                </a:solidFill>
              </a:rPr>
              <a:t>wealth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>
                <a:solidFill>
                  <a:srgbClr val="CC00FF"/>
                </a:solidFill>
              </a:rPr>
              <a:t>double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>
                <a:solidFill>
                  <a:srgbClr val="CC00FF"/>
                </a:solidFill>
              </a:rPr>
              <a:t>seldom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>
                <a:solidFill>
                  <a:srgbClr val="CC00FF"/>
                </a:solidFill>
              </a:rPr>
              <a:t>spare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>
                <a:solidFill>
                  <a:srgbClr val="CC00FF"/>
                </a:solidFill>
              </a:rPr>
              <a:t>spare time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>
                <a:solidFill>
                  <a:srgbClr val="CC00FF"/>
                </a:solidFill>
              </a:rPr>
              <a:t>speak up</a:t>
            </a:r>
          </a:p>
          <a:p>
            <a:pPr marL="257175" indent="-257175">
              <a:lnSpc>
                <a:spcPct val="120000"/>
              </a:lnSpc>
            </a:pPr>
            <a:r>
              <a:rPr lang="en-US" altLang="zh-CN" sz="2100">
                <a:solidFill>
                  <a:srgbClr val="CC00FF"/>
                </a:solidFill>
              </a:rPr>
              <a:t>deaf</a:t>
            </a:r>
          </a:p>
        </p:txBody>
      </p:sp>
      <p:sp>
        <p:nvSpPr>
          <p:cNvPr id="9219" name="文本框 152580"/>
          <p:cNvSpPr txBox="1">
            <a:spLocks noChangeArrowheads="1"/>
          </p:cNvSpPr>
          <p:nvPr/>
        </p:nvSpPr>
        <p:spPr bwMode="auto">
          <a:xfrm>
            <a:off x="990600" y="628650"/>
            <a:ext cx="67056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</a:rPr>
              <a:t>New words</a:t>
            </a:r>
          </a:p>
        </p:txBody>
      </p:sp>
      <p:sp>
        <p:nvSpPr>
          <p:cNvPr id="5" name="文本框 1"/>
          <p:cNvSpPr txBox="1"/>
          <p:nvPr/>
        </p:nvSpPr>
        <p:spPr>
          <a:xfrm>
            <a:off x="459582" y="252412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2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2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2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2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2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2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2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2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138243"/>
          <p:cNvSpPr txBox="1">
            <a:spLocks noChangeArrowheads="1"/>
          </p:cNvSpPr>
          <p:nvPr/>
        </p:nvSpPr>
        <p:spPr bwMode="auto">
          <a:xfrm>
            <a:off x="1543050" y="400050"/>
            <a:ext cx="5314950" cy="5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/>
              <a:t>Listen and answer the questions.</a:t>
            </a:r>
          </a:p>
        </p:txBody>
      </p:sp>
      <p:sp>
        <p:nvSpPr>
          <p:cNvPr id="10242" name="文本框 138247"/>
          <p:cNvSpPr txBox="1">
            <a:spLocks noChangeArrowheads="1"/>
          </p:cNvSpPr>
          <p:nvPr/>
        </p:nvSpPr>
        <p:spPr bwMode="auto">
          <a:xfrm>
            <a:off x="1143000" y="914401"/>
            <a:ext cx="7734300" cy="39754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history homework?</a:t>
            </a:r>
          </a:p>
          <a:p>
            <a:pPr marL="342900" indent="-342900">
              <a:lnSpc>
                <a:spcPct val="150000"/>
              </a:lnSpc>
              <a:spcBef>
                <a:spcPct val="30000"/>
              </a:spcBef>
              <a:defRPr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spcBef>
                <a:spcPct val="30000"/>
              </a:spcBef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is the question they need to answer?</a:t>
            </a:r>
          </a:p>
          <a:p>
            <a:pPr marL="257175" indent="-257175">
              <a:lnSpc>
                <a:spcPct val="150000"/>
              </a:lnSpc>
              <a:spcBef>
                <a:spcPct val="30000"/>
              </a:spcBef>
              <a:defRPr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spcBef>
                <a:spcPct val="30000"/>
              </a:spcBef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What does Betty ask?</a:t>
            </a:r>
          </a:p>
          <a:p>
            <a:pPr marL="257175" indent="-257175">
              <a:lnSpc>
                <a:spcPct val="150000"/>
              </a:lnSpc>
              <a:spcBef>
                <a:spcPct val="30000"/>
              </a:spcBef>
              <a:defRPr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50000"/>
              </a:lnSpc>
              <a:spcBef>
                <a:spcPct val="30000"/>
              </a:spcBef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What does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ask?</a:t>
            </a:r>
          </a:p>
          <a:p>
            <a:pPr marL="257175" indent="-257175">
              <a:lnSpc>
                <a:spcPct val="150000"/>
              </a:lnSpc>
              <a:spcBef>
                <a:spcPct val="30000"/>
              </a:spcBef>
              <a:defRPr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49" name="文本框 138248"/>
          <p:cNvSpPr txBox="1">
            <a:spLocks noChangeArrowheads="1"/>
          </p:cNvSpPr>
          <p:nvPr/>
        </p:nvSpPr>
        <p:spPr bwMode="auto">
          <a:xfrm>
            <a:off x="-19050" y="1314450"/>
            <a:ext cx="7048500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Writing about life in the past and life today.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50" name="文本框 138249"/>
          <p:cNvSpPr txBox="1">
            <a:spLocks noChangeArrowheads="1"/>
          </p:cNvSpPr>
          <p:nvPr/>
        </p:nvSpPr>
        <p:spPr bwMode="auto">
          <a:xfrm>
            <a:off x="285750" y="2343150"/>
            <a:ext cx="7848600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The question is “Is life today better than it was in the past?”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51" name="文本框 138250"/>
          <p:cNvSpPr txBox="1">
            <a:spLocks noChangeArrowheads="1"/>
          </p:cNvSpPr>
          <p:nvPr/>
        </p:nvSpPr>
        <p:spPr bwMode="auto">
          <a:xfrm>
            <a:off x="171450" y="3314700"/>
            <a:ext cx="7848600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Betty asks if they can write about medicine and pollution.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52" name="文本框 138251"/>
          <p:cNvSpPr txBox="1">
            <a:spLocks noChangeArrowheads="1"/>
          </p:cNvSpPr>
          <p:nvPr/>
        </p:nvSpPr>
        <p:spPr bwMode="auto">
          <a:xfrm>
            <a:off x="-76200" y="4343400"/>
            <a:ext cx="7848600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Daming asks if they can write about personal safety.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1"/>
          <p:cNvSpPr txBox="1"/>
          <p:nvPr/>
        </p:nvSpPr>
        <p:spPr>
          <a:xfrm>
            <a:off x="345282" y="2286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9" name="流程图: 过程 8"/>
          <p:cNvSpPr/>
          <p:nvPr/>
        </p:nvSpPr>
        <p:spPr>
          <a:xfrm>
            <a:off x="148829" y="27622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9" grpId="0"/>
      <p:bldP spid="138250" grpId="0"/>
      <p:bldP spid="138251" grpId="0"/>
      <p:bldP spid="1382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149507"/>
          <p:cNvSpPr txBox="1">
            <a:spLocks noChangeArrowheads="1"/>
          </p:cNvSpPr>
          <p:nvPr/>
        </p:nvSpPr>
        <p:spPr bwMode="auto">
          <a:xfrm>
            <a:off x="800100" y="742950"/>
            <a:ext cx="6896100" cy="387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tx2"/>
                </a:solidFill>
              </a:rPr>
              <a:t>Read and choose the correct answer.</a:t>
            </a:r>
            <a:br>
              <a:rPr lang="zh-CN" altLang="en-US" sz="2100" dirty="0">
                <a:solidFill>
                  <a:schemeClr val="tx2"/>
                </a:solidFill>
              </a:rPr>
            </a:b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1. People live longer today because_____.</a:t>
            </a:r>
            <a:b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   a) 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they have better health care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   b) 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they do not work as hard as they did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   c) they take more exercise</a:t>
            </a:r>
            <a:b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2.There is more pollution so ____.</a:t>
            </a:r>
            <a:b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  a) life may be healthy</a:t>
            </a:r>
            <a:b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  b) people do not eat as well as before</a:t>
            </a:r>
            <a:b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  c) people do not take as much exercise as before</a:t>
            </a:r>
            <a:endParaRPr lang="zh-CN" alt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图片 1495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286000"/>
            <a:ext cx="1066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4229100" y="1257300"/>
            <a:ext cx="742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CC00FF"/>
                </a:solidFill>
              </a:rPr>
              <a:t>a</a:t>
            </a:r>
            <a:endParaRPr lang="zh-CN" altLang="en-US" sz="2400"/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3600450" y="2876550"/>
            <a:ext cx="742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CC00FF"/>
                </a:solidFill>
              </a:rPr>
              <a:t>b</a:t>
            </a:r>
            <a:endParaRPr lang="zh-CN" altLang="en-US" sz="2400"/>
          </a:p>
        </p:txBody>
      </p:sp>
      <p:sp>
        <p:nvSpPr>
          <p:cNvPr id="8" name="文本框 1"/>
          <p:cNvSpPr txBox="1"/>
          <p:nvPr/>
        </p:nvSpPr>
        <p:spPr>
          <a:xfrm>
            <a:off x="402432" y="252412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9" name="流程图: 过程 8"/>
          <p:cNvSpPr/>
          <p:nvPr/>
        </p:nvSpPr>
        <p:spPr>
          <a:xfrm>
            <a:off x="205979" y="300037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50530"/>
          <p:cNvSpPr txBox="1">
            <a:spLocks noChangeArrowheads="1"/>
          </p:cNvSpPr>
          <p:nvPr/>
        </p:nvSpPr>
        <p:spPr bwMode="auto">
          <a:xfrm>
            <a:off x="1143000" y="914401"/>
            <a:ext cx="7029450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30200" indent="-3003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</a:rPr>
              <a:t>3.</a:t>
            </a:r>
            <a:r>
              <a:rPr lang="en-US" altLang="zh-CN">
                <a:latin typeface="Times New Roman" panose="02020603050405020304" pitchFamily="18" charset="0"/>
              </a:rPr>
              <a:t> Pepole</a:t>
            </a:r>
            <a:r>
              <a:rPr lang="zh-CN" altLang="en-US">
                <a:latin typeface="Times New Roman" panose="02020603050405020304" pitchFamily="18" charset="0"/>
              </a:rPr>
              <a:t> work harder today and_____.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a) </a:t>
            </a:r>
            <a:r>
              <a:rPr lang="en-US" altLang="zh-CN">
                <a:latin typeface="Times New Roman" panose="02020603050405020304" pitchFamily="18" charset="0"/>
              </a:rPr>
              <a:t>they do not live as long as they did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b)</a:t>
            </a:r>
            <a:r>
              <a:rPr lang="en-US" altLang="zh-CN">
                <a:latin typeface="Times New Roman" panose="02020603050405020304" pitchFamily="18" charset="0"/>
              </a:rPr>
              <a:t> they do not usually have enough free time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c) </a:t>
            </a:r>
            <a:r>
              <a:rPr lang="en-US" altLang="zh-CN">
                <a:latin typeface="Times New Roman" panose="02020603050405020304" pitchFamily="18" charset="0"/>
              </a:rPr>
              <a:t>they live a healthier life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</a:rPr>
              <a:t>4. Betty will be more relaxed and less nervous about the exams if ____.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a) </a:t>
            </a:r>
            <a:r>
              <a:rPr lang="en-US" altLang="zh-CN">
                <a:latin typeface="Times New Roman" panose="02020603050405020304" pitchFamily="18" charset="0"/>
              </a:rPr>
              <a:t>she works harder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b) </a:t>
            </a:r>
            <a:r>
              <a:rPr lang="en-US" altLang="zh-CN">
                <a:latin typeface="Times New Roman" panose="02020603050405020304" pitchFamily="18" charset="0"/>
              </a:rPr>
              <a:t>she asks Mrs Li for help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c) s</a:t>
            </a:r>
            <a:r>
              <a:rPr lang="en-US" altLang="zh-CN">
                <a:latin typeface="Times New Roman" panose="02020603050405020304" pitchFamily="18" charset="0"/>
              </a:rPr>
              <a:t>he goes on the school trip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图片 1505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028700"/>
            <a:ext cx="1066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图片 1505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5200" y="3371850"/>
            <a:ext cx="962025" cy="95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4286250" y="914400"/>
            <a:ext cx="742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CC00FF"/>
                </a:solidFill>
              </a:rPr>
              <a:t>b</a:t>
            </a:r>
            <a:endParaRPr lang="zh-CN" altLang="en-US" sz="2400"/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7315200" y="2571750"/>
            <a:ext cx="742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>
                <a:solidFill>
                  <a:srgbClr val="CC00FF"/>
                </a:solidFill>
              </a:rPr>
              <a:t>c</a:t>
            </a:r>
            <a:endParaRPr lang="zh-CN" altLang="en-US" sz="2400"/>
          </a:p>
        </p:txBody>
      </p:sp>
      <p:sp>
        <p:nvSpPr>
          <p:cNvPr id="9" name="文本框 1"/>
          <p:cNvSpPr txBox="1"/>
          <p:nvPr/>
        </p:nvSpPr>
        <p:spPr>
          <a:xfrm>
            <a:off x="345282" y="3048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" name="流程图: 过程 9"/>
          <p:cNvSpPr/>
          <p:nvPr/>
        </p:nvSpPr>
        <p:spPr>
          <a:xfrm>
            <a:off x="148829" y="35242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51553"/>
          <p:cNvSpPr txBox="1">
            <a:spLocks noChangeArrowheads="1"/>
          </p:cNvSpPr>
          <p:nvPr/>
        </p:nvSpPr>
        <p:spPr bwMode="auto">
          <a:xfrm>
            <a:off x="685800" y="628651"/>
            <a:ext cx="72009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100">
                <a:solidFill>
                  <a:srgbClr val="FF3300"/>
                </a:solidFill>
                <a:latin typeface="Times New Roman" panose="02020603050405020304" pitchFamily="18" charset="0"/>
              </a:rPr>
              <a:t>Complete the questions with the words and expression in the box.</a:t>
            </a:r>
            <a:endParaRPr lang="zh-CN" altLang="en-US" sz="21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4" name="流程图: 可选过程 151554"/>
          <p:cNvSpPr>
            <a:spLocks noChangeArrowheads="1"/>
          </p:cNvSpPr>
          <p:nvPr/>
        </p:nvSpPr>
        <p:spPr bwMode="auto">
          <a:xfrm>
            <a:off x="1257300" y="1200150"/>
            <a:ext cx="5810250" cy="400050"/>
          </a:xfrm>
          <a:prstGeom prst="flowChartAlternateProcess">
            <a:avLst/>
          </a:prstGeom>
          <a:solidFill>
            <a:srgbClr val="CCFFCC">
              <a:alpha val="49019"/>
            </a:srgbClr>
          </a:solidFill>
          <a:ln w="9525">
            <a:solidFill>
              <a:srgbClr val="000000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>
                <a:latin typeface="Times New Roman" panose="02020603050405020304" pitchFamily="18" charset="0"/>
              </a:rPr>
              <a:t>deaf     doubled    fear    relaxed    spare    used to    wealth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流程图: 可选过程 151555"/>
          <p:cNvSpPr>
            <a:spLocks noChangeArrowheads="1"/>
          </p:cNvSpPr>
          <p:nvPr/>
        </p:nvSpPr>
        <p:spPr bwMode="auto">
          <a:xfrm>
            <a:off x="857250" y="1714500"/>
            <a:ext cx="7467600" cy="2914650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1. What kinds of things do you _______?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2. What do you do in your ________ time?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3. What can someone not do if they are _________?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4. If something is ________, is it more or less?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5. What do you usually do to make yourself _______ before exams?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6. Do you think people ________ take more exercise than they do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today?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7. Do you think people have more ________ today than they</a:t>
            </a:r>
          </a:p>
          <a:p>
            <a:pPr>
              <a:lnSpc>
                <a:spcPct val="12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used to?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557" name="文本框 151556"/>
          <p:cNvSpPr txBox="1">
            <a:spLocks noChangeArrowheads="1"/>
          </p:cNvSpPr>
          <p:nvPr/>
        </p:nvSpPr>
        <p:spPr bwMode="auto">
          <a:xfrm>
            <a:off x="3886200" y="1710928"/>
            <a:ext cx="84653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fear</a:t>
            </a:r>
            <a:endParaRPr lang="en-US" altLang="zh-CN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558" name="文本框 151557"/>
          <p:cNvSpPr txBox="1">
            <a:spLocks noChangeArrowheads="1"/>
          </p:cNvSpPr>
          <p:nvPr/>
        </p:nvSpPr>
        <p:spPr bwMode="auto">
          <a:xfrm>
            <a:off x="3554016" y="2000251"/>
            <a:ext cx="84653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spare</a:t>
            </a:r>
            <a:endParaRPr lang="en-US" altLang="zh-CN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559" name="文本框 151558"/>
          <p:cNvSpPr txBox="1">
            <a:spLocks noChangeArrowheads="1"/>
          </p:cNvSpPr>
          <p:nvPr/>
        </p:nvSpPr>
        <p:spPr bwMode="auto">
          <a:xfrm>
            <a:off x="4754166" y="2343151"/>
            <a:ext cx="84653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deaf</a:t>
            </a:r>
            <a:endParaRPr lang="en-US" altLang="zh-CN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560" name="文本框 151559"/>
          <p:cNvSpPr txBox="1">
            <a:spLocks noChangeArrowheads="1"/>
          </p:cNvSpPr>
          <p:nvPr/>
        </p:nvSpPr>
        <p:spPr bwMode="auto">
          <a:xfrm>
            <a:off x="2571750" y="2686051"/>
            <a:ext cx="113466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doubled</a:t>
            </a:r>
            <a:endParaRPr lang="en-US" altLang="zh-CN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561" name="文本框 151560"/>
          <p:cNvSpPr txBox="1">
            <a:spLocks noChangeArrowheads="1"/>
          </p:cNvSpPr>
          <p:nvPr/>
        </p:nvSpPr>
        <p:spPr bwMode="auto">
          <a:xfrm>
            <a:off x="4686301" y="2971801"/>
            <a:ext cx="16132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relaxed</a:t>
            </a:r>
            <a:endParaRPr lang="en-US" altLang="zh-CN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562" name="文本框 151561"/>
          <p:cNvSpPr txBox="1">
            <a:spLocks noChangeArrowheads="1"/>
          </p:cNvSpPr>
          <p:nvPr/>
        </p:nvSpPr>
        <p:spPr bwMode="auto">
          <a:xfrm>
            <a:off x="3143250" y="3314701"/>
            <a:ext cx="101560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used to</a:t>
            </a:r>
            <a:endParaRPr lang="en-US" altLang="zh-CN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563" name="文本框 151562"/>
          <p:cNvSpPr txBox="1">
            <a:spLocks noChangeArrowheads="1"/>
          </p:cNvSpPr>
          <p:nvPr/>
        </p:nvSpPr>
        <p:spPr bwMode="auto">
          <a:xfrm>
            <a:off x="4286250" y="3996928"/>
            <a:ext cx="84653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wealth</a:t>
            </a:r>
            <a:endParaRPr lang="en-US" altLang="zh-CN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"/>
          <p:cNvSpPr txBox="1"/>
          <p:nvPr/>
        </p:nvSpPr>
        <p:spPr>
          <a:xfrm>
            <a:off x="345282" y="1714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endParaRPr lang="zh-CN" altLang="en-US" sz="2400" b="1" noProof="1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48829" y="219075"/>
            <a:ext cx="114300" cy="342900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 bldLvl="0"/>
      <p:bldP spid="151558" grpId="0" bldLvl="0"/>
      <p:bldP spid="151559" grpId="0" bldLvl="0"/>
      <p:bldP spid="151560" grpId="0" bldLvl="0"/>
      <p:bldP spid="151561" grpId="0" bldLvl="0"/>
      <p:bldP spid="151562" grpId="0" bldLvl="0"/>
      <p:bldP spid="151563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1677</Words>
  <Application>Microsoft Office PowerPoint</Application>
  <PresentationFormat>全屏显示(16:9)</PresentationFormat>
  <Paragraphs>253</Paragraphs>
  <Slides>30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7" baseType="lpstr">
      <vt:lpstr>方正兰亭黑简体</vt:lpstr>
      <vt:lpstr>宋体</vt:lpstr>
      <vt:lpstr>微软雅黑</vt:lpstr>
      <vt:lpstr>Arial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2018-11-26T09:24:00Z</dcterms:created>
  <dcterms:modified xsi:type="dcterms:W3CDTF">2023-01-16T13:39:00Z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E4E81A1556E0444AA79FC6731B4DA874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