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80" r:id="rId3"/>
    <p:sldId id="277" r:id="rId4"/>
    <p:sldId id="278" r:id="rId5"/>
    <p:sldId id="281" r:id="rId6"/>
    <p:sldId id="283" r:id="rId7"/>
    <p:sldId id="282" r:id="rId8"/>
    <p:sldId id="256" r:id="rId9"/>
    <p:sldId id="273" r:id="rId10"/>
    <p:sldId id="268" r:id="rId11"/>
    <p:sldId id="258" r:id="rId12"/>
    <p:sldId id="271" r:id="rId13"/>
    <p:sldId id="259" r:id="rId14"/>
    <p:sldId id="272" r:id="rId15"/>
    <p:sldId id="260" r:id="rId16"/>
    <p:sldId id="269" r:id="rId17"/>
    <p:sldId id="261" r:id="rId18"/>
    <p:sldId id="262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0033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90" y="-72"/>
      </p:cViewPr>
      <p:guideLst>
        <p:guide orient="horz" pos="2114"/>
        <p:guide pos="2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3"/>
          <p:cNvSpPr>
            <a:spLocks noGrp="1" noChangeArrowheads="1"/>
          </p:cNvSpPr>
          <p:nvPr/>
        </p:nvSpPr>
        <p:spPr bwMode="auto">
          <a:xfrm>
            <a:off x="-36513" y="1412776"/>
            <a:ext cx="9217024" cy="241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ts val="9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两、三位数乘一位数</a:t>
            </a:r>
            <a:endParaRPr kumimoji="0" lang="en-US" altLang="zh-CN" sz="6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9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（一次进位）</a:t>
            </a:r>
            <a:endParaRPr kumimoji="0" lang="zh-CN" altLang="en-US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0455" y="573246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/>
          <p:nvPr/>
        </p:nvSpPr>
        <p:spPr>
          <a:xfrm>
            <a:off x="1619250" y="5518150"/>
            <a:ext cx="6280150" cy="15541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方正姚体简体" charset="-122"/>
              </a:rPr>
              <a:t>一共养了多少只螃蟹？</a:t>
            </a:r>
          </a:p>
          <a:p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方正姚体简体" charset="-122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0"/>
            <a:ext cx="8780463" cy="558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body" idx="4294967295"/>
          </p:nvPr>
        </p:nvSpPr>
        <p:spPr>
          <a:xfrm>
            <a:off x="-7937" y="1241425"/>
            <a:ext cx="9151937" cy="561657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en-US" altLang="zh-CN" dirty="0"/>
              <a:t>       </a:t>
            </a:r>
            <a:r>
              <a:rPr lang="zh-CN" altLang="en-US" dirty="0"/>
              <a:t>一笼养8只螃蟹，共112笼螃蟹。一共养多少只螃蟹？</a:t>
            </a:r>
          </a:p>
          <a:p>
            <a:pPr eaLnBrk="1" hangingPunct="1">
              <a:buNone/>
            </a:pPr>
            <a:r>
              <a:rPr lang="en-US" altLang="zh-CN" dirty="0"/>
              <a:t> </a:t>
            </a:r>
            <a:r>
              <a:rPr lang="zh-CN" altLang="en-US" dirty="0"/>
              <a:t>                    </a:t>
            </a:r>
            <a:r>
              <a:rPr lang="zh-CN" altLang="en-US" sz="3600" dirty="0"/>
              <a:t>112</a:t>
            </a:r>
            <a:r>
              <a:rPr lang="zh-CN" altLang="en-US" sz="3600" dirty="0">
                <a:sym typeface="Arial" panose="020B0604020202020204" pitchFamily="34" charset="0"/>
              </a:rPr>
              <a:t>×8=</a:t>
            </a:r>
            <a:r>
              <a:rPr lang="zh-CN" altLang="en-US" dirty="0">
                <a:sym typeface="Arial" panose="020B0604020202020204" pitchFamily="34" charset="0"/>
              </a:rPr>
              <a:t>                                                       </a:t>
            </a:r>
          </a:p>
          <a:p>
            <a:pPr eaLnBrk="1" hangingPunct="1">
              <a:buNone/>
            </a:pPr>
            <a:r>
              <a:rPr lang="zh-CN" altLang="en-US" dirty="0">
                <a:sym typeface="Arial" panose="020B0604020202020204" pitchFamily="34" charset="0"/>
              </a:rPr>
              <a:t>                         </a:t>
            </a:r>
            <a:r>
              <a:rPr lang="zh-CN" altLang="en-US" sz="4000" dirty="0">
                <a:sym typeface="Arial" panose="020B0604020202020204" pitchFamily="34" charset="0"/>
              </a:rPr>
              <a:t>112</a:t>
            </a:r>
          </a:p>
          <a:p>
            <a:pPr eaLnBrk="1" hangingPunct="1">
              <a:buNone/>
            </a:pPr>
            <a:r>
              <a:rPr lang="zh-CN" altLang="en-US" sz="4000" dirty="0">
                <a:sym typeface="Arial" panose="020B0604020202020204" pitchFamily="34" charset="0"/>
              </a:rPr>
              <a:t>                 × </a:t>
            </a:r>
            <a:r>
              <a:rPr lang="en-US" altLang="zh-CN" sz="4000" dirty="0">
                <a:sym typeface="Arial" panose="020B0604020202020204" pitchFamily="34" charset="0"/>
              </a:rPr>
              <a:t> </a:t>
            </a:r>
            <a:r>
              <a:rPr lang="zh-CN" altLang="en-US" sz="4000" dirty="0">
                <a:sym typeface="Arial" panose="020B0604020202020204" pitchFamily="34" charset="0"/>
              </a:rPr>
              <a:t> </a:t>
            </a:r>
            <a:r>
              <a:rPr lang="en-US" altLang="zh-CN" sz="4000" dirty="0">
                <a:sym typeface="Arial" panose="020B0604020202020204" pitchFamily="34" charset="0"/>
              </a:rPr>
              <a:t> </a:t>
            </a:r>
            <a:r>
              <a:rPr lang="zh-CN" altLang="en-US" sz="4000" dirty="0"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339" name="Text Box 3"/>
          <p:cNvSpPr txBox="1"/>
          <p:nvPr/>
        </p:nvSpPr>
        <p:spPr>
          <a:xfrm>
            <a:off x="3132138" y="4000500"/>
            <a:ext cx="50323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4340" name="Text Box 4"/>
          <p:cNvSpPr txBox="1"/>
          <p:nvPr/>
        </p:nvSpPr>
        <p:spPr>
          <a:xfrm>
            <a:off x="3203575" y="4149725"/>
            <a:ext cx="812800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4341" name="Text Box 5"/>
          <p:cNvSpPr txBox="1"/>
          <p:nvPr/>
        </p:nvSpPr>
        <p:spPr>
          <a:xfrm>
            <a:off x="2987675" y="4149725"/>
            <a:ext cx="7191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4342" name="Text Box 6"/>
          <p:cNvSpPr txBox="1"/>
          <p:nvPr/>
        </p:nvSpPr>
        <p:spPr>
          <a:xfrm>
            <a:off x="2771775" y="4149725"/>
            <a:ext cx="5191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343" name="Text Box 7"/>
          <p:cNvSpPr txBox="1"/>
          <p:nvPr/>
        </p:nvSpPr>
        <p:spPr>
          <a:xfrm>
            <a:off x="4100513" y="2344738"/>
            <a:ext cx="2559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latin typeface="Arial" panose="020B0604020202020204" pitchFamily="34" charset="0"/>
              </a:rPr>
              <a:t>896</a:t>
            </a:r>
            <a:r>
              <a:rPr lang="zh-CN" altLang="en-US" sz="3600" b="1" dirty="0">
                <a:latin typeface="Arial" panose="020B0604020202020204" pitchFamily="34" charset="0"/>
              </a:rPr>
              <a:t>（只）</a:t>
            </a:r>
          </a:p>
        </p:txBody>
      </p:sp>
      <p:sp>
        <p:nvSpPr>
          <p:cNvPr id="14344" name="Text Box 8"/>
          <p:cNvSpPr txBox="1"/>
          <p:nvPr/>
        </p:nvSpPr>
        <p:spPr>
          <a:xfrm>
            <a:off x="1835150" y="5157788"/>
            <a:ext cx="51371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答：一共养896只螃蟹。</a:t>
            </a:r>
          </a:p>
        </p:txBody>
      </p:sp>
      <p:sp>
        <p:nvSpPr>
          <p:cNvPr id="14345" name="Line 9"/>
          <p:cNvSpPr/>
          <p:nvPr/>
        </p:nvSpPr>
        <p:spPr>
          <a:xfrm>
            <a:off x="2339975" y="4292600"/>
            <a:ext cx="19446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  <p:bldP spid="14341" grpId="0" bldLvl="0"/>
      <p:bldP spid="14342" grpId="0" bldLvl="0"/>
      <p:bldP spid="14343" grpId="0" bldLvl="0"/>
      <p:bldP spid="1434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Oval 3"/>
          <p:cNvSpPr/>
          <p:nvPr/>
        </p:nvSpPr>
        <p:spPr>
          <a:xfrm>
            <a:off x="1835150" y="3213100"/>
            <a:ext cx="3457575" cy="22320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4356100" y="188913"/>
            <a:ext cx="4537075" cy="3095625"/>
            <a:chOff x="0" y="0"/>
            <a:chExt cx="2858" cy="1950"/>
          </a:xfrm>
        </p:grpSpPr>
        <p:sp>
          <p:nvSpPr>
            <p:cNvPr id="26629" name="Text Box 5"/>
            <p:cNvSpPr txBox="1"/>
            <p:nvPr/>
          </p:nvSpPr>
          <p:spPr>
            <a:xfrm>
              <a:off x="726" y="0"/>
              <a:ext cx="2132" cy="9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44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4</a:t>
              </a:r>
              <a:r>
                <a:rPr lang="zh-C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袋饲料共重多少千克？</a:t>
              </a:r>
            </a:p>
          </p:txBody>
        </p:sp>
        <p:sp>
          <p:nvSpPr>
            <p:cNvPr id="26630" name="Line 6"/>
            <p:cNvSpPr/>
            <p:nvPr/>
          </p:nvSpPr>
          <p:spPr>
            <a:xfrm flipH="1">
              <a:off x="0" y="907"/>
              <a:ext cx="998" cy="1043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zh-CN" altLang="en-US" dirty="0"/>
              <a:t>41</a:t>
            </a:r>
            <a:r>
              <a:rPr lang="zh-CN" altLang="en-US" dirty="0">
                <a:sym typeface="Arial" panose="020B0604020202020204" pitchFamily="34" charset="0"/>
              </a:rPr>
              <a:t>×4=</a:t>
            </a:r>
          </a:p>
          <a:p>
            <a:pPr algn="ctr" eaLnBrk="1" hangingPunct="1">
              <a:buNone/>
            </a:pPr>
            <a:r>
              <a:rPr lang="zh-CN" altLang="en-US" dirty="0">
                <a:sym typeface="Arial" panose="020B0604020202020204" pitchFamily="34" charset="0"/>
              </a:rPr>
              <a:t>4 1</a:t>
            </a:r>
          </a:p>
          <a:p>
            <a:pPr algn="just" eaLnBrk="1" hangingPunct="1">
              <a:buNone/>
            </a:pPr>
            <a:r>
              <a:rPr lang="zh-CN" altLang="en-US" dirty="0">
                <a:sym typeface="Arial" panose="020B0604020202020204" pitchFamily="34" charset="0"/>
              </a:rPr>
              <a:t>                            ×  </a:t>
            </a:r>
            <a:r>
              <a:rPr lang="en-US" altLang="zh-CN" dirty="0">
                <a:sym typeface="Arial" panose="020B0604020202020204" pitchFamily="34" charset="0"/>
              </a:rPr>
              <a:t> </a:t>
            </a:r>
            <a:r>
              <a:rPr lang="zh-CN" altLang="en-US" dirty="0">
                <a:sym typeface="Arial" panose="020B0604020202020204" pitchFamily="34" charset="0"/>
              </a:rPr>
              <a:t>   4</a:t>
            </a:r>
          </a:p>
          <a:p>
            <a:pPr algn="just" eaLnBrk="1" hangingPunct="1">
              <a:buNone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4356100" y="3429000"/>
            <a:ext cx="6032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388" name="Text Box 4"/>
          <p:cNvSpPr txBox="1"/>
          <p:nvPr/>
        </p:nvSpPr>
        <p:spPr>
          <a:xfrm>
            <a:off x="3851275" y="3068638"/>
            <a:ext cx="674688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89" name="Text Box 5"/>
          <p:cNvSpPr txBox="1"/>
          <p:nvPr/>
        </p:nvSpPr>
        <p:spPr>
          <a:xfrm>
            <a:off x="4140200" y="3429000"/>
            <a:ext cx="4079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6390" name="Text Box 6"/>
          <p:cNvSpPr txBox="1"/>
          <p:nvPr/>
        </p:nvSpPr>
        <p:spPr>
          <a:xfrm>
            <a:off x="3708400" y="3429000"/>
            <a:ext cx="742950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391" name="Text Box 7"/>
          <p:cNvSpPr txBox="1"/>
          <p:nvPr/>
        </p:nvSpPr>
        <p:spPr>
          <a:xfrm>
            <a:off x="5076825" y="1700213"/>
            <a:ext cx="2622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latin typeface="Arial" panose="020B0604020202020204" pitchFamily="34" charset="0"/>
              </a:rPr>
              <a:t>164</a:t>
            </a:r>
            <a:r>
              <a:rPr lang="zh-CN" altLang="en-US" sz="3200" b="1" dirty="0">
                <a:latin typeface="Arial" panose="020B0604020202020204" pitchFamily="34" charset="0"/>
              </a:rPr>
              <a:t>（千克）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2555875" y="4221163"/>
            <a:ext cx="6800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答：一次共投放164千克饲料。</a:t>
            </a:r>
          </a:p>
        </p:txBody>
      </p:sp>
      <p:sp>
        <p:nvSpPr>
          <p:cNvPr id="16393" name="Line 9"/>
          <p:cNvSpPr/>
          <p:nvPr/>
        </p:nvSpPr>
        <p:spPr>
          <a:xfrm>
            <a:off x="3348038" y="3429000"/>
            <a:ext cx="2089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Rectangle 10"/>
          <p:cNvSpPr/>
          <p:nvPr/>
        </p:nvSpPr>
        <p:spPr>
          <a:xfrm>
            <a:off x="1476375" y="333375"/>
            <a:ext cx="742950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投放 </a:t>
            </a:r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袋 虾饲料，每袋</a:t>
            </a:r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  <a:t>41</a:t>
            </a: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千克，</a:t>
            </a:r>
          </a:p>
          <a:p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共投放了多少千克饲料</a:t>
            </a:r>
            <a:r>
              <a:rPr lang="en-US" altLang="zh-CN" sz="4000" b="1" dirty="0">
                <a:solidFill>
                  <a:schemeClr val="tx2"/>
                </a:solidFill>
                <a:latin typeface="Arial" panose="020B0604020202020204" pitchFamily="34" charset="0"/>
              </a:rPr>
              <a:t>？</a:t>
            </a:r>
            <a:endParaRPr lang="zh-CN" altLang="en-US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8" grpId="0" bldLvl="0"/>
      <p:bldP spid="16389" grpId="0" bldLvl="0"/>
      <p:bldP spid="16390" grpId="0" bldLvl="0"/>
      <p:bldP spid="16391" grpId="0" bldLvl="0"/>
      <p:bldP spid="16392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Oval 3"/>
          <p:cNvSpPr/>
          <p:nvPr/>
        </p:nvSpPr>
        <p:spPr>
          <a:xfrm>
            <a:off x="4140200" y="3644900"/>
            <a:ext cx="2808288" cy="165735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en-US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17412" name="Group 4"/>
          <p:cNvGrpSpPr/>
          <p:nvPr/>
        </p:nvGrpSpPr>
        <p:grpSpPr>
          <a:xfrm>
            <a:off x="4932363" y="260350"/>
            <a:ext cx="4551362" cy="3241675"/>
            <a:chOff x="0" y="0"/>
            <a:chExt cx="7168" cy="5103"/>
          </a:xfrm>
        </p:grpSpPr>
        <p:sp>
          <p:nvSpPr>
            <p:cNvPr id="28677" name="Text Box 5"/>
            <p:cNvSpPr txBox="1"/>
            <p:nvPr/>
          </p:nvSpPr>
          <p:spPr>
            <a:xfrm>
              <a:off x="0" y="0"/>
              <a:ext cx="7168" cy="10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3笼能装多少只扇贝？</a:t>
              </a:r>
            </a:p>
          </p:txBody>
        </p:sp>
        <p:sp>
          <p:nvSpPr>
            <p:cNvPr id="28678" name="Line 6"/>
            <p:cNvSpPr/>
            <p:nvPr/>
          </p:nvSpPr>
          <p:spPr>
            <a:xfrm flipH="1">
              <a:off x="1020" y="1135"/>
              <a:ext cx="226" cy="3969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algn="just" eaLnBrk="1" hangingPunct="1"/>
            <a:r>
              <a:rPr lang="zh-CN" altLang="en-US" sz="4000" dirty="0">
                <a:sym typeface="Arial" panose="020B0604020202020204" pitchFamily="34" charset="0"/>
              </a:rPr>
              <a:t>      船上有</a:t>
            </a:r>
            <a:r>
              <a:rPr lang="en-US" altLang="zh-CN" sz="4000" dirty="0">
                <a:sym typeface="Arial" panose="020B0604020202020204" pitchFamily="34" charset="0"/>
              </a:rPr>
              <a:t>3</a:t>
            </a:r>
            <a:r>
              <a:rPr lang="zh-CN" altLang="en-US" sz="4000" dirty="0">
                <a:sym typeface="Arial" panose="020B0604020202020204" pitchFamily="34" charset="0"/>
              </a:rPr>
              <a:t>个笼子，每笼装</a:t>
            </a:r>
            <a:r>
              <a:rPr lang="en-US" altLang="zh-CN" sz="4000" dirty="0">
                <a:sym typeface="Arial" panose="020B0604020202020204" pitchFamily="34" charset="0"/>
              </a:rPr>
              <a:t>125</a:t>
            </a:r>
            <a:r>
              <a:rPr lang="zh-CN" altLang="en-US" sz="4000" dirty="0">
                <a:sym typeface="Arial" panose="020B0604020202020204" pitchFamily="34" charset="0"/>
              </a:rPr>
              <a:t>只扇贝。一共能装多少只扇贝？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None/>
            </a:pPr>
            <a:r>
              <a:rPr lang="en-US" altLang="zh-CN" sz="4000" dirty="0"/>
              <a:t>125</a:t>
            </a:r>
            <a:r>
              <a:rPr lang="en-US" altLang="zh-CN" sz="4000" dirty="0">
                <a:sym typeface="Arial" panose="020B0604020202020204" pitchFamily="34" charset="0"/>
              </a:rPr>
              <a:t>×3=</a:t>
            </a:r>
          </a:p>
          <a:p>
            <a:pPr algn="ctr" eaLnBrk="1" hangingPunct="1">
              <a:buNone/>
            </a:pPr>
            <a:endParaRPr lang="zh-CN" altLang="en-US" sz="4000" dirty="0">
              <a:sym typeface="Arial" panose="020B060402020202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3924300" y="2420938"/>
            <a:ext cx="1552575" cy="2041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  1 2 5</a:t>
            </a:r>
          </a:p>
          <a:p>
            <a:r>
              <a:rPr lang="zh-CN" altLang="en-US" sz="3200" b="1" dirty="0">
                <a:latin typeface="Arial" panose="020B0604020202020204" pitchFamily="34" charset="0"/>
                <a:sym typeface="Arial" panose="020B0604020202020204" pitchFamily="34" charset="0"/>
              </a:rPr>
              <a:t>×     </a:t>
            </a:r>
            <a:r>
              <a:rPr lang="en-US" altLang="zh-CN" sz="3200" b="1" dirty="0">
                <a:latin typeface="Arial" panose="020B0604020202020204" pitchFamily="34" charset="0"/>
                <a:sym typeface="Arial" panose="020B0604020202020204" pitchFamily="34" charset="0"/>
              </a:rPr>
              <a:t>3 3</a:t>
            </a:r>
          </a:p>
          <a:p>
            <a:endParaRPr lang="zh-CN" altLang="en-US" sz="32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4643438" y="3141663"/>
            <a:ext cx="325437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8438" name="Text Box 6"/>
          <p:cNvSpPr txBox="1"/>
          <p:nvPr/>
        </p:nvSpPr>
        <p:spPr>
          <a:xfrm>
            <a:off x="4932363" y="3429000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4622800" y="34290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8440" name="Text Box 8"/>
          <p:cNvSpPr txBox="1"/>
          <p:nvPr/>
        </p:nvSpPr>
        <p:spPr>
          <a:xfrm>
            <a:off x="4284663" y="3425825"/>
            <a:ext cx="4095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8441" name="Text Box 9"/>
          <p:cNvSpPr txBox="1"/>
          <p:nvPr/>
        </p:nvSpPr>
        <p:spPr>
          <a:xfrm>
            <a:off x="5292725" y="1628775"/>
            <a:ext cx="28082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 375</a:t>
            </a:r>
            <a:r>
              <a:rPr lang="zh-CN" altLang="en-US" sz="3600" b="1" dirty="0">
                <a:latin typeface="Arial" panose="020B0604020202020204" pitchFamily="34" charset="0"/>
              </a:rPr>
              <a:t>（只）</a:t>
            </a:r>
          </a:p>
        </p:txBody>
      </p:sp>
      <p:sp>
        <p:nvSpPr>
          <p:cNvPr id="18442" name="Text Box 10"/>
          <p:cNvSpPr txBox="1"/>
          <p:nvPr/>
        </p:nvSpPr>
        <p:spPr>
          <a:xfrm>
            <a:off x="5651500" y="1628775"/>
            <a:ext cx="18002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8443" name="Text Box 11"/>
          <p:cNvSpPr txBox="1"/>
          <p:nvPr/>
        </p:nvSpPr>
        <p:spPr>
          <a:xfrm>
            <a:off x="1916113" y="4438650"/>
            <a:ext cx="6313487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答：一共能装375只扇贝。 </a:t>
            </a:r>
          </a:p>
        </p:txBody>
      </p:sp>
      <p:sp>
        <p:nvSpPr>
          <p:cNvPr id="18444" name="Line 12"/>
          <p:cNvSpPr/>
          <p:nvPr/>
        </p:nvSpPr>
        <p:spPr>
          <a:xfrm>
            <a:off x="3924300" y="3429000"/>
            <a:ext cx="172878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  <p:bldP spid="18438" grpId="0" bldLvl="0"/>
      <p:bldP spid="18439" grpId="0" bldLvl="0"/>
      <p:bldP spid="18440" grpId="0" bldLvl="0"/>
      <p:bldP spid="18441" grpId="0" bldLvl="0"/>
      <p:bldP spid="18442" grpId="0" bldLvl="0"/>
      <p:bldP spid="1844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07950" y="620713"/>
            <a:ext cx="1944688" cy="5794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spAutoFit/>
            <a:flatTx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 算一算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2925"/>
            <a:ext cx="9144000" cy="1400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1582738" y="692150"/>
            <a:ext cx="5976937" cy="2971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900" dirty="0">
                <a:solidFill>
                  <a:srgbClr val="FF00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再见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/>
        </p:nvSpPr>
        <p:spPr>
          <a:xfrm>
            <a:off x="107950" y="190500"/>
            <a:ext cx="9074150" cy="31670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zh-CN" altLang="en-US" sz="5400" dirty="0">
                <a:solidFill>
                  <a:srgbClr val="FF0066"/>
                </a:solidFill>
                <a:latin typeface="Arial" panose="020B0604020202020204" pitchFamily="34" charset="0"/>
              </a:rPr>
              <a:t>            </a:t>
            </a:r>
            <a:r>
              <a:rPr lang="zh-CN" altLang="en-US" sz="5400" b="1" dirty="0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复习回顾</a:t>
            </a:r>
          </a:p>
          <a:p>
            <a:pPr algn="just">
              <a:spcBef>
                <a:spcPct val="20000"/>
              </a:spcBef>
            </a:pPr>
            <a:r>
              <a:rPr lang="en-US" altLang="zh-CN" sz="4800" b="1" dirty="0">
                <a:solidFill>
                  <a:srgbClr val="0000FF"/>
                </a:solidFill>
                <a:latin typeface="Arial" panose="020B0604020202020204" pitchFamily="34" charset="0"/>
              </a:rPr>
              <a:t>竖式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进行</a:t>
            </a:r>
            <a:r>
              <a:rPr lang="en-US" altLang="zh-CN" sz="4800" b="1" dirty="0">
                <a:solidFill>
                  <a:srgbClr val="0000FF"/>
                </a:solidFill>
                <a:latin typeface="Arial" panose="020B0604020202020204" pitchFamily="34" charset="0"/>
              </a:rPr>
              <a:t>笔算</a:t>
            </a:r>
            <a:r>
              <a:rPr lang="zh-CN" altLang="en-US" sz="4800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  <a:p>
            <a:pPr algn="just">
              <a:spcBef>
                <a:spcPct val="20000"/>
              </a:spcBef>
            </a:pPr>
            <a:r>
              <a:rPr lang="zh-CN" altLang="en-US" sz="6000" dirty="0">
                <a:solidFill>
                  <a:schemeClr val="hlink"/>
                </a:solidFill>
                <a:latin typeface="Arial" panose="020B0604020202020204" pitchFamily="34" charset="0"/>
              </a:rPr>
              <a:t>  24</a:t>
            </a:r>
            <a:r>
              <a:rPr lang="zh-CN" altLang="en-US" sz="6000" dirty="0">
                <a:solidFill>
                  <a:schemeClr val="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×2=        312×3=</a:t>
            </a:r>
          </a:p>
          <a:p>
            <a:pPr algn="just">
              <a:spcBef>
                <a:spcPct val="20000"/>
              </a:spcBef>
            </a:pPr>
            <a:r>
              <a:rPr lang="zh-CN" altLang="en-US" sz="6000" dirty="0">
                <a:solidFill>
                  <a:schemeClr val="hlink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           </a:t>
            </a:r>
          </a:p>
          <a:p>
            <a:pPr algn="just">
              <a:spcBef>
                <a:spcPct val="20000"/>
              </a:spcBef>
            </a:pPr>
            <a:endParaRPr lang="zh-CN" altLang="en-US" sz="6000" dirty="0">
              <a:solidFill>
                <a:schemeClr val="hlink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123" name="Group 3"/>
          <p:cNvGrpSpPr/>
          <p:nvPr/>
        </p:nvGrpSpPr>
        <p:grpSpPr>
          <a:xfrm>
            <a:off x="900113" y="3249613"/>
            <a:ext cx="6696075" cy="2443162"/>
            <a:chOff x="0" y="0"/>
            <a:chExt cx="10545" cy="3848"/>
          </a:xfrm>
        </p:grpSpPr>
        <p:grpSp>
          <p:nvGrpSpPr>
            <p:cNvPr id="16391" name="Group 4"/>
            <p:cNvGrpSpPr/>
            <p:nvPr/>
          </p:nvGrpSpPr>
          <p:grpSpPr>
            <a:xfrm>
              <a:off x="0" y="0"/>
              <a:ext cx="4422" cy="3744"/>
              <a:chOff x="0" y="0"/>
              <a:chExt cx="4422" cy="3744"/>
            </a:xfrm>
          </p:grpSpPr>
          <p:sp>
            <p:nvSpPr>
              <p:cNvPr id="16394" name="Text Box 5"/>
              <p:cNvSpPr txBox="1"/>
              <p:nvPr/>
            </p:nvSpPr>
            <p:spPr>
              <a:xfrm>
                <a:off x="142" y="0"/>
                <a:ext cx="4281" cy="37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5400" dirty="0">
                    <a:latin typeface="Arial" panose="020B0604020202020204" pitchFamily="34" charset="0"/>
                  </a:rPr>
                  <a:t>  2 4</a:t>
                </a:r>
              </a:p>
              <a:p>
                <a:r>
                  <a:rPr lang="zh-CN" altLang="en-US" sz="4400" b="1" dirty="0">
                    <a:latin typeface="Arial" panose="020B0604020202020204" pitchFamily="34" charset="0"/>
                    <a:sym typeface="Arial" panose="020B0604020202020204" pitchFamily="34" charset="0"/>
                  </a:rPr>
                  <a:t>×    </a:t>
                </a:r>
                <a:r>
                  <a:rPr lang="zh-CN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2</a:t>
                </a:r>
              </a:p>
              <a:p>
                <a:r>
                  <a:rPr lang="zh-CN" altLang="en-US" sz="4400" b="1" dirty="0">
                    <a:latin typeface="Arial" panose="020B0604020202020204" pitchFamily="34" charset="0"/>
                    <a:sym typeface="Arial" panose="020B0604020202020204" pitchFamily="34" charset="0"/>
                  </a:rPr>
                  <a:t>  </a:t>
                </a:r>
                <a:r>
                  <a:rPr lang="zh-CN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4  8</a:t>
                </a:r>
              </a:p>
            </p:txBody>
          </p:sp>
          <p:sp>
            <p:nvSpPr>
              <p:cNvPr id="16395" name="Line 6"/>
              <p:cNvSpPr/>
              <p:nvPr/>
            </p:nvSpPr>
            <p:spPr>
              <a:xfrm>
                <a:off x="0" y="2437"/>
                <a:ext cx="2722" cy="1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392" name="Text Box 7"/>
            <p:cNvSpPr txBox="1"/>
            <p:nvPr/>
          </p:nvSpPr>
          <p:spPr>
            <a:xfrm>
              <a:off x="6749" y="248"/>
              <a:ext cx="3797" cy="3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4800" dirty="0">
                  <a:latin typeface="Arial" panose="020B0604020202020204" pitchFamily="34" charset="0"/>
                </a:rPr>
                <a:t>  3 1 2</a:t>
              </a:r>
            </a:p>
            <a:p>
              <a:r>
                <a:rPr lang="zh-CN" altLang="en-US" sz="4800" dirty="0">
                  <a:latin typeface="Arial" panose="020B0604020202020204" pitchFamily="34" charset="0"/>
                  <a:sym typeface="Arial" panose="020B0604020202020204" pitchFamily="34" charset="0"/>
                </a:rPr>
                <a:t>×</a:t>
              </a:r>
              <a:r>
                <a:rPr lang="zh-CN" altLang="en-US" sz="4000" dirty="0">
                  <a:latin typeface="Arial" panose="020B0604020202020204" pitchFamily="34" charset="0"/>
                  <a:sym typeface="Arial" panose="020B0604020202020204" pitchFamily="34" charset="0"/>
                </a:rPr>
                <a:t>       </a:t>
              </a:r>
              <a:r>
                <a:rPr lang="zh-CN" altLang="en-US" sz="4800" dirty="0"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  <a:p>
              <a:r>
                <a:rPr lang="zh-CN" altLang="en-US" sz="4800" dirty="0">
                  <a:latin typeface="Arial" panose="020B0604020202020204" pitchFamily="34" charset="0"/>
                  <a:sym typeface="Arial" panose="020B0604020202020204" pitchFamily="34" charset="0"/>
                </a:rPr>
                <a:t>  9 3 6</a:t>
              </a:r>
            </a:p>
          </p:txBody>
        </p:sp>
        <p:sp>
          <p:nvSpPr>
            <p:cNvPr id="16393" name="Line 8"/>
            <p:cNvSpPr/>
            <p:nvPr/>
          </p:nvSpPr>
          <p:spPr>
            <a:xfrm>
              <a:off x="6917" y="2551"/>
              <a:ext cx="2835" cy="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9" name="Text Box 9"/>
          <p:cNvSpPr txBox="1"/>
          <p:nvPr/>
        </p:nvSpPr>
        <p:spPr>
          <a:xfrm>
            <a:off x="3019425" y="2173288"/>
            <a:ext cx="140811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hlink"/>
                </a:solidFill>
                <a:latin typeface="Arial" panose="020B0604020202020204" pitchFamily="34" charset="0"/>
              </a:rPr>
              <a:t>48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7596188" y="2174875"/>
            <a:ext cx="136842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dirty="0">
                <a:solidFill>
                  <a:schemeClr val="hlink"/>
                </a:solidFill>
                <a:latin typeface="Arial" panose="020B0604020202020204" pitchFamily="34" charset="0"/>
              </a:rPr>
              <a:t>936</a:t>
            </a:r>
          </a:p>
        </p:txBody>
      </p:sp>
      <p:sp>
        <p:nvSpPr>
          <p:cNvPr id="16390" name="Line 11"/>
          <p:cNvSpPr/>
          <p:nvPr/>
        </p:nvSpPr>
        <p:spPr>
          <a:xfrm>
            <a:off x="4427538" y="1916113"/>
            <a:ext cx="0" cy="446405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lgDash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/>
      <p:bldP spid="513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3"/>
          <p:cNvSpPr txBox="1"/>
          <p:nvPr/>
        </p:nvSpPr>
        <p:spPr>
          <a:xfrm>
            <a:off x="468313" y="333375"/>
            <a:ext cx="26177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种海带</a:t>
            </a:r>
          </a:p>
        </p:txBody>
      </p:sp>
    </p:spTree>
  </p:cSld>
  <p:clrMapOvr>
    <a:masterClrMapping/>
  </p:clrMapOvr>
  <p:transition spd="med" advTm="7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-30162" y="117475"/>
            <a:ext cx="214947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养螃蟹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4843463"/>
            <a:ext cx="2806700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175" y="4149725"/>
            <a:ext cx="4787900" cy="260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4"/>
          <p:cNvSpPr txBox="1"/>
          <p:nvPr/>
        </p:nvSpPr>
        <p:spPr>
          <a:xfrm>
            <a:off x="106363" y="4868863"/>
            <a:ext cx="223361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养海虾</a:t>
            </a:r>
          </a:p>
        </p:txBody>
      </p:sp>
      <p:pic>
        <p:nvPicPr>
          <p:cNvPr id="1946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75"/>
            <a:ext cx="9144000" cy="438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6000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5292725" y="0"/>
            <a:ext cx="25749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养扇贝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4437063"/>
            <a:ext cx="3384550" cy="2370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6000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zh-CN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zh-CN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4" descr="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8893175" cy="684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4140200" y="2420938"/>
            <a:ext cx="319088" cy="395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0" name="Text Box 6"/>
          <p:cNvSpPr txBox="1"/>
          <p:nvPr/>
        </p:nvSpPr>
        <p:spPr>
          <a:xfrm>
            <a:off x="8547100" y="2420938"/>
            <a:ext cx="346075" cy="395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11" name="Text Box 7"/>
          <p:cNvSpPr txBox="1"/>
          <p:nvPr/>
        </p:nvSpPr>
        <p:spPr>
          <a:xfrm>
            <a:off x="4070350" y="5346700"/>
            <a:ext cx="3587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512" name="Text Box 8"/>
          <p:cNvSpPr txBox="1"/>
          <p:nvPr/>
        </p:nvSpPr>
        <p:spPr>
          <a:xfrm>
            <a:off x="8355013" y="5330825"/>
            <a:ext cx="3937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43850" cy="536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2249488"/>
            <a:ext cx="3351213" cy="96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40000">
            <a:off x="7118350" y="2374900"/>
            <a:ext cx="79216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40000">
            <a:off x="7099300" y="3278188"/>
            <a:ext cx="819150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Text Box 6"/>
          <p:cNvSpPr txBox="1"/>
          <p:nvPr/>
        </p:nvSpPr>
        <p:spPr>
          <a:xfrm>
            <a:off x="468313" y="5445125"/>
            <a:ext cx="6329362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方正姚体简体" charset="-122"/>
              </a:rPr>
              <a:t>一共夹了多少根海带苗？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subTitle" idx="1"/>
          </p:nvPr>
        </p:nvSpPr>
        <p:spPr>
          <a:xfrm>
            <a:off x="90488" y="896938"/>
            <a:ext cx="7156450" cy="1968500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lnSpc>
                <a:spcPct val="80000"/>
              </a:lnSpc>
              <a:buClrTx/>
              <a:buSzTx/>
              <a:buFontTx/>
            </a:pPr>
            <a:r>
              <a:rPr lang="zh-CN" altLang="en-US" b="1" dirty="0">
                <a:latin typeface="+mn-lt"/>
                <a:ea typeface="+mn-ea"/>
                <a:cs typeface="+mn-cs"/>
              </a:rPr>
              <a:t>   每条绳上夹</a:t>
            </a:r>
            <a:r>
              <a:rPr lang="en-US" altLang="zh-CN" b="1" dirty="0">
                <a:latin typeface="+mn-lt"/>
                <a:ea typeface="+mn-ea"/>
                <a:cs typeface="+mn-cs"/>
              </a:rPr>
              <a:t>29</a:t>
            </a:r>
            <a:r>
              <a:rPr lang="zh-CN" altLang="en-US" b="1" dirty="0">
                <a:latin typeface="+mn-lt"/>
                <a:ea typeface="+mn-ea"/>
                <a:cs typeface="+mn-cs"/>
              </a:rPr>
              <a:t>根海带苗，已经夹好了</a:t>
            </a:r>
            <a:r>
              <a:rPr lang="en-US" altLang="zh-CN" b="1" dirty="0">
                <a:latin typeface="+mn-lt"/>
                <a:ea typeface="+mn-ea"/>
                <a:cs typeface="+mn-cs"/>
              </a:rPr>
              <a:t>3</a:t>
            </a:r>
            <a:r>
              <a:rPr lang="zh-CN" altLang="en-US" b="1" dirty="0">
                <a:latin typeface="+mn-lt"/>
                <a:ea typeface="+mn-ea"/>
                <a:cs typeface="+mn-cs"/>
              </a:rPr>
              <a:t>条绳子。一共夹了多少根海带苗？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3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29</a:t>
            </a:r>
            <a:r>
              <a:rPr lang="en-US" altLang="zh-CN" sz="3600" b="1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×3=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zh-CN" sz="4000"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rPr>
              <a:t>29</a:t>
            </a: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zh-CN" altLang="en-US" b="1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555" name="Text Box 3"/>
          <p:cNvSpPr txBox="1"/>
          <p:nvPr/>
        </p:nvSpPr>
        <p:spPr>
          <a:xfrm>
            <a:off x="4763" y="406400"/>
            <a:ext cx="3346450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2768600" y="3003550"/>
            <a:ext cx="650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2293" name="Text Box 5"/>
          <p:cNvSpPr txBox="1"/>
          <p:nvPr/>
        </p:nvSpPr>
        <p:spPr>
          <a:xfrm>
            <a:off x="3492500" y="2852738"/>
            <a:ext cx="419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294" name="Text Box 6"/>
          <p:cNvSpPr txBox="1"/>
          <p:nvPr/>
        </p:nvSpPr>
        <p:spPr>
          <a:xfrm>
            <a:off x="3276600" y="3187700"/>
            <a:ext cx="3524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3492500" y="3592513"/>
            <a:ext cx="431800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2296" name="Text Box 8"/>
          <p:cNvSpPr txBox="1"/>
          <p:nvPr/>
        </p:nvSpPr>
        <p:spPr>
          <a:xfrm>
            <a:off x="3203575" y="3592513"/>
            <a:ext cx="465138" cy="700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33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297" name="Text Box 9"/>
          <p:cNvSpPr txBox="1"/>
          <p:nvPr/>
        </p:nvSpPr>
        <p:spPr>
          <a:xfrm>
            <a:off x="4298950" y="1912938"/>
            <a:ext cx="6334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87</a:t>
            </a:r>
          </a:p>
        </p:txBody>
      </p:sp>
      <p:sp>
        <p:nvSpPr>
          <p:cNvPr id="12298" name="Text Box 10"/>
          <p:cNvSpPr txBox="1"/>
          <p:nvPr/>
        </p:nvSpPr>
        <p:spPr>
          <a:xfrm>
            <a:off x="4692650" y="1844675"/>
            <a:ext cx="110331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(根)</a:t>
            </a:r>
          </a:p>
        </p:txBody>
      </p:sp>
      <p:sp>
        <p:nvSpPr>
          <p:cNvPr id="12299" name="Text Box 11"/>
          <p:cNvSpPr txBox="1"/>
          <p:nvPr/>
        </p:nvSpPr>
        <p:spPr>
          <a:xfrm>
            <a:off x="1763713" y="4518025"/>
            <a:ext cx="5719762" cy="6397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</a:rPr>
              <a:t>答：一共夹了87根海带苗。</a:t>
            </a:r>
          </a:p>
        </p:txBody>
      </p:sp>
      <p:sp>
        <p:nvSpPr>
          <p:cNvPr id="12300" name="Line 12"/>
          <p:cNvSpPr/>
          <p:nvPr/>
        </p:nvSpPr>
        <p:spPr>
          <a:xfrm>
            <a:off x="2700338" y="3573463"/>
            <a:ext cx="15113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/>
      <p:bldP spid="12296" grpId="0" bldLvl="0"/>
      <p:bldP spid="12297" grpId="0" bldLvl="0"/>
      <p:bldP spid="12298" grpId="0" bldLvl="0"/>
      <p:bldP spid="12299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全屏显示(4:3)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方正姚体简体</vt:lpstr>
      <vt:lpstr>华文行楷</vt:lpstr>
      <vt:lpstr>楷体_GB2312</vt:lpstr>
      <vt:lpstr>隶书</vt:lpstr>
      <vt:lpstr>宋体</vt:lpstr>
      <vt:lpstr>微软雅黑</vt:lpstr>
      <vt:lpstr>Arial</vt:lpstr>
      <vt:lpstr>Calibri</vt:lpstr>
      <vt:lpstr>WWW.2PPT.COM
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船上有3个笼子，每笼装125只扇贝。一共能装多少只扇贝？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2012-09-10T10:09:00Z</dcterms:created>
  <dcterms:modified xsi:type="dcterms:W3CDTF">2023-01-16T13:39:51Z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EB8D7060CF494DFC94946FD503E7F0DA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