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8.xml" ContentType="application/vnd.openxmlformats-officedocument.presentationml.tags+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36" r:id="rId2"/>
    <p:sldId id="652" r:id="rId3"/>
    <p:sldId id="427" r:id="rId4"/>
    <p:sldId id="617" r:id="rId5"/>
    <p:sldId id="392" r:id="rId6"/>
    <p:sldId id="588" r:id="rId7"/>
    <p:sldId id="618" r:id="rId8"/>
    <p:sldId id="700" r:id="rId9"/>
    <p:sldId id="621" r:id="rId10"/>
    <p:sldId id="701" r:id="rId11"/>
    <p:sldId id="699" r:id="rId12"/>
    <p:sldId id="703" r:id="rId13"/>
    <p:sldId id="653" r:id="rId14"/>
    <p:sldId id="702" r:id="rId15"/>
    <p:sldId id="622" r:id="rId16"/>
    <p:sldId id="715" r:id="rId17"/>
    <p:sldId id="705" r:id="rId18"/>
    <p:sldId id="714" r:id="rId19"/>
    <p:sldId id="679" r:id="rId20"/>
    <p:sldId id="716" r:id="rId21"/>
    <p:sldId id="717" r:id="rId22"/>
    <p:sldId id="729" r:id="rId23"/>
    <p:sldId id="735" r:id="rId24"/>
    <p:sldId id="654" r:id="rId25"/>
    <p:sldId id="734" r:id="rId26"/>
    <p:sldId id="730" r:id="rId27"/>
    <p:sldId id="53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0">
          <p15:clr>
            <a:srgbClr val="A4A3A4"/>
          </p15:clr>
        </p15:guide>
        <p15:guide id="2" pos="365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全品文教" initials="批注" lastIdx="0" clrIdx="0"/>
  <p:cmAuthor id="2" name="123456" initials="1" lastIdx="0" clrIdx="1"/>
  <p:cmAuthor id="3" name="Administrator" initials="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110" d="100"/>
          <a:sy n="110" d="100"/>
        </p:scale>
        <p:origin x="-666" y="-210"/>
      </p:cViewPr>
      <p:guideLst>
        <p:guide orient="horz" pos="2600"/>
        <p:guide pos="3657"/>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5-18T05:28:33.783" idx="1">
    <p:pos x="10" y="10"/>
    <p:text>通过对例题的研究进一步理解平方根的概念，突出本节的重点，了解平方运算与开平方运算是互逆运算.</p:text>
  </p:cm>
</p:cmLst>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7.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2023-01-16</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r>
              <a:rPr lang="zh-CN" altLang="en-US"/>
              <a:t>初中</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idx="4294967295"/>
          </p:nvPr>
        </p:nvSpPr>
        <p:spPr>
          <a:xfrm>
            <a:off x="381000" y="685800"/>
            <a:ext cx="6096000" cy="3429000"/>
          </a:xfrm>
          <a:prstGeom prst="rect">
            <a:avLst/>
          </a:prstGeom>
          <a:noFill/>
          <a:ln>
            <a:round/>
          </a:ln>
        </p:spPr>
      </p:sp>
      <p:sp>
        <p:nvSpPr>
          <p:cNvPr id="18434" name="备注占位符 2"/>
          <p:cNvSpPr>
            <a:spLocks noGrp="1"/>
          </p:cNvSpPr>
          <p:nvPr>
            <p:ph type="body" idx="1"/>
          </p:nvPr>
        </p:nvSpPr>
        <p:spPr>
          <a:xfrm>
            <a:off x="685800" y="4343400"/>
            <a:ext cx="5486400" cy="4114800"/>
          </a:xfrm>
          <a:prstGeom prst="rect">
            <a:avLst/>
          </a:prstGeom>
          <a:noFill/>
          <a:ln>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8435" name="灯片编号占位符 3"/>
          <p:cNvSpPr>
            <a:spLocks noGrp="1"/>
          </p:cNvSpPr>
          <p:nvPr>
            <p:ph type="sldNum"/>
          </p:nvPr>
        </p:nvSpPr>
        <p:spPr>
          <a:xfrm>
            <a:off x="3884612" y="8685212"/>
            <a:ext cx="2971800" cy="457200"/>
          </a:xfrm>
          <a:prstGeom prst="rect">
            <a:avLst/>
          </a:prstGeom>
          <a:noFill/>
          <a:ln>
            <a:noFill/>
            <a:round/>
          </a:ln>
        </p:spPr>
        <p:txBody>
          <a:bodyPr vert="horz" wrap="square" lIns="91440" tIns="45720" rIns="91440" bIns="45720" anchor="b" anchorCtr="0"/>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algn="r"/>
            <a:fld id="{C8B7F33C-EDCD-4A0A-832A-DA4741C1D6A0}" type="slidenum">
              <a:rPr lang="en-US" altLang="zh-CN" sz="1200" b="0">
                <a:solidFill>
                  <a:srgbClr val="000000"/>
                </a:solidFill>
              </a:rPr>
              <a:t>4</a:t>
            </a:fld>
            <a:endParaRPr lang="en-US" altLang="zh-CN" sz="1200" b="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457200" rtl="0" eaLnBrk="1" fontAlgn="base" latinLnBrk="0" hangingPunct="1">
              <a:lnSpc>
                <a:spcPct val="150000"/>
              </a:lnSpc>
              <a:spcBef>
                <a:spcPct val="0"/>
              </a:spcBef>
              <a:spcAft>
                <a:spcPct val="0"/>
              </a:spcAft>
              <a:buClrTx/>
              <a:buSzTx/>
              <a:buFontTx/>
              <a:buNone/>
              <a:defRPr/>
            </a:pP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2023-01-16</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4.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2.xml"/><Relationship Id="rId40"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37"/>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38"/>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39"/>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2023-01-16</a:t>
            </a:fld>
            <a:endParaRPr lang="zh-CN" altLang="en-US"/>
          </a:p>
        </p:txBody>
      </p:sp>
      <p:sp>
        <p:nvSpPr>
          <p:cNvPr id="5" name="页脚占位符 4"/>
          <p:cNvSpPr>
            <a:spLocks noGrp="1"/>
          </p:cNvSpPr>
          <p:nvPr>
            <p:ph type="ftr" sz="quarter" idx="3"/>
            <p:custDataLst>
              <p:tags r:id="rId40"/>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41"/>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42"/>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4.xml"/><Relationship Id="rId7" Type="http://schemas.openxmlformats.org/officeDocument/2006/relationships/image" Target="../media/image25.wmf"/><Relationship Id="rId2" Type="http://schemas.openxmlformats.org/officeDocument/2006/relationships/slideLayout" Target="../slideLayouts/slideLayout20.xml"/><Relationship Id="rId1" Type="http://schemas.openxmlformats.org/officeDocument/2006/relationships/vmlDrawing" Target="../drawings/vmlDrawing6.vml"/><Relationship Id="rId6" Type="http://schemas.openxmlformats.org/officeDocument/2006/relationships/oleObject" Target="../embeddings/oleObject25.bin"/><Relationship Id="rId11" Type="http://schemas.openxmlformats.org/officeDocument/2006/relationships/oleObject" Target="../embeddings/oleObject28.bin"/><Relationship Id="rId5" Type="http://schemas.openxmlformats.org/officeDocument/2006/relationships/image" Target="../media/image24.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1.xml"/><Relationship Id="rId1" Type="http://schemas.openxmlformats.org/officeDocument/2006/relationships/vmlDrawing" Target="../drawings/vmlDrawing7.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6.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33.bin"/><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35.wmf"/><Relationship Id="rId2" Type="http://schemas.openxmlformats.org/officeDocument/2006/relationships/slideLayout" Target="../slideLayouts/slideLayout27.xml"/><Relationship Id="rId16" Type="http://schemas.openxmlformats.org/officeDocument/2006/relationships/image" Target="../media/image37.wmf"/><Relationship Id="rId1" Type="http://schemas.openxmlformats.org/officeDocument/2006/relationships/vmlDrawing" Target="../drawings/vmlDrawing9.vml"/><Relationship Id="rId6" Type="http://schemas.openxmlformats.org/officeDocument/2006/relationships/image" Target="../media/image32.wmf"/><Relationship Id="rId11" Type="http://schemas.openxmlformats.org/officeDocument/2006/relationships/oleObject" Target="../embeddings/oleObject39.bin"/><Relationship Id="rId5" Type="http://schemas.openxmlformats.org/officeDocument/2006/relationships/oleObject" Target="../embeddings/oleObject36.bin"/><Relationship Id="rId15" Type="http://schemas.openxmlformats.org/officeDocument/2006/relationships/oleObject" Target="../embeddings/oleObject41.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8.bin"/><Relationship Id="rId14" Type="http://schemas.openxmlformats.org/officeDocument/2006/relationships/image" Target="../media/image3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42.wmf"/><Relationship Id="rId2" Type="http://schemas.openxmlformats.org/officeDocument/2006/relationships/slideLayout" Target="../slideLayouts/slideLayout29.xml"/><Relationship Id="rId1" Type="http://schemas.openxmlformats.org/officeDocument/2006/relationships/vmlDrawing" Target="../drawings/vmlDrawing10.vml"/><Relationship Id="rId6" Type="http://schemas.openxmlformats.org/officeDocument/2006/relationships/image" Target="../media/image39.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45.bin"/><Relationship Id="rId14" Type="http://schemas.openxmlformats.org/officeDocument/2006/relationships/image" Target="../media/image43.wmf"/></Relationships>
</file>

<file path=ppt/slides/_rels/slide22.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9.wmf"/><Relationship Id="rId18" Type="http://schemas.openxmlformats.org/officeDocument/2006/relationships/oleObject" Target="../embeddings/oleObject13.bin"/><Relationship Id="rId26" Type="http://schemas.openxmlformats.org/officeDocument/2006/relationships/oleObject" Target="../embeddings/oleObject17.bin"/><Relationship Id="rId3" Type="http://schemas.openxmlformats.org/officeDocument/2006/relationships/slideLayout" Target="../slideLayouts/slideLayout15.xml"/><Relationship Id="rId21" Type="http://schemas.openxmlformats.org/officeDocument/2006/relationships/image" Target="../media/image13.wmf"/><Relationship Id="rId7" Type="http://schemas.openxmlformats.org/officeDocument/2006/relationships/image" Target="../media/image6.wmf"/><Relationship Id="rId12" Type="http://schemas.openxmlformats.org/officeDocument/2006/relationships/oleObject" Target="../embeddings/oleObject10.bin"/><Relationship Id="rId17" Type="http://schemas.openxmlformats.org/officeDocument/2006/relationships/image" Target="../media/image11.wmf"/><Relationship Id="rId25" Type="http://schemas.openxmlformats.org/officeDocument/2006/relationships/image" Target="../media/image15.wmf"/><Relationship Id="rId2" Type="http://schemas.openxmlformats.org/officeDocument/2006/relationships/tags" Target="../tags/tag58.xml"/><Relationship Id="rId16" Type="http://schemas.openxmlformats.org/officeDocument/2006/relationships/oleObject" Target="../embeddings/oleObject12.bin"/><Relationship Id="rId20" Type="http://schemas.openxmlformats.org/officeDocument/2006/relationships/oleObject" Target="../embeddings/oleObject14.bin"/><Relationship Id="rId29" Type="http://schemas.openxmlformats.org/officeDocument/2006/relationships/image" Target="../media/image17.wmf"/><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8.wmf"/><Relationship Id="rId24" Type="http://schemas.openxmlformats.org/officeDocument/2006/relationships/oleObject" Target="../embeddings/oleObject16.bin"/><Relationship Id="rId5" Type="http://schemas.openxmlformats.org/officeDocument/2006/relationships/image" Target="../media/image5.wmf"/><Relationship Id="rId15" Type="http://schemas.openxmlformats.org/officeDocument/2006/relationships/image" Target="../media/image10.wmf"/><Relationship Id="rId23" Type="http://schemas.openxmlformats.org/officeDocument/2006/relationships/image" Target="../media/image14.wmf"/><Relationship Id="rId28" Type="http://schemas.openxmlformats.org/officeDocument/2006/relationships/oleObject" Target="../embeddings/oleObject18.bin"/><Relationship Id="rId10" Type="http://schemas.openxmlformats.org/officeDocument/2006/relationships/oleObject" Target="../embeddings/oleObject9.bin"/><Relationship Id="rId19" Type="http://schemas.openxmlformats.org/officeDocument/2006/relationships/image" Target="../media/image12.wmf"/><Relationship Id="rId31" Type="http://schemas.openxmlformats.org/officeDocument/2006/relationships/image" Target="../media/image18.wmf"/><Relationship Id="rId4" Type="http://schemas.openxmlformats.org/officeDocument/2006/relationships/oleObject" Target="../embeddings/oleObject6.bin"/><Relationship Id="rId9" Type="http://schemas.openxmlformats.org/officeDocument/2006/relationships/image" Target="../media/image7.wmf"/><Relationship Id="rId14" Type="http://schemas.openxmlformats.org/officeDocument/2006/relationships/oleObject" Target="../embeddings/oleObject11.bin"/><Relationship Id="rId22" Type="http://schemas.openxmlformats.org/officeDocument/2006/relationships/oleObject" Target="../embeddings/oleObject15.bin"/><Relationship Id="rId27" Type="http://schemas.openxmlformats.org/officeDocument/2006/relationships/image" Target="../media/image16.wmf"/><Relationship Id="rId30"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slideLayout" Target="../slideLayouts/slideLayout17.xml"/><Relationship Id="rId1" Type="http://schemas.openxmlformats.org/officeDocument/2006/relationships/vmlDrawing" Target="../drawings/vmlDrawing5.vml"/><Relationship Id="rId5" Type="http://schemas.openxmlformats.org/officeDocument/2006/relationships/image" Target="../media/image22.wmf"/><Relationship Id="rId4"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p:cNvSpPr txBox="1"/>
          <p:nvPr/>
        </p:nvSpPr>
        <p:spPr>
          <a:xfrm>
            <a:off x="0" y="813984"/>
            <a:ext cx="12192000" cy="769441"/>
          </a:xfrm>
          <a:prstGeom prst="rect">
            <a:avLst/>
          </a:prstGeom>
          <a:noFill/>
        </p:spPr>
        <p:txBody>
          <a:bodyPr wrap="square" rtlCol="0">
            <a:spAutoFit/>
          </a:bodyPr>
          <a:lstStyle/>
          <a:p>
            <a:pPr algn="ctr"/>
            <a:r>
              <a:rPr lang="zh-CN" altLang="en-US" sz="4400" dirty="0">
                <a:solidFill>
                  <a:schemeClr val="tx1"/>
                </a:solidFill>
                <a:latin typeface="华文楷体" panose="02010600040101010101" pitchFamily="2" charset="-122"/>
                <a:ea typeface="华文楷体" panose="02010600040101010101" pitchFamily="2" charset="-122"/>
                <a:sym typeface="+mn-ea"/>
              </a:rPr>
              <a:t>第十四章</a:t>
            </a:r>
            <a:r>
              <a:rPr lang="en-US" altLang="en-US" sz="4400" dirty="0">
                <a:solidFill>
                  <a:schemeClr val="tx1"/>
                </a:solidFill>
                <a:latin typeface="华文楷体" panose="02010600040101010101" pitchFamily="2" charset="-122"/>
                <a:ea typeface="华文楷体" panose="02010600040101010101" pitchFamily="2" charset="-122"/>
                <a:sym typeface="+mn-ea"/>
              </a:rPr>
              <a:t>  </a:t>
            </a:r>
            <a:r>
              <a:rPr lang="zh-CN" altLang="en-US" sz="4400" dirty="0">
                <a:solidFill>
                  <a:schemeClr val="tx1"/>
                </a:solidFill>
                <a:latin typeface="华文楷体" panose="02010600040101010101" pitchFamily="2" charset="-122"/>
                <a:ea typeface="华文楷体" panose="02010600040101010101" pitchFamily="2" charset="-122"/>
                <a:sym typeface="+mn-ea"/>
              </a:rPr>
              <a:t>实数</a:t>
            </a:r>
            <a:endParaRPr lang="zh-CN" altLang="en-US" sz="4400" dirty="0" smtClean="0">
              <a:solidFill>
                <a:schemeClr val="tx1"/>
              </a:solidFill>
              <a:latin typeface="华文楷体" panose="02010600040101010101" pitchFamily="2" charset="-122"/>
              <a:ea typeface="华文楷体" panose="02010600040101010101" pitchFamily="2" charset="-122"/>
              <a:sym typeface="+mn-ea"/>
            </a:endParaRPr>
          </a:p>
        </p:txBody>
      </p:sp>
      <p:sp>
        <p:nvSpPr>
          <p:cNvPr id="3" name="Rectangle 5"/>
          <p:cNvSpPr/>
          <p:nvPr/>
        </p:nvSpPr>
        <p:spPr>
          <a:xfrm>
            <a:off x="0" y="2083846"/>
            <a:ext cx="12192000" cy="1392369"/>
          </a:xfrm>
          <a:prstGeom prst="rect">
            <a:avLst/>
          </a:prstGeom>
          <a:noFill/>
          <a:ln w="9525">
            <a:noFill/>
          </a:ln>
          <a:extLst>
            <a:ext uri="{909E8E84-426E-40DD-AFC4-6F175D3DCCD1}">
              <a14:hiddenFill xmlns:a14="http://schemas.microsoft.com/office/drawing/2010/main">
                <a:solidFill>
                  <a:srgbClr val="FFFF00"/>
                </a:solidFill>
              </a14:hiddenFill>
            </a:ext>
          </a:extLst>
        </p:spPr>
        <p:txBody>
          <a:bodyPr wrap="square" anchor="ctr">
            <a:spAutoFit/>
          </a:bodyPr>
          <a:lstStyle/>
          <a:p>
            <a:pPr marL="342900" indent="-342900" algn="ctr" eaLnBrk="0" hangingPunct="0">
              <a:lnSpc>
                <a:spcPct val="130000"/>
              </a:lnSpc>
              <a:spcBef>
                <a:spcPct val="20000"/>
              </a:spcBef>
            </a:pPr>
            <a:r>
              <a:rPr lang="zh-CN" altLang="en-US" sz="7200" b="1" dirty="0" smtClean="0">
                <a:latin typeface="微软雅黑" panose="020B0503020204020204" charset="-122"/>
                <a:ea typeface="微软雅黑" panose="020B0503020204020204" charset="-122"/>
                <a:sym typeface="微软雅黑" panose="020B0503020204020204" charset="-122"/>
              </a:rPr>
              <a:t>平</a:t>
            </a:r>
            <a:r>
              <a:rPr lang="zh-CN" altLang="en-US" sz="7200" b="1" dirty="0">
                <a:latin typeface="微软雅黑" panose="020B0503020204020204" charset="-122"/>
                <a:ea typeface="微软雅黑" panose="020B0503020204020204" charset="-122"/>
                <a:sym typeface="微软雅黑" panose="020B0503020204020204" charset="-122"/>
              </a:rPr>
              <a:t>方</a:t>
            </a:r>
            <a:r>
              <a:rPr lang="zh-CN" altLang="en-US" sz="7200" b="1" dirty="0" smtClean="0">
                <a:latin typeface="微软雅黑" panose="020B0503020204020204" charset="-122"/>
                <a:ea typeface="微软雅黑" panose="020B0503020204020204" charset="-122"/>
                <a:sym typeface="微软雅黑" panose="020B0503020204020204" charset="-122"/>
              </a:rPr>
              <a:t>根</a:t>
            </a:r>
            <a:endParaRPr lang="zh-CN" altLang="en-US" sz="7200" b="1" dirty="0">
              <a:latin typeface="微软雅黑" panose="020B0503020204020204" charset="-122"/>
              <a:ea typeface="微软雅黑" panose="020B0503020204020204" charset="-122"/>
              <a:sym typeface="微软雅黑" panose="020B0503020204020204" charset="-122"/>
            </a:endParaRPr>
          </a:p>
        </p:txBody>
      </p:sp>
      <p:sp>
        <p:nvSpPr>
          <p:cNvPr id="4" name="矩形 3"/>
          <p:cNvSpPr/>
          <p:nvPr/>
        </p:nvSpPr>
        <p:spPr>
          <a:xfrm>
            <a:off x="0" y="5778786"/>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
        <p:nvSpPr>
          <p:cNvPr id="5" name="箭头: V 形 8"/>
          <p:cNvSpPr/>
          <p:nvPr/>
        </p:nvSpPr>
        <p:spPr>
          <a:xfrm>
            <a:off x="3774196" y="2440931"/>
            <a:ext cx="377336" cy="67819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6" name="箭头: V 形 8"/>
          <p:cNvSpPr/>
          <p:nvPr/>
        </p:nvSpPr>
        <p:spPr>
          <a:xfrm>
            <a:off x="3319686" y="2440930"/>
            <a:ext cx="377336" cy="67819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7" name="箭头: V 形 8"/>
          <p:cNvSpPr/>
          <p:nvPr/>
        </p:nvSpPr>
        <p:spPr>
          <a:xfrm>
            <a:off x="3549260" y="2440931"/>
            <a:ext cx="377336" cy="67819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1" presetClass="entr" presetSubtype="3" fill="hold" grpId="0" nodeType="afterEffect">
                                  <p:stCondLst>
                                    <p:cond delay="0"/>
                                  </p:stCondLst>
                                  <p:childTnLst>
                                    <p:set>
                                      <p:cBhvr>
                                        <p:cTn id="10" dur="500" fill="hold">
                                          <p:stCondLst>
                                            <p:cond delay="0"/>
                                          </p:stCondLst>
                                        </p:cTn>
                                        <p:tgtEl>
                                          <p:spTgt spid="3"/>
                                        </p:tgtEl>
                                        <p:attrNameLst>
                                          <p:attrName>style.visibility</p:attrName>
                                        </p:attrNameLst>
                                      </p:cBhvr>
                                      <p:to>
                                        <p:strVal val="visible"/>
                                      </p:to>
                                    </p:set>
                                    <p:animEffect transition="in" filter="wheel(3)">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6150" name="内容占位符 7"/>
          <p:cNvSpPr txBox="1">
            <a:spLocks noChangeArrowheads="1"/>
          </p:cNvSpPr>
          <p:nvPr/>
        </p:nvSpPr>
        <p:spPr bwMode="auto">
          <a:xfrm>
            <a:off x="568325" y="1121410"/>
            <a:ext cx="7779385" cy="4615815"/>
          </a:xfrm>
          <a:prstGeom prst="rect">
            <a:avLst/>
          </a:prstGeom>
          <a:noFill/>
          <a:ln>
            <a:noFill/>
          </a:ln>
        </p:spPr>
        <p:txBody>
          <a:bodyPr wrap="squar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457200" rtl="0" eaLnBrk="0" fontAlgn="base" latinLnBrk="0" hangingPunct="0">
              <a:lnSpc>
                <a:spcPct val="15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例</a:t>
            </a:r>
            <a:r>
              <a:rPr kumimoji="0" lang="en-US" altLang="zh-CN" sz="2800" b="1" i="0" u="none" strike="noStrike" kern="1200" cap="none" spc="0" normalizeH="0" baseline="0" noProof="0" dirty="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下列说法：</a:t>
            </a: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①±5</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是</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25</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的平方根；</a:t>
            </a: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②49</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的平方根是－</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7</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③8</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是</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16</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的平方根；</a:t>
            </a: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④</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3</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是</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9</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的一个平方根．</a:t>
            </a: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其中正确的个数是</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endPar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342900" marR="0" lvl="0" indent="-342900" algn="l" defTabSz="457200" rtl="0" eaLnBrk="0" fontAlgn="base" latinLnBrk="0" hangingPunct="0">
              <a:lnSpc>
                <a:spcPct val="150000"/>
              </a:lnSpc>
              <a:spcBef>
                <a:spcPct val="0"/>
              </a:spcBef>
              <a:spcAft>
                <a:spcPct val="0"/>
              </a:spcAft>
              <a:buClrTx/>
              <a:buSzTx/>
              <a:buFontTx/>
              <a:buNone/>
              <a:defRPr/>
            </a:pP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B</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C</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3</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D</a:t>
            </a:r>
            <a:r>
              <a:rPr kumimoji="0" lang="zh-CN"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4</a:t>
            </a:r>
            <a:endParaRPr kumimoji="0" lang="zh-CN"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sp>
        <p:nvSpPr>
          <p:cNvPr id="26" name="TextBox 25"/>
          <p:cNvSpPr txBox="1"/>
          <p:nvPr/>
        </p:nvSpPr>
        <p:spPr>
          <a:xfrm>
            <a:off x="4408805" y="4544060"/>
            <a:ext cx="466725" cy="521970"/>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2800" b="1">
                <a:solidFill>
                  <a:srgbClr val="FF0000"/>
                </a:solidFill>
                <a:latin typeface="微软雅黑" panose="020B0503020204020204" charset="-122"/>
                <a:ea typeface="微软雅黑" panose="020B0503020204020204" charset="-122"/>
                <a:cs typeface="Times New Roman" panose="02020603050405020304" pitchFamily="18" charset="0"/>
              </a:rPr>
              <a:t>B</a:t>
            </a:r>
          </a:p>
        </p:txBody>
      </p:sp>
      <p:grpSp>
        <p:nvGrpSpPr>
          <p:cNvPr id="3" name="组合 2"/>
          <p:cNvGrpSpPr/>
          <p:nvPr/>
        </p:nvGrpSpPr>
        <p:grpSpPr>
          <a:xfrm>
            <a:off x="568325" y="366395"/>
            <a:ext cx="2247900" cy="583565"/>
            <a:chOff x="752" y="350"/>
            <a:chExt cx="3540" cy="919"/>
          </a:xfrm>
        </p:grpSpPr>
        <p:sp>
          <p:nvSpPr>
            <p:cNvPr id="4"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smtClean="0">
                  <a:solidFill>
                    <a:srgbClr val="FF6600"/>
                  </a:solidFill>
                  <a:latin typeface="微软雅黑" panose="020B0503020204020204" charset="-122"/>
                  <a:ea typeface="微软雅黑" panose="020B0503020204020204" charset="-122"/>
                </a:rPr>
                <a:t>例题讲解</a:t>
              </a:r>
            </a:p>
          </p:txBody>
        </p:sp>
        <p:grpSp>
          <p:nvGrpSpPr>
            <p:cNvPr id="5" name="组合 4"/>
            <p:cNvGrpSpPr/>
            <p:nvPr/>
          </p:nvGrpSpPr>
          <p:grpSpPr>
            <a:xfrm>
              <a:off x="752" y="540"/>
              <a:ext cx="692" cy="442"/>
              <a:chOff x="7703976" y="5138335"/>
              <a:chExt cx="1084013" cy="853067"/>
            </a:xfrm>
          </p:grpSpPr>
          <p:sp>
            <p:nvSpPr>
              <p:cNvPr id="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5376" name="TextBox 33"/>
          <p:cNvSpPr txBox="1">
            <a:spLocks noChangeArrowheads="1"/>
          </p:cNvSpPr>
          <p:nvPr/>
        </p:nvSpPr>
        <p:spPr bwMode="auto">
          <a:xfrm>
            <a:off x="400050" y="1156335"/>
            <a:ext cx="10797540" cy="332295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50000"/>
              </a:lnSpc>
              <a:spcBef>
                <a:spcPct val="0"/>
              </a:spcBef>
              <a:spcAft>
                <a:spcPct val="0"/>
              </a:spcAft>
              <a:buClrTx/>
              <a:buSzTx/>
              <a:buFontTx/>
              <a:buNone/>
              <a:defRPr/>
            </a:pPr>
            <a:r>
              <a:rPr kumimoji="0" lang="zh-CN" altLang="zh-CN" sz="2800" b="1" i="0" u="none" strike="noStrike" kern="1200" cap="none" spc="0" normalizeH="0" baseline="0" noProof="0" dirty="0" smtClean="0">
                <a:ln>
                  <a:noFill/>
                </a:ln>
                <a:solidFill>
                  <a:srgbClr val="0000FF"/>
                </a:solidFill>
                <a:effectLst/>
                <a:uLnTx/>
                <a:uFillTx/>
                <a:latin typeface="Times New Roman" panose="02020603050405020304" pitchFamily="18" charset="0"/>
                <a:ea typeface="+mn-ea"/>
                <a:cs typeface="Times New Roman" panose="02020603050405020304" pitchFamily="18" charset="0"/>
              </a:rPr>
              <a:t>平方根的性质：</a:t>
            </a:r>
            <a:endParaRPr kumimoji="0" lang="en-US" altLang="zh-CN" sz="2400" b="1" i="0" u="none" strike="noStrike" kern="1200" cap="none" spc="0" normalizeH="0" baseline="0" noProof="0" dirty="0" smtClean="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一个正数有两个平方根，它们互为相反数，正数</a:t>
            </a:r>
            <a:r>
              <a:rPr kumimoji="0" lang="en-US" altLang="zh-CN" sz="2800" b="1" i="1"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a</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的平方根表示为</a:t>
            </a:r>
            <a:r>
              <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(2)0</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只有一个平方根，是</a:t>
            </a:r>
            <a:r>
              <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0</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本身；</a:t>
            </a:r>
            <a:endPar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zh-CN" altLang="zh-CN" sz="28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负数没有平方根．</a:t>
            </a:r>
          </a:p>
        </p:txBody>
      </p:sp>
      <mc:AlternateContent xmlns:mc="http://schemas.openxmlformats.org/markup-compatibility/2006" xmlns:a14="http://schemas.microsoft.com/office/drawing/2010/main">
        <mc:Choice Requires="a14">
          <p:sp>
            <p:nvSpPr>
              <p:cNvPr id="2" name="文本框 1"/>
              <p:cNvSpPr txBox="1"/>
              <p:nvPr/>
            </p:nvSpPr>
            <p:spPr>
              <a:xfrm>
                <a:off x="290195" y="2544445"/>
                <a:ext cx="1494790" cy="5054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ad>
                        <m:radPr>
                          <m:degHide m:val="on"/>
                          <m:ctrlPr>
                            <a:rPr lang="en-US" altLang="zh-CN" sz="2800" i="1">
                              <a:solidFill>
                                <a:srgbClr val="FF0000"/>
                              </a:solidFill>
                              <a:latin typeface="Cambria Math" panose="02040503050406030204" pitchFamily="18" charset="0"/>
                              <a:cs typeface="Cambria Math" panose="02040503050406030204" charset="0"/>
                            </a:rPr>
                          </m:ctrlPr>
                        </m:radPr>
                        <m:deg/>
                        <m:e>
                          <m:r>
                            <a:rPr lang="en-US" altLang="zh-CN" sz="2800" i="1">
                              <a:solidFill>
                                <a:srgbClr val="FF0000"/>
                              </a:solidFill>
                              <a:latin typeface="Cambria Math" panose="02040503050406030204"/>
                              <a:cs typeface="Cambria Math" panose="02040503050406030204" charset="0"/>
                            </a:rPr>
                            <m:t>𝑎</m:t>
                          </m:r>
                        </m:e>
                      </m:rad>
                    </m:oMath>
                  </m:oMathPara>
                </a14:m>
                <a:endParaRPr lang="en-US" altLang="zh-CN" sz="2800" i="1">
                  <a:solidFill>
                    <a:srgbClr val="FF0000"/>
                  </a:solidFill>
                  <a:latin typeface="Times New Roman" panose="02020603050405020304" pitchFamily="18" charset="0"/>
                  <a:cs typeface="Times New Roman" panose="02020603050405020304" pitchFamily="18" charset="0"/>
                </a:endParaRPr>
              </a:p>
            </p:txBody>
          </p:sp>
        </mc:Choice>
        <mc:Fallback xmlns="">
          <p:sp>
            <p:nvSpPr>
              <p:cNvPr id="2" name="文本框 1"/>
              <p:cNvSpPr txBox="1">
                <a:spLocks noRot="1" noChangeAspect="1" noMove="1" noResize="1" noEditPoints="1" noAdjustHandles="1" noChangeArrowheads="1" noChangeShapeType="1" noTextEdit="1"/>
              </p:cNvSpPr>
              <p:nvPr/>
            </p:nvSpPr>
            <p:spPr>
              <a:xfrm>
                <a:off x="290195" y="2544445"/>
                <a:ext cx="1494790" cy="505460"/>
              </a:xfrm>
              <a:prstGeom prst="rect">
                <a:avLst/>
              </a:prstGeom>
              <a:blipFill rotWithShape="1">
                <a:blip r:embed="rId2"/>
                <a:stretch>
                  <a:fillRect/>
                </a:stretch>
              </a:blipFill>
            </p:spPr>
            <p:txBody>
              <a:bodyPr/>
              <a:lstStyle/>
              <a:p>
                <a:r>
                  <a:rPr lang="zh-CN" altLang="en-US">
                    <a:noFill/>
                  </a:rPr>
                  <a:t> </a:t>
                </a:r>
              </a:p>
            </p:txBody>
          </p:sp>
        </mc:Fallback>
      </mc:AlternateContent>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6"/>
                                        </p:tgtEl>
                                        <p:attrNameLst>
                                          <p:attrName>style.visibility</p:attrName>
                                        </p:attrNameLst>
                                      </p:cBhvr>
                                      <p:to>
                                        <p:strVal val="visible"/>
                                      </p:to>
                                    </p:set>
                                    <p:anim calcmode="lin" valueType="num">
                                      <p:cBhvr additive="base">
                                        <p:cTn id="7" dur="500" fill="hold"/>
                                        <p:tgtEl>
                                          <p:spTgt spid="15376"/>
                                        </p:tgtEl>
                                        <p:attrNameLst>
                                          <p:attrName>ppt_x</p:attrName>
                                        </p:attrNameLst>
                                      </p:cBhvr>
                                      <p:tavLst>
                                        <p:tav tm="0">
                                          <p:val>
                                            <p:strVal val="#ppt_x"/>
                                          </p:val>
                                        </p:tav>
                                        <p:tav tm="100000">
                                          <p:val>
                                            <p:strVal val="#ppt_x"/>
                                          </p:val>
                                        </p:tav>
                                      </p:tavLst>
                                    </p:anim>
                                    <p:anim calcmode="lin" valueType="num">
                                      <p:cBhvr additive="base">
                                        <p:cTn id="8" dur="500" fill="hold"/>
                                        <p:tgtEl>
                                          <p:spTgt spid="153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01" name="文本框 100"/>
          <p:cNvSpPr txBox="1"/>
          <p:nvPr/>
        </p:nvSpPr>
        <p:spPr>
          <a:xfrm>
            <a:off x="3556000" y="4014470"/>
            <a:ext cx="5080000" cy="414020"/>
          </a:xfrm>
          <a:prstGeom prst="rect">
            <a:avLst/>
          </a:prstGeom>
          <a:noFill/>
          <a:ln w="9525">
            <a:noFill/>
          </a:ln>
        </p:spPr>
        <p:txBody>
          <a:bodyPr>
            <a:spAutoFit/>
          </a:bodyPr>
          <a:lstStyle/>
          <a:p>
            <a:pPr indent="0"/>
            <a:r>
              <a:rPr lang="en-US" sz="1050" b="0">
                <a:latin typeface="Calibri" panose="020F0502020204030204"/>
              </a:rPr>
              <a:t> 
</a:t>
            </a:r>
            <a:endParaRPr lang="zh-CN" altLang="en-US"/>
          </a:p>
        </p:txBody>
      </p:sp>
      <p:sp>
        <p:nvSpPr>
          <p:cNvPr id="263188" name="矩形 263187"/>
          <p:cNvSpPr/>
          <p:nvPr/>
        </p:nvSpPr>
        <p:spPr>
          <a:xfrm>
            <a:off x="1610360" y="1791970"/>
            <a:ext cx="9566910" cy="2676525"/>
          </a:xfrm>
          <a:prstGeom prst="rect">
            <a:avLst/>
          </a:prstGeom>
          <a:noFill/>
          <a:ln w="9525">
            <a:noFill/>
          </a:ln>
        </p:spPr>
        <p:txBody>
          <a:bodyPr wrap="square" anchor="t">
            <a:spAutoFit/>
          </a:body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rPr>
              <a:t>正数</a:t>
            </a:r>
            <a:r>
              <a:rPr lang="en-US" altLang="zh-CN" sz="2800" dirty="0">
                <a:latin typeface="微软雅黑" panose="020B0503020204020204" charset="-122"/>
                <a:ea typeface="微软雅黑" panose="020B0503020204020204" charset="-122"/>
                <a:cs typeface="微软雅黑" panose="020B0503020204020204" charset="-122"/>
              </a:rPr>
              <a:t>a </a:t>
            </a:r>
            <a:r>
              <a:rPr lang="zh-CN" altLang="en-US" sz="2800" dirty="0">
                <a:latin typeface="微软雅黑" panose="020B0503020204020204" charset="-122"/>
                <a:ea typeface="微软雅黑" panose="020B0503020204020204" charset="-122"/>
                <a:cs typeface="微软雅黑" panose="020B0503020204020204" charset="-122"/>
              </a:rPr>
              <a:t>的平方根记为 </a:t>
            </a:r>
            <a:r>
              <a:rPr lang="en-US" altLang="zh-CN" sz="2800" dirty="0">
                <a:latin typeface="微软雅黑" panose="020B0503020204020204" charset="-122"/>
                <a:ea typeface="微软雅黑" panose="020B0503020204020204" charset="-122"/>
                <a:cs typeface="微软雅黑" panose="020B0503020204020204" charset="-122"/>
              </a:rPr>
              <a:t>         </a:t>
            </a:r>
            <a:r>
              <a:rPr lang="zh-CN" altLang="en-US" sz="2800" dirty="0">
                <a:latin typeface="微软雅黑" panose="020B0503020204020204" charset="-122"/>
                <a:ea typeface="微软雅黑" panose="020B0503020204020204" charset="-122"/>
                <a:cs typeface="微软雅黑" panose="020B0503020204020204" charset="-122"/>
              </a:rPr>
              <a:t>，</a:t>
            </a:r>
            <a:r>
              <a:rPr lang="zh-CN" altLang="en-US" sz="2800" dirty="0">
                <a:latin typeface="微软雅黑" panose="020B0503020204020204" charset="-122"/>
                <a:ea typeface="微软雅黑" panose="020B0503020204020204" charset="-122"/>
                <a:cs typeface="微软雅黑" panose="020B0503020204020204" charset="-122"/>
                <a:sym typeface="+mn-ea"/>
              </a:rPr>
              <a:t>读作</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正、负根号</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a,</a:t>
            </a:r>
            <a:endParaRPr lang="en-US" altLang="zh-CN" sz="2800" dirty="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rPr>
              <a:t>其中，</a:t>
            </a:r>
            <a:r>
              <a:rPr lang="en-US" altLang="zh-CN" sz="2800" dirty="0">
                <a:latin typeface="微软雅黑" panose="020B0503020204020204" charset="-122"/>
                <a:ea typeface="微软雅黑" panose="020B0503020204020204" charset="-122"/>
                <a:cs typeface="微软雅黑" panose="020B0503020204020204" charset="-122"/>
              </a:rPr>
              <a:t>a</a:t>
            </a:r>
            <a:r>
              <a:rPr lang="zh-CN" altLang="en-US" sz="2800" dirty="0">
                <a:latin typeface="微软雅黑" panose="020B0503020204020204" charset="-122"/>
                <a:ea typeface="微软雅黑" panose="020B0503020204020204" charset="-122"/>
                <a:cs typeface="微软雅黑" panose="020B0503020204020204" charset="-122"/>
              </a:rPr>
              <a:t>称为被开方数</a:t>
            </a:r>
            <a:r>
              <a:rPr lang="en-US" altLang="zh-CN" sz="2800" dirty="0">
                <a:latin typeface="微软雅黑" panose="020B0503020204020204" charset="-122"/>
                <a:ea typeface="微软雅黑" panose="020B0503020204020204" charset="-122"/>
                <a:cs typeface="微软雅黑" panose="020B0503020204020204" charset="-122"/>
              </a:rPr>
              <a:t>.</a:t>
            </a:r>
            <a:endParaRPr lang="zh-CN" altLang="en-US" sz="28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FF"/>
                </a:solidFill>
                <a:latin typeface="微软雅黑" panose="020B0503020204020204" charset="-122"/>
                <a:ea typeface="微软雅黑" panose="020B0503020204020204" charset="-122"/>
                <a:cs typeface="微软雅黑" panose="020B0503020204020204" charset="-122"/>
              </a:rPr>
              <a:t>表示</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正数</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a </a:t>
            </a:r>
            <a:r>
              <a:rPr lang="zh-CN" altLang="en-US" sz="2800" dirty="0" smtClean="0">
                <a:solidFill>
                  <a:srgbClr val="0000FF"/>
                </a:solidFill>
                <a:latin typeface="微软雅黑" panose="020B0503020204020204" charset="-122"/>
                <a:ea typeface="微软雅黑" panose="020B0503020204020204" charset="-122"/>
                <a:cs typeface="微软雅黑" panose="020B0503020204020204" charset="-122"/>
              </a:rPr>
              <a:t>的正平方根；</a:t>
            </a:r>
            <a:endParaRPr lang="zh-CN" altLang="en-US" sz="2800" dirty="0">
              <a:solidFill>
                <a:srgbClr val="0000FF"/>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dirty="0">
                <a:solidFill>
                  <a:srgbClr val="0000FF"/>
                </a:solidFill>
                <a:latin typeface="微软雅黑" panose="020B0503020204020204" charset="-122"/>
                <a:ea typeface="微软雅黑" panose="020B0503020204020204" charset="-122"/>
                <a:cs typeface="微软雅黑" panose="020B0503020204020204" charset="-122"/>
              </a:rPr>
              <a:t>      表示</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正数</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a </a:t>
            </a:r>
            <a:r>
              <a:rPr lang="zh-CN" altLang="en-US" sz="2800" dirty="0">
                <a:solidFill>
                  <a:srgbClr val="0000FF"/>
                </a:solidFill>
                <a:latin typeface="微软雅黑" panose="020B0503020204020204" charset="-122"/>
                <a:ea typeface="微软雅黑" panose="020B0503020204020204" charset="-122"/>
                <a:cs typeface="微软雅黑" panose="020B0503020204020204" charset="-122"/>
              </a:rPr>
              <a:t>的负</a:t>
            </a:r>
            <a:r>
              <a:rPr lang="zh-CN" altLang="en-US" sz="2800" dirty="0" smtClean="0">
                <a:solidFill>
                  <a:srgbClr val="0000FF"/>
                </a:solidFill>
                <a:latin typeface="微软雅黑" panose="020B0503020204020204" charset="-122"/>
                <a:ea typeface="微软雅黑" panose="020B0503020204020204" charset="-122"/>
                <a:cs typeface="微软雅黑" panose="020B0503020204020204" charset="-122"/>
              </a:rPr>
              <a:t>平方根</a:t>
            </a:r>
            <a:r>
              <a:rPr lang="en-US" altLang="zh-CN" sz="2800" dirty="0" smtClean="0">
                <a:solidFill>
                  <a:srgbClr val="0000FF"/>
                </a:solidFill>
                <a:latin typeface="微软雅黑" panose="020B0503020204020204" charset="-122"/>
                <a:ea typeface="微软雅黑" panose="020B0503020204020204" charset="-122"/>
                <a:cs typeface="微软雅黑" panose="020B0503020204020204" charset="-122"/>
              </a:rPr>
              <a:t>.</a:t>
            </a:r>
            <a:endParaRPr lang="zh-CN" altLang="en-US" sz="2800" dirty="0">
              <a:solidFill>
                <a:srgbClr val="0000FF"/>
              </a:solidFill>
              <a:latin typeface="微软雅黑" panose="020B0503020204020204" charset="-122"/>
              <a:ea typeface="微软雅黑" panose="020B0503020204020204" charset="-122"/>
              <a:cs typeface="微软雅黑" panose="020B0503020204020204" charset="-122"/>
            </a:endParaRPr>
          </a:p>
        </p:txBody>
      </p:sp>
      <p:graphicFrame>
        <p:nvGraphicFramePr>
          <p:cNvPr id="263189" name="对象 263188"/>
          <p:cNvGraphicFramePr>
            <a:graphicFrameLocks noChangeAspect="1"/>
          </p:cNvGraphicFramePr>
          <p:nvPr/>
        </p:nvGraphicFramePr>
        <p:xfrm>
          <a:off x="5047615" y="1954517"/>
          <a:ext cx="1039495" cy="570230"/>
        </p:xfrm>
        <a:graphic>
          <a:graphicData uri="http://schemas.openxmlformats.org/presentationml/2006/ole">
            <mc:AlternateContent xmlns:mc="http://schemas.openxmlformats.org/markup-compatibility/2006">
              <mc:Choice xmlns:v="urn:schemas-microsoft-com:vml" Requires="v">
                <p:oleObj spid="_x0000_s6167" r:id="rId4" imgW="330200" imgH="228600" progId="Equation.DSMT4">
                  <p:embed/>
                </p:oleObj>
              </mc:Choice>
              <mc:Fallback>
                <p:oleObj r:id="rId4" imgW="330200" imgH="228600" progId="Equation.DSMT4">
                  <p:embed/>
                  <p:pic>
                    <p:nvPicPr>
                      <p:cNvPr id="0" name="OLE substitute image"/>
                      <p:cNvPicPr/>
                      <p:nvPr/>
                    </p:nvPicPr>
                    <p:blipFill>
                      <a:blip r:embed="rId5"/>
                      <a:stretch>
                        <a:fillRect/>
                      </a:stretch>
                    </p:blipFill>
                    <p:spPr>
                      <a:xfrm>
                        <a:off x="5047615" y="1954517"/>
                        <a:ext cx="1039495" cy="570230"/>
                      </a:xfrm>
                      <a:prstGeom prst="rect">
                        <a:avLst/>
                      </a:prstGeom>
                      <a:noFill/>
                      <a:ln w="38100">
                        <a:noFill/>
                        <a:miter/>
                      </a:ln>
                    </p:spPr>
                  </p:pic>
                </p:oleObj>
              </mc:Fallback>
            </mc:AlternateContent>
          </a:graphicData>
        </a:graphic>
      </p:graphicFrame>
      <p:graphicFrame>
        <p:nvGraphicFramePr>
          <p:cNvPr id="263193" name="对象 263192"/>
          <p:cNvGraphicFramePr>
            <a:graphicFrameLocks noChangeAspect="1"/>
          </p:cNvGraphicFramePr>
          <p:nvPr/>
        </p:nvGraphicFramePr>
        <p:xfrm>
          <a:off x="1610360" y="3192132"/>
          <a:ext cx="687070" cy="539750"/>
        </p:xfrm>
        <a:graphic>
          <a:graphicData uri="http://schemas.openxmlformats.org/presentationml/2006/ole">
            <mc:AlternateContent xmlns:mc="http://schemas.openxmlformats.org/markup-compatibility/2006">
              <mc:Choice xmlns:v="urn:schemas-microsoft-com:vml" Requires="v">
                <p:oleObj spid="_x0000_s6168" r:id="rId6" imgW="241300" imgH="228600" progId="Equation.DSMT4">
                  <p:embed/>
                </p:oleObj>
              </mc:Choice>
              <mc:Fallback>
                <p:oleObj r:id="rId6" imgW="241300" imgH="228600" progId="Equation.DSMT4">
                  <p:embed/>
                  <p:pic>
                    <p:nvPicPr>
                      <p:cNvPr id="0" name="OLE substitute image"/>
                      <p:cNvPicPr/>
                      <p:nvPr/>
                    </p:nvPicPr>
                    <p:blipFill>
                      <a:blip r:embed="rId7"/>
                      <a:stretch>
                        <a:fillRect/>
                      </a:stretch>
                    </p:blipFill>
                    <p:spPr>
                      <a:xfrm>
                        <a:off x="1610360" y="3192132"/>
                        <a:ext cx="687070" cy="539750"/>
                      </a:xfrm>
                      <a:prstGeom prst="rect">
                        <a:avLst/>
                      </a:prstGeom>
                      <a:noFill/>
                      <a:ln w="38100">
                        <a:noFill/>
                        <a:miter/>
                      </a:ln>
                    </p:spPr>
                  </p:pic>
                </p:oleObj>
              </mc:Fallback>
            </mc:AlternateContent>
          </a:graphicData>
        </a:graphic>
      </p:graphicFrame>
      <p:graphicFrame>
        <p:nvGraphicFramePr>
          <p:cNvPr id="263194" name="对象 263193"/>
          <p:cNvGraphicFramePr>
            <a:graphicFrameLocks noChangeAspect="1"/>
          </p:cNvGraphicFramePr>
          <p:nvPr/>
        </p:nvGraphicFramePr>
        <p:xfrm>
          <a:off x="1563370" y="3828402"/>
          <a:ext cx="781050" cy="600075"/>
        </p:xfrm>
        <a:graphic>
          <a:graphicData uri="http://schemas.openxmlformats.org/presentationml/2006/ole">
            <mc:AlternateContent xmlns:mc="http://schemas.openxmlformats.org/markup-compatibility/2006">
              <mc:Choice xmlns:v="urn:schemas-microsoft-com:vml" Requires="v">
                <p:oleObj spid="_x0000_s6169" r:id="rId8" imgW="330200" imgH="228600" progId="Equation.DSMT4">
                  <p:embed/>
                </p:oleObj>
              </mc:Choice>
              <mc:Fallback>
                <p:oleObj r:id="rId8" imgW="330200" imgH="228600" progId="Equation.DSMT4">
                  <p:embed/>
                  <p:pic>
                    <p:nvPicPr>
                      <p:cNvPr id="0" name="OLE substitute image"/>
                      <p:cNvPicPr/>
                      <p:nvPr/>
                    </p:nvPicPr>
                    <p:blipFill>
                      <a:blip r:embed="rId9"/>
                      <a:stretch>
                        <a:fillRect/>
                      </a:stretch>
                    </p:blipFill>
                    <p:spPr>
                      <a:xfrm>
                        <a:off x="1563370" y="3828402"/>
                        <a:ext cx="781050" cy="600075"/>
                      </a:xfrm>
                      <a:prstGeom prst="rect">
                        <a:avLst/>
                      </a:prstGeom>
                      <a:noFill/>
                      <a:ln w="38100">
                        <a:noFill/>
                        <a:miter/>
                      </a:ln>
                    </p:spPr>
                  </p:pic>
                </p:oleObj>
              </mc:Fallback>
            </mc:AlternateContent>
          </a:graphicData>
        </a:graphic>
      </p:graphicFrame>
      <p:sp>
        <p:nvSpPr>
          <p:cNvPr id="17426" name="云形标注 263194"/>
          <p:cNvSpPr/>
          <p:nvPr/>
        </p:nvSpPr>
        <p:spPr>
          <a:xfrm>
            <a:off x="7870825" y="767702"/>
            <a:ext cx="4129831" cy="1322705"/>
          </a:xfrm>
          <a:prstGeom prst="cloudCallout">
            <a:avLst>
              <a:gd name="adj1" fmla="val -45400"/>
              <a:gd name="adj2" fmla="val 133620"/>
            </a:avLst>
          </a:prstGeom>
          <a:solidFill>
            <a:schemeClr val="bg2"/>
          </a:solidFill>
          <a:ln w="3175" cap="flat" cmpd="sng">
            <a:solidFill>
              <a:schemeClr val="tx1"/>
            </a:solidFill>
            <a:prstDash val="solid"/>
            <a:round/>
            <a:headEnd type="none" w="med" len="med"/>
            <a:tailEnd type="none" w="med" len="med"/>
          </a:ln>
        </p:spPr>
        <p:txBody>
          <a:bodyPr anchor="t"/>
          <a:lstStyle/>
          <a:p>
            <a:r>
              <a:rPr lang="en-US" altLang="zh-CN">
                <a:latin typeface="Times New Roman" panose="02020603050405020304" pitchFamily="18" charset="0"/>
                <a:ea typeface="宋体" panose="02010600030101010101" pitchFamily="2" charset="-122"/>
              </a:rPr>
              <a:t>    </a:t>
            </a:r>
            <a:r>
              <a:rPr lang="en-US" altLang="zh-CN" b="1">
                <a:latin typeface="Times New Roman" panose="02020603050405020304" pitchFamily="18" charset="0"/>
                <a:ea typeface="宋体" panose="02010600030101010101" pitchFamily="2" charset="-122"/>
              </a:rPr>
              <a:t>    </a:t>
            </a:r>
            <a:r>
              <a:rPr lang="zh-CN" altLang="en-US" sz="2800" b="1">
                <a:latin typeface="Times New Roman" panose="02020603050405020304" pitchFamily="18" charset="0"/>
                <a:ea typeface="宋体" panose="02010600030101010101" pitchFamily="2" charset="-122"/>
              </a:rPr>
              <a:t>与        互为</a:t>
            </a:r>
          </a:p>
          <a:p>
            <a:r>
              <a:rPr lang="zh-CN" altLang="en-US" sz="2800" b="1">
                <a:latin typeface="Times New Roman" panose="02020603050405020304" pitchFamily="18" charset="0"/>
                <a:ea typeface="宋体" panose="02010600030101010101" pitchFamily="2" charset="-122"/>
              </a:rPr>
              <a:t>相反数</a:t>
            </a:r>
            <a:r>
              <a:rPr lang="zh-CN" altLang="en-US" b="1">
                <a:latin typeface="Times New Roman" panose="02020603050405020304" pitchFamily="18" charset="0"/>
                <a:ea typeface="宋体" panose="02010600030101010101" pitchFamily="2" charset="-122"/>
              </a:rPr>
              <a:t>  </a:t>
            </a:r>
          </a:p>
        </p:txBody>
      </p:sp>
      <p:graphicFrame>
        <p:nvGraphicFramePr>
          <p:cNvPr id="17428" name="对象 263196"/>
          <p:cNvGraphicFramePr>
            <a:graphicFrameLocks noChangeAspect="1"/>
          </p:cNvGraphicFramePr>
          <p:nvPr/>
        </p:nvGraphicFramePr>
        <p:xfrm>
          <a:off x="9342755" y="916927"/>
          <a:ext cx="638810" cy="570230"/>
        </p:xfrm>
        <a:graphic>
          <a:graphicData uri="http://schemas.openxmlformats.org/presentationml/2006/ole">
            <mc:AlternateContent xmlns:mc="http://schemas.openxmlformats.org/markup-compatibility/2006">
              <mc:Choice xmlns:v="urn:schemas-microsoft-com:vml" Requires="v">
                <p:oleObj spid="_x0000_s6170" r:id="rId10" imgW="330200" imgH="228600" progId="Equation.DSMT4">
                  <p:embed/>
                </p:oleObj>
              </mc:Choice>
              <mc:Fallback>
                <p:oleObj r:id="rId10" imgW="330200" imgH="228600" progId="Equation.DSMT4">
                  <p:embed/>
                  <p:pic>
                    <p:nvPicPr>
                      <p:cNvPr id="0" name="OLE substitute image"/>
                      <p:cNvPicPr/>
                      <p:nvPr/>
                    </p:nvPicPr>
                    <p:blipFill>
                      <a:blip r:embed="rId9"/>
                      <a:stretch>
                        <a:fillRect/>
                      </a:stretch>
                    </p:blipFill>
                    <p:spPr>
                      <a:xfrm>
                        <a:off x="9342755" y="916927"/>
                        <a:ext cx="638810" cy="570230"/>
                      </a:xfrm>
                      <a:prstGeom prst="rect">
                        <a:avLst/>
                      </a:prstGeom>
                      <a:noFill/>
                      <a:ln w="38100">
                        <a:noFill/>
                        <a:miter/>
                      </a:ln>
                    </p:spPr>
                  </p:pic>
                </p:oleObj>
              </mc:Fallback>
            </mc:AlternateContent>
          </a:graphicData>
        </a:graphic>
      </p:graphicFrame>
      <p:sp>
        <p:nvSpPr>
          <p:cNvPr id="8" name="流程图: 可选过程 7"/>
          <p:cNvSpPr/>
          <p:nvPr/>
        </p:nvSpPr>
        <p:spPr>
          <a:xfrm>
            <a:off x="693420" y="1050925"/>
            <a:ext cx="1821815" cy="575945"/>
          </a:xfrm>
          <a:prstGeom prst="flowChartAlternateProcess">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dirty="0">
                <a:latin typeface="微软雅黑" panose="020B0503020204020204" charset="-122"/>
                <a:ea typeface="微软雅黑" panose="020B0503020204020204" charset="-122"/>
              </a:rPr>
              <a:t>表示方法</a:t>
            </a:r>
            <a:endParaRPr lang="en-US" altLang="zh-CN" sz="2800" b="1" dirty="0">
              <a:latin typeface="微软雅黑" panose="020B0503020204020204" charset="-122"/>
              <a:ea typeface="微软雅黑" panose="020B0503020204020204" charset="-122"/>
            </a:endParaRPr>
          </a:p>
        </p:txBody>
      </p:sp>
      <p:graphicFrame>
        <p:nvGraphicFramePr>
          <p:cNvPr id="2" name="对象 1"/>
          <p:cNvGraphicFramePr>
            <a:graphicFrameLocks noChangeAspect="1"/>
          </p:cNvGraphicFramePr>
          <p:nvPr/>
        </p:nvGraphicFramePr>
        <p:xfrm>
          <a:off x="8350250" y="947407"/>
          <a:ext cx="687070" cy="539750"/>
        </p:xfrm>
        <a:graphic>
          <a:graphicData uri="http://schemas.openxmlformats.org/presentationml/2006/ole">
            <mc:AlternateContent xmlns:mc="http://schemas.openxmlformats.org/markup-compatibility/2006">
              <mc:Choice xmlns:v="urn:schemas-microsoft-com:vml" Requires="v">
                <p:oleObj spid="_x0000_s6171" r:id="rId11" imgW="241300" imgH="228600" progId="Equation.DSMT4">
                  <p:embed/>
                </p:oleObj>
              </mc:Choice>
              <mc:Fallback>
                <p:oleObj r:id="rId11" imgW="241300" imgH="228600" progId="Equation.DSMT4">
                  <p:embed/>
                  <p:pic>
                    <p:nvPicPr>
                      <p:cNvPr id="0" name="OLE substitute image"/>
                      <p:cNvPicPr/>
                      <p:nvPr/>
                    </p:nvPicPr>
                    <p:blipFill>
                      <a:blip r:embed="rId7"/>
                      <a:stretch>
                        <a:fillRect/>
                      </a:stretch>
                    </p:blipFill>
                    <p:spPr>
                      <a:xfrm>
                        <a:off x="8350250" y="947407"/>
                        <a:ext cx="687070" cy="539750"/>
                      </a:xfrm>
                      <a:prstGeom prst="rect">
                        <a:avLst/>
                      </a:prstGeom>
                      <a:noFill/>
                      <a:ln w="38100">
                        <a:noFill/>
                        <a:miter/>
                      </a:ln>
                    </p:spPr>
                  </p:pic>
                </p:oleObj>
              </mc:Fallback>
            </mc:AlternateContent>
          </a:graphicData>
        </a:graphic>
      </p:graphicFrame>
      <p:sp>
        <p:nvSpPr>
          <p:cNvPr id="4" name="云形标注 3"/>
          <p:cNvSpPr/>
          <p:nvPr/>
        </p:nvSpPr>
        <p:spPr>
          <a:xfrm>
            <a:off x="8082280" y="4014470"/>
            <a:ext cx="2912110" cy="1493520"/>
          </a:xfrm>
          <a:prstGeom prst="cloudCallout">
            <a:avLst>
              <a:gd name="adj1" fmla="val -124967"/>
              <a:gd name="adj2" fmla="val -6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latin typeface="微软雅黑" panose="020B0503020204020204" charset="-122"/>
                <a:ea typeface="微软雅黑" panose="020B0503020204020204" charset="-122"/>
                <a:cs typeface="微软雅黑" panose="020B0503020204020204" charset="-122"/>
              </a:rPr>
              <a:t>a</a:t>
            </a:r>
            <a:r>
              <a:rPr lang="zh-CN" altLang="en-US" sz="2800">
                <a:latin typeface="微软雅黑" panose="020B0503020204020204" charset="-122"/>
                <a:ea typeface="微软雅黑" panose="020B0503020204020204" charset="-122"/>
                <a:cs typeface="微软雅黑" panose="020B0503020204020204" charset="-122"/>
              </a:rPr>
              <a:t>为非负数</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318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31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318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318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31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3188">
                                            <p:txEl>
                                              <p:charRg st="48" end="6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31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7426"/>
                                        </p:tgtEl>
                                        <p:attrNameLst>
                                          <p:attrName>style.visibility</p:attrName>
                                        </p:attrNameLst>
                                      </p:cBhvr>
                                      <p:to>
                                        <p:strVal val="visible"/>
                                      </p:to>
                                    </p:set>
                                    <p:animEffect transition="in" filter="blinds(horizontal)">
                                      <p:cBhvr>
                                        <p:cTn id="35" dur="500"/>
                                        <p:tgtEl>
                                          <p:spTgt spid="17426"/>
                                        </p:tgtEl>
                                      </p:cBhvr>
                                    </p:animEffect>
                                  </p:childTnLst>
                                </p:cTn>
                              </p:par>
                              <p:par>
                                <p:cTn id="36" presetID="3" presetClass="entr" presetSubtype="10" fill="hold" nodeType="withEffect">
                                  <p:stCondLst>
                                    <p:cond delay="0"/>
                                  </p:stCondLst>
                                  <p:childTnLst>
                                    <p:set>
                                      <p:cBhvr>
                                        <p:cTn id="37" dur="1" fill="hold">
                                          <p:stCondLst>
                                            <p:cond delay="0"/>
                                          </p:stCondLst>
                                        </p:cTn>
                                        <p:tgtEl>
                                          <p:spTgt spid="17428"/>
                                        </p:tgtEl>
                                        <p:attrNameLst>
                                          <p:attrName>style.visibility</p:attrName>
                                        </p:attrNameLst>
                                      </p:cBhvr>
                                      <p:to>
                                        <p:strVal val="visible"/>
                                      </p:to>
                                    </p:set>
                                    <p:animEffect transition="in" filter="blinds(horizontal)">
                                      <p:cBhvr>
                                        <p:cTn id="38" dur="500"/>
                                        <p:tgtEl>
                                          <p:spTgt spid="17428"/>
                                        </p:tgtEl>
                                      </p:cBhvr>
                                    </p:animEffect>
                                  </p:childTnLst>
                                </p:cTn>
                              </p:par>
                              <p:par>
                                <p:cTn id="39" presetID="1"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6" grpId="0" animBg="1"/>
      <p:bldP spid="8" grpId="1"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内容占位符 7"/>
          <p:cNvSpPr txBox="1">
            <a:spLocks noChangeArrowheads="1"/>
          </p:cNvSpPr>
          <p:nvPr/>
        </p:nvSpPr>
        <p:spPr bwMode="auto">
          <a:xfrm>
            <a:off x="1016635" y="1307465"/>
            <a:ext cx="9277350" cy="3322955"/>
          </a:xfrm>
          <a:prstGeom prst="rect">
            <a:avLst/>
          </a:prstGeom>
          <a:noFill/>
          <a:ln w="9525">
            <a:noFill/>
            <a:miter lim="800000"/>
          </a:ln>
        </p:spPr>
        <p:txBody>
          <a:bodyPr wrap="square">
            <a:spAutoFit/>
          </a:bodyPr>
          <a:lstStyle/>
          <a:p>
            <a:pPr marR="0" defTabSz="457200">
              <a:lnSpc>
                <a:spcPct val="150000"/>
              </a:lnSpc>
              <a:buClrTx/>
              <a:buSzTx/>
              <a:buFontTx/>
              <a:buNone/>
              <a:defRPr/>
            </a:pPr>
            <a:r>
              <a:rPr kumimoji="0" lang="zh-CN" altLang="en-US"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例</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2 </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下</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列说法中，正确的是</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a:t>
            </a:r>
            <a:endPar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a:p>
            <a:pPr marR="0" defTabSz="457200">
              <a:lnSpc>
                <a:spcPct val="150000"/>
              </a:lnSpc>
              <a:buClrTx/>
              <a:buSzTx/>
              <a:buFontTx/>
              <a:buNone/>
              <a:defRPr/>
            </a:pP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A</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的平方根是</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，应表示为</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en-US" altLang="zh-CN" sz="2800" kern="1200" cap="none" spc="0" normalizeH="0" baseline="30000" noProof="0">
                <a:latin typeface="微软雅黑" panose="020B0503020204020204" charset="-122"/>
                <a:ea typeface="微软雅黑" panose="020B0503020204020204" charset="-122"/>
                <a:cs typeface="微软雅黑" panose="020B0503020204020204" charset="-122"/>
              </a:rPr>
              <a:t>2</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endPar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a:p>
            <a:pPr marR="0" defTabSz="457200">
              <a:lnSpc>
                <a:spcPct val="150000"/>
              </a:lnSpc>
              <a:buClrTx/>
              <a:buSzTx/>
              <a:buFontTx/>
              <a:buNone/>
              <a:defRPr/>
            </a:pP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B</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是</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的平方根，应表示为</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endPar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a:p>
            <a:pPr marR="0" defTabSz="457200">
              <a:lnSpc>
                <a:spcPct val="150000"/>
              </a:lnSpc>
              <a:buClrTx/>
              <a:buSzTx/>
              <a:buFontTx/>
              <a:buNone/>
              <a:defRPr/>
            </a:pP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C</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开平方能得到</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的平方根，即</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endPar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a:p>
            <a:pPr marR="0" defTabSz="457200">
              <a:lnSpc>
                <a:spcPct val="150000"/>
              </a:lnSpc>
              <a:buClrTx/>
              <a:buSzTx/>
              <a:buFontTx/>
              <a:buNone/>
              <a:defRPr/>
            </a:pP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D</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是</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9</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的一个平方根，应表示为</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3</a:t>
            </a:r>
            <a:endPar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p:txBody>
      </p:sp>
      <p:graphicFrame>
        <p:nvGraphicFramePr>
          <p:cNvPr id="7181" name="Object 14"/>
          <p:cNvGraphicFramePr>
            <a:graphicFrameLocks noChangeAspect="1"/>
          </p:cNvGraphicFramePr>
          <p:nvPr/>
        </p:nvGraphicFramePr>
        <p:xfrm>
          <a:off x="6440805" y="3448685"/>
          <a:ext cx="675005" cy="441325"/>
        </p:xfrm>
        <a:graphic>
          <a:graphicData uri="http://schemas.openxmlformats.org/presentationml/2006/ole">
            <mc:AlternateContent xmlns:mc="http://schemas.openxmlformats.org/markup-compatibility/2006">
              <mc:Choice xmlns:v="urn:schemas-microsoft-com:vml" Requires="v">
                <p:oleObj spid="_x0000_s7183" r:id="rId3" imgW="241300" imgH="228600" progId="Equation.DSMT4">
                  <p:embed/>
                </p:oleObj>
              </mc:Choice>
              <mc:Fallback>
                <p:oleObj r:id="rId3" imgW="241300" imgH="228600" progId="Equation.DSMT4">
                  <p:embed/>
                  <p:pic>
                    <p:nvPicPr>
                      <p:cNvPr id="0" name="OLE substitute image"/>
                      <p:cNvPicPr/>
                      <p:nvPr/>
                    </p:nvPicPr>
                    <p:blipFill>
                      <a:blip r:embed="rId4"/>
                      <a:stretch>
                        <a:fillRect/>
                      </a:stretch>
                    </p:blipFill>
                    <p:spPr>
                      <a:xfrm>
                        <a:off x="6440805" y="3448685"/>
                        <a:ext cx="675005" cy="441325"/>
                      </a:xfrm>
                      <a:prstGeom prst="rect">
                        <a:avLst/>
                      </a:prstGeom>
                      <a:noFill/>
                      <a:ln w="38100">
                        <a:noFill/>
                        <a:miter/>
                      </a:ln>
                    </p:spPr>
                  </p:pic>
                </p:oleObj>
              </mc:Fallback>
            </mc:AlternateContent>
          </a:graphicData>
        </a:graphic>
      </p:graphicFrame>
      <p:graphicFrame>
        <p:nvGraphicFramePr>
          <p:cNvPr id="7183" name="Object 19"/>
          <p:cNvGraphicFramePr>
            <a:graphicFrameLocks noChangeAspect="1"/>
          </p:cNvGraphicFramePr>
          <p:nvPr/>
        </p:nvGraphicFramePr>
        <p:xfrm>
          <a:off x="6231890" y="2838450"/>
          <a:ext cx="675005" cy="441325"/>
        </p:xfrm>
        <a:graphic>
          <a:graphicData uri="http://schemas.openxmlformats.org/presentationml/2006/ole">
            <mc:AlternateContent xmlns:mc="http://schemas.openxmlformats.org/markup-compatibility/2006">
              <mc:Choice xmlns:v="urn:schemas-microsoft-com:vml" Requires="v">
                <p:oleObj spid="_x0000_s7184" r:id="rId5" imgW="241300" imgH="228600" progId="Equation.DSMT4">
                  <p:embed/>
                </p:oleObj>
              </mc:Choice>
              <mc:Fallback>
                <p:oleObj r:id="rId5" imgW="241300" imgH="228600" progId="Equation.DSMT4">
                  <p:embed/>
                  <p:pic>
                    <p:nvPicPr>
                      <p:cNvPr id="0" name="OLE substitute image"/>
                      <p:cNvPicPr/>
                      <p:nvPr/>
                    </p:nvPicPr>
                    <p:blipFill>
                      <a:blip r:embed="rId4"/>
                      <a:stretch>
                        <a:fillRect/>
                      </a:stretch>
                    </p:blipFill>
                    <p:spPr>
                      <a:xfrm>
                        <a:off x="6231890" y="2838450"/>
                        <a:ext cx="675005" cy="441325"/>
                      </a:xfrm>
                      <a:prstGeom prst="rect">
                        <a:avLst/>
                      </a:prstGeom>
                      <a:noFill/>
                      <a:ln w="38100">
                        <a:noFill/>
                        <a:miter/>
                      </a:ln>
                    </p:spPr>
                  </p:pic>
                </p:oleObj>
              </mc:Fallback>
            </mc:AlternateContent>
          </a:graphicData>
        </a:graphic>
      </p:graphicFrame>
      <p:graphicFrame>
        <p:nvGraphicFramePr>
          <p:cNvPr id="7184" name="Object 20"/>
          <p:cNvGraphicFramePr>
            <a:graphicFrameLocks noChangeAspect="1"/>
          </p:cNvGraphicFramePr>
          <p:nvPr/>
        </p:nvGraphicFramePr>
        <p:xfrm>
          <a:off x="6440805" y="4149090"/>
          <a:ext cx="675005" cy="441325"/>
        </p:xfrm>
        <a:graphic>
          <a:graphicData uri="http://schemas.openxmlformats.org/presentationml/2006/ole">
            <mc:AlternateContent xmlns:mc="http://schemas.openxmlformats.org/markup-compatibility/2006">
              <mc:Choice xmlns:v="urn:schemas-microsoft-com:vml" Requires="v">
                <p:oleObj spid="_x0000_s7185" r:id="rId6" imgW="241300" imgH="228600" progId="Equation.DSMT4">
                  <p:embed/>
                </p:oleObj>
              </mc:Choice>
              <mc:Fallback>
                <p:oleObj r:id="rId6" imgW="241300" imgH="228600" progId="Equation.DSMT4">
                  <p:embed/>
                  <p:pic>
                    <p:nvPicPr>
                      <p:cNvPr id="0" name="OLE substitute image"/>
                      <p:cNvPicPr/>
                      <p:nvPr/>
                    </p:nvPicPr>
                    <p:blipFill>
                      <a:blip r:embed="rId4"/>
                      <a:stretch>
                        <a:fillRect/>
                      </a:stretch>
                    </p:blipFill>
                    <p:spPr>
                      <a:xfrm>
                        <a:off x="6440805" y="4149090"/>
                        <a:ext cx="675005" cy="441325"/>
                      </a:xfrm>
                      <a:prstGeom prst="rect">
                        <a:avLst/>
                      </a:prstGeom>
                      <a:noFill/>
                      <a:ln w="38100">
                        <a:noFill/>
                        <a:miter/>
                      </a:ln>
                    </p:spPr>
                  </p:pic>
                </p:oleObj>
              </mc:Fallback>
            </mc:AlternateContent>
          </a:graphicData>
        </a:graphic>
      </p:graphicFrame>
      <p:sp>
        <p:nvSpPr>
          <p:cNvPr id="4" name="文本框 3"/>
          <p:cNvSpPr txBox="1"/>
          <p:nvPr/>
        </p:nvSpPr>
        <p:spPr>
          <a:xfrm>
            <a:off x="5658485" y="1527810"/>
            <a:ext cx="573405" cy="521970"/>
          </a:xfrm>
          <a:prstGeom prst="rect">
            <a:avLst/>
          </a:prstGeom>
          <a:noFill/>
        </p:spPr>
        <p:txBody>
          <a:bodyPr wrap="square" rtlCol="0">
            <a:spAutoFit/>
          </a:bodyPr>
          <a:lstStyle/>
          <a:p>
            <a:r>
              <a:rPr lang="en-US" altLang="zh-CN" sz="2800" b="1">
                <a:solidFill>
                  <a:srgbClr val="FF0000"/>
                </a:solidFill>
                <a:latin typeface="Times New Roman" panose="02020603050405020304" pitchFamily="18" charset="0"/>
                <a:cs typeface="Times New Roman" panose="02020603050405020304" pitchFamily="18" charset="0"/>
              </a:rPr>
              <a:t>B</a:t>
            </a:r>
          </a:p>
        </p:txBody>
      </p:sp>
      <p:grpSp>
        <p:nvGrpSpPr>
          <p:cNvPr id="13" name="组合 12"/>
          <p:cNvGrpSpPr/>
          <p:nvPr/>
        </p:nvGrpSpPr>
        <p:grpSpPr>
          <a:xfrm>
            <a:off x="487045" y="198120"/>
            <a:ext cx="2247900" cy="583565"/>
            <a:chOff x="752" y="350"/>
            <a:chExt cx="3540" cy="919"/>
          </a:xfrm>
        </p:grpSpPr>
        <p:sp>
          <p:nvSpPr>
            <p:cNvPr id="5"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smtClean="0">
                  <a:solidFill>
                    <a:srgbClr val="FF6600"/>
                  </a:solidFill>
                  <a:latin typeface="微软雅黑" panose="020B0503020204020204" charset="-122"/>
                  <a:ea typeface="微软雅黑" panose="020B0503020204020204" charset="-122"/>
                </a:rPr>
                <a:t>例题讲解</a:t>
              </a:r>
            </a:p>
          </p:txBody>
        </p:sp>
        <p:grpSp>
          <p:nvGrpSpPr>
            <p:cNvPr id="6" name="组合 5"/>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9"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03" name="文本框 102"/>
          <p:cNvSpPr txBox="1"/>
          <p:nvPr/>
        </p:nvSpPr>
        <p:spPr>
          <a:xfrm>
            <a:off x="3556000" y="3838575"/>
            <a:ext cx="5080000" cy="414020"/>
          </a:xfrm>
          <a:prstGeom prst="rect">
            <a:avLst/>
          </a:prstGeom>
          <a:noFill/>
          <a:ln w="9525">
            <a:noFill/>
          </a:ln>
        </p:spPr>
        <p:txBody>
          <a:bodyPr>
            <a:spAutoFit/>
          </a:bodyPr>
          <a:lstStyle/>
          <a:p>
            <a:pPr indent="0"/>
            <a:r>
              <a:rPr lang="en-US" sz="1050" b="0">
                <a:latin typeface="Calibri" panose="020F0502020204030204"/>
              </a:rPr>
              <a:t> 
</a:t>
            </a:r>
            <a:endParaRPr lang="zh-CN" altLang="en-US"/>
          </a:p>
        </p:txBody>
      </p:sp>
      <p:sp>
        <p:nvSpPr>
          <p:cNvPr id="104" name="文本框 103"/>
          <p:cNvSpPr txBox="1"/>
          <p:nvPr/>
        </p:nvSpPr>
        <p:spPr>
          <a:xfrm>
            <a:off x="3556000" y="6500813"/>
            <a:ext cx="5080000" cy="414020"/>
          </a:xfrm>
          <a:prstGeom prst="rect">
            <a:avLst/>
          </a:prstGeom>
          <a:noFill/>
          <a:ln w="9525">
            <a:noFill/>
          </a:ln>
        </p:spPr>
        <p:txBody>
          <a:bodyPr>
            <a:spAutoFit/>
          </a:bodyPr>
          <a:lstStyle/>
          <a:p>
            <a:pPr indent="0"/>
            <a:r>
              <a:rPr lang="en-US" sz="1050" b="0">
                <a:latin typeface="Calibri" panose="020F0502020204030204"/>
              </a:rPr>
              <a:t> 
</a:t>
            </a:r>
            <a:endParaRPr lang="zh-CN" altLang="en-US"/>
          </a:p>
        </p:txBody>
      </p:sp>
      <p:sp>
        <p:nvSpPr>
          <p:cNvPr id="25" name="TextBox 24"/>
          <p:cNvSpPr txBox="1">
            <a:spLocks noChangeArrowheads="1"/>
          </p:cNvSpPr>
          <p:nvPr/>
        </p:nvSpPr>
        <p:spPr bwMode="auto">
          <a:xfrm>
            <a:off x="749300" y="1212215"/>
            <a:ext cx="11017250" cy="203009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50000"/>
              </a:lnSpc>
              <a:spcBef>
                <a:spcPct val="0"/>
              </a:spcBef>
              <a:spcAft>
                <a:spcPct val="0"/>
              </a:spcAft>
              <a:buClrTx/>
              <a:buSzTx/>
              <a:buFontTx/>
              <a:buNone/>
              <a:defRPr/>
            </a:pPr>
            <a:r>
              <a:rPr kumimoji="0" lang="zh-CN" altLang="zh-CN" sz="2800" b="1"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例</a:t>
            </a:r>
            <a:r>
              <a:rPr kumimoji="0" lang="en-US" altLang="zh-CN" sz="2800" b="1"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3</a:t>
            </a:r>
            <a:r>
              <a:rPr kumimoji="0" lang="en-US" altLang="zh-CN" sz="280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已知</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3</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的平方根是</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±5</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，求</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的值；</a:t>
            </a: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(2)</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一个正数</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的两个平方根分别是－</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与</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，求</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的值和这个正数</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的值．</a:t>
            </a:r>
            <a:endParaRPr kumimoji="0" lang="zh-CN" altLang="zh-CN" sz="280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sp>
        <p:nvSpPr>
          <p:cNvPr id="3" name="矩形 2"/>
          <p:cNvSpPr>
            <a:spLocks noChangeArrowheads="1"/>
          </p:cNvSpPr>
          <p:nvPr/>
        </p:nvSpPr>
        <p:spPr bwMode="auto">
          <a:xfrm>
            <a:off x="620395" y="3345180"/>
            <a:ext cx="10951210" cy="2676525"/>
          </a:xfrm>
          <a:prstGeom prst="rect">
            <a:avLst/>
          </a:prstGeom>
          <a:noFill/>
          <a:ln w="9525">
            <a:noFill/>
            <a:miter lim="800000"/>
          </a:ln>
        </p:spPr>
        <p:txBody>
          <a:bodyPr wrap="square">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kumimoji="0" lang="zh-CN" altLang="zh-CN" sz="2800" b="1"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解析：</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由平方根的定义知</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3</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等于</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(±5)</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800" u="none" strike="noStrike" kern="1200" cap="none" spc="0" normalizeH="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正数</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有两个平方根，分别是－</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与</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，所以－</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与</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互为相反数，即－</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           </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0</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，解方程可求出</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；根据</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，代入</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的值可求出</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的值．</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xEl>
                                              <p:charRg st="0" end="26"/>
                                            </p:txEl>
                                          </p:spTgt>
                                        </p:tgtEl>
                                        <p:attrNameLst>
                                          <p:attrName>style.visibility</p:attrName>
                                        </p:attrNameLst>
                                      </p:cBhvr>
                                      <p:to>
                                        <p:strVal val="visible"/>
                                      </p:to>
                                    </p:set>
                                    <p:animEffect transition="in" filter="wipe(left)">
                                      <p:cBhvr>
                                        <p:cTn id="13" dur="500"/>
                                        <p:tgtEl>
                                          <p:spTgt spid="3">
                                            <p:txEl>
                                              <p:charRg st="0"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3" name="矩形 2"/>
          <p:cNvSpPr>
            <a:spLocks noChangeArrowheads="1"/>
          </p:cNvSpPr>
          <p:nvPr/>
        </p:nvSpPr>
        <p:spPr bwMode="auto">
          <a:xfrm>
            <a:off x="1199515" y="920750"/>
            <a:ext cx="9457690" cy="3969385"/>
          </a:xfrm>
          <a:prstGeom prst="rect">
            <a:avLst/>
          </a:prstGeom>
          <a:noFill/>
          <a:ln w="9525">
            <a:noFill/>
            <a:miter lim="800000"/>
          </a:ln>
        </p:spPr>
        <p:txBody>
          <a:bodyPr wrap="square">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解：</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(1)∵(±5)</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25</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25</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的平方根是</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±5</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，即</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3</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25.</a:t>
            </a: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22.</a:t>
            </a:r>
            <a:endPar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正数</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有两个平方根，分别是－</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与</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0</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，解得</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endPar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 </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3</a:t>
            </a:r>
            <a:r>
              <a:rPr kumimoji="0" lang="en-US" altLang="zh-CN" sz="280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9.</a:t>
            </a:r>
            <a:endParaRPr kumimoji="0" lang="zh-CN" altLang="zh-CN" sz="280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4" name="文本框 3">
            <a:hlinkClick r:id="" action="ppaction://noaction"/>
          </p:cNvPr>
          <p:cNvSpPr txBox="1"/>
          <p:nvPr/>
        </p:nvSpPr>
        <p:spPr>
          <a:xfrm>
            <a:off x="838835" y="721995"/>
            <a:ext cx="986790" cy="521970"/>
          </a:xfrm>
          <a:prstGeom prst="rect">
            <a:avLst/>
          </a:prstGeom>
          <a:noFill/>
        </p:spPr>
        <p:txBody>
          <a:bodyPr wrap="square" rtlCol="0">
            <a:spAutoFit/>
          </a:bodyPr>
          <a:lstStyle/>
          <a:p>
            <a:r>
              <a:rPr lang="zh-CN" altLang="en-US" sz="2800" b="1" dirty="0" smtClean="0">
                <a:solidFill>
                  <a:srgbClr val="FF6600"/>
                </a:solidFill>
                <a:latin typeface="微软雅黑" panose="020B0503020204020204" charset="-122"/>
                <a:ea typeface="微软雅黑" panose="020B0503020204020204" charset="-122"/>
              </a:rPr>
              <a:t>总结</a:t>
            </a:r>
          </a:p>
        </p:txBody>
      </p:sp>
      <p:sp>
        <p:nvSpPr>
          <p:cNvPr id="16385" name="Rectangle 1"/>
          <p:cNvSpPr>
            <a:spLocks noChangeArrowheads="1"/>
          </p:cNvSpPr>
          <p:nvPr/>
        </p:nvSpPr>
        <p:spPr bwMode="auto">
          <a:xfrm>
            <a:off x="838835" y="1704975"/>
            <a:ext cx="10674350" cy="2030095"/>
          </a:xfrm>
          <a:prstGeom prst="rect">
            <a:avLst/>
          </a:prstGeom>
          <a:noFill/>
          <a:ln w="38100">
            <a:solidFill>
              <a:schemeClr val="accent1"/>
            </a:solidFill>
          </a:ln>
        </p:spPr>
        <p:txBody>
          <a:bodyPr wrap="square">
            <a:spAutoFit/>
          </a:bodyPr>
          <a:lstStyle>
            <a:lvl1pPr indent="2667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b="1"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题运用平方根的定义中被开方数等于它的平方根的平方列方程；</a:t>
            </a:r>
            <a:endParaRPr kumimoji="0" lang="en-US" altLang="zh-CN" sz="2800" b="1"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b="1" i="0" u="none" strike="noStrike" kern="1200" cap="none" spc="0" normalizeH="0" baseline="0" noProof="0" dirty="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题运用平方根的性质中正数的两个平方根的关系列方程，通过列方程运用方程思想求相关待定字母的值是数学中常用的方法．</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additive="base">
                                        <p:cTn id="7" dur="500" fill="hold"/>
                                        <p:tgtEl>
                                          <p:spTgt spid="16385"/>
                                        </p:tgtEl>
                                        <p:attrNameLst>
                                          <p:attrName>ppt_x</p:attrName>
                                        </p:attrNameLst>
                                      </p:cBhvr>
                                      <p:tavLst>
                                        <p:tav tm="0">
                                          <p:val>
                                            <p:strVal val="#ppt_x"/>
                                          </p:val>
                                        </p:tav>
                                        <p:tav tm="100000">
                                          <p:val>
                                            <p:strVal val="#ppt_x"/>
                                          </p:val>
                                        </p:tav>
                                      </p:tavLst>
                                    </p:anim>
                                    <p:anim calcmode="lin" valueType="num">
                                      <p:cBhvr additive="base">
                                        <p:cTn id="8" dur="500" fill="hold"/>
                                        <p:tgtEl>
                                          <p:spTgt spid="163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3" name="组合 2"/>
          <p:cNvGrpSpPr/>
          <p:nvPr/>
        </p:nvGrpSpPr>
        <p:grpSpPr>
          <a:xfrm>
            <a:off x="477520" y="222250"/>
            <a:ext cx="2044700" cy="521970"/>
            <a:chOff x="752" y="350"/>
            <a:chExt cx="3220" cy="822"/>
          </a:xfrm>
        </p:grpSpPr>
        <p:sp>
          <p:nvSpPr>
            <p:cNvPr id="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获取新知</a:t>
              </a:r>
            </a:p>
          </p:txBody>
        </p:sp>
        <p:grpSp>
          <p:nvGrpSpPr>
            <p:cNvPr id="5" name="组合 4"/>
            <p:cNvGrpSpPr/>
            <p:nvPr/>
          </p:nvGrpSpPr>
          <p:grpSpPr>
            <a:xfrm>
              <a:off x="752" y="540"/>
              <a:ext cx="692" cy="442"/>
              <a:chOff x="7703976" y="5138335"/>
              <a:chExt cx="1084013" cy="853067"/>
            </a:xfrm>
          </p:grpSpPr>
          <p:sp>
            <p:nvSpPr>
              <p:cNvPr id="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微软雅黑" panose="020B0503020204020204" charset="-122"/>
                  <a:ea typeface="微软雅黑" panose="020B0503020204020204" charset="-122"/>
                  <a:cs typeface="+mn-lt"/>
                </a:endParaRPr>
              </a:p>
            </p:txBody>
          </p:sp>
          <p:sp>
            <p:nvSpPr>
              <p:cNvPr id="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微软雅黑" panose="020B0503020204020204" charset="-122"/>
                  <a:ea typeface="微软雅黑" panose="020B0503020204020204" charset="-122"/>
                  <a:cs typeface="+mn-lt"/>
                </a:endParaRPr>
              </a:p>
            </p:txBody>
          </p:sp>
          <p:sp>
            <p:nvSpPr>
              <p:cNvPr id="1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微软雅黑" panose="020B0503020204020204" charset="-122"/>
                  <a:ea typeface="微软雅黑" panose="020B0503020204020204" charset="-122"/>
                  <a:cs typeface="+mn-lt"/>
                </a:endParaRPr>
              </a:p>
            </p:txBody>
          </p:sp>
        </p:grpSp>
      </p:grpSp>
      <p:grpSp>
        <p:nvGrpSpPr>
          <p:cNvPr id="34" name="组合 33"/>
          <p:cNvGrpSpPr/>
          <p:nvPr/>
        </p:nvGrpSpPr>
        <p:grpSpPr>
          <a:xfrm>
            <a:off x="350520" y="805815"/>
            <a:ext cx="3649345" cy="777875"/>
            <a:chOff x="1214" y="1427"/>
            <a:chExt cx="5747"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593" y="1628"/>
              <a:ext cx="2368" cy="822"/>
            </a:xfrm>
            <a:prstGeom prst="rect">
              <a:avLst/>
            </a:prstGeom>
            <a:noFill/>
            <a:ln w="9525">
              <a:noFill/>
            </a:ln>
          </p:spPr>
          <p:txBody>
            <a:bodyPr wrap="square" anchor="t">
              <a:spAutoFit/>
            </a:bodyPr>
            <a:lstStyle/>
            <a:p>
              <a:r>
                <a:rPr lang="zh-CN" altLang="en-US" sz="2800" b="1">
                  <a:solidFill>
                    <a:srgbClr val="FF0000"/>
                  </a:solidFill>
                  <a:latin typeface="微软雅黑" panose="020B0503020204020204" charset="-122"/>
                  <a:ea typeface="微软雅黑" panose="020B0503020204020204" charset="-122"/>
                </a:rPr>
                <a:t>开平方</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微软雅黑" panose="020B0503020204020204" charset="-122"/>
                  <a:ea typeface="微软雅黑" panose="020B0503020204020204" charset="-122"/>
                </a:rPr>
                <a:t>3</a:t>
              </a:r>
            </a:p>
          </p:txBody>
        </p:sp>
      </p:grpSp>
      <p:sp>
        <p:nvSpPr>
          <p:cNvPr id="2" name="Rectangle 5"/>
          <p:cNvSpPr/>
          <p:nvPr/>
        </p:nvSpPr>
        <p:spPr>
          <a:xfrm>
            <a:off x="1007110" y="1597978"/>
            <a:ext cx="1543685" cy="737235"/>
          </a:xfrm>
          <a:prstGeom prst="rect">
            <a:avLst/>
          </a:prstGeom>
          <a:noFill/>
          <a:ln w="9525">
            <a:noFill/>
            <a:miter/>
          </a:ln>
        </p:spPr>
        <p:txBody>
          <a:bodyPr wrap="none" anchor="t">
            <a:spAutoFit/>
          </a:bodyPr>
          <a:lstStyle/>
          <a:p>
            <a:pPr lvl="0" indent="0" fontAlgn="base">
              <a:lnSpc>
                <a:spcPct val="150000"/>
              </a:lnSpc>
              <a:buFont typeface="Wingdings" panose="05000000000000000000" pitchFamily="2" charset="2"/>
              <a:buNone/>
            </a:pPr>
            <a:r>
              <a:rPr lang="en-US" altLang="zh-CN" sz="2800" strike="noStrike" noProof="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rPr>
              <a:t>1.</a:t>
            </a:r>
            <a:r>
              <a:rPr lang="zh-CN" altLang="en-US" sz="2800" strike="noStrike" noProof="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rPr>
              <a:t>填空</a:t>
            </a:r>
            <a:r>
              <a:rPr lang="zh-CN" altLang="en-US" sz="2800" strike="noStrike" noProof="1">
                <a:solidFill>
                  <a:schemeClr val="accent6">
                    <a:lumMod val="75000"/>
                  </a:schemeClr>
                </a:solidFill>
                <a:latin typeface="微软雅黑" panose="020B0503020204020204" charset="-122"/>
                <a:ea typeface="微软雅黑" panose="020B0503020204020204" charset="-122"/>
                <a:cs typeface="+mn-ea"/>
              </a:rPr>
              <a:t>：</a:t>
            </a:r>
          </a:p>
        </p:txBody>
      </p:sp>
      <p:sp>
        <p:nvSpPr>
          <p:cNvPr id="10243" name="Oval 52"/>
          <p:cNvSpPr/>
          <p:nvPr/>
        </p:nvSpPr>
        <p:spPr>
          <a:xfrm>
            <a:off x="6255385" y="2461578"/>
            <a:ext cx="863600" cy="3960812"/>
          </a:xfrm>
          <a:prstGeom prst="ellipse">
            <a:avLst/>
          </a:prstGeom>
          <a:solidFill>
            <a:schemeClr val="accent1"/>
          </a:solidFill>
          <a:ln w="9525" cap="flat" cmpd="sng">
            <a:solidFill>
              <a:schemeClr val="tx1"/>
            </a:solidFill>
            <a:prstDash val="solid"/>
            <a:round/>
            <a:headEnd type="none" w="med" len="med"/>
            <a:tailEnd type="none" w="med" len="med"/>
          </a:ln>
        </p:spPr>
        <p:txBody>
          <a:bodyPr wrap="none" anchor="ctr" anchorCtr="0"/>
          <a:lstStyle/>
          <a:p>
            <a:endParaRPr lang="zh-CN" altLang="zh-CN" sz="2800">
              <a:solidFill>
                <a:srgbClr val="000000"/>
              </a:solidFill>
              <a:latin typeface="微软雅黑" panose="020B0503020204020204" charset="-122"/>
              <a:ea typeface="微软雅黑" panose="020B0503020204020204" charset="-122"/>
              <a:sym typeface="Arial" panose="020B0604020202020204" pitchFamily="34" charset="0"/>
            </a:endParaRPr>
          </a:p>
        </p:txBody>
      </p:sp>
      <p:sp>
        <p:nvSpPr>
          <p:cNvPr id="10244" name="Oval 53"/>
          <p:cNvSpPr/>
          <p:nvPr/>
        </p:nvSpPr>
        <p:spPr>
          <a:xfrm>
            <a:off x="8200073" y="2461578"/>
            <a:ext cx="863600" cy="3960812"/>
          </a:xfrm>
          <a:prstGeom prst="ellipse">
            <a:avLst/>
          </a:prstGeom>
          <a:solidFill>
            <a:schemeClr val="accent1"/>
          </a:solidFill>
          <a:ln w="9525" cap="flat" cmpd="sng">
            <a:solidFill>
              <a:schemeClr val="tx1"/>
            </a:solidFill>
            <a:prstDash val="solid"/>
            <a:round/>
            <a:headEnd type="none" w="med" len="med"/>
            <a:tailEnd type="none" w="med" len="med"/>
          </a:ln>
        </p:spPr>
        <p:txBody>
          <a:bodyPr wrap="none" anchor="ctr" anchorCtr="0"/>
          <a:lstStyle/>
          <a:p>
            <a:endParaRPr lang="zh-CN" altLang="zh-CN" sz="2800">
              <a:solidFill>
                <a:srgbClr val="000000"/>
              </a:solidFill>
              <a:latin typeface="微软雅黑" panose="020B0503020204020204" charset="-122"/>
              <a:ea typeface="微软雅黑" panose="020B0503020204020204" charset="-122"/>
              <a:sym typeface="Arial" panose="020B0604020202020204" pitchFamily="34" charset="0"/>
            </a:endParaRPr>
          </a:p>
        </p:txBody>
      </p:sp>
      <p:sp>
        <p:nvSpPr>
          <p:cNvPr id="10245" name="Oval 54"/>
          <p:cNvSpPr/>
          <p:nvPr/>
        </p:nvSpPr>
        <p:spPr>
          <a:xfrm>
            <a:off x="3807460" y="2461578"/>
            <a:ext cx="863600" cy="3960812"/>
          </a:xfrm>
          <a:prstGeom prst="ellipse">
            <a:avLst/>
          </a:prstGeom>
          <a:solidFill>
            <a:srgbClr val="C0C0C0"/>
          </a:solidFill>
          <a:ln w="9525" cap="flat" cmpd="sng">
            <a:solidFill>
              <a:schemeClr val="tx1"/>
            </a:solidFill>
            <a:prstDash val="solid"/>
            <a:round/>
            <a:headEnd type="none" w="med" len="med"/>
            <a:tailEnd type="none" w="med" len="med"/>
          </a:ln>
        </p:spPr>
        <p:txBody>
          <a:bodyPr wrap="none" anchor="ctr" anchorCtr="0"/>
          <a:lstStyle/>
          <a:p>
            <a:endParaRPr lang="zh-CN" altLang="zh-CN" sz="2800">
              <a:solidFill>
                <a:srgbClr val="000000"/>
              </a:solidFill>
              <a:latin typeface="微软雅黑" panose="020B0503020204020204" charset="-122"/>
              <a:ea typeface="微软雅黑" panose="020B0503020204020204" charset="-122"/>
              <a:sym typeface="Arial" panose="020B0604020202020204" pitchFamily="34" charset="0"/>
            </a:endParaRPr>
          </a:p>
        </p:txBody>
      </p:sp>
      <p:sp>
        <p:nvSpPr>
          <p:cNvPr id="10246" name="Oval 55"/>
          <p:cNvSpPr/>
          <p:nvPr/>
        </p:nvSpPr>
        <p:spPr>
          <a:xfrm>
            <a:off x="1718310" y="2461578"/>
            <a:ext cx="863600" cy="3960812"/>
          </a:xfrm>
          <a:prstGeom prst="ellipse">
            <a:avLst/>
          </a:prstGeom>
          <a:solidFill>
            <a:srgbClr val="C0C0C0"/>
          </a:solidFill>
          <a:ln w="9525" cap="flat" cmpd="sng">
            <a:solidFill>
              <a:schemeClr val="tx1"/>
            </a:solidFill>
            <a:prstDash val="solid"/>
            <a:round/>
            <a:headEnd type="none" w="med" len="med"/>
            <a:tailEnd type="none" w="med" len="med"/>
          </a:ln>
        </p:spPr>
        <p:txBody>
          <a:bodyPr wrap="none" anchor="ctr" anchorCtr="0"/>
          <a:lstStyle/>
          <a:p>
            <a:endParaRPr lang="zh-CN" altLang="zh-CN" sz="2800">
              <a:solidFill>
                <a:srgbClr val="000000"/>
              </a:solidFill>
              <a:latin typeface="微软雅黑" panose="020B0503020204020204" charset="-122"/>
              <a:ea typeface="微软雅黑" panose="020B0503020204020204" charset="-122"/>
              <a:sym typeface="Arial" panose="020B0604020202020204" pitchFamily="34" charset="0"/>
            </a:endParaRPr>
          </a:p>
        </p:txBody>
      </p:sp>
      <p:sp>
        <p:nvSpPr>
          <p:cNvPr id="10247" name="Text Box 56"/>
          <p:cNvSpPr/>
          <p:nvPr/>
        </p:nvSpPr>
        <p:spPr>
          <a:xfrm>
            <a:off x="6399848" y="2893378"/>
            <a:ext cx="39116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1</a:t>
            </a:r>
          </a:p>
        </p:txBody>
      </p:sp>
      <p:sp>
        <p:nvSpPr>
          <p:cNvPr id="10248" name="Text Box 57"/>
          <p:cNvSpPr/>
          <p:nvPr/>
        </p:nvSpPr>
        <p:spPr>
          <a:xfrm>
            <a:off x="6399848" y="4052253"/>
            <a:ext cx="39116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4</a:t>
            </a:r>
          </a:p>
        </p:txBody>
      </p:sp>
      <p:sp>
        <p:nvSpPr>
          <p:cNvPr id="10249" name="Text Box 58"/>
          <p:cNvSpPr/>
          <p:nvPr/>
        </p:nvSpPr>
        <p:spPr>
          <a:xfrm>
            <a:off x="6399848" y="5204778"/>
            <a:ext cx="39116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9</a:t>
            </a:r>
          </a:p>
        </p:txBody>
      </p:sp>
      <p:sp>
        <p:nvSpPr>
          <p:cNvPr id="10250" name="Text Box 59"/>
          <p:cNvSpPr/>
          <p:nvPr/>
        </p:nvSpPr>
        <p:spPr>
          <a:xfrm>
            <a:off x="8287385" y="2820353"/>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+1</a:t>
            </a:r>
          </a:p>
        </p:txBody>
      </p:sp>
      <p:sp>
        <p:nvSpPr>
          <p:cNvPr id="10251" name="Text Box 60"/>
          <p:cNvSpPr/>
          <p:nvPr/>
        </p:nvSpPr>
        <p:spPr>
          <a:xfrm>
            <a:off x="8401685" y="3323590"/>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-1</a:t>
            </a:r>
          </a:p>
        </p:txBody>
      </p:sp>
      <p:sp>
        <p:nvSpPr>
          <p:cNvPr id="10252" name="Text Box 61"/>
          <p:cNvSpPr/>
          <p:nvPr/>
        </p:nvSpPr>
        <p:spPr>
          <a:xfrm>
            <a:off x="8287385" y="3979228"/>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+2</a:t>
            </a:r>
          </a:p>
        </p:txBody>
      </p:sp>
      <p:sp>
        <p:nvSpPr>
          <p:cNvPr id="10253" name="Text Box 62"/>
          <p:cNvSpPr/>
          <p:nvPr/>
        </p:nvSpPr>
        <p:spPr>
          <a:xfrm>
            <a:off x="8401685" y="4476115"/>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-2</a:t>
            </a:r>
          </a:p>
        </p:txBody>
      </p:sp>
      <p:sp>
        <p:nvSpPr>
          <p:cNvPr id="10254" name="Text Box 63"/>
          <p:cNvSpPr/>
          <p:nvPr/>
        </p:nvSpPr>
        <p:spPr>
          <a:xfrm>
            <a:off x="8287385" y="5131753"/>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+3</a:t>
            </a:r>
          </a:p>
        </p:txBody>
      </p:sp>
      <p:sp>
        <p:nvSpPr>
          <p:cNvPr id="10255" name="Text Box 64"/>
          <p:cNvSpPr/>
          <p:nvPr/>
        </p:nvSpPr>
        <p:spPr>
          <a:xfrm>
            <a:off x="8401685" y="5628640"/>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-3</a:t>
            </a:r>
          </a:p>
        </p:txBody>
      </p:sp>
      <p:sp>
        <p:nvSpPr>
          <p:cNvPr id="10256" name="Line 65"/>
          <p:cNvSpPr/>
          <p:nvPr/>
        </p:nvSpPr>
        <p:spPr>
          <a:xfrm flipV="1">
            <a:off x="6903085" y="2964815"/>
            <a:ext cx="1439863"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57" name="Line 66"/>
          <p:cNvSpPr/>
          <p:nvPr/>
        </p:nvSpPr>
        <p:spPr>
          <a:xfrm>
            <a:off x="6903085" y="3180715"/>
            <a:ext cx="1439863" cy="360363"/>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58" name="Line 67"/>
          <p:cNvSpPr/>
          <p:nvPr/>
        </p:nvSpPr>
        <p:spPr>
          <a:xfrm flipV="1">
            <a:off x="6903085" y="4188778"/>
            <a:ext cx="1439863"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59" name="Line 68"/>
          <p:cNvSpPr/>
          <p:nvPr/>
        </p:nvSpPr>
        <p:spPr>
          <a:xfrm>
            <a:off x="6903085" y="4404678"/>
            <a:ext cx="1439863" cy="360362"/>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60" name="Line 69"/>
          <p:cNvSpPr/>
          <p:nvPr/>
        </p:nvSpPr>
        <p:spPr>
          <a:xfrm flipV="1">
            <a:off x="6903085" y="5341303"/>
            <a:ext cx="1439863"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61" name="Line 70"/>
          <p:cNvSpPr/>
          <p:nvPr/>
        </p:nvSpPr>
        <p:spPr>
          <a:xfrm>
            <a:off x="6903085" y="5557203"/>
            <a:ext cx="1439863" cy="360362"/>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62" name="Text Box 71"/>
          <p:cNvSpPr/>
          <p:nvPr/>
        </p:nvSpPr>
        <p:spPr>
          <a:xfrm>
            <a:off x="4017010" y="3109278"/>
            <a:ext cx="391160" cy="521970"/>
          </a:xfrm>
          <a:prstGeom prst="rect">
            <a:avLst/>
          </a:prstGeom>
          <a:noFill/>
          <a:ln w="9525">
            <a:noFill/>
          </a:ln>
        </p:spPr>
        <p:txBody>
          <a:bodyPr wrap="none" anchor="t" anchorCtr="0">
            <a:spAutoFit/>
          </a:bodyPr>
          <a:lstStyle/>
          <a:p>
            <a:r>
              <a:rPr lang="en-US" altLang="zh-CN" sz="2800">
                <a:solidFill>
                  <a:srgbClr val="FF0000"/>
                </a:solidFill>
                <a:latin typeface="微软雅黑" panose="020B0503020204020204" charset="-122"/>
                <a:ea typeface="微软雅黑" panose="020B0503020204020204" charset="-122"/>
                <a:sym typeface="Arial" panose="020B0604020202020204" pitchFamily="34" charset="0"/>
              </a:rPr>
              <a:t>1</a:t>
            </a:r>
          </a:p>
        </p:txBody>
      </p:sp>
      <p:sp>
        <p:nvSpPr>
          <p:cNvPr id="10263" name="Text Box 72"/>
          <p:cNvSpPr/>
          <p:nvPr/>
        </p:nvSpPr>
        <p:spPr>
          <a:xfrm>
            <a:off x="4017010" y="4268153"/>
            <a:ext cx="391160" cy="521970"/>
          </a:xfrm>
          <a:prstGeom prst="rect">
            <a:avLst/>
          </a:prstGeom>
          <a:noFill/>
          <a:ln w="9525">
            <a:noFill/>
          </a:ln>
        </p:spPr>
        <p:txBody>
          <a:bodyPr wrap="none" anchor="t" anchorCtr="0">
            <a:spAutoFit/>
          </a:bodyPr>
          <a:lstStyle/>
          <a:p>
            <a:r>
              <a:rPr lang="en-US" altLang="zh-CN" sz="2800">
                <a:solidFill>
                  <a:srgbClr val="FF0000"/>
                </a:solidFill>
                <a:latin typeface="微软雅黑" panose="020B0503020204020204" charset="-122"/>
                <a:ea typeface="微软雅黑" panose="020B0503020204020204" charset="-122"/>
                <a:sym typeface="Arial" panose="020B0604020202020204" pitchFamily="34" charset="0"/>
              </a:rPr>
              <a:t>4</a:t>
            </a:r>
          </a:p>
        </p:txBody>
      </p:sp>
      <p:sp>
        <p:nvSpPr>
          <p:cNvPr id="10264" name="Text Box 73"/>
          <p:cNvSpPr/>
          <p:nvPr/>
        </p:nvSpPr>
        <p:spPr>
          <a:xfrm>
            <a:off x="4017010" y="5420678"/>
            <a:ext cx="391160" cy="521970"/>
          </a:xfrm>
          <a:prstGeom prst="rect">
            <a:avLst/>
          </a:prstGeom>
          <a:noFill/>
          <a:ln w="9525">
            <a:noFill/>
          </a:ln>
        </p:spPr>
        <p:txBody>
          <a:bodyPr wrap="none" anchor="t" anchorCtr="0">
            <a:spAutoFit/>
          </a:bodyPr>
          <a:lstStyle/>
          <a:p>
            <a:r>
              <a:rPr lang="en-US" altLang="zh-CN" sz="2800">
                <a:solidFill>
                  <a:srgbClr val="FF0000"/>
                </a:solidFill>
                <a:latin typeface="微软雅黑" panose="020B0503020204020204" charset="-122"/>
                <a:ea typeface="微软雅黑" panose="020B0503020204020204" charset="-122"/>
                <a:sym typeface="Arial" panose="020B0604020202020204" pitchFamily="34" charset="0"/>
              </a:rPr>
              <a:t>9</a:t>
            </a:r>
          </a:p>
        </p:txBody>
      </p:sp>
      <p:sp>
        <p:nvSpPr>
          <p:cNvPr id="10265" name="Text Box 74"/>
          <p:cNvSpPr/>
          <p:nvPr/>
        </p:nvSpPr>
        <p:spPr>
          <a:xfrm>
            <a:off x="1791335" y="2821940"/>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+1</a:t>
            </a:r>
          </a:p>
        </p:txBody>
      </p:sp>
      <p:sp>
        <p:nvSpPr>
          <p:cNvPr id="10266" name="Text Box 75"/>
          <p:cNvSpPr/>
          <p:nvPr/>
        </p:nvSpPr>
        <p:spPr>
          <a:xfrm>
            <a:off x="1905635" y="3325178"/>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-1</a:t>
            </a:r>
          </a:p>
        </p:txBody>
      </p:sp>
      <p:sp>
        <p:nvSpPr>
          <p:cNvPr id="10267" name="Text Box 76"/>
          <p:cNvSpPr/>
          <p:nvPr/>
        </p:nvSpPr>
        <p:spPr>
          <a:xfrm>
            <a:off x="1791335" y="3980815"/>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+2</a:t>
            </a:r>
          </a:p>
        </p:txBody>
      </p:sp>
      <p:sp>
        <p:nvSpPr>
          <p:cNvPr id="10268" name="Text Box 77"/>
          <p:cNvSpPr/>
          <p:nvPr/>
        </p:nvSpPr>
        <p:spPr>
          <a:xfrm>
            <a:off x="1905635" y="4477703"/>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-2</a:t>
            </a:r>
          </a:p>
        </p:txBody>
      </p:sp>
      <p:sp>
        <p:nvSpPr>
          <p:cNvPr id="10269" name="Text Box 78"/>
          <p:cNvSpPr/>
          <p:nvPr/>
        </p:nvSpPr>
        <p:spPr>
          <a:xfrm>
            <a:off x="1791335" y="5133340"/>
            <a:ext cx="654685"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+3</a:t>
            </a:r>
          </a:p>
        </p:txBody>
      </p:sp>
      <p:sp>
        <p:nvSpPr>
          <p:cNvPr id="10270" name="Text Box 79"/>
          <p:cNvSpPr/>
          <p:nvPr/>
        </p:nvSpPr>
        <p:spPr>
          <a:xfrm>
            <a:off x="1862773" y="5630228"/>
            <a:ext cx="544830" cy="521970"/>
          </a:xfrm>
          <a:prstGeom prst="rect">
            <a:avLst/>
          </a:prstGeom>
          <a:noFill/>
          <a:ln w="9525">
            <a:noFill/>
          </a:ln>
        </p:spPr>
        <p:txBody>
          <a:bodyPr wrap="none" anchor="t" anchorCtr="0">
            <a:spAutoFit/>
          </a:bodyPr>
          <a:lstStyle/>
          <a:p>
            <a:r>
              <a:rPr lang="en-US" altLang="zh-CN" sz="2800">
                <a:solidFill>
                  <a:srgbClr val="000000"/>
                </a:solidFill>
                <a:latin typeface="微软雅黑" panose="020B0503020204020204" charset="-122"/>
                <a:ea typeface="微软雅黑" panose="020B0503020204020204" charset="-122"/>
                <a:sym typeface="Arial" panose="020B0604020202020204" pitchFamily="34" charset="0"/>
              </a:rPr>
              <a:t>-3</a:t>
            </a:r>
          </a:p>
        </p:txBody>
      </p:sp>
      <p:sp>
        <p:nvSpPr>
          <p:cNvPr id="10271" name="Line 82"/>
          <p:cNvSpPr/>
          <p:nvPr/>
        </p:nvSpPr>
        <p:spPr>
          <a:xfrm>
            <a:off x="2367598" y="3109278"/>
            <a:ext cx="1727200" cy="287337"/>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2" name="Line 83"/>
          <p:cNvSpPr/>
          <p:nvPr/>
        </p:nvSpPr>
        <p:spPr>
          <a:xfrm flipV="1">
            <a:off x="2366010" y="3469640"/>
            <a:ext cx="1727200"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3" name="Line 84"/>
          <p:cNvSpPr/>
          <p:nvPr/>
        </p:nvSpPr>
        <p:spPr>
          <a:xfrm>
            <a:off x="2439035" y="4333240"/>
            <a:ext cx="1655763"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4" name="Line 85"/>
          <p:cNvSpPr/>
          <p:nvPr/>
        </p:nvSpPr>
        <p:spPr>
          <a:xfrm flipV="1">
            <a:off x="2439035" y="4622165"/>
            <a:ext cx="1655763"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5" name="Line 86"/>
          <p:cNvSpPr/>
          <p:nvPr/>
        </p:nvSpPr>
        <p:spPr>
          <a:xfrm>
            <a:off x="2367598" y="5414328"/>
            <a:ext cx="1727200" cy="287337"/>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6" name="Line 87"/>
          <p:cNvSpPr/>
          <p:nvPr/>
        </p:nvSpPr>
        <p:spPr>
          <a:xfrm flipV="1">
            <a:off x="2367598" y="5774690"/>
            <a:ext cx="1727200" cy="215900"/>
          </a:xfrm>
          <a:prstGeom prst="line">
            <a:avLst/>
          </a:prstGeom>
          <a:ln w="9525" cap="flat" cmpd="sng">
            <a:solidFill>
              <a:schemeClr val="tx1"/>
            </a:solidFill>
            <a:prstDash val="solid"/>
            <a:round/>
            <a:headEnd type="none" w="med" len="med"/>
            <a:tailEnd type="triangle" w="med" len="med"/>
          </a:ln>
        </p:spPr>
        <p:txBody>
          <a:bodyPr anchor="t" anchorCtr="0"/>
          <a:lstStyle/>
          <a:p>
            <a:endParaRPr lang="zh-CN" altLang="zh-CN">
              <a:solidFill>
                <a:srgbClr val="000000"/>
              </a:solidFill>
              <a:latin typeface="Arial" panose="020B0604020202020204" pitchFamily="34" charset="0"/>
              <a:ea typeface="隶书" panose="02010509060101010101" pitchFamily="49" charset="-122"/>
              <a:sym typeface="Arial" panose="020B0604020202020204" pitchFamily="34" charset="0"/>
            </a:endParaRPr>
          </a:p>
        </p:txBody>
      </p:sp>
      <p:sp>
        <p:nvSpPr>
          <p:cNvPr id="10277" name="Text Box 88"/>
          <p:cNvSpPr/>
          <p:nvPr/>
        </p:nvSpPr>
        <p:spPr>
          <a:xfrm>
            <a:off x="6974523" y="2172653"/>
            <a:ext cx="1605280" cy="521970"/>
          </a:xfrm>
          <a:prstGeom prst="rect">
            <a:avLst/>
          </a:prstGeom>
          <a:noFill/>
          <a:ln w="9525">
            <a:noFill/>
          </a:ln>
        </p:spPr>
        <p:txBody>
          <a:bodyPr wrap="none" anchor="t" anchorCtr="0">
            <a:spAutoFit/>
          </a:bodyPr>
          <a:lstStyle/>
          <a:p>
            <a:pPr algn="l"/>
            <a:r>
              <a:rPr lang="zh-CN" altLang="en-US" sz="2800">
                <a:solidFill>
                  <a:srgbClr val="FF33CC"/>
                </a:solidFill>
                <a:latin typeface="微软雅黑" panose="020B0503020204020204" charset="-122"/>
                <a:ea typeface="微软雅黑" panose="020B0503020204020204" charset="-122"/>
                <a:sym typeface="Arial" panose="020B0604020202020204" pitchFamily="34" charset="0"/>
              </a:rPr>
              <a:t>求平方根</a:t>
            </a:r>
            <a:endParaRPr lang="zh-CN" altLang="en-US" sz="2800">
              <a:solidFill>
                <a:srgbClr val="CC0000"/>
              </a:solidFill>
              <a:latin typeface="微软雅黑" panose="020B0503020204020204" charset="-122"/>
              <a:ea typeface="微软雅黑" panose="020B0503020204020204" charset="-122"/>
              <a:sym typeface="Arial" panose="020B0604020202020204" pitchFamily="34" charset="0"/>
            </a:endParaRPr>
          </a:p>
        </p:txBody>
      </p:sp>
      <p:sp>
        <p:nvSpPr>
          <p:cNvPr id="10278" name="Text Box 89"/>
          <p:cNvSpPr/>
          <p:nvPr/>
        </p:nvSpPr>
        <p:spPr>
          <a:xfrm>
            <a:off x="2404745" y="2172970"/>
            <a:ext cx="1612900" cy="521970"/>
          </a:xfrm>
          <a:prstGeom prst="rect">
            <a:avLst/>
          </a:prstGeom>
          <a:noFill/>
          <a:ln w="9525">
            <a:noFill/>
          </a:ln>
        </p:spPr>
        <p:txBody>
          <a:bodyPr wrap="square" anchor="t" anchorCtr="0">
            <a:spAutoFit/>
          </a:bodyPr>
          <a:lstStyle/>
          <a:p>
            <a:r>
              <a:rPr lang="zh-CN" altLang="en-US" sz="2800">
                <a:solidFill>
                  <a:srgbClr val="FF33CC"/>
                </a:solidFill>
                <a:latin typeface="微软雅黑" panose="020B0503020204020204" charset="-122"/>
                <a:ea typeface="微软雅黑" panose="020B0503020204020204" charset="-122"/>
                <a:sym typeface="Arial" panose="020B0604020202020204" pitchFamily="34" charset="0"/>
              </a:rPr>
              <a:t>求平方</a:t>
            </a:r>
          </a:p>
        </p:txBody>
      </p:sp>
      <p:sp>
        <p:nvSpPr>
          <p:cNvPr id="231531" name="云形标注 231530"/>
          <p:cNvSpPr/>
          <p:nvPr/>
        </p:nvSpPr>
        <p:spPr>
          <a:xfrm>
            <a:off x="8200390" y="867474"/>
            <a:ext cx="4321175" cy="1468437"/>
          </a:xfrm>
          <a:prstGeom prst="cloudCallout">
            <a:avLst>
              <a:gd name="adj1" fmla="val -30426"/>
              <a:gd name="adj2" fmla="val 79898"/>
            </a:avLst>
          </a:prstGeom>
          <a:solidFill>
            <a:schemeClr val="bg2"/>
          </a:solidFill>
          <a:ln w="9525" cap="flat" cmpd="sng">
            <a:solidFill>
              <a:schemeClr val="tx1"/>
            </a:solidFill>
            <a:prstDash val="solid"/>
            <a:round/>
            <a:headEnd type="none" w="med" len="med"/>
            <a:tailEnd type="none" w="med" len="med"/>
          </a:ln>
        </p:spPr>
        <p:txBody>
          <a:bodyPr anchor="t"/>
          <a:lstStyle/>
          <a:p>
            <a:r>
              <a:rPr lang="en-US" altLang="zh-CN">
                <a:solidFill>
                  <a:srgbClr val="FF0000"/>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左右两图中的运算有什么关系？</a:t>
            </a:r>
          </a:p>
        </p:txBody>
      </p:sp>
      <p:sp>
        <p:nvSpPr>
          <p:cNvPr id="8" name="左右箭头 7"/>
          <p:cNvSpPr/>
          <p:nvPr/>
        </p:nvSpPr>
        <p:spPr>
          <a:xfrm>
            <a:off x="3933825" y="2172970"/>
            <a:ext cx="2501265" cy="2139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671060" y="1706245"/>
            <a:ext cx="937895" cy="521970"/>
          </a:xfrm>
          <a:prstGeom prst="rect">
            <a:avLst/>
          </a:prstGeom>
          <a:noFill/>
        </p:spPr>
        <p:txBody>
          <a:bodyPr wrap="square" rtlCol="0">
            <a:spAutoFit/>
          </a:bodyPr>
          <a:lstStyle/>
          <a:p>
            <a:r>
              <a:rPr lang="zh-CN" altLang="en-US" sz="2800" b="1">
                <a:solidFill>
                  <a:srgbClr val="FF0000"/>
                </a:solidFill>
              </a:rPr>
              <a:t>互逆</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10246"/>
                                        </p:tgtEl>
                                        <p:attrNameLst>
                                          <p:attrName>style.visibility</p:attrName>
                                        </p:attrNameLst>
                                      </p:cBhvr>
                                      <p:to>
                                        <p:strVal val="visible"/>
                                      </p:to>
                                    </p:set>
                                    <p:animEffect filter="fade">
                                      <p:cBhvr>
                                        <p:cTn id="13" dur="770" decel="100000"/>
                                        <p:tgtEl>
                                          <p:spTgt spid="10246"/>
                                        </p:tgtEl>
                                      </p:cBhvr>
                                    </p:animEffect>
                                    <p:animScale>
                                      <p:cBhvr>
                                        <p:cTn id="14" dur="770" decel="100000"/>
                                        <p:tgtEl>
                                          <p:spTgt spid="10246"/>
                                        </p:tgtEl>
                                      </p:cBhvr>
                                      <p:from x="10000" y="10000"/>
                                      <p:to x="200000" y="450000"/>
                                    </p:animScale>
                                    <p:animScale>
                                      <p:cBhvr>
                                        <p:cTn id="15" dur="1230" accel="100000" fill="hold">
                                          <p:stCondLst>
                                            <p:cond delay="770"/>
                                          </p:stCondLst>
                                        </p:cTn>
                                        <p:tgtEl>
                                          <p:spTgt spid="10246"/>
                                        </p:tgtEl>
                                      </p:cBhvr>
                                      <p:from x="200000" y="450000"/>
                                      <p:to x="100000" y="100000"/>
                                    </p:animScale>
                                    <p:set>
                                      <p:cBhvr>
                                        <p:cTn id="16" dur="770" fill="hold"/>
                                        <p:tgtEl>
                                          <p:spTgt spid="10246"/>
                                        </p:tgtEl>
                                        <p:attrNameLst>
                                          <p:attrName>ppt_x</p:attrName>
                                        </p:attrNameLst>
                                      </p:cBhvr>
                                      <p:to>
                                        <p:strVal val="(0.5)"/>
                                      </p:to>
                                    </p:set>
                                    <p:anim from="(0.5)" to="(#ppt_x)" calcmode="lin" valueType="num">
                                      <p:cBhvr>
                                        <p:cTn id="17" dur="1230" accel="100000" fill="hold">
                                          <p:stCondLst>
                                            <p:cond delay="770"/>
                                          </p:stCondLst>
                                        </p:cTn>
                                        <p:tgtEl>
                                          <p:spTgt spid="10246"/>
                                        </p:tgtEl>
                                        <p:attrNameLst>
                                          <p:attrName>ppt_x</p:attrName>
                                        </p:attrNameLst>
                                      </p:cBhvr>
                                    </p:anim>
                                    <p:set>
                                      <p:cBhvr>
                                        <p:cTn id="18" dur="770" fill="hold"/>
                                        <p:tgtEl>
                                          <p:spTgt spid="10246"/>
                                        </p:tgtEl>
                                        <p:attrNameLst>
                                          <p:attrName>ppt_y</p:attrName>
                                        </p:attrNameLst>
                                      </p:cBhvr>
                                      <p:to>
                                        <p:strVal val="(#ppt_y+0.4)"/>
                                      </p:to>
                                    </p:set>
                                    <p:anim from="(#ppt_y+0.4)" to="(#ppt_y)" calcmode="lin" valueType="num">
                                      <p:cBhvr>
                                        <p:cTn id="19" dur="1230" accel="100000" fill="hold">
                                          <p:stCondLst>
                                            <p:cond delay="770"/>
                                          </p:stCondLst>
                                        </p:cTn>
                                        <p:tgtEl>
                                          <p:spTgt spid="10246"/>
                                        </p:tgtEl>
                                        <p:attrNameLst>
                                          <p:attrName>ppt_y</p:attrName>
                                        </p:attrNameLst>
                                      </p:cBhvr>
                                    </p:anim>
                                  </p:childTnLst>
                                </p:cTn>
                              </p:par>
                              <p:par>
                                <p:cTn id="20" presetID="51" presetClass="entr" presetSubtype="0" fill="hold" grpId="0" nodeType="withEffect">
                                  <p:stCondLst>
                                    <p:cond delay="0"/>
                                  </p:stCondLst>
                                  <p:childTnLst>
                                    <p:set>
                                      <p:cBhvr>
                                        <p:cTn id="21" dur="1" fill="hold">
                                          <p:stCondLst>
                                            <p:cond delay="0"/>
                                          </p:stCondLst>
                                        </p:cTn>
                                        <p:tgtEl>
                                          <p:spTgt spid="10245"/>
                                        </p:tgtEl>
                                        <p:attrNameLst>
                                          <p:attrName>style.visibility</p:attrName>
                                        </p:attrNameLst>
                                      </p:cBhvr>
                                      <p:to>
                                        <p:strVal val="visible"/>
                                      </p:to>
                                    </p:set>
                                    <p:animEffect filter="fade">
                                      <p:cBhvr>
                                        <p:cTn id="22" dur="770" decel="100000"/>
                                        <p:tgtEl>
                                          <p:spTgt spid="10245"/>
                                        </p:tgtEl>
                                      </p:cBhvr>
                                    </p:animEffect>
                                    <p:animScale>
                                      <p:cBhvr>
                                        <p:cTn id="23" dur="770" decel="100000"/>
                                        <p:tgtEl>
                                          <p:spTgt spid="10245"/>
                                        </p:tgtEl>
                                      </p:cBhvr>
                                      <p:from x="10000" y="10000"/>
                                      <p:to x="200000" y="450000"/>
                                    </p:animScale>
                                    <p:animScale>
                                      <p:cBhvr>
                                        <p:cTn id="24" dur="1230" accel="100000" fill="hold">
                                          <p:stCondLst>
                                            <p:cond delay="770"/>
                                          </p:stCondLst>
                                        </p:cTn>
                                        <p:tgtEl>
                                          <p:spTgt spid="10245"/>
                                        </p:tgtEl>
                                      </p:cBhvr>
                                      <p:from x="200000" y="450000"/>
                                      <p:to x="100000" y="100000"/>
                                    </p:animScale>
                                    <p:set>
                                      <p:cBhvr>
                                        <p:cTn id="25" dur="770" fill="hold"/>
                                        <p:tgtEl>
                                          <p:spTgt spid="10245"/>
                                        </p:tgtEl>
                                        <p:attrNameLst>
                                          <p:attrName>ppt_x</p:attrName>
                                        </p:attrNameLst>
                                      </p:cBhvr>
                                      <p:to>
                                        <p:strVal val="(0.5)"/>
                                      </p:to>
                                    </p:set>
                                    <p:anim from="(0.5)" to="(#ppt_x)" calcmode="lin" valueType="num">
                                      <p:cBhvr>
                                        <p:cTn id="26" dur="1230" accel="100000" fill="hold">
                                          <p:stCondLst>
                                            <p:cond delay="770"/>
                                          </p:stCondLst>
                                        </p:cTn>
                                        <p:tgtEl>
                                          <p:spTgt spid="10245"/>
                                        </p:tgtEl>
                                        <p:attrNameLst>
                                          <p:attrName>ppt_x</p:attrName>
                                        </p:attrNameLst>
                                      </p:cBhvr>
                                    </p:anim>
                                    <p:set>
                                      <p:cBhvr>
                                        <p:cTn id="27" dur="770" fill="hold"/>
                                        <p:tgtEl>
                                          <p:spTgt spid="10245"/>
                                        </p:tgtEl>
                                        <p:attrNameLst>
                                          <p:attrName>ppt_y</p:attrName>
                                        </p:attrNameLst>
                                      </p:cBhvr>
                                      <p:to>
                                        <p:strVal val="(#ppt_y+0.4)"/>
                                      </p:to>
                                    </p:set>
                                    <p:anim from="(#ppt_y+0.4)" to="(#ppt_y)" calcmode="lin" valueType="num">
                                      <p:cBhvr>
                                        <p:cTn id="28" dur="1230" accel="100000" fill="hold">
                                          <p:stCondLst>
                                            <p:cond delay="770"/>
                                          </p:stCondLst>
                                        </p:cTn>
                                        <p:tgtEl>
                                          <p:spTgt spid="10245"/>
                                        </p:tgtEl>
                                        <p:attrNameLst>
                                          <p:attrName>ppt_y</p:attrName>
                                        </p:attrNameLst>
                                      </p:cBhvr>
                                    </p:anim>
                                  </p:childTnLst>
                                </p:cTn>
                              </p:par>
                              <p:par>
                                <p:cTn id="29" presetID="51" presetClass="entr" presetSubtype="0" fill="hold" grpId="0" nodeType="withEffect">
                                  <p:stCondLst>
                                    <p:cond delay="0"/>
                                  </p:stCondLst>
                                  <p:childTnLst>
                                    <p:set>
                                      <p:cBhvr>
                                        <p:cTn id="30" dur="1" fill="hold">
                                          <p:stCondLst>
                                            <p:cond delay="0"/>
                                          </p:stCondLst>
                                        </p:cTn>
                                        <p:tgtEl>
                                          <p:spTgt spid="10278"/>
                                        </p:tgtEl>
                                        <p:attrNameLst>
                                          <p:attrName>style.visibility</p:attrName>
                                        </p:attrNameLst>
                                      </p:cBhvr>
                                      <p:to>
                                        <p:strVal val="visible"/>
                                      </p:to>
                                    </p:set>
                                    <p:animEffect filter="fade">
                                      <p:cBhvr>
                                        <p:cTn id="31" dur="770" decel="100000"/>
                                        <p:tgtEl>
                                          <p:spTgt spid="10278"/>
                                        </p:tgtEl>
                                      </p:cBhvr>
                                    </p:animEffect>
                                    <p:animScale>
                                      <p:cBhvr>
                                        <p:cTn id="32" dur="770" decel="100000"/>
                                        <p:tgtEl>
                                          <p:spTgt spid="10278"/>
                                        </p:tgtEl>
                                      </p:cBhvr>
                                      <p:from x="10000" y="10000"/>
                                      <p:to x="200000" y="450000"/>
                                    </p:animScale>
                                    <p:animScale>
                                      <p:cBhvr>
                                        <p:cTn id="33" dur="1230" accel="100000" fill="hold">
                                          <p:stCondLst>
                                            <p:cond delay="770"/>
                                          </p:stCondLst>
                                        </p:cTn>
                                        <p:tgtEl>
                                          <p:spTgt spid="10278"/>
                                        </p:tgtEl>
                                      </p:cBhvr>
                                      <p:from x="200000" y="450000"/>
                                      <p:to x="100000" y="100000"/>
                                    </p:animScale>
                                    <p:set>
                                      <p:cBhvr>
                                        <p:cTn id="34" dur="770" fill="hold"/>
                                        <p:tgtEl>
                                          <p:spTgt spid="10278"/>
                                        </p:tgtEl>
                                        <p:attrNameLst>
                                          <p:attrName>ppt_x</p:attrName>
                                        </p:attrNameLst>
                                      </p:cBhvr>
                                      <p:to>
                                        <p:strVal val="(0.5)"/>
                                      </p:to>
                                    </p:set>
                                    <p:anim from="(0.5)" to="(#ppt_x)" calcmode="lin" valueType="num">
                                      <p:cBhvr>
                                        <p:cTn id="35" dur="1230" accel="100000" fill="hold">
                                          <p:stCondLst>
                                            <p:cond delay="770"/>
                                          </p:stCondLst>
                                        </p:cTn>
                                        <p:tgtEl>
                                          <p:spTgt spid="10278"/>
                                        </p:tgtEl>
                                        <p:attrNameLst>
                                          <p:attrName>ppt_x</p:attrName>
                                        </p:attrNameLst>
                                      </p:cBhvr>
                                    </p:anim>
                                    <p:set>
                                      <p:cBhvr>
                                        <p:cTn id="36" dur="770" fill="hold"/>
                                        <p:tgtEl>
                                          <p:spTgt spid="10278"/>
                                        </p:tgtEl>
                                        <p:attrNameLst>
                                          <p:attrName>ppt_y</p:attrName>
                                        </p:attrNameLst>
                                      </p:cBhvr>
                                      <p:to>
                                        <p:strVal val="(#ppt_y+0.4)"/>
                                      </p:to>
                                    </p:set>
                                    <p:anim from="(#ppt_y+0.4)" to="(#ppt_y)" calcmode="lin" valueType="num">
                                      <p:cBhvr>
                                        <p:cTn id="37" dur="1230" accel="100000" fill="hold">
                                          <p:stCondLst>
                                            <p:cond delay="770"/>
                                          </p:stCondLst>
                                        </p:cTn>
                                        <p:tgtEl>
                                          <p:spTgt spid="10278"/>
                                        </p:tgtEl>
                                        <p:attrNameLst>
                                          <p:attrName>ppt_y</p:attrName>
                                        </p:attrNameLst>
                                      </p:cBhvr>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10265"/>
                                        </p:tgtEl>
                                        <p:attrNameLst>
                                          <p:attrName>style.visibility</p:attrName>
                                        </p:attrNameLst>
                                      </p:cBhvr>
                                      <p:to>
                                        <p:strVal val="visible"/>
                                      </p:to>
                                    </p:set>
                                    <p:animEffect filter="fade">
                                      <p:cBhvr>
                                        <p:cTn id="42" dur="800" decel="100000"/>
                                        <p:tgtEl>
                                          <p:spTgt spid="10265"/>
                                        </p:tgtEl>
                                      </p:cBhvr>
                                    </p:animEffect>
                                    <p:anim calcmode="lin" valueType="num">
                                      <p:cBhvr>
                                        <p:cTn id="43" dur="800" decel="100000" fill="hold"/>
                                        <p:tgtEl>
                                          <p:spTgt spid="10265"/>
                                        </p:tgtEl>
                                        <p:attrNameLst>
                                          <p:attrName>style.rotation</p:attrName>
                                        </p:attrNameLst>
                                      </p:cBhvr>
                                      <p:tavLst>
                                        <p:tav tm="0">
                                          <p:val>
                                            <p:fltVal val="-90"/>
                                          </p:val>
                                        </p:tav>
                                        <p:tav tm="100000">
                                          <p:val>
                                            <p:fltVal val="0"/>
                                          </p:val>
                                        </p:tav>
                                      </p:tavLst>
                                    </p:anim>
                                    <p:anim calcmode="lin" valueType="num">
                                      <p:cBhvr>
                                        <p:cTn id="44" dur="800" decel="100000" fill="hold"/>
                                        <p:tgtEl>
                                          <p:spTgt spid="10265"/>
                                        </p:tgtEl>
                                        <p:attrNameLst>
                                          <p:attrName>ppt_x</p:attrName>
                                        </p:attrNameLst>
                                      </p:cBhvr>
                                      <p:tavLst>
                                        <p:tav tm="0">
                                          <p:val>
                                            <p:strVal val="#ppt_x+0.4"/>
                                          </p:val>
                                        </p:tav>
                                        <p:tav tm="100000">
                                          <p:val>
                                            <p:strVal val="#ppt_x-0.05"/>
                                          </p:val>
                                        </p:tav>
                                      </p:tavLst>
                                    </p:anim>
                                    <p:anim calcmode="lin" valueType="num">
                                      <p:cBhvr>
                                        <p:cTn id="45" dur="800" decel="100000" fill="hold"/>
                                        <p:tgtEl>
                                          <p:spTgt spid="1026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1026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10265"/>
                                        </p:tgtEl>
                                        <p:attrNameLst>
                                          <p:attrName>ppt_y</p:attrName>
                                        </p:attrNameLst>
                                      </p:cBhvr>
                                      <p:tavLst>
                                        <p:tav tm="0">
                                          <p:val>
                                            <p:strVal val="#ppt_y+0.1"/>
                                          </p:val>
                                        </p:tav>
                                        <p:tav tm="100000">
                                          <p:val>
                                            <p:strVal val="#ppt_y"/>
                                          </p:val>
                                        </p:tav>
                                      </p:tavLst>
                                    </p:anim>
                                  </p:childTnLst>
                                </p:cTn>
                              </p:par>
                              <p:par>
                                <p:cTn id="48" presetID="30" presetClass="entr" presetSubtype="0" fill="hold" grpId="0" nodeType="withEffect">
                                  <p:stCondLst>
                                    <p:cond delay="0"/>
                                  </p:stCondLst>
                                  <p:childTnLst>
                                    <p:set>
                                      <p:cBhvr>
                                        <p:cTn id="49" dur="1" fill="hold">
                                          <p:stCondLst>
                                            <p:cond delay="0"/>
                                          </p:stCondLst>
                                        </p:cTn>
                                        <p:tgtEl>
                                          <p:spTgt spid="10266"/>
                                        </p:tgtEl>
                                        <p:attrNameLst>
                                          <p:attrName>style.visibility</p:attrName>
                                        </p:attrNameLst>
                                      </p:cBhvr>
                                      <p:to>
                                        <p:strVal val="visible"/>
                                      </p:to>
                                    </p:set>
                                    <p:animEffect filter="fade">
                                      <p:cBhvr>
                                        <p:cTn id="50" dur="800" decel="100000"/>
                                        <p:tgtEl>
                                          <p:spTgt spid="10266"/>
                                        </p:tgtEl>
                                      </p:cBhvr>
                                    </p:animEffect>
                                    <p:anim calcmode="lin" valueType="num">
                                      <p:cBhvr>
                                        <p:cTn id="51" dur="800" decel="100000" fill="hold"/>
                                        <p:tgtEl>
                                          <p:spTgt spid="10266"/>
                                        </p:tgtEl>
                                        <p:attrNameLst>
                                          <p:attrName>style.rotation</p:attrName>
                                        </p:attrNameLst>
                                      </p:cBhvr>
                                      <p:tavLst>
                                        <p:tav tm="0">
                                          <p:val>
                                            <p:fltVal val="-90"/>
                                          </p:val>
                                        </p:tav>
                                        <p:tav tm="100000">
                                          <p:val>
                                            <p:fltVal val="0"/>
                                          </p:val>
                                        </p:tav>
                                      </p:tavLst>
                                    </p:anim>
                                    <p:anim calcmode="lin" valueType="num">
                                      <p:cBhvr>
                                        <p:cTn id="52" dur="800" decel="100000" fill="hold"/>
                                        <p:tgtEl>
                                          <p:spTgt spid="10266"/>
                                        </p:tgtEl>
                                        <p:attrNameLst>
                                          <p:attrName>ppt_x</p:attrName>
                                        </p:attrNameLst>
                                      </p:cBhvr>
                                      <p:tavLst>
                                        <p:tav tm="0">
                                          <p:val>
                                            <p:strVal val="#ppt_x+0.4"/>
                                          </p:val>
                                        </p:tav>
                                        <p:tav tm="100000">
                                          <p:val>
                                            <p:strVal val="#ppt_x-0.05"/>
                                          </p:val>
                                        </p:tav>
                                      </p:tavLst>
                                    </p:anim>
                                    <p:anim calcmode="lin" valueType="num">
                                      <p:cBhvr>
                                        <p:cTn id="53" dur="800" decel="100000" fill="hold"/>
                                        <p:tgtEl>
                                          <p:spTgt spid="10266"/>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10266"/>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10266"/>
                                        </p:tgtEl>
                                        <p:attrNameLst>
                                          <p:attrName>ppt_y</p:attrName>
                                        </p:attrNameLst>
                                      </p:cBhvr>
                                      <p:tavLst>
                                        <p:tav tm="0">
                                          <p:val>
                                            <p:strVal val="#ppt_y+0.1"/>
                                          </p:val>
                                        </p:tav>
                                        <p:tav tm="100000">
                                          <p:val>
                                            <p:strVal val="#ppt_y"/>
                                          </p:val>
                                        </p:tav>
                                      </p:tavLst>
                                    </p:anim>
                                  </p:childTnLst>
                                </p:cTn>
                              </p:par>
                              <p:par>
                                <p:cTn id="56" presetID="30" presetClass="entr" presetSubtype="0" fill="hold" grpId="0" nodeType="withEffect">
                                  <p:stCondLst>
                                    <p:cond delay="0"/>
                                  </p:stCondLst>
                                  <p:childTnLst>
                                    <p:set>
                                      <p:cBhvr>
                                        <p:cTn id="57" dur="1" fill="hold">
                                          <p:stCondLst>
                                            <p:cond delay="0"/>
                                          </p:stCondLst>
                                        </p:cTn>
                                        <p:tgtEl>
                                          <p:spTgt spid="10267"/>
                                        </p:tgtEl>
                                        <p:attrNameLst>
                                          <p:attrName>style.visibility</p:attrName>
                                        </p:attrNameLst>
                                      </p:cBhvr>
                                      <p:to>
                                        <p:strVal val="visible"/>
                                      </p:to>
                                    </p:set>
                                    <p:animEffect filter="fade">
                                      <p:cBhvr>
                                        <p:cTn id="58" dur="800" decel="100000"/>
                                        <p:tgtEl>
                                          <p:spTgt spid="10267"/>
                                        </p:tgtEl>
                                      </p:cBhvr>
                                    </p:animEffect>
                                    <p:anim calcmode="lin" valueType="num">
                                      <p:cBhvr>
                                        <p:cTn id="59" dur="800" decel="100000" fill="hold"/>
                                        <p:tgtEl>
                                          <p:spTgt spid="10267"/>
                                        </p:tgtEl>
                                        <p:attrNameLst>
                                          <p:attrName>style.rotation</p:attrName>
                                        </p:attrNameLst>
                                      </p:cBhvr>
                                      <p:tavLst>
                                        <p:tav tm="0">
                                          <p:val>
                                            <p:fltVal val="-90"/>
                                          </p:val>
                                        </p:tav>
                                        <p:tav tm="100000">
                                          <p:val>
                                            <p:fltVal val="0"/>
                                          </p:val>
                                        </p:tav>
                                      </p:tavLst>
                                    </p:anim>
                                    <p:anim calcmode="lin" valueType="num">
                                      <p:cBhvr>
                                        <p:cTn id="60" dur="800" decel="100000" fill="hold"/>
                                        <p:tgtEl>
                                          <p:spTgt spid="10267"/>
                                        </p:tgtEl>
                                        <p:attrNameLst>
                                          <p:attrName>ppt_x</p:attrName>
                                        </p:attrNameLst>
                                      </p:cBhvr>
                                      <p:tavLst>
                                        <p:tav tm="0">
                                          <p:val>
                                            <p:strVal val="#ppt_x+0.4"/>
                                          </p:val>
                                        </p:tav>
                                        <p:tav tm="100000">
                                          <p:val>
                                            <p:strVal val="#ppt_x-0.05"/>
                                          </p:val>
                                        </p:tav>
                                      </p:tavLst>
                                    </p:anim>
                                    <p:anim calcmode="lin" valueType="num">
                                      <p:cBhvr>
                                        <p:cTn id="61" dur="800" decel="100000" fill="hold"/>
                                        <p:tgtEl>
                                          <p:spTgt spid="10267"/>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10267"/>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10267"/>
                                        </p:tgtEl>
                                        <p:attrNameLst>
                                          <p:attrName>ppt_y</p:attrName>
                                        </p:attrNameLst>
                                      </p:cBhvr>
                                      <p:tavLst>
                                        <p:tav tm="0">
                                          <p:val>
                                            <p:strVal val="#ppt_y+0.1"/>
                                          </p:val>
                                        </p:tav>
                                        <p:tav tm="100000">
                                          <p:val>
                                            <p:strVal val="#ppt_y"/>
                                          </p:val>
                                        </p:tav>
                                      </p:tavLst>
                                    </p:anim>
                                  </p:childTnLst>
                                </p:cTn>
                              </p:par>
                              <p:par>
                                <p:cTn id="64" presetID="30" presetClass="entr" presetSubtype="0" fill="hold" grpId="0" nodeType="withEffect">
                                  <p:stCondLst>
                                    <p:cond delay="0"/>
                                  </p:stCondLst>
                                  <p:childTnLst>
                                    <p:set>
                                      <p:cBhvr>
                                        <p:cTn id="65" dur="1" fill="hold">
                                          <p:stCondLst>
                                            <p:cond delay="0"/>
                                          </p:stCondLst>
                                        </p:cTn>
                                        <p:tgtEl>
                                          <p:spTgt spid="10268"/>
                                        </p:tgtEl>
                                        <p:attrNameLst>
                                          <p:attrName>style.visibility</p:attrName>
                                        </p:attrNameLst>
                                      </p:cBhvr>
                                      <p:to>
                                        <p:strVal val="visible"/>
                                      </p:to>
                                    </p:set>
                                    <p:animEffect filter="fade">
                                      <p:cBhvr>
                                        <p:cTn id="66" dur="800" decel="100000"/>
                                        <p:tgtEl>
                                          <p:spTgt spid="10268"/>
                                        </p:tgtEl>
                                      </p:cBhvr>
                                    </p:animEffect>
                                    <p:anim calcmode="lin" valueType="num">
                                      <p:cBhvr>
                                        <p:cTn id="67" dur="800" decel="100000" fill="hold"/>
                                        <p:tgtEl>
                                          <p:spTgt spid="10268"/>
                                        </p:tgtEl>
                                        <p:attrNameLst>
                                          <p:attrName>style.rotation</p:attrName>
                                        </p:attrNameLst>
                                      </p:cBhvr>
                                      <p:tavLst>
                                        <p:tav tm="0">
                                          <p:val>
                                            <p:fltVal val="-90"/>
                                          </p:val>
                                        </p:tav>
                                        <p:tav tm="100000">
                                          <p:val>
                                            <p:fltVal val="0"/>
                                          </p:val>
                                        </p:tav>
                                      </p:tavLst>
                                    </p:anim>
                                    <p:anim calcmode="lin" valueType="num">
                                      <p:cBhvr>
                                        <p:cTn id="68" dur="800" decel="100000" fill="hold"/>
                                        <p:tgtEl>
                                          <p:spTgt spid="10268"/>
                                        </p:tgtEl>
                                        <p:attrNameLst>
                                          <p:attrName>ppt_x</p:attrName>
                                        </p:attrNameLst>
                                      </p:cBhvr>
                                      <p:tavLst>
                                        <p:tav tm="0">
                                          <p:val>
                                            <p:strVal val="#ppt_x+0.4"/>
                                          </p:val>
                                        </p:tav>
                                        <p:tav tm="100000">
                                          <p:val>
                                            <p:strVal val="#ppt_x-0.05"/>
                                          </p:val>
                                        </p:tav>
                                      </p:tavLst>
                                    </p:anim>
                                    <p:anim calcmode="lin" valueType="num">
                                      <p:cBhvr>
                                        <p:cTn id="69" dur="800" decel="100000" fill="hold"/>
                                        <p:tgtEl>
                                          <p:spTgt spid="10268"/>
                                        </p:tgtEl>
                                        <p:attrNameLst>
                                          <p:attrName>ppt_y</p:attrName>
                                        </p:attrNameLst>
                                      </p:cBhvr>
                                      <p:tavLst>
                                        <p:tav tm="0">
                                          <p:val>
                                            <p:strVal val="#ppt_y-0.4"/>
                                          </p:val>
                                        </p:tav>
                                        <p:tav tm="100000">
                                          <p:val>
                                            <p:strVal val="#ppt_y+0.1"/>
                                          </p:val>
                                        </p:tav>
                                      </p:tavLst>
                                    </p:anim>
                                    <p:anim calcmode="lin" valueType="num">
                                      <p:cBhvr>
                                        <p:cTn id="70" dur="200" accel="100000" fill="hold">
                                          <p:stCondLst>
                                            <p:cond delay="800"/>
                                          </p:stCondLst>
                                        </p:cTn>
                                        <p:tgtEl>
                                          <p:spTgt spid="10268"/>
                                        </p:tgtEl>
                                        <p:attrNameLst>
                                          <p:attrName>ppt_x</p:attrName>
                                        </p:attrNameLst>
                                      </p:cBhvr>
                                      <p:tavLst>
                                        <p:tav tm="0">
                                          <p:val>
                                            <p:strVal val="#ppt_x-0.05"/>
                                          </p:val>
                                        </p:tav>
                                        <p:tav tm="100000">
                                          <p:val>
                                            <p:strVal val="#ppt_x"/>
                                          </p:val>
                                        </p:tav>
                                      </p:tavLst>
                                    </p:anim>
                                    <p:anim calcmode="lin" valueType="num">
                                      <p:cBhvr>
                                        <p:cTn id="71" dur="200" accel="100000" fill="hold">
                                          <p:stCondLst>
                                            <p:cond delay="800"/>
                                          </p:stCondLst>
                                        </p:cTn>
                                        <p:tgtEl>
                                          <p:spTgt spid="10268"/>
                                        </p:tgtEl>
                                        <p:attrNameLst>
                                          <p:attrName>ppt_y</p:attrName>
                                        </p:attrNameLst>
                                      </p:cBhvr>
                                      <p:tavLst>
                                        <p:tav tm="0">
                                          <p:val>
                                            <p:strVal val="#ppt_y+0.1"/>
                                          </p:val>
                                        </p:tav>
                                        <p:tav tm="100000">
                                          <p:val>
                                            <p:strVal val="#ppt_y"/>
                                          </p:val>
                                        </p:tav>
                                      </p:tavLst>
                                    </p:anim>
                                  </p:childTnLst>
                                </p:cTn>
                              </p:par>
                              <p:par>
                                <p:cTn id="72" presetID="30" presetClass="entr" presetSubtype="0" fill="hold" grpId="0" nodeType="withEffect">
                                  <p:stCondLst>
                                    <p:cond delay="0"/>
                                  </p:stCondLst>
                                  <p:childTnLst>
                                    <p:set>
                                      <p:cBhvr>
                                        <p:cTn id="73" dur="1" fill="hold">
                                          <p:stCondLst>
                                            <p:cond delay="0"/>
                                          </p:stCondLst>
                                        </p:cTn>
                                        <p:tgtEl>
                                          <p:spTgt spid="10269"/>
                                        </p:tgtEl>
                                        <p:attrNameLst>
                                          <p:attrName>style.visibility</p:attrName>
                                        </p:attrNameLst>
                                      </p:cBhvr>
                                      <p:to>
                                        <p:strVal val="visible"/>
                                      </p:to>
                                    </p:set>
                                    <p:animEffect filter="fade">
                                      <p:cBhvr>
                                        <p:cTn id="74" dur="800" decel="100000"/>
                                        <p:tgtEl>
                                          <p:spTgt spid="10269"/>
                                        </p:tgtEl>
                                      </p:cBhvr>
                                    </p:animEffect>
                                    <p:anim calcmode="lin" valueType="num">
                                      <p:cBhvr>
                                        <p:cTn id="75" dur="800" decel="100000" fill="hold"/>
                                        <p:tgtEl>
                                          <p:spTgt spid="10269"/>
                                        </p:tgtEl>
                                        <p:attrNameLst>
                                          <p:attrName>style.rotation</p:attrName>
                                        </p:attrNameLst>
                                      </p:cBhvr>
                                      <p:tavLst>
                                        <p:tav tm="0">
                                          <p:val>
                                            <p:fltVal val="-90"/>
                                          </p:val>
                                        </p:tav>
                                        <p:tav tm="100000">
                                          <p:val>
                                            <p:fltVal val="0"/>
                                          </p:val>
                                        </p:tav>
                                      </p:tavLst>
                                    </p:anim>
                                    <p:anim calcmode="lin" valueType="num">
                                      <p:cBhvr>
                                        <p:cTn id="76" dur="800" decel="100000" fill="hold"/>
                                        <p:tgtEl>
                                          <p:spTgt spid="10269"/>
                                        </p:tgtEl>
                                        <p:attrNameLst>
                                          <p:attrName>ppt_x</p:attrName>
                                        </p:attrNameLst>
                                      </p:cBhvr>
                                      <p:tavLst>
                                        <p:tav tm="0">
                                          <p:val>
                                            <p:strVal val="#ppt_x+0.4"/>
                                          </p:val>
                                        </p:tav>
                                        <p:tav tm="100000">
                                          <p:val>
                                            <p:strVal val="#ppt_x-0.05"/>
                                          </p:val>
                                        </p:tav>
                                      </p:tavLst>
                                    </p:anim>
                                    <p:anim calcmode="lin" valueType="num">
                                      <p:cBhvr>
                                        <p:cTn id="77" dur="800" decel="100000" fill="hold"/>
                                        <p:tgtEl>
                                          <p:spTgt spid="10269"/>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10269"/>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10269"/>
                                        </p:tgtEl>
                                        <p:attrNameLst>
                                          <p:attrName>ppt_y</p:attrName>
                                        </p:attrNameLst>
                                      </p:cBhvr>
                                      <p:tavLst>
                                        <p:tav tm="0">
                                          <p:val>
                                            <p:strVal val="#ppt_y+0.1"/>
                                          </p:val>
                                        </p:tav>
                                        <p:tav tm="100000">
                                          <p:val>
                                            <p:strVal val="#ppt_y"/>
                                          </p:val>
                                        </p:tav>
                                      </p:tavLst>
                                    </p:anim>
                                  </p:childTnLst>
                                </p:cTn>
                              </p:par>
                              <p:par>
                                <p:cTn id="80" presetID="30" presetClass="entr" presetSubtype="0" fill="hold" grpId="0" nodeType="withEffect">
                                  <p:stCondLst>
                                    <p:cond delay="0"/>
                                  </p:stCondLst>
                                  <p:childTnLst>
                                    <p:set>
                                      <p:cBhvr>
                                        <p:cTn id="81" dur="1" fill="hold">
                                          <p:stCondLst>
                                            <p:cond delay="0"/>
                                          </p:stCondLst>
                                        </p:cTn>
                                        <p:tgtEl>
                                          <p:spTgt spid="10270"/>
                                        </p:tgtEl>
                                        <p:attrNameLst>
                                          <p:attrName>style.visibility</p:attrName>
                                        </p:attrNameLst>
                                      </p:cBhvr>
                                      <p:to>
                                        <p:strVal val="visible"/>
                                      </p:to>
                                    </p:set>
                                    <p:animEffect filter="fade">
                                      <p:cBhvr>
                                        <p:cTn id="82" dur="800" decel="100000"/>
                                        <p:tgtEl>
                                          <p:spTgt spid="10270"/>
                                        </p:tgtEl>
                                      </p:cBhvr>
                                    </p:animEffect>
                                    <p:anim calcmode="lin" valueType="num">
                                      <p:cBhvr>
                                        <p:cTn id="83" dur="800" decel="100000" fill="hold"/>
                                        <p:tgtEl>
                                          <p:spTgt spid="10270"/>
                                        </p:tgtEl>
                                        <p:attrNameLst>
                                          <p:attrName>style.rotation</p:attrName>
                                        </p:attrNameLst>
                                      </p:cBhvr>
                                      <p:tavLst>
                                        <p:tav tm="0">
                                          <p:val>
                                            <p:fltVal val="-90"/>
                                          </p:val>
                                        </p:tav>
                                        <p:tav tm="100000">
                                          <p:val>
                                            <p:fltVal val="0"/>
                                          </p:val>
                                        </p:tav>
                                      </p:tavLst>
                                    </p:anim>
                                    <p:anim calcmode="lin" valueType="num">
                                      <p:cBhvr>
                                        <p:cTn id="84" dur="800" decel="100000" fill="hold"/>
                                        <p:tgtEl>
                                          <p:spTgt spid="10270"/>
                                        </p:tgtEl>
                                        <p:attrNameLst>
                                          <p:attrName>ppt_x</p:attrName>
                                        </p:attrNameLst>
                                      </p:cBhvr>
                                      <p:tavLst>
                                        <p:tav tm="0">
                                          <p:val>
                                            <p:strVal val="#ppt_x+0.4"/>
                                          </p:val>
                                        </p:tav>
                                        <p:tav tm="100000">
                                          <p:val>
                                            <p:strVal val="#ppt_x-0.05"/>
                                          </p:val>
                                        </p:tav>
                                      </p:tavLst>
                                    </p:anim>
                                    <p:anim calcmode="lin" valueType="num">
                                      <p:cBhvr>
                                        <p:cTn id="85" dur="800" decel="100000" fill="hold"/>
                                        <p:tgtEl>
                                          <p:spTgt spid="10270"/>
                                        </p:tgtEl>
                                        <p:attrNameLst>
                                          <p:attrName>ppt_y</p:attrName>
                                        </p:attrNameLst>
                                      </p:cBhvr>
                                      <p:tavLst>
                                        <p:tav tm="0">
                                          <p:val>
                                            <p:strVal val="#ppt_y-0.4"/>
                                          </p:val>
                                        </p:tav>
                                        <p:tav tm="100000">
                                          <p:val>
                                            <p:strVal val="#ppt_y+0.1"/>
                                          </p:val>
                                        </p:tav>
                                      </p:tavLst>
                                    </p:anim>
                                    <p:anim calcmode="lin" valueType="num">
                                      <p:cBhvr>
                                        <p:cTn id="86" dur="200" accel="100000" fill="hold">
                                          <p:stCondLst>
                                            <p:cond delay="800"/>
                                          </p:stCondLst>
                                        </p:cTn>
                                        <p:tgtEl>
                                          <p:spTgt spid="10270"/>
                                        </p:tgtEl>
                                        <p:attrNameLst>
                                          <p:attrName>ppt_x</p:attrName>
                                        </p:attrNameLst>
                                      </p:cBhvr>
                                      <p:tavLst>
                                        <p:tav tm="0">
                                          <p:val>
                                            <p:strVal val="#ppt_x-0.05"/>
                                          </p:val>
                                        </p:tav>
                                        <p:tav tm="100000">
                                          <p:val>
                                            <p:strVal val="#ppt_x"/>
                                          </p:val>
                                        </p:tav>
                                      </p:tavLst>
                                    </p:anim>
                                    <p:anim calcmode="lin" valueType="num">
                                      <p:cBhvr>
                                        <p:cTn id="87" dur="200" accel="100000" fill="hold">
                                          <p:stCondLst>
                                            <p:cond delay="800"/>
                                          </p:stCondLst>
                                        </p:cTn>
                                        <p:tgtEl>
                                          <p:spTgt spid="10270"/>
                                        </p:tgtEl>
                                        <p:attrNameLst>
                                          <p:attrName>ppt_y</p:attrName>
                                        </p:attrNameLst>
                                      </p:cBhvr>
                                      <p:tavLst>
                                        <p:tav tm="0">
                                          <p:val>
                                            <p:strVal val="#ppt_y+0.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2" presetClass="entr" presetSubtype="8" fill="hold" grpId="0" nodeType="clickEffect">
                                  <p:stCondLst>
                                    <p:cond delay="0"/>
                                  </p:stCondLst>
                                  <p:childTnLst>
                                    <p:set>
                                      <p:cBhvr>
                                        <p:cTn id="91" dur="1" fill="hold">
                                          <p:stCondLst>
                                            <p:cond delay="0"/>
                                          </p:stCondLst>
                                        </p:cTn>
                                        <p:tgtEl>
                                          <p:spTgt spid="10271"/>
                                        </p:tgtEl>
                                        <p:attrNameLst>
                                          <p:attrName>style.visibility</p:attrName>
                                        </p:attrNameLst>
                                      </p:cBhvr>
                                      <p:to>
                                        <p:strVal val="visible"/>
                                      </p:to>
                                    </p:set>
                                    <p:animEffect filter="slide(fromLeft)">
                                      <p:cBhvr>
                                        <p:cTn id="92" dur="500"/>
                                        <p:tgtEl>
                                          <p:spTgt spid="10271"/>
                                        </p:tgtEl>
                                      </p:cBhvr>
                                    </p:animEffect>
                                  </p:childTnLst>
                                </p:cTn>
                              </p:par>
                              <p:par>
                                <p:cTn id="93" presetID="12" presetClass="entr" presetSubtype="8" fill="hold" grpId="0" nodeType="withEffect">
                                  <p:stCondLst>
                                    <p:cond delay="0"/>
                                  </p:stCondLst>
                                  <p:childTnLst>
                                    <p:set>
                                      <p:cBhvr>
                                        <p:cTn id="94" dur="1" fill="hold">
                                          <p:stCondLst>
                                            <p:cond delay="0"/>
                                          </p:stCondLst>
                                        </p:cTn>
                                        <p:tgtEl>
                                          <p:spTgt spid="10272"/>
                                        </p:tgtEl>
                                        <p:attrNameLst>
                                          <p:attrName>style.visibility</p:attrName>
                                        </p:attrNameLst>
                                      </p:cBhvr>
                                      <p:to>
                                        <p:strVal val="visible"/>
                                      </p:to>
                                    </p:set>
                                    <p:animEffect filter="slide(fromLeft)">
                                      <p:cBhvr>
                                        <p:cTn id="95" dur="500"/>
                                        <p:tgtEl>
                                          <p:spTgt spid="10272"/>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10262"/>
                                        </p:tgtEl>
                                        <p:attrNameLst>
                                          <p:attrName>style.visibility</p:attrName>
                                        </p:attrNameLst>
                                      </p:cBhvr>
                                      <p:to>
                                        <p:strVal val="visible"/>
                                      </p:to>
                                    </p:set>
                                    <p:animEffect filter="slide(fromLeft)">
                                      <p:cBhvr>
                                        <p:cTn id="98" dur="500"/>
                                        <p:tgtEl>
                                          <p:spTgt spid="10262"/>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8" fill="hold" grpId="0" nodeType="clickEffect">
                                  <p:stCondLst>
                                    <p:cond delay="0"/>
                                  </p:stCondLst>
                                  <p:childTnLst>
                                    <p:set>
                                      <p:cBhvr>
                                        <p:cTn id="102" dur="1" fill="hold">
                                          <p:stCondLst>
                                            <p:cond delay="0"/>
                                          </p:stCondLst>
                                        </p:cTn>
                                        <p:tgtEl>
                                          <p:spTgt spid="10273"/>
                                        </p:tgtEl>
                                        <p:attrNameLst>
                                          <p:attrName>style.visibility</p:attrName>
                                        </p:attrNameLst>
                                      </p:cBhvr>
                                      <p:to>
                                        <p:strVal val="visible"/>
                                      </p:to>
                                    </p:set>
                                    <p:animEffect filter="slide(fromLeft)">
                                      <p:cBhvr>
                                        <p:cTn id="103" dur="500"/>
                                        <p:tgtEl>
                                          <p:spTgt spid="10273"/>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10274"/>
                                        </p:tgtEl>
                                        <p:attrNameLst>
                                          <p:attrName>style.visibility</p:attrName>
                                        </p:attrNameLst>
                                      </p:cBhvr>
                                      <p:to>
                                        <p:strVal val="visible"/>
                                      </p:to>
                                    </p:set>
                                    <p:animEffect filter="slide(fromLeft)">
                                      <p:cBhvr>
                                        <p:cTn id="106" dur="500"/>
                                        <p:tgtEl>
                                          <p:spTgt spid="10274"/>
                                        </p:tgtEl>
                                      </p:cBhvr>
                                    </p:animEffect>
                                  </p:childTnLst>
                                </p:cTn>
                              </p:par>
                              <p:par>
                                <p:cTn id="107" presetID="12" presetClass="entr" presetSubtype="8" fill="hold" grpId="0" nodeType="withEffect">
                                  <p:stCondLst>
                                    <p:cond delay="0"/>
                                  </p:stCondLst>
                                  <p:childTnLst>
                                    <p:set>
                                      <p:cBhvr>
                                        <p:cTn id="108" dur="1" fill="hold">
                                          <p:stCondLst>
                                            <p:cond delay="0"/>
                                          </p:stCondLst>
                                        </p:cTn>
                                        <p:tgtEl>
                                          <p:spTgt spid="10263"/>
                                        </p:tgtEl>
                                        <p:attrNameLst>
                                          <p:attrName>style.visibility</p:attrName>
                                        </p:attrNameLst>
                                      </p:cBhvr>
                                      <p:to>
                                        <p:strVal val="visible"/>
                                      </p:to>
                                    </p:set>
                                    <p:animEffect filter="slide(fromLeft)">
                                      <p:cBhvr>
                                        <p:cTn id="109" dur="500"/>
                                        <p:tgtEl>
                                          <p:spTgt spid="10263"/>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8" fill="hold" grpId="0" nodeType="clickEffect">
                                  <p:stCondLst>
                                    <p:cond delay="0"/>
                                  </p:stCondLst>
                                  <p:childTnLst>
                                    <p:set>
                                      <p:cBhvr>
                                        <p:cTn id="113" dur="1" fill="hold">
                                          <p:stCondLst>
                                            <p:cond delay="0"/>
                                          </p:stCondLst>
                                        </p:cTn>
                                        <p:tgtEl>
                                          <p:spTgt spid="10275"/>
                                        </p:tgtEl>
                                        <p:attrNameLst>
                                          <p:attrName>style.visibility</p:attrName>
                                        </p:attrNameLst>
                                      </p:cBhvr>
                                      <p:to>
                                        <p:strVal val="visible"/>
                                      </p:to>
                                    </p:set>
                                    <p:animEffect filter="slide(fromLeft)">
                                      <p:cBhvr>
                                        <p:cTn id="114" dur="500"/>
                                        <p:tgtEl>
                                          <p:spTgt spid="10275"/>
                                        </p:tgtEl>
                                      </p:cBhvr>
                                    </p:animEffect>
                                  </p:childTnLst>
                                </p:cTn>
                              </p:par>
                              <p:par>
                                <p:cTn id="115" presetID="12" presetClass="entr" presetSubtype="8" fill="hold" grpId="0" nodeType="withEffect">
                                  <p:stCondLst>
                                    <p:cond delay="0"/>
                                  </p:stCondLst>
                                  <p:childTnLst>
                                    <p:set>
                                      <p:cBhvr>
                                        <p:cTn id="116" dur="1" fill="hold">
                                          <p:stCondLst>
                                            <p:cond delay="0"/>
                                          </p:stCondLst>
                                        </p:cTn>
                                        <p:tgtEl>
                                          <p:spTgt spid="10276"/>
                                        </p:tgtEl>
                                        <p:attrNameLst>
                                          <p:attrName>style.visibility</p:attrName>
                                        </p:attrNameLst>
                                      </p:cBhvr>
                                      <p:to>
                                        <p:strVal val="visible"/>
                                      </p:to>
                                    </p:set>
                                    <p:animEffect filter="slide(fromLeft)">
                                      <p:cBhvr>
                                        <p:cTn id="117" dur="500"/>
                                        <p:tgtEl>
                                          <p:spTgt spid="10276"/>
                                        </p:tgtEl>
                                      </p:cBhvr>
                                    </p:animEffect>
                                  </p:childTnLst>
                                </p:cTn>
                              </p:par>
                              <p:par>
                                <p:cTn id="118" presetID="12" presetClass="entr" presetSubtype="8" fill="hold" grpId="0" nodeType="withEffect">
                                  <p:stCondLst>
                                    <p:cond delay="0"/>
                                  </p:stCondLst>
                                  <p:childTnLst>
                                    <p:set>
                                      <p:cBhvr>
                                        <p:cTn id="119" dur="1" fill="hold">
                                          <p:stCondLst>
                                            <p:cond delay="0"/>
                                          </p:stCondLst>
                                        </p:cTn>
                                        <p:tgtEl>
                                          <p:spTgt spid="10264"/>
                                        </p:tgtEl>
                                        <p:attrNameLst>
                                          <p:attrName>style.visibility</p:attrName>
                                        </p:attrNameLst>
                                      </p:cBhvr>
                                      <p:to>
                                        <p:strVal val="visible"/>
                                      </p:to>
                                    </p:set>
                                    <p:animEffect filter="slide(fromLeft)">
                                      <p:cBhvr>
                                        <p:cTn id="120" dur="500"/>
                                        <p:tgtEl>
                                          <p:spTgt spid="10264"/>
                                        </p:tgtEl>
                                      </p:cBhvr>
                                    </p:animEffect>
                                  </p:childTnLst>
                                </p:cTn>
                              </p:par>
                            </p:childTnLst>
                          </p:cTn>
                        </p:par>
                      </p:childTnLst>
                    </p:cTn>
                  </p:par>
                  <p:par>
                    <p:cTn id="121" fill="hold">
                      <p:stCondLst>
                        <p:cond delay="indefinite"/>
                      </p:stCondLst>
                      <p:childTnLst>
                        <p:par>
                          <p:cTn id="122" fill="hold">
                            <p:stCondLst>
                              <p:cond delay="0"/>
                            </p:stCondLst>
                            <p:childTnLst>
                              <p:par>
                                <p:cTn id="123" presetID="51" presetClass="entr" presetSubtype="0" fill="hold" grpId="0" nodeType="clickEffect">
                                  <p:stCondLst>
                                    <p:cond delay="0"/>
                                  </p:stCondLst>
                                  <p:childTnLst>
                                    <p:set>
                                      <p:cBhvr>
                                        <p:cTn id="124" dur="1" fill="hold">
                                          <p:stCondLst>
                                            <p:cond delay="0"/>
                                          </p:stCondLst>
                                        </p:cTn>
                                        <p:tgtEl>
                                          <p:spTgt spid="10243"/>
                                        </p:tgtEl>
                                        <p:attrNameLst>
                                          <p:attrName>style.visibility</p:attrName>
                                        </p:attrNameLst>
                                      </p:cBhvr>
                                      <p:to>
                                        <p:strVal val="visible"/>
                                      </p:to>
                                    </p:set>
                                    <p:animEffect filter="fade">
                                      <p:cBhvr>
                                        <p:cTn id="125" dur="770" decel="100000"/>
                                        <p:tgtEl>
                                          <p:spTgt spid="10243"/>
                                        </p:tgtEl>
                                      </p:cBhvr>
                                    </p:animEffect>
                                    <p:animScale>
                                      <p:cBhvr>
                                        <p:cTn id="126" dur="770" decel="100000"/>
                                        <p:tgtEl>
                                          <p:spTgt spid="10243"/>
                                        </p:tgtEl>
                                      </p:cBhvr>
                                      <p:from x="10000" y="10000"/>
                                      <p:to x="200000" y="450000"/>
                                    </p:animScale>
                                    <p:animScale>
                                      <p:cBhvr>
                                        <p:cTn id="127" dur="1230" accel="100000" fill="hold">
                                          <p:stCondLst>
                                            <p:cond delay="770"/>
                                          </p:stCondLst>
                                        </p:cTn>
                                        <p:tgtEl>
                                          <p:spTgt spid="10243"/>
                                        </p:tgtEl>
                                      </p:cBhvr>
                                      <p:from x="200000" y="450000"/>
                                      <p:to x="100000" y="100000"/>
                                    </p:animScale>
                                    <p:set>
                                      <p:cBhvr>
                                        <p:cTn id="128" dur="770" fill="hold"/>
                                        <p:tgtEl>
                                          <p:spTgt spid="10243"/>
                                        </p:tgtEl>
                                        <p:attrNameLst>
                                          <p:attrName>ppt_x</p:attrName>
                                        </p:attrNameLst>
                                      </p:cBhvr>
                                      <p:to>
                                        <p:strVal val="(0.5)"/>
                                      </p:to>
                                    </p:set>
                                    <p:anim from="(0.5)" to="(#ppt_x)" calcmode="lin" valueType="num">
                                      <p:cBhvr>
                                        <p:cTn id="129" dur="1230" accel="100000" fill="hold">
                                          <p:stCondLst>
                                            <p:cond delay="770"/>
                                          </p:stCondLst>
                                        </p:cTn>
                                        <p:tgtEl>
                                          <p:spTgt spid="10243"/>
                                        </p:tgtEl>
                                        <p:attrNameLst>
                                          <p:attrName>ppt_x</p:attrName>
                                        </p:attrNameLst>
                                      </p:cBhvr>
                                    </p:anim>
                                    <p:set>
                                      <p:cBhvr>
                                        <p:cTn id="130" dur="770" fill="hold"/>
                                        <p:tgtEl>
                                          <p:spTgt spid="10243"/>
                                        </p:tgtEl>
                                        <p:attrNameLst>
                                          <p:attrName>ppt_y</p:attrName>
                                        </p:attrNameLst>
                                      </p:cBhvr>
                                      <p:to>
                                        <p:strVal val="(#ppt_y+0.4)"/>
                                      </p:to>
                                    </p:set>
                                    <p:anim from="(#ppt_y+0.4)" to="(#ppt_y)" calcmode="lin" valueType="num">
                                      <p:cBhvr>
                                        <p:cTn id="131" dur="1230" accel="100000" fill="hold">
                                          <p:stCondLst>
                                            <p:cond delay="770"/>
                                          </p:stCondLst>
                                        </p:cTn>
                                        <p:tgtEl>
                                          <p:spTgt spid="10243"/>
                                        </p:tgtEl>
                                        <p:attrNameLst>
                                          <p:attrName>ppt_y</p:attrName>
                                        </p:attrNameLst>
                                      </p:cBhvr>
                                    </p:anim>
                                  </p:childTnLst>
                                </p:cTn>
                              </p:par>
                              <p:par>
                                <p:cTn id="132" presetID="51" presetClass="entr" presetSubtype="0" fill="hold" grpId="0" nodeType="withEffect">
                                  <p:stCondLst>
                                    <p:cond delay="0"/>
                                  </p:stCondLst>
                                  <p:childTnLst>
                                    <p:set>
                                      <p:cBhvr>
                                        <p:cTn id="133" dur="1" fill="hold">
                                          <p:stCondLst>
                                            <p:cond delay="0"/>
                                          </p:stCondLst>
                                        </p:cTn>
                                        <p:tgtEl>
                                          <p:spTgt spid="10244"/>
                                        </p:tgtEl>
                                        <p:attrNameLst>
                                          <p:attrName>style.visibility</p:attrName>
                                        </p:attrNameLst>
                                      </p:cBhvr>
                                      <p:to>
                                        <p:strVal val="visible"/>
                                      </p:to>
                                    </p:set>
                                    <p:animEffect filter="fade">
                                      <p:cBhvr>
                                        <p:cTn id="134" dur="770" decel="100000"/>
                                        <p:tgtEl>
                                          <p:spTgt spid="10244"/>
                                        </p:tgtEl>
                                      </p:cBhvr>
                                    </p:animEffect>
                                    <p:animScale>
                                      <p:cBhvr>
                                        <p:cTn id="135" dur="770" decel="100000"/>
                                        <p:tgtEl>
                                          <p:spTgt spid="10244"/>
                                        </p:tgtEl>
                                      </p:cBhvr>
                                      <p:from x="10000" y="10000"/>
                                      <p:to x="200000" y="450000"/>
                                    </p:animScale>
                                    <p:animScale>
                                      <p:cBhvr>
                                        <p:cTn id="136" dur="1230" accel="100000" fill="hold">
                                          <p:stCondLst>
                                            <p:cond delay="770"/>
                                          </p:stCondLst>
                                        </p:cTn>
                                        <p:tgtEl>
                                          <p:spTgt spid="10244"/>
                                        </p:tgtEl>
                                      </p:cBhvr>
                                      <p:from x="200000" y="450000"/>
                                      <p:to x="100000" y="100000"/>
                                    </p:animScale>
                                    <p:set>
                                      <p:cBhvr>
                                        <p:cTn id="137" dur="770" fill="hold"/>
                                        <p:tgtEl>
                                          <p:spTgt spid="10244"/>
                                        </p:tgtEl>
                                        <p:attrNameLst>
                                          <p:attrName>ppt_x</p:attrName>
                                        </p:attrNameLst>
                                      </p:cBhvr>
                                      <p:to>
                                        <p:strVal val="(0.5)"/>
                                      </p:to>
                                    </p:set>
                                    <p:anim from="(0.5)" to="(#ppt_x)" calcmode="lin" valueType="num">
                                      <p:cBhvr>
                                        <p:cTn id="138" dur="1230" accel="100000" fill="hold">
                                          <p:stCondLst>
                                            <p:cond delay="770"/>
                                          </p:stCondLst>
                                        </p:cTn>
                                        <p:tgtEl>
                                          <p:spTgt spid="10244"/>
                                        </p:tgtEl>
                                        <p:attrNameLst>
                                          <p:attrName>ppt_x</p:attrName>
                                        </p:attrNameLst>
                                      </p:cBhvr>
                                    </p:anim>
                                    <p:set>
                                      <p:cBhvr>
                                        <p:cTn id="139" dur="770" fill="hold"/>
                                        <p:tgtEl>
                                          <p:spTgt spid="10244"/>
                                        </p:tgtEl>
                                        <p:attrNameLst>
                                          <p:attrName>ppt_y</p:attrName>
                                        </p:attrNameLst>
                                      </p:cBhvr>
                                      <p:to>
                                        <p:strVal val="(#ppt_y+0.4)"/>
                                      </p:to>
                                    </p:set>
                                    <p:anim from="(#ppt_y+0.4)" to="(#ppt_y)" calcmode="lin" valueType="num">
                                      <p:cBhvr>
                                        <p:cTn id="140" dur="1230" accel="100000" fill="hold">
                                          <p:stCondLst>
                                            <p:cond delay="770"/>
                                          </p:stCondLst>
                                        </p:cTn>
                                        <p:tgtEl>
                                          <p:spTgt spid="10244"/>
                                        </p:tgtEl>
                                        <p:attrNameLst>
                                          <p:attrName>ppt_y</p:attrName>
                                        </p:attrNameLst>
                                      </p:cBhvr>
                                    </p:anim>
                                  </p:childTnLst>
                                </p:cTn>
                              </p:par>
                              <p:par>
                                <p:cTn id="141" presetID="51" presetClass="entr" presetSubtype="0" fill="hold" grpId="0" nodeType="withEffect">
                                  <p:stCondLst>
                                    <p:cond delay="0"/>
                                  </p:stCondLst>
                                  <p:childTnLst>
                                    <p:set>
                                      <p:cBhvr>
                                        <p:cTn id="142" dur="1" fill="hold">
                                          <p:stCondLst>
                                            <p:cond delay="0"/>
                                          </p:stCondLst>
                                        </p:cTn>
                                        <p:tgtEl>
                                          <p:spTgt spid="10277"/>
                                        </p:tgtEl>
                                        <p:attrNameLst>
                                          <p:attrName>style.visibility</p:attrName>
                                        </p:attrNameLst>
                                      </p:cBhvr>
                                      <p:to>
                                        <p:strVal val="visible"/>
                                      </p:to>
                                    </p:set>
                                    <p:animEffect filter="fade">
                                      <p:cBhvr>
                                        <p:cTn id="143" dur="770" decel="100000"/>
                                        <p:tgtEl>
                                          <p:spTgt spid="10277"/>
                                        </p:tgtEl>
                                      </p:cBhvr>
                                    </p:animEffect>
                                    <p:animScale>
                                      <p:cBhvr>
                                        <p:cTn id="144" dur="770" decel="100000"/>
                                        <p:tgtEl>
                                          <p:spTgt spid="10277"/>
                                        </p:tgtEl>
                                      </p:cBhvr>
                                      <p:from x="10000" y="10000"/>
                                      <p:to x="200000" y="450000"/>
                                    </p:animScale>
                                    <p:animScale>
                                      <p:cBhvr>
                                        <p:cTn id="145" dur="1230" accel="100000" fill="hold">
                                          <p:stCondLst>
                                            <p:cond delay="770"/>
                                          </p:stCondLst>
                                        </p:cTn>
                                        <p:tgtEl>
                                          <p:spTgt spid="10277"/>
                                        </p:tgtEl>
                                      </p:cBhvr>
                                      <p:from x="200000" y="450000"/>
                                      <p:to x="100000" y="100000"/>
                                    </p:animScale>
                                    <p:set>
                                      <p:cBhvr>
                                        <p:cTn id="146" dur="770" fill="hold"/>
                                        <p:tgtEl>
                                          <p:spTgt spid="10277"/>
                                        </p:tgtEl>
                                        <p:attrNameLst>
                                          <p:attrName>ppt_x</p:attrName>
                                        </p:attrNameLst>
                                      </p:cBhvr>
                                      <p:to>
                                        <p:strVal val="(0.5)"/>
                                      </p:to>
                                    </p:set>
                                    <p:anim from="(0.5)" to="(#ppt_x)" calcmode="lin" valueType="num">
                                      <p:cBhvr>
                                        <p:cTn id="147" dur="1230" accel="100000" fill="hold">
                                          <p:stCondLst>
                                            <p:cond delay="770"/>
                                          </p:stCondLst>
                                        </p:cTn>
                                        <p:tgtEl>
                                          <p:spTgt spid="10277"/>
                                        </p:tgtEl>
                                        <p:attrNameLst>
                                          <p:attrName>ppt_x</p:attrName>
                                        </p:attrNameLst>
                                      </p:cBhvr>
                                    </p:anim>
                                    <p:set>
                                      <p:cBhvr>
                                        <p:cTn id="148" dur="770" fill="hold"/>
                                        <p:tgtEl>
                                          <p:spTgt spid="10277"/>
                                        </p:tgtEl>
                                        <p:attrNameLst>
                                          <p:attrName>ppt_y</p:attrName>
                                        </p:attrNameLst>
                                      </p:cBhvr>
                                      <p:to>
                                        <p:strVal val="(#ppt_y+0.4)"/>
                                      </p:to>
                                    </p:set>
                                    <p:anim from="(#ppt_y+0.4)" to="(#ppt_y)" calcmode="lin" valueType="num">
                                      <p:cBhvr>
                                        <p:cTn id="149" dur="1230" accel="100000" fill="hold">
                                          <p:stCondLst>
                                            <p:cond delay="770"/>
                                          </p:stCondLst>
                                        </p:cTn>
                                        <p:tgtEl>
                                          <p:spTgt spid="10277"/>
                                        </p:tgtEl>
                                        <p:attrNameLst>
                                          <p:attrName>ppt_y</p:attrName>
                                        </p:attrNameLst>
                                      </p:cBhvr>
                                    </p:anim>
                                  </p:childTnLst>
                                </p:cTn>
                              </p:par>
                            </p:childTnLst>
                          </p:cTn>
                        </p:par>
                      </p:childTnLst>
                    </p:cTn>
                  </p:par>
                  <p:par>
                    <p:cTn id="150" fill="hold">
                      <p:stCondLst>
                        <p:cond delay="indefinite"/>
                      </p:stCondLst>
                      <p:childTnLst>
                        <p:par>
                          <p:cTn id="151" fill="hold">
                            <p:stCondLst>
                              <p:cond delay="0"/>
                            </p:stCondLst>
                            <p:childTnLst>
                              <p:par>
                                <p:cTn id="152" presetID="54" presetClass="entr" presetSubtype="0" accel="100000" fill="hold" grpId="0" nodeType="clickEffect">
                                  <p:stCondLst>
                                    <p:cond delay="0"/>
                                  </p:stCondLst>
                                  <p:childTnLst>
                                    <p:set>
                                      <p:cBhvr>
                                        <p:cTn id="153" dur="1" fill="hold">
                                          <p:stCondLst>
                                            <p:cond delay="0"/>
                                          </p:stCondLst>
                                        </p:cTn>
                                        <p:tgtEl>
                                          <p:spTgt spid="10247"/>
                                        </p:tgtEl>
                                        <p:attrNameLst>
                                          <p:attrName>style.visibility</p:attrName>
                                        </p:attrNameLst>
                                      </p:cBhvr>
                                      <p:to>
                                        <p:strVal val="visible"/>
                                      </p:to>
                                    </p:set>
                                    <p:anim calcmode="lin" valueType="num">
                                      <p:cBhvr>
                                        <p:cTn id="154" dur="500" fill="hold"/>
                                        <p:tgtEl>
                                          <p:spTgt spid="10247"/>
                                        </p:tgtEl>
                                        <p:attrNameLst>
                                          <p:attrName>ppt_w</p:attrName>
                                        </p:attrNameLst>
                                      </p:cBhvr>
                                      <p:tavLst>
                                        <p:tav tm="0">
                                          <p:val>
                                            <p:strVal val="#ppt_w*0.05"/>
                                          </p:val>
                                        </p:tav>
                                        <p:tav tm="100000">
                                          <p:val>
                                            <p:strVal val="#ppt_w"/>
                                          </p:val>
                                        </p:tav>
                                      </p:tavLst>
                                    </p:anim>
                                    <p:anim calcmode="lin" valueType="num">
                                      <p:cBhvr>
                                        <p:cTn id="155" dur="500" fill="hold"/>
                                        <p:tgtEl>
                                          <p:spTgt spid="10247"/>
                                        </p:tgtEl>
                                        <p:attrNameLst>
                                          <p:attrName>ppt_h</p:attrName>
                                        </p:attrNameLst>
                                      </p:cBhvr>
                                      <p:tavLst>
                                        <p:tav tm="0">
                                          <p:val>
                                            <p:strVal val="#ppt_h"/>
                                          </p:val>
                                        </p:tav>
                                        <p:tav tm="100000">
                                          <p:val>
                                            <p:strVal val="#ppt_h"/>
                                          </p:val>
                                        </p:tav>
                                      </p:tavLst>
                                    </p:anim>
                                    <p:anim calcmode="lin" valueType="num">
                                      <p:cBhvr>
                                        <p:cTn id="156" dur="500" fill="hold"/>
                                        <p:tgtEl>
                                          <p:spTgt spid="10247"/>
                                        </p:tgtEl>
                                        <p:attrNameLst>
                                          <p:attrName>ppt_x</p:attrName>
                                        </p:attrNameLst>
                                      </p:cBhvr>
                                      <p:tavLst>
                                        <p:tav tm="0">
                                          <p:val>
                                            <p:strVal val="#ppt_x-.2"/>
                                          </p:val>
                                        </p:tav>
                                        <p:tav tm="100000">
                                          <p:val>
                                            <p:strVal val="#ppt_x"/>
                                          </p:val>
                                        </p:tav>
                                      </p:tavLst>
                                    </p:anim>
                                    <p:anim calcmode="lin" valueType="num">
                                      <p:cBhvr>
                                        <p:cTn id="157" dur="500" fill="hold"/>
                                        <p:tgtEl>
                                          <p:spTgt spid="10247"/>
                                        </p:tgtEl>
                                        <p:attrNameLst>
                                          <p:attrName>ppt_y</p:attrName>
                                        </p:attrNameLst>
                                      </p:cBhvr>
                                      <p:tavLst>
                                        <p:tav tm="0">
                                          <p:val>
                                            <p:strVal val="#ppt_y"/>
                                          </p:val>
                                        </p:tav>
                                        <p:tav tm="100000">
                                          <p:val>
                                            <p:strVal val="#ppt_y"/>
                                          </p:val>
                                        </p:tav>
                                      </p:tavLst>
                                    </p:anim>
                                    <p:animEffect filter="fade">
                                      <p:cBhvr>
                                        <p:cTn id="158" dur="500"/>
                                        <p:tgtEl>
                                          <p:spTgt spid="10247"/>
                                        </p:tgtEl>
                                      </p:cBhvr>
                                    </p:animEffect>
                                  </p:childTnLst>
                                </p:cTn>
                              </p:par>
                              <p:par>
                                <p:cTn id="159" presetID="54" presetClass="entr" presetSubtype="0" accel="100000" fill="hold" grpId="0" nodeType="withEffect">
                                  <p:stCondLst>
                                    <p:cond delay="0"/>
                                  </p:stCondLst>
                                  <p:childTnLst>
                                    <p:set>
                                      <p:cBhvr>
                                        <p:cTn id="160" dur="1" fill="hold">
                                          <p:stCondLst>
                                            <p:cond delay="0"/>
                                          </p:stCondLst>
                                        </p:cTn>
                                        <p:tgtEl>
                                          <p:spTgt spid="10248"/>
                                        </p:tgtEl>
                                        <p:attrNameLst>
                                          <p:attrName>style.visibility</p:attrName>
                                        </p:attrNameLst>
                                      </p:cBhvr>
                                      <p:to>
                                        <p:strVal val="visible"/>
                                      </p:to>
                                    </p:set>
                                    <p:anim calcmode="lin" valueType="num">
                                      <p:cBhvr>
                                        <p:cTn id="161" dur="500" fill="hold"/>
                                        <p:tgtEl>
                                          <p:spTgt spid="10248"/>
                                        </p:tgtEl>
                                        <p:attrNameLst>
                                          <p:attrName>ppt_w</p:attrName>
                                        </p:attrNameLst>
                                      </p:cBhvr>
                                      <p:tavLst>
                                        <p:tav tm="0">
                                          <p:val>
                                            <p:strVal val="#ppt_w*0.05"/>
                                          </p:val>
                                        </p:tav>
                                        <p:tav tm="100000">
                                          <p:val>
                                            <p:strVal val="#ppt_w"/>
                                          </p:val>
                                        </p:tav>
                                      </p:tavLst>
                                    </p:anim>
                                    <p:anim calcmode="lin" valueType="num">
                                      <p:cBhvr>
                                        <p:cTn id="162" dur="500" fill="hold"/>
                                        <p:tgtEl>
                                          <p:spTgt spid="10248"/>
                                        </p:tgtEl>
                                        <p:attrNameLst>
                                          <p:attrName>ppt_h</p:attrName>
                                        </p:attrNameLst>
                                      </p:cBhvr>
                                      <p:tavLst>
                                        <p:tav tm="0">
                                          <p:val>
                                            <p:strVal val="#ppt_h"/>
                                          </p:val>
                                        </p:tav>
                                        <p:tav tm="100000">
                                          <p:val>
                                            <p:strVal val="#ppt_h"/>
                                          </p:val>
                                        </p:tav>
                                      </p:tavLst>
                                    </p:anim>
                                    <p:anim calcmode="lin" valueType="num">
                                      <p:cBhvr>
                                        <p:cTn id="163" dur="500" fill="hold"/>
                                        <p:tgtEl>
                                          <p:spTgt spid="10248"/>
                                        </p:tgtEl>
                                        <p:attrNameLst>
                                          <p:attrName>ppt_x</p:attrName>
                                        </p:attrNameLst>
                                      </p:cBhvr>
                                      <p:tavLst>
                                        <p:tav tm="0">
                                          <p:val>
                                            <p:strVal val="#ppt_x-.2"/>
                                          </p:val>
                                        </p:tav>
                                        <p:tav tm="100000">
                                          <p:val>
                                            <p:strVal val="#ppt_x"/>
                                          </p:val>
                                        </p:tav>
                                      </p:tavLst>
                                    </p:anim>
                                    <p:anim calcmode="lin" valueType="num">
                                      <p:cBhvr>
                                        <p:cTn id="164" dur="500" fill="hold"/>
                                        <p:tgtEl>
                                          <p:spTgt spid="10248"/>
                                        </p:tgtEl>
                                        <p:attrNameLst>
                                          <p:attrName>ppt_y</p:attrName>
                                        </p:attrNameLst>
                                      </p:cBhvr>
                                      <p:tavLst>
                                        <p:tav tm="0">
                                          <p:val>
                                            <p:strVal val="#ppt_y"/>
                                          </p:val>
                                        </p:tav>
                                        <p:tav tm="100000">
                                          <p:val>
                                            <p:strVal val="#ppt_y"/>
                                          </p:val>
                                        </p:tav>
                                      </p:tavLst>
                                    </p:anim>
                                    <p:animEffect filter="fade">
                                      <p:cBhvr>
                                        <p:cTn id="165" dur="500"/>
                                        <p:tgtEl>
                                          <p:spTgt spid="10248"/>
                                        </p:tgtEl>
                                      </p:cBhvr>
                                    </p:animEffect>
                                  </p:childTnLst>
                                </p:cTn>
                              </p:par>
                              <p:par>
                                <p:cTn id="166" presetID="54" presetClass="entr" presetSubtype="0" accel="100000" fill="hold" grpId="0" nodeType="withEffect">
                                  <p:stCondLst>
                                    <p:cond delay="0"/>
                                  </p:stCondLst>
                                  <p:childTnLst>
                                    <p:set>
                                      <p:cBhvr>
                                        <p:cTn id="167" dur="1" fill="hold">
                                          <p:stCondLst>
                                            <p:cond delay="0"/>
                                          </p:stCondLst>
                                        </p:cTn>
                                        <p:tgtEl>
                                          <p:spTgt spid="10249"/>
                                        </p:tgtEl>
                                        <p:attrNameLst>
                                          <p:attrName>style.visibility</p:attrName>
                                        </p:attrNameLst>
                                      </p:cBhvr>
                                      <p:to>
                                        <p:strVal val="visible"/>
                                      </p:to>
                                    </p:set>
                                    <p:anim calcmode="lin" valueType="num">
                                      <p:cBhvr>
                                        <p:cTn id="168" dur="500" fill="hold"/>
                                        <p:tgtEl>
                                          <p:spTgt spid="10249"/>
                                        </p:tgtEl>
                                        <p:attrNameLst>
                                          <p:attrName>ppt_w</p:attrName>
                                        </p:attrNameLst>
                                      </p:cBhvr>
                                      <p:tavLst>
                                        <p:tav tm="0">
                                          <p:val>
                                            <p:strVal val="#ppt_w*0.05"/>
                                          </p:val>
                                        </p:tav>
                                        <p:tav tm="100000">
                                          <p:val>
                                            <p:strVal val="#ppt_w"/>
                                          </p:val>
                                        </p:tav>
                                      </p:tavLst>
                                    </p:anim>
                                    <p:anim calcmode="lin" valueType="num">
                                      <p:cBhvr>
                                        <p:cTn id="169" dur="500" fill="hold"/>
                                        <p:tgtEl>
                                          <p:spTgt spid="10249"/>
                                        </p:tgtEl>
                                        <p:attrNameLst>
                                          <p:attrName>ppt_h</p:attrName>
                                        </p:attrNameLst>
                                      </p:cBhvr>
                                      <p:tavLst>
                                        <p:tav tm="0">
                                          <p:val>
                                            <p:strVal val="#ppt_h"/>
                                          </p:val>
                                        </p:tav>
                                        <p:tav tm="100000">
                                          <p:val>
                                            <p:strVal val="#ppt_h"/>
                                          </p:val>
                                        </p:tav>
                                      </p:tavLst>
                                    </p:anim>
                                    <p:anim calcmode="lin" valueType="num">
                                      <p:cBhvr>
                                        <p:cTn id="170" dur="500" fill="hold"/>
                                        <p:tgtEl>
                                          <p:spTgt spid="10249"/>
                                        </p:tgtEl>
                                        <p:attrNameLst>
                                          <p:attrName>ppt_x</p:attrName>
                                        </p:attrNameLst>
                                      </p:cBhvr>
                                      <p:tavLst>
                                        <p:tav tm="0">
                                          <p:val>
                                            <p:strVal val="#ppt_x-.2"/>
                                          </p:val>
                                        </p:tav>
                                        <p:tav tm="100000">
                                          <p:val>
                                            <p:strVal val="#ppt_x"/>
                                          </p:val>
                                        </p:tav>
                                      </p:tavLst>
                                    </p:anim>
                                    <p:anim calcmode="lin" valueType="num">
                                      <p:cBhvr>
                                        <p:cTn id="171" dur="500" fill="hold"/>
                                        <p:tgtEl>
                                          <p:spTgt spid="10249"/>
                                        </p:tgtEl>
                                        <p:attrNameLst>
                                          <p:attrName>ppt_y</p:attrName>
                                        </p:attrNameLst>
                                      </p:cBhvr>
                                      <p:tavLst>
                                        <p:tav tm="0">
                                          <p:val>
                                            <p:strVal val="#ppt_y"/>
                                          </p:val>
                                        </p:tav>
                                        <p:tav tm="100000">
                                          <p:val>
                                            <p:strVal val="#ppt_y"/>
                                          </p:val>
                                        </p:tav>
                                      </p:tavLst>
                                    </p:anim>
                                    <p:animEffect filter="fade">
                                      <p:cBhvr>
                                        <p:cTn id="172" dur="500"/>
                                        <p:tgtEl>
                                          <p:spTgt spid="10249"/>
                                        </p:tgtEl>
                                      </p:cBhvr>
                                    </p:animEffect>
                                  </p:childTnLst>
                                </p:cTn>
                              </p:par>
                            </p:childTnLst>
                          </p:cTn>
                        </p:par>
                      </p:childTnLst>
                    </p:cTn>
                  </p:par>
                  <p:par>
                    <p:cTn id="173" fill="hold">
                      <p:stCondLst>
                        <p:cond delay="indefinite"/>
                      </p:stCondLst>
                      <p:childTnLst>
                        <p:par>
                          <p:cTn id="174" fill="hold">
                            <p:stCondLst>
                              <p:cond delay="0"/>
                            </p:stCondLst>
                            <p:childTnLst>
                              <p:par>
                                <p:cTn id="175" presetID="12" presetClass="entr" presetSubtype="8" fill="hold" grpId="0" nodeType="clickEffect">
                                  <p:stCondLst>
                                    <p:cond delay="0"/>
                                  </p:stCondLst>
                                  <p:childTnLst>
                                    <p:set>
                                      <p:cBhvr>
                                        <p:cTn id="176" dur="1" fill="hold">
                                          <p:stCondLst>
                                            <p:cond delay="0"/>
                                          </p:stCondLst>
                                        </p:cTn>
                                        <p:tgtEl>
                                          <p:spTgt spid="10256"/>
                                        </p:tgtEl>
                                        <p:attrNameLst>
                                          <p:attrName>style.visibility</p:attrName>
                                        </p:attrNameLst>
                                      </p:cBhvr>
                                      <p:to>
                                        <p:strVal val="visible"/>
                                      </p:to>
                                    </p:set>
                                    <p:animEffect filter="slide(fromLeft)">
                                      <p:cBhvr>
                                        <p:cTn id="177" dur="500"/>
                                        <p:tgtEl>
                                          <p:spTgt spid="10256"/>
                                        </p:tgtEl>
                                      </p:cBhvr>
                                    </p:animEffect>
                                  </p:childTnLst>
                                </p:cTn>
                              </p:par>
                              <p:par>
                                <p:cTn id="178" presetID="12" presetClass="entr" presetSubtype="8" fill="hold" grpId="0" nodeType="withEffect">
                                  <p:stCondLst>
                                    <p:cond delay="0"/>
                                  </p:stCondLst>
                                  <p:childTnLst>
                                    <p:set>
                                      <p:cBhvr>
                                        <p:cTn id="179" dur="1" fill="hold">
                                          <p:stCondLst>
                                            <p:cond delay="0"/>
                                          </p:stCondLst>
                                        </p:cTn>
                                        <p:tgtEl>
                                          <p:spTgt spid="10257"/>
                                        </p:tgtEl>
                                        <p:attrNameLst>
                                          <p:attrName>style.visibility</p:attrName>
                                        </p:attrNameLst>
                                      </p:cBhvr>
                                      <p:to>
                                        <p:strVal val="visible"/>
                                      </p:to>
                                    </p:set>
                                    <p:animEffect filter="slide(fromLeft)">
                                      <p:cBhvr>
                                        <p:cTn id="180" dur="500"/>
                                        <p:tgtEl>
                                          <p:spTgt spid="10257"/>
                                        </p:tgtEl>
                                      </p:cBhvr>
                                    </p:animEffect>
                                  </p:childTnLst>
                                </p:cTn>
                              </p:par>
                              <p:par>
                                <p:cTn id="181" presetID="12" presetClass="entr" presetSubtype="8" fill="hold" grpId="0" nodeType="withEffect">
                                  <p:stCondLst>
                                    <p:cond delay="0"/>
                                  </p:stCondLst>
                                  <p:childTnLst>
                                    <p:set>
                                      <p:cBhvr>
                                        <p:cTn id="182" dur="1" fill="hold">
                                          <p:stCondLst>
                                            <p:cond delay="0"/>
                                          </p:stCondLst>
                                        </p:cTn>
                                        <p:tgtEl>
                                          <p:spTgt spid="10250"/>
                                        </p:tgtEl>
                                        <p:attrNameLst>
                                          <p:attrName>style.visibility</p:attrName>
                                        </p:attrNameLst>
                                      </p:cBhvr>
                                      <p:to>
                                        <p:strVal val="visible"/>
                                      </p:to>
                                    </p:set>
                                    <p:animEffect filter="slide(fromLeft)">
                                      <p:cBhvr>
                                        <p:cTn id="183" dur="500"/>
                                        <p:tgtEl>
                                          <p:spTgt spid="10250"/>
                                        </p:tgtEl>
                                      </p:cBhvr>
                                    </p:animEffect>
                                  </p:childTnLst>
                                </p:cTn>
                              </p:par>
                              <p:par>
                                <p:cTn id="184" presetID="12" presetClass="entr" presetSubtype="8" fill="hold" grpId="0" nodeType="withEffect">
                                  <p:stCondLst>
                                    <p:cond delay="0"/>
                                  </p:stCondLst>
                                  <p:childTnLst>
                                    <p:set>
                                      <p:cBhvr>
                                        <p:cTn id="185" dur="1" fill="hold">
                                          <p:stCondLst>
                                            <p:cond delay="0"/>
                                          </p:stCondLst>
                                        </p:cTn>
                                        <p:tgtEl>
                                          <p:spTgt spid="10251"/>
                                        </p:tgtEl>
                                        <p:attrNameLst>
                                          <p:attrName>style.visibility</p:attrName>
                                        </p:attrNameLst>
                                      </p:cBhvr>
                                      <p:to>
                                        <p:strVal val="visible"/>
                                      </p:to>
                                    </p:set>
                                    <p:animEffect filter="slide(fromLeft)">
                                      <p:cBhvr>
                                        <p:cTn id="186" dur="500"/>
                                        <p:tgtEl>
                                          <p:spTgt spid="10251"/>
                                        </p:tgtEl>
                                      </p:cBhvr>
                                    </p:animEffect>
                                  </p:childTnLst>
                                </p:cTn>
                              </p:par>
                            </p:childTnLst>
                          </p:cTn>
                        </p:par>
                      </p:childTnLst>
                    </p:cTn>
                  </p:par>
                  <p:par>
                    <p:cTn id="187" fill="hold">
                      <p:stCondLst>
                        <p:cond delay="indefinite"/>
                      </p:stCondLst>
                      <p:childTnLst>
                        <p:par>
                          <p:cTn id="188" fill="hold">
                            <p:stCondLst>
                              <p:cond delay="0"/>
                            </p:stCondLst>
                            <p:childTnLst>
                              <p:par>
                                <p:cTn id="189" presetID="12" presetClass="entr" presetSubtype="8" fill="hold" grpId="0" nodeType="clickEffect">
                                  <p:stCondLst>
                                    <p:cond delay="0"/>
                                  </p:stCondLst>
                                  <p:childTnLst>
                                    <p:set>
                                      <p:cBhvr>
                                        <p:cTn id="190" dur="1" fill="hold">
                                          <p:stCondLst>
                                            <p:cond delay="0"/>
                                          </p:stCondLst>
                                        </p:cTn>
                                        <p:tgtEl>
                                          <p:spTgt spid="10258"/>
                                        </p:tgtEl>
                                        <p:attrNameLst>
                                          <p:attrName>style.visibility</p:attrName>
                                        </p:attrNameLst>
                                      </p:cBhvr>
                                      <p:to>
                                        <p:strVal val="visible"/>
                                      </p:to>
                                    </p:set>
                                    <p:animEffect filter="slide(fromLeft)">
                                      <p:cBhvr>
                                        <p:cTn id="191" dur="500"/>
                                        <p:tgtEl>
                                          <p:spTgt spid="10258"/>
                                        </p:tgtEl>
                                      </p:cBhvr>
                                    </p:animEffect>
                                  </p:childTnLst>
                                </p:cTn>
                              </p:par>
                              <p:par>
                                <p:cTn id="192" presetID="12" presetClass="entr" presetSubtype="8" fill="hold" grpId="0" nodeType="withEffect">
                                  <p:stCondLst>
                                    <p:cond delay="0"/>
                                  </p:stCondLst>
                                  <p:childTnLst>
                                    <p:set>
                                      <p:cBhvr>
                                        <p:cTn id="193" dur="1" fill="hold">
                                          <p:stCondLst>
                                            <p:cond delay="0"/>
                                          </p:stCondLst>
                                        </p:cTn>
                                        <p:tgtEl>
                                          <p:spTgt spid="10259"/>
                                        </p:tgtEl>
                                        <p:attrNameLst>
                                          <p:attrName>style.visibility</p:attrName>
                                        </p:attrNameLst>
                                      </p:cBhvr>
                                      <p:to>
                                        <p:strVal val="visible"/>
                                      </p:to>
                                    </p:set>
                                    <p:animEffect filter="slide(fromLeft)">
                                      <p:cBhvr>
                                        <p:cTn id="194" dur="500"/>
                                        <p:tgtEl>
                                          <p:spTgt spid="10259"/>
                                        </p:tgtEl>
                                      </p:cBhvr>
                                    </p:animEffect>
                                  </p:childTnLst>
                                </p:cTn>
                              </p:par>
                              <p:par>
                                <p:cTn id="195" presetID="12" presetClass="entr" presetSubtype="8" fill="hold" grpId="0" nodeType="withEffect">
                                  <p:stCondLst>
                                    <p:cond delay="0"/>
                                  </p:stCondLst>
                                  <p:childTnLst>
                                    <p:set>
                                      <p:cBhvr>
                                        <p:cTn id="196" dur="1" fill="hold">
                                          <p:stCondLst>
                                            <p:cond delay="0"/>
                                          </p:stCondLst>
                                        </p:cTn>
                                        <p:tgtEl>
                                          <p:spTgt spid="10252"/>
                                        </p:tgtEl>
                                        <p:attrNameLst>
                                          <p:attrName>style.visibility</p:attrName>
                                        </p:attrNameLst>
                                      </p:cBhvr>
                                      <p:to>
                                        <p:strVal val="visible"/>
                                      </p:to>
                                    </p:set>
                                    <p:animEffect filter="slide(fromLeft)">
                                      <p:cBhvr>
                                        <p:cTn id="197" dur="500"/>
                                        <p:tgtEl>
                                          <p:spTgt spid="10252"/>
                                        </p:tgtEl>
                                      </p:cBhvr>
                                    </p:animEffect>
                                  </p:childTnLst>
                                </p:cTn>
                              </p:par>
                              <p:par>
                                <p:cTn id="198" presetID="12" presetClass="entr" presetSubtype="8" fill="hold" grpId="0" nodeType="withEffect">
                                  <p:stCondLst>
                                    <p:cond delay="0"/>
                                  </p:stCondLst>
                                  <p:childTnLst>
                                    <p:set>
                                      <p:cBhvr>
                                        <p:cTn id="199" dur="1" fill="hold">
                                          <p:stCondLst>
                                            <p:cond delay="0"/>
                                          </p:stCondLst>
                                        </p:cTn>
                                        <p:tgtEl>
                                          <p:spTgt spid="10253"/>
                                        </p:tgtEl>
                                        <p:attrNameLst>
                                          <p:attrName>style.visibility</p:attrName>
                                        </p:attrNameLst>
                                      </p:cBhvr>
                                      <p:to>
                                        <p:strVal val="visible"/>
                                      </p:to>
                                    </p:set>
                                    <p:animEffect filter="slide(fromLeft)">
                                      <p:cBhvr>
                                        <p:cTn id="200" dur="500"/>
                                        <p:tgtEl>
                                          <p:spTgt spid="10253"/>
                                        </p:tgtEl>
                                      </p:cBhvr>
                                    </p:animEffect>
                                  </p:childTnLst>
                                </p:cTn>
                              </p:par>
                            </p:childTnLst>
                          </p:cTn>
                        </p:par>
                      </p:childTnLst>
                    </p:cTn>
                  </p:par>
                  <p:par>
                    <p:cTn id="201" fill="hold">
                      <p:stCondLst>
                        <p:cond delay="indefinite"/>
                      </p:stCondLst>
                      <p:childTnLst>
                        <p:par>
                          <p:cTn id="202" fill="hold">
                            <p:stCondLst>
                              <p:cond delay="0"/>
                            </p:stCondLst>
                            <p:childTnLst>
                              <p:par>
                                <p:cTn id="203" presetID="12" presetClass="entr" presetSubtype="8" fill="hold" grpId="0" nodeType="clickEffect">
                                  <p:stCondLst>
                                    <p:cond delay="0"/>
                                  </p:stCondLst>
                                  <p:childTnLst>
                                    <p:set>
                                      <p:cBhvr>
                                        <p:cTn id="204" dur="1" fill="hold">
                                          <p:stCondLst>
                                            <p:cond delay="0"/>
                                          </p:stCondLst>
                                        </p:cTn>
                                        <p:tgtEl>
                                          <p:spTgt spid="10260"/>
                                        </p:tgtEl>
                                        <p:attrNameLst>
                                          <p:attrName>style.visibility</p:attrName>
                                        </p:attrNameLst>
                                      </p:cBhvr>
                                      <p:to>
                                        <p:strVal val="visible"/>
                                      </p:to>
                                    </p:set>
                                    <p:animEffect filter="slide(fromLeft)">
                                      <p:cBhvr>
                                        <p:cTn id="205" dur="500"/>
                                        <p:tgtEl>
                                          <p:spTgt spid="10260"/>
                                        </p:tgtEl>
                                      </p:cBhvr>
                                    </p:animEffect>
                                  </p:childTnLst>
                                </p:cTn>
                              </p:par>
                              <p:par>
                                <p:cTn id="206" presetID="12" presetClass="entr" presetSubtype="8" fill="hold" grpId="0" nodeType="withEffect">
                                  <p:stCondLst>
                                    <p:cond delay="0"/>
                                  </p:stCondLst>
                                  <p:childTnLst>
                                    <p:set>
                                      <p:cBhvr>
                                        <p:cTn id="207" dur="1" fill="hold">
                                          <p:stCondLst>
                                            <p:cond delay="0"/>
                                          </p:stCondLst>
                                        </p:cTn>
                                        <p:tgtEl>
                                          <p:spTgt spid="10261"/>
                                        </p:tgtEl>
                                        <p:attrNameLst>
                                          <p:attrName>style.visibility</p:attrName>
                                        </p:attrNameLst>
                                      </p:cBhvr>
                                      <p:to>
                                        <p:strVal val="visible"/>
                                      </p:to>
                                    </p:set>
                                    <p:animEffect filter="slide(fromLeft)">
                                      <p:cBhvr>
                                        <p:cTn id="208" dur="500"/>
                                        <p:tgtEl>
                                          <p:spTgt spid="10261"/>
                                        </p:tgtEl>
                                      </p:cBhvr>
                                    </p:animEffect>
                                  </p:childTnLst>
                                </p:cTn>
                              </p:par>
                              <p:par>
                                <p:cTn id="209" presetID="12" presetClass="entr" presetSubtype="8" fill="hold" grpId="0" nodeType="withEffect">
                                  <p:stCondLst>
                                    <p:cond delay="0"/>
                                  </p:stCondLst>
                                  <p:childTnLst>
                                    <p:set>
                                      <p:cBhvr>
                                        <p:cTn id="210" dur="1" fill="hold">
                                          <p:stCondLst>
                                            <p:cond delay="0"/>
                                          </p:stCondLst>
                                        </p:cTn>
                                        <p:tgtEl>
                                          <p:spTgt spid="10254"/>
                                        </p:tgtEl>
                                        <p:attrNameLst>
                                          <p:attrName>style.visibility</p:attrName>
                                        </p:attrNameLst>
                                      </p:cBhvr>
                                      <p:to>
                                        <p:strVal val="visible"/>
                                      </p:to>
                                    </p:set>
                                    <p:animEffect filter="slide(fromLeft)">
                                      <p:cBhvr>
                                        <p:cTn id="211" dur="500"/>
                                        <p:tgtEl>
                                          <p:spTgt spid="10254"/>
                                        </p:tgtEl>
                                      </p:cBhvr>
                                    </p:animEffect>
                                  </p:childTnLst>
                                </p:cTn>
                              </p:par>
                              <p:par>
                                <p:cTn id="212" presetID="12" presetClass="entr" presetSubtype="8" fill="hold" grpId="0" nodeType="withEffect">
                                  <p:stCondLst>
                                    <p:cond delay="0"/>
                                  </p:stCondLst>
                                  <p:childTnLst>
                                    <p:set>
                                      <p:cBhvr>
                                        <p:cTn id="213" dur="1" fill="hold">
                                          <p:stCondLst>
                                            <p:cond delay="0"/>
                                          </p:stCondLst>
                                        </p:cTn>
                                        <p:tgtEl>
                                          <p:spTgt spid="10255"/>
                                        </p:tgtEl>
                                        <p:attrNameLst>
                                          <p:attrName>style.visibility</p:attrName>
                                        </p:attrNameLst>
                                      </p:cBhvr>
                                      <p:to>
                                        <p:strVal val="visible"/>
                                      </p:to>
                                    </p:set>
                                    <p:animEffect filter="slide(fromLeft)">
                                      <p:cBhvr>
                                        <p:cTn id="214" dur="500"/>
                                        <p:tgtEl>
                                          <p:spTgt spid="10255"/>
                                        </p:tgtEl>
                                      </p:cBhvr>
                                    </p:animEffect>
                                  </p:childTnLst>
                                </p:cTn>
                              </p:par>
                            </p:childTnLst>
                          </p:cTn>
                        </p:par>
                      </p:childTnLst>
                    </p:cTn>
                  </p:par>
                  <p:par>
                    <p:cTn id="215" fill="hold">
                      <p:stCondLst>
                        <p:cond delay="indefinite"/>
                      </p:stCondLst>
                      <p:childTnLst>
                        <p:par>
                          <p:cTn id="216" fill="hold">
                            <p:stCondLst>
                              <p:cond delay="0"/>
                            </p:stCondLst>
                            <p:childTnLst>
                              <p:par>
                                <p:cTn id="217" presetID="3" presetClass="entr" presetSubtype="10" fill="hold" grpId="2" nodeType="clickEffect">
                                  <p:stCondLst>
                                    <p:cond delay="0"/>
                                  </p:stCondLst>
                                  <p:childTnLst>
                                    <p:set>
                                      <p:cBhvr>
                                        <p:cTn id="218" dur="1" fill="hold">
                                          <p:stCondLst>
                                            <p:cond delay="0"/>
                                          </p:stCondLst>
                                        </p:cTn>
                                        <p:tgtEl>
                                          <p:spTgt spid="231531"/>
                                        </p:tgtEl>
                                        <p:attrNameLst>
                                          <p:attrName>style.visibility</p:attrName>
                                        </p:attrNameLst>
                                      </p:cBhvr>
                                      <p:to>
                                        <p:strVal val="visible"/>
                                      </p:to>
                                    </p:set>
                                    <p:animEffect transition="in" filter="blinds(horizontal)">
                                      <p:cBhvr>
                                        <p:cTn id="219" dur="500"/>
                                        <p:tgtEl>
                                          <p:spTgt spid="231531"/>
                                        </p:tgtEl>
                                      </p:cBhvr>
                                    </p:animEffect>
                                  </p:childTnLst>
                                </p:cTn>
                              </p:par>
                            </p:childTnLst>
                          </p:cTn>
                        </p:par>
                      </p:childTnLst>
                    </p:cTn>
                  </p:par>
                  <p:par>
                    <p:cTn id="220" fill="hold">
                      <p:stCondLst>
                        <p:cond delay="indefinite"/>
                      </p:stCondLst>
                      <p:childTnLst>
                        <p:par>
                          <p:cTn id="221" fill="hold">
                            <p:stCondLst>
                              <p:cond delay="0"/>
                            </p:stCondLst>
                            <p:childTnLst>
                              <p:par>
                                <p:cTn id="222" presetID="2" presetClass="entr" presetSubtype="4" fill="hold" grpId="0" nodeType="clickEffect">
                                  <p:stCondLst>
                                    <p:cond delay="0"/>
                                  </p:stCondLst>
                                  <p:childTnLst>
                                    <p:set>
                                      <p:cBhvr>
                                        <p:cTn id="223" dur="1" fill="hold">
                                          <p:stCondLst>
                                            <p:cond delay="0"/>
                                          </p:stCondLst>
                                        </p:cTn>
                                        <p:tgtEl>
                                          <p:spTgt spid="8"/>
                                        </p:tgtEl>
                                        <p:attrNameLst>
                                          <p:attrName>style.visibility</p:attrName>
                                        </p:attrNameLst>
                                      </p:cBhvr>
                                      <p:to>
                                        <p:strVal val="visible"/>
                                      </p:to>
                                    </p:set>
                                    <p:anim calcmode="lin" valueType="num">
                                      <p:cBhvr additive="base">
                                        <p:cTn id="224" dur="500" fill="hold"/>
                                        <p:tgtEl>
                                          <p:spTgt spid="8"/>
                                        </p:tgtEl>
                                        <p:attrNameLst>
                                          <p:attrName>ppt_x</p:attrName>
                                        </p:attrNameLst>
                                      </p:cBhvr>
                                      <p:tavLst>
                                        <p:tav tm="0">
                                          <p:val>
                                            <p:strVal val="#ppt_x"/>
                                          </p:val>
                                        </p:tav>
                                        <p:tav tm="100000">
                                          <p:val>
                                            <p:strVal val="#ppt_x"/>
                                          </p:val>
                                        </p:tav>
                                      </p:tavLst>
                                    </p:anim>
                                    <p:anim calcmode="lin" valueType="num">
                                      <p:cBhvr additive="base">
                                        <p:cTn id="225" dur="500" fill="hold"/>
                                        <p:tgtEl>
                                          <p:spTgt spid="8"/>
                                        </p:tgtEl>
                                        <p:attrNameLst>
                                          <p:attrName>ppt_y</p:attrName>
                                        </p:attrNameLst>
                                      </p:cBhvr>
                                      <p:tavLst>
                                        <p:tav tm="0">
                                          <p:val>
                                            <p:strVal val="1+#ppt_h/2"/>
                                          </p:val>
                                        </p:tav>
                                        <p:tav tm="100000">
                                          <p:val>
                                            <p:strVal val="#ppt_y"/>
                                          </p:val>
                                        </p:tav>
                                      </p:tavLst>
                                    </p:anim>
                                  </p:childTnLst>
                                </p:cTn>
                              </p:par>
                              <p:par>
                                <p:cTn id="226" presetID="2" presetClass="entr" presetSubtype="4" fill="hold" grpId="0" nodeType="withEffect">
                                  <p:stCondLst>
                                    <p:cond delay="0"/>
                                  </p:stCondLst>
                                  <p:childTnLst>
                                    <p:set>
                                      <p:cBhvr>
                                        <p:cTn id="227" dur="1" fill="hold">
                                          <p:stCondLst>
                                            <p:cond delay="0"/>
                                          </p:stCondLst>
                                        </p:cTn>
                                        <p:tgtEl>
                                          <p:spTgt spid="9"/>
                                        </p:tgtEl>
                                        <p:attrNameLst>
                                          <p:attrName>style.visibility</p:attrName>
                                        </p:attrNameLst>
                                      </p:cBhvr>
                                      <p:to>
                                        <p:strVal val="visible"/>
                                      </p:to>
                                    </p:set>
                                    <p:anim calcmode="lin" valueType="num">
                                      <p:cBhvr additive="base">
                                        <p:cTn id="228" dur="500" fill="hold"/>
                                        <p:tgtEl>
                                          <p:spTgt spid="9"/>
                                        </p:tgtEl>
                                        <p:attrNameLst>
                                          <p:attrName>ppt_x</p:attrName>
                                        </p:attrNameLst>
                                      </p:cBhvr>
                                      <p:tavLst>
                                        <p:tav tm="0">
                                          <p:val>
                                            <p:strVal val="#ppt_x"/>
                                          </p:val>
                                        </p:tav>
                                        <p:tav tm="100000">
                                          <p:val>
                                            <p:strVal val="#ppt_x"/>
                                          </p:val>
                                        </p:tav>
                                      </p:tavLst>
                                    </p:anim>
                                    <p:anim calcmode="lin" valueType="num">
                                      <p:cBhvr additive="base">
                                        <p:cTn id="2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43" grpId="0" animBg="1"/>
      <p:bldP spid="10244" grpId="0" animBg="1"/>
      <p:bldP spid="10245" grpId="0" animBg="1"/>
      <p:bldP spid="10246" grpId="0" animBg="1"/>
      <p:bldP spid="10247" grpId="0"/>
      <p:bldP spid="10248" grpId="0"/>
      <p:bldP spid="10249" grpId="0"/>
      <p:bldP spid="10250" grpId="0"/>
      <p:bldP spid="10251" grpId="0"/>
      <p:bldP spid="10252" grpId="0"/>
      <p:bldP spid="10253" grpId="0"/>
      <p:bldP spid="10254" grpId="0"/>
      <p:bldP spid="10255" grpId="0"/>
      <p:bldP spid="10256" grpId="0" animBg="1"/>
      <p:bldP spid="10257" grpId="0" animBg="1"/>
      <p:bldP spid="10258" grpId="0" animBg="1"/>
      <p:bldP spid="10259" grpId="0" animBg="1"/>
      <p:bldP spid="10260" grpId="0" animBg="1"/>
      <p:bldP spid="10261" grpId="0" animBg="1"/>
      <p:bldP spid="10262" grpId="0"/>
      <p:bldP spid="10263" grpId="0"/>
      <p:bldP spid="10264" grpId="0"/>
      <p:bldP spid="10265" grpId="0"/>
      <p:bldP spid="10266" grpId="0"/>
      <p:bldP spid="10267" grpId="0"/>
      <p:bldP spid="10268" grpId="0"/>
      <p:bldP spid="10269" grpId="0"/>
      <p:bldP spid="10270" grpId="0"/>
      <p:bldP spid="10271" grpId="0" animBg="1"/>
      <p:bldP spid="10272" grpId="0" animBg="1"/>
      <p:bldP spid="10273" grpId="0" animBg="1"/>
      <p:bldP spid="10274" grpId="0" animBg="1"/>
      <p:bldP spid="10275" grpId="0" animBg="1"/>
      <p:bldP spid="10276" grpId="0" animBg="1"/>
      <p:bldP spid="10277" grpId="0"/>
      <p:bldP spid="10278" grpId="0"/>
      <p:bldP spid="231531" grpId="2" animBg="1"/>
      <p:bldP spid="8"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aphicFrame>
        <p:nvGraphicFramePr>
          <p:cNvPr id="16385" name="对象 1">
            <a:hlinkClick r:id="" action="ppaction://ole?verb=0"/>
          </p:cNvPr>
          <p:cNvGraphicFramePr>
            <a:graphicFrameLocks noChangeAspect="1"/>
          </p:cNvGraphicFramePr>
          <p:nvPr/>
        </p:nvGraphicFramePr>
        <p:xfrm>
          <a:off x="2320925" y="1945640"/>
          <a:ext cx="727075" cy="774700"/>
        </p:xfrm>
        <a:graphic>
          <a:graphicData uri="http://schemas.openxmlformats.org/presentationml/2006/ole">
            <mc:AlternateContent xmlns:mc="http://schemas.openxmlformats.org/markup-compatibility/2006">
              <mc:Choice xmlns:v="urn:schemas-microsoft-com:vml" Requires="v">
                <p:oleObj spid="_x0000_s8207" r:id="rId3" imgW="191135" imgH="203835" progId="Equation.KSEE3">
                  <p:embed/>
                </p:oleObj>
              </mc:Choice>
              <mc:Fallback>
                <p:oleObj r:id="rId3" imgW="191135" imgH="203835" progId="Equation.KSEE3">
                  <p:embed/>
                  <p:pic>
                    <p:nvPicPr>
                      <p:cNvPr id="0" name="OLE substitute image"/>
                      <p:cNvPicPr/>
                      <p:nvPr/>
                    </p:nvPicPr>
                    <p:blipFill>
                      <a:blip r:embed="rId4"/>
                      <a:stretch>
                        <a:fillRect/>
                      </a:stretch>
                    </p:blipFill>
                    <p:spPr>
                      <a:xfrm>
                        <a:off x="2320925" y="1945640"/>
                        <a:ext cx="727075" cy="774700"/>
                      </a:xfrm>
                      <a:prstGeom prst="rect">
                        <a:avLst/>
                      </a:prstGeom>
                      <a:noFill/>
                      <a:ln w="38100">
                        <a:noFill/>
                        <a:miter/>
                      </a:ln>
                    </p:spPr>
                  </p:pic>
                </p:oleObj>
              </mc:Fallback>
            </mc:AlternateContent>
          </a:graphicData>
        </a:graphic>
      </p:graphicFrame>
      <p:sp>
        <p:nvSpPr>
          <p:cNvPr id="16386" name="矩形 2"/>
          <p:cNvSpPr/>
          <p:nvPr/>
        </p:nvSpPr>
        <p:spPr>
          <a:xfrm>
            <a:off x="1962150" y="1872615"/>
            <a:ext cx="1400175" cy="1076325"/>
          </a:xfrm>
          <a:prstGeom prst="rect">
            <a:avLst/>
          </a:prstGeom>
          <a:noFill/>
          <a:ln w="31750" cap="flat" cmpd="sng">
            <a:solidFill>
              <a:srgbClr val="0070C0"/>
            </a:solidFill>
            <a:prstDash val="solid"/>
            <a:round/>
            <a:headEnd type="none" w="med" len="med"/>
            <a:tailEnd type="none" w="med" len="med"/>
          </a:ln>
        </p:spPr>
        <p:txBody>
          <a:bodyPr wrap="square" lIns="91440" tIns="45720" rIns="91440" bIns="45720" anchor="t" anchorCtr="0"/>
          <a:lstStyle/>
          <a:p>
            <a:endParaRPr lang="zh-CN" altLang="en-US" sz="2800">
              <a:latin typeface="微软雅黑" panose="020B0503020204020204" charset="-122"/>
              <a:ea typeface="微软雅黑" panose="020B0503020204020204" charset="-122"/>
            </a:endParaRPr>
          </a:p>
        </p:txBody>
      </p:sp>
      <p:cxnSp>
        <p:nvCxnSpPr>
          <p:cNvPr id="16387" name="直接箭头连接符 3"/>
          <p:cNvCxnSpPr/>
          <p:nvPr/>
        </p:nvCxnSpPr>
        <p:spPr>
          <a:xfrm>
            <a:off x="1384300" y="2448878"/>
            <a:ext cx="865188" cy="0"/>
          </a:xfrm>
          <a:prstGeom prst="straightConnector1">
            <a:avLst/>
          </a:prstGeom>
          <a:ln w="31750" cap="flat" cmpd="sng">
            <a:solidFill>
              <a:schemeClr val="tx1"/>
            </a:solidFill>
            <a:prstDash val="solid"/>
            <a:miter/>
            <a:headEnd type="none" w="med" len="med"/>
            <a:tailEnd type="triangle" w="lg" len="lg"/>
          </a:ln>
        </p:spPr>
      </p:cxnSp>
      <p:cxnSp>
        <p:nvCxnSpPr>
          <p:cNvPr id="16388" name="直接箭头连接符 4"/>
          <p:cNvCxnSpPr/>
          <p:nvPr/>
        </p:nvCxnSpPr>
        <p:spPr>
          <a:xfrm flipH="1">
            <a:off x="3402013" y="2664778"/>
            <a:ext cx="576262" cy="0"/>
          </a:xfrm>
          <a:prstGeom prst="straightConnector1">
            <a:avLst/>
          </a:prstGeom>
          <a:ln w="31750" cap="flat" cmpd="sng">
            <a:solidFill>
              <a:schemeClr val="tx1"/>
            </a:solidFill>
            <a:prstDash val="solid"/>
            <a:miter/>
            <a:headEnd type="none" w="med" len="med"/>
            <a:tailEnd type="triangle" w="lg" len="lg"/>
          </a:ln>
        </p:spPr>
      </p:cxnSp>
      <p:cxnSp>
        <p:nvCxnSpPr>
          <p:cNvPr id="16389" name="直接箭头连接符 5"/>
          <p:cNvCxnSpPr/>
          <p:nvPr/>
        </p:nvCxnSpPr>
        <p:spPr>
          <a:xfrm flipV="1">
            <a:off x="6565900" y="2161540"/>
            <a:ext cx="1368425" cy="3175"/>
          </a:xfrm>
          <a:prstGeom prst="straightConnector1">
            <a:avLst/>
          </a:prstGeom>
          <a:ln w="31750" cap="flat" cmpd="sng">
            <a:solidFill>
              <a:schemeClr val="tx1"/>
            </a:solidFill>
            <a:prstDash val="solid"/>
            <a:miter/>
            <a:headEnd type="none" w="med" len="med"/>
            <a:tailEnd type="triangle" w="lg" len="lg"/>
          </a:ln>
        </p:spPr>
      </p:cxnSp>
      <p:cxnSp>
        <p:nvCxnSpPr>
          <p:cNvPr id="16390" name="直接箭头连接符 6"/>
          <p:cNvCxnSpPr/>
          <p:nvPr/>
        </p:nvCxnSpPr>
        <p:spPr>
          <a:xfrm flipV="1">
            <a:off x="2589530" y="2665095"/>
            <a:ext cx="20320" cy="1143000"/>
          </a:xfrm>
          <a:prstGeom prst="straightConnector1">
            <a:avLst/>
          </a:prstGeom>
          <a:ln w="31750" cap="flat" cmpd="sng">
            <a:solidFill>
              <a:schemeClr val="tx1"/>
            </a:solidFill>
            <a:prstDash val="solid"/>
            <a:miter/>
            <a:headEnd type="none" w="med" len="med"/>
            <a:tailEnd type="triangle" w="lg" len="lg"/>
          </a:ln>
        </p:spPr>
      </p:cxnSp>
      <p:cxnSp>
        <p:nvCxnSpPr>
          <p:cNvPr id="16391" name="直接箭头连接符 7"/>
          <p:cNvCxnSpPr/>
          <p:nvPr/>
        </p:nvCxnSpPr>
        <p:spPr>
          <a:xfrm flipH="1">
            <a:off x="3041650" y="2161540"/>
            <a:ext cx="792163" cy="3175"/>
          </a:xfrm>
          <a:prstGeom prst="straightConnector1">
            <a:avLst/>
          </a:prstGeom>
          <a:ln w="31750" cap="flat" cmpd="sng">
            <a:solidFill>
              <a:schemeClr val="tx1"/>
            </a:solidFill>
            <a:prstDash val="solid"/>
            <a:miter/>
            <a:headEnd type="none" w="med" len="med"/>
            <a:tailEnd type="triangle" w="lg" len="lg"/>
          </a:ln>
        </p:spPr>
      </p:cxnSp>
      <p:sp>
        <p:nvSpPr>
          <p:cNvPr id="16392" name="矩形 8"/>
          <p:cNvSpPr/>
          <p:nvPr/>
        </p:nvSpPr>
        <p:spPr>
          <a:xfrm>
            <a:off x="7142163" y="1801178"/>
            <a:ext cx="1400175" cy="1076325"/>
          </a:xfrm>
          <a:prstGeom prst="rect">
            <a:avLst/>
          </a:prstGeom>
          <a:noFill/>
          <a:ln w="31750" cap="flat" cmpd="sng">
            <a:solidFill>
              <a:srgbClr val="0070C0"/>
            </a:solidFill>
            <a:prstDash val="solid"/>
            <a:round/>
            <a:headEnd type="none" w="med" len="med"/>
            <a:tailEnd type="none" w="med" len="med"/>
          </a:ln>
        </p:spPr>
        <p:txBody>
          <a:bodyPr wrap="square" lIns="91440" tIns="45720" rIns="91440" bIns="45720" anchor="t" anchorCtr="0"/>
          <a:lstStyle/>
          <a:p>
            <a:endParaRPr lang="zh-CN" altLang="en-US" sz="2800">
              <a:latin typeface="微软雅黑" panose="020B0503020204020204" charset="-122"/>
              <a:ea typeface="微软雅黑" panose="020B0503020204020204" charset="-122"/>
            </a:endParaRPr>
          </a:p>
        </p:txBody>
      </p:sp>
      <p:graphicFrame>
        <p:nvGraphicFramePr>
          <p:cNvPr id="16393" name="对象 9">
            <a:hlinkClick r:id="" action="ppaction://ole?verb=0"/>
          </p:cNvPr>
          <p:cNvGraphicFramePr>
            <a:graphicFrameLocks noChangeAspect="1"/>
          </p:cNvGraphicFramePr>
          <p:nvPr/>
        </p:nvGraphicFramePr>
        <p:xfrm>
          <a:off x="7429500" y="2088515"/>
          <a:ext cx="823913" cy="571500"/>
        </p:xfrm>
        <a:graphic>
          <a:graphicData uri="http://schemas.openxmlformats.org/presentationml/2006/ole">
            <mc:AlternateContent xmlns:mc="http://schemas.openxmlformats.org/markup-compatibility/2006">
              <mc:Choice xmlns:v="urn:schemas-microsoft-com:vml" Requires="v">
                <p:oleObj spid="_x0000_s8208" r:id="rId5" imgW="330835" imgH="229235" progId="Equation.KSEE3">
                  <p:embed/>
                </p:oleObj>
              </mc:Choice>
              <mc:Fallback>
                <p:oleObj r:id="rId5" imgW="330835" imgH="229235" progId="Equation.KSEE3">
                  <p:embed/>
                  <p:pic>
                    <p:nvPicPr>
                      <p:cNvPr id="0" name="OLE substitute image"/>
                      <p:cNvPicPr/>
                      <p:nvPr/>
                    </p:nvPicPr>
                    <p:blipFill>
                      <a:blip r:embed="rId6"/>
                      <a:stretch>
                        <a:fillRect/>
                      </a:stretch>
                    </p:blipFill>
                    <p:spPr>
                      <a:xfrm>
                        <a:off x="7429500" y="2088515"/>
                        <a:ext cx="823913" cy="571500"/>
                      </a:xfrm>
                      <a:prstGeom prst="rect">
                        <a:avLst/>
                      </a:prstGeom>
                      <a:noFill/>
                      <a:ln w="38100">
                        <a:noFill/>
                        <a:miter/>
                      </a:ln>
                    </p:spPr>
                  </p:pic>
                </p:oleObj>
              </mc:Fallback>
            </mc:AlternateContent>
          </a:graphicData>
        </a:graphic>
      </p:graphicFrame>
      <p:graphicFrame>
        <p:nvGraphicFramePr>
          <p:cNvPr id="11" name="对象 10">
            <a:hlinkClick r:id="" action="ppaction://ole?verb=0"/>
          </p:cNvPr>
          <p:cNvGraphicFramePr>
            <a:graphicFrameLocks noChangeAspect="1"/>
          </p:cNvGraphicFramePr>
          <p:nvPr/>
        </p:nvGraphicFramePr>
        <p:xfrm>
          <a:off x="5413375" y="2448878"/>
          <a:ext cx="1095375" cy="428625"/>
        </p:xfrm>
        <a:graphic>
          <a:graphicData uri="http://schemas.openxmlformats.org/presentationml/2006/ole">
            <mc:AlternateContent xmlns:mc="http://schemas.openxmlformats.org/markup-compatibility/2006">
              <mc:Choice xmlns:v="urn:schemas-microsoft-com:vml" Requires="v">
                <p:oleObj spid="_x0000_s8209" r:id="rId7" imgW="584835" imgH="228600" progId="Equation.KSEE3">
                  <p:embed/>
                </p:oleObj>
              </mc:Choice>
              <mc:Fallback>
                <p:oleObj r:id="rId7" imgW="584835" imgH="228600" progId="Equation.KSEE3">
                  <p:embed/>
                  <p:pic>
                    <p:nvPicPr>
                      <p:cNvPr id="0" name="OLE substitute image"/>
                      <p:cNvPicPr/>
                      <p:nvPr/>
                    </p:nvPicPr>
                    <p:blipFill>
                      <a:blip r:embed="rId8"/>
                      <a:stretch>
                        <a:fillRect/>
                      </a:stretch>
                    </p:blipFill>
                    <p:spPr>
                      <a:xfrm>
                        <a:off x="5413375" y="2448878"/>
                        <a:ext cx="1095375" cy="428625"/>
                      </a:xfrm>
                      <a:prstGeom prst="rect">
                        <a:avLst/>
                      </a:prstGeom>
                      <a:noFill/>
                      <a:ln w="38100">
                        <a:noFill/>
                        <a:miter/>
                      </a:ln>
                    </p:spPr>
                  </p:pic>
                </p:oleObj>
              </mc:Fallback>
            </mc:AlternateContent>
          </a:graphicData>
        </a:graphic>
      </p:graphicFrame>
      <p:cxnSp>
        <p:nvCxnSpPr>
          <p:cNvPr id="16395" name="直接箭头连接符 11"/>
          <p:cNvCxnSpPr/>
          <p:nvPr/>
        </p:nvCxnSpPr>
        <p:spPr>
          <a:xfrm flipH="1" flipV="1">
            <a:off x="7790180" y="2880995"/>
            <a:ext cx="20320" cy="927100"/>
          </a:xfrm>
          <a:prstGeom prst="straightConnector1">
            <a:avLst/>
          </a:prstGeom>
          <a:ln w="31750" cap="flat" cmpd="sng">
            <a:solidFill>
              <a:schemeClr val="tx1"/>
            </a:solidFill>
            <a:prstDash val="solid"/>
            <a:miter/>
            <a:headEnd type="none" w="med" len="med"/>
            <a:tailEnd type="triangle" w="lg" len="lg"/>
          </a:ln>
        </p:spPr>
      </p:cxnSp>
      <p:cxnSp>
        <p:nvCxnSpPr>
          <p:cNvPr id="16396" name="直接箭头连接符 12"/>
          <p:cNvCxnSpPr/>
          <p:nvPr/>
        </p:nvCxnSpPr>
        <p:spPr>
          <a:xfrm>
            <a:off x="6565900" y="2664778"/>
            <a:ext cx="576263" cy="0"/>
          </a:xfrm>
          <a:prstGeom prst="straightConnector1">
            <a:avLst/>
          </a:prstGeom>
          <a:ln w="31750" cap="flat" cmpd="sng">
            <a:solidFill>
              <a:schemeClr val="tx1"/>
            </a:solidFill>
            <a:prstDash val="solid"/>
            <a:miter/>
            <a:headEnd type="none" w="med" len="med"/>
            <a:tailEnd type="triangle" w="lg" len="lg"/>
          </a:ln>
        </p:spPr>
      </p:cxnSp>
      <p:cxnSp>
        <p:nvCxnSpPr>
          <p:cNvPr id="16397" name="直接箭头连接符 13"/>
          <p:cNvCxnSpPr/>
          <p:nvPr/>
        </p:nvCxnSpPr>
        <p:spPr>
          <a:xfrm flipH="1">
            <a:off x="8150225" y="2448878"/>
            <a:ext cx="936625" cy="4762"/>
          </a:xfrm>
          <a:prstGeom prst="straightConnector1">
            <a:avLst/>
          </a:prstGeom>
          <a:ln w="31750" cap="flat" cmpd="sng">
            <a:solidFill>
              <a:schemeClr val="tx1"/>
            </a:solidFill>
            <a:prstDash val="solid"/>
            <a:miter/>
            <a:headEnd type="none" w="med" len="med"/>
            <a:tailEnd type="triangle" w="lg" len="lg"/>
          </a:ln>
        </p:spPr>
      </p:cxnSp>
      <p:sp>
        <p:nvSpPr>
          <p:cNvPr id="22" name="文本框 21"/>
          <p:cNvSpPr txBox="1"/>
          <p:nvPr/>
        </p:nvSpPr>
        <p:spPr>
          <a:xfrm>
            <a:off x="601345" y="2150110"/>
            <a:ext cx="995680" cy="521970"/>
          </a:xfrm>
          <a:prstGeom prst="rect">
            <a:avLst/>
          </a:prstGeom>
          <a:noFill/>
          <a:ln w="9525">
            <a:noFill/>
          </a:ln>
        </p:spPr>
        <p:txBody>
          <a:bodyPr wrap="square" anchor="t" anchorCtr="0">
            <a:spAutoFit/>
          </a:bodyPr>
          <a:lstStyle/>
          <a:p>
            <a:r>
              <a:rPr lang="zh-CN" altLang="en-US" sz="2800">
                <a:latin typeface="微软雅黑" panose="020B0503020204020204" charset="-122"/>
                <a:ea typeface="微软雅黑" panose="020B0503020204020204" charset="-122"/>
              </a:rPr>
              <a:t>底数</a:t>
            </a:r>
          </a:p>
        </p:txBody>
      </p:sp>
      <p:sp>
        <p:nvSpPr>
          <p:cNvPr id="23" name="文本框 22"/>
          <p:cNvSpPr txBox="1"/>
          <p:nvPr/>
        </p:nvSpPr>
        <p:spPr>
          <a:xfrm>
            <a:off x="3903663" y="1945640"/>
            <a:ext cx="962025" cy="521970"/>
          </a:xfrm>
          <a:prstGeom prst="rect">
            <a:avLst/>
          </a:prstGeom>
          <a:noFill/>
          <a:ln w="9525">
            <a:noFill/>
          </a:ln>
        </p:spPr>
        <p:txBody>
          <a:bodyPr wrap="square" anchor="t" anchorCtr="0">
            <a:spAutoFit/>
          </a:bodyPr>
          <a:lstStyle/>
          <a:p>
            <a:r>
              <a:rPr lang="zh-CN" altLang="en-US" sz="2800">
                <a:latin typeface="微软雅黑" panose="020B0503020204020204" charset="-122"/>
                <a:ea typeface="微软雅黑" panose="020B0503020204020204" charset="-122"/>
              </a:rPr>
              <a:t>指数</a:t>
            </a:r>
          </a:p>
        </p:txBody>
      </p:sp>
      <p:sp>
        <p:nvSpPr>
          <p:cNvPr id="24" name="文本框 23"/>
          <p:cNvSpPr txBox="1"/>
          <p:nvPr/>
        </p:nvSpPr>
        <p:spPr>
          <a:xfrm>
            <a:off x="3968750" y="2421890"/>
            <a:ext cx="1088390" cy="521970"/>
          </a:xfrm>
          <a:prstGeom prst="rect">
            <a:avLst/>
          </a:prstGeom>
          <a:noFill/>
          <a:ln w="9525">
            <a:noFill/>
          </a:ln>
        </p:spPr>
        <p:txBody>
          <a:bodyPr wrap="square" anchor="t" anchorCtr="0">
            <a:spAutoFit/>
          </a:bodyPr>
          <a:lstStyle/>
          <a:p>
            <a:r>
              <a:rPr lang="en-US" altLang="zh-CN" sz="2800">
                <a:latin typeface="微软雅黑" panose="020B0503020204020204" charset="-122"/>
                <a:ea typeface="微软雅黑" panose="020B0503020204020204" charset="-122"/>
              </a:rPr>
              <a:t>a=x</a:t>
            </a:r>
            <a:r>
              <a:rPr lang="en-US" altLang="zh-CN" sz="2800" baseline="30000">
                <a:latin typeface="微软雅黑" panose="020B0503020204020204" charset="-122"/>
                <a:ea typeface="微软雅黑" panose="020B0503020204020204" charset="-122"/>
              </a:rPr>
              <a:t>2</a:t>
            </a:r>
          </a:p>
        </p:txBody>
      </p:sp>
      <p:sp>
        <p:nvSpPr>
          <p:cNvPr id="25" name="文本框 24"/>
          <p:cNvSpPr txBox="1"/>
          <p:nvPr/>
        </p:nvSpPr>
        <p:spPr>
          <a:xfrm>
            <a:off x="1743075" y="3672840"/>
            <a:ext cx="2732405" cy="521970"/>
          </a:xfrm>
          <a:prstGeom prst="rect">
            <a:avLst/>
          </a:prstGeom>
          <a:noFill/>
          <a:ln w="9525">
            <a:noFill/>
          </a:ln>
        </p:spPr>
        <p:txBody>
          <a:bodyPr wrap="square" anchor="t" anchorCtr="0">
            <a:spAutoFit/>
          </a:bodyPr>
          <a:lstStyle/>
          <a:p>
            <a:r>
              <a:rPr lang="zh-CN" altLang="en-US" sz="2800">
                <a:latin typeface="微软雅黑" panose="020B0503020204020204" charset="-122"/>
                <a:ea typeface="微软雅黑" panose="020B0503020204020204" charset="-122"/>
                <a:cs typeface="微软雅黑" panose="020B0503020204020204" charset="-122"/>
              </a:rPr>
              <a:t>幂（</a:t>
            </a:r>
            <a:r>
              <a:rPr lang="en-US" altLang="zh-CN" sz="2800" b="1">
                <a:latin typeface="微软雅黑" panose="020B0503020204020204" charset="-122"/>
                <a:ea typeface="微软雅黑" panose="020B0503020204020204" charset="-122"/>
                <a:cs typeface="微软雅黑" panose="020B0503020204020204" charset="-122"/>
              </a:rPr>
              <a:t>x</a:t>
            </a:r>
            <a:r>
              <a:rPr lang="zh-CN" altLang="en-US" sz="2800">
                <a:latin typeface="微软雅黑" panose="020B0503020204020204" charset="-122"/>
                <a:ea typeface="微软雅黑" panose="020B0503020204020204" charset="-122"/>
                <a:cs typeface="微软雅黑" panose="020B0503020204020204" charset="-122"/>
              </a:rPr>
              <a:t>的平方）</a:t>
            </a:r>
          </a:p>
        </p:txBody>
      </p:sp>
      <p:sp>
        <p:nvSpPr>
          <p:cNvPr id="26" name="文本框 25"/>
          <p:cNvSpPr txBox="1"/>
          <p:nvPr/>
        </p:nvSpPr>
        <p:spPr>
          <a:xfrm>
            <a:off x="5773738" y="1872615"/>
            <a:ext cx="1120775" cy="521970"/>
          </a:xfrm>
          <a:prstGeom prst="rect">
            <a:avLst/>
          </a:prstGeom>
          <a:noFill/>
          <a:ln w="9525">
            <a:noFill/>
          </a:ln>
        </p:spPr>
        <p:txBody>
          <a:bodyPr wrap="square" anchor="t" anchorCtr="0">
            <a:spAutoFit/>
          </a:bodyPr>
          <a:lstStyle/>
          <a:p>
            <a:r>
              <a:rPr lang="zh-CN" altLang="en-US" sz="2800">
                <a:latin typeface="微软雅黑" panose="020B0503020204020204" charset="-122"/>
                <a:ea typeface="微软雅黑" panose="020B0503020204020204" charset="-122"/>
              </a:rPr>
              <a:t>根号</a:t>
            </a:r>
          </a:p>
        </p:txBody>
      </p:sp>
      <p:sp>
        <p:nvSpPr>
          <p:cNvPr id="27" name="文本框 26"/>
          <p:cNvSpPr txBox="1"/>
          <p:nvPr/>
        </p:nvSpPr>
        <p:spPr>
          <a:xfrm>
            <a:off x="508000" y="3049905"/>
            <a:ext cx="2618740" cy="521970"/>
          </a:xfrm>
          <a:prstGeom prst="rect">
            <a:avLst/>
          </a:prstGeom>
          <a:noFill/>
          <a:ln w="9525">
            <a:noFill/>
          </a:ln>
        </p:spPr>
        <p:txBody>
          <a:bodyPr wrap="square" anchor="t" anchorCtr="0">
            <a:spAutoFit/>
          </a:bodyPr>
          <a:lstStyle/>
          <a:p>
            <a:r>
              <a:rPr lang="en-US" altLang="zh-CN" sz="2800" b="1">
                <a:latin typeface="微软雅黑" panose="020B0503020204020204" charset="-122"/>
                <a:ea typeface="微软雅黑" panose="020B0503020204020204" charset="-122"/>
                <a:cs typeface="微软雅黑" panose="020B0503020204020204" charset="-122"/>
              </a:rPr>
              <a:t>a</a:t>
            </a:r>
            <a:r>
              <a:rPr lang="zh-CN" altLang="en-US" sz="2800">
                <a:latin typeface="微软雅黑" panose="020B0503020204020204" charset="-122"/>
                <a:ea typeface="微软雅黑" panose="020B0503020204020204" charset="-122"/>
                <a:cs typeface="微软雅黑" panose="020B0503020204020204" charset="-122"/>
              </a:rPr>
              <a:t>为</a:t>
            </a:r>
            <a:r>
              <a:rPr lang="en-US" altLang="zh-CN" sz="2800" b="1">
                <a:latin typeface="微软雅黑" panose="020B0503020204020204" charset="-122"/>
                <a:ea typeface="微软雅黑" panose="020B0503020204020204" charset="-122"/>
                <a:cs typeface="微软雅黑" panose="020B0503020204020204" charset="-122"/>
              </a:rPr>
              <a:t>x</a:t>
            </a:r>
            <a:r>
              <a:rPr lang="zh-CN" altLang="en-US" sz="2800">
                <a:latin typeface="微软雅黑" panose="020B0503020204020204" charset="-122"/>
                <a:ea typeface="微软雅黑" panose="020B0503020204020204" charset="-122"/>
                <a:cs typeface="微软雅黑" panose="020B0503020204020204" charset="-122"/>
              </a:rPr>
              <a:t>的平方</a:t>
            </a:r>
          </a:p>
        </p:txBody>
      </p:sp>
      <p:sp>
        <p:nvSpPr>
          <p:cNvPr id="28" name="文本框 27"/>
          <p:cNvSpPr txBox="1"/>
          <p:nvPr/>
        </p:nvSpPr>
        <p:spPr>
          <a:xfrm>
            <a:off x="7934325" y="3150870"/>
            <a:ext cx="2588895" cy="521970"/>
          </a:xfrm>
          <a:prstGeom prst="rect">
            <a:avLst/>
          </a:prstGeom>
          <a:noFill/>
          <a:ln w="9525">
            <a:noFill/>
          </a:ln>
        </p:spPr>
        <p:txBody>
          <a:bodyPr wrap="square" anchor="t" anchorCtr="0">
            <a:spAutoFit/>
          </a:bodyPr>
          <a:lstStyle/>
          <a:p>
            <a:r>
              <a:rPr lang="en-US" altLang="zh-CN" sz="2800" b="1">
                <a:latin typeface="微软雅黑" panose="020B0503020204020204" charset="-122"/>
                <a:ea typeface="微软雅黑" panose="020B0503020204020204" charset="-122"/>
                <a:cs typeface="微软雅黑" panose="020B0503020204020204" charset="-122"/>
              </a:rPr>
              <a:t>x</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为</a:t>
            </a:r>
            <a:r>
              <a:rPr lang="en-US" altLang="zh-CN" sz="2800" b="1">
                <a:latin typeface="微软雅黑" panose="020B0503020204020204" charset="-122"/>
                <a:ea typeface="微软雅黑" panose="020B0503020204020204" charset="-122"/>
                <a:cs typeface="微软雅黑" panose="020B0503020204020204" charset="-122"/>
              </a:rPr>
              <a:t>a</a:t>
            </a:r>
            <a:r>
              <a:rPr lang="zh-CN" altLang="en-US" sz="2800">
                <a:latin typeface="微软雅黑" panose="020B0503020204020204" charset="-122"/>
                <a:ea typeface="微软雅黑" panose="020B0503020204020204" charset="-122"/>
                <a:cs typeface="微软雅黑" panose="020B0503020204020204" charset="-122"/>
              </a:rPr>
              <a:t>的平方</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根</a:t>
            </a:r>
          </a:p>
        </p:txBody>
      </p:sp>
      <p:sp>
        <p:nvSpPr>
          <p:cNvPr id="29" name="文本框 28"/>
          <p:cNvSpPr txBox="1"/>
          <p:nvPr/>
        </p:nvSpPr>
        <p:spPr>
          <a:xfrm>
            <a:off x="6981825" y="3728720"/>
            <a:ext cx="2565400" cy="521970"/>
          </a:xfrm>
          <a:prstGeom prst="rect">
            <a:avLst/>
          </a:prstGeom>
          <a:noFill/>
          <a:ln w="9525">
            <a:noFill/>
          </a:ln>
        </p:spPr>
        <p:txBody>
          <a:bodyPr wrap="square" anchor="t" anchorCtr="0">
            <a:spAutoFit/>
          </a:bodyPr>
          <a:lstStyle/>
          <a:p>
            <a:r>
              <a:rPr lang="en-US" altLang="zh-CN" sz="2800" b="1">
                <a:latin typeface="微软雅黑" panose="020B0503020204020204" charset="-122"/>
                <a:ea typeface="微软雅黑" panose="020B0503020204020204" charset="-122"/>
                <a:cs typeface="微软雅黑" panose="020B0503020204020204" charset="-122"/>
              </a:rPr>
              <a:t>a</a:t>
            </a:r>
            <a:r>
              <a:rPr lang="zh-CN" altLang="en-US" sz="2800">
                <a:latin typeface="微软雅黑" panose="020B0503020204020204" charset="-122"/>
                <a:ea typeface="微软雅黑" panose="020B0503020204020204" charset="-122"/>
                <a:cs typeface="微软雅黑" panose="020B0503020204020204" charset="-122"/>
              </a:rPr>
              <a:t>的平方</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根</a:t>
            </a:r>
          </a:p>
        </p:txBody>
      </p:sp>
      <p:sp>
        <p:nvSpPr>
          <p:cNvPr id="30" name="文本框 29"/>
          <p:cNvSpPr txBox="1"/>
          <p:nvPr/>
        </p:nvSpPr>
        <p:spPr>
          <a:xfrm>
            <a:off x="9086850" y="2088515"/>
            <a:ext cx="1789430" cy="521970"/>
          </a:xfrm>
          <a:prstGeom prst="rect">
            <a:avLst/>
          </a:prstGeom>
          <a:noFill/>
          <a:ln w="9525">
            <a:noFill/>
          </a:ln>
        </p:spPr>
        <p:txBody>
          <a:bodyPr wrap="square" anchor="t" anchorCtr="0">
            <a:spAutoFit/>
          </a:bodyPr>
          <a:lstStyle/>
          <a:p>
            <a:r>
              <a:rPr lang="zh-CN" altLang="en-US" sz="2800">
                <a:latin typeface="微软雅黑" panose="020B0503020204020204" charset="-122"/>
                <a:ea typeface="微软雅黑" panose="020B0503020204020204" charset="-122"/>
                <a:sym typeface="宋体" panose="02010600030101010101" pitchFamily="2" charset="-122"/>
              </a:rPr>
              <a:t>被开方数</a:t>
            </a:r>
          </a:p>
        </p:txBody>
      </p:sp>
      <p:sp>
        <p:nvSpPr>
          <p:cNvPr id="19" name="圆角矩形 31"/>
          <p:cNvSpPr/>
          <p:nvPr/>
        </p:nvSpPr>
        <p:spPr>
          <a:xfrm>
            <a:off x="507683" y="-17780"/>
            <a:ext cx="1836737"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概念学习</a:t>
            </a:r>
          </a:p>
        </p:txBody>
      </p:sp>
      <p:sp>
        <p:nvSpPr>
          <p:cNvPr id="2" name="圆角矩形 31"/>
          <p:cNvSpPr/>
          <p:nvPr/>
        </p:nvSpPr>
        <p:spPr>
          <a:xfrm>
            <a:off x="4609465" y="1208405"/>
            <a:ext cx="1164590"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solidFill>
                  <a:schemeClr val="accent5"/>
                </a:solidFill>
                <a:latin typeface="微软雅黑" panose="020B0503020204020204" charset="-122"/>
                <a:ea typeface="微软雅黑" panose="020B0503020204020204" charset="-122"/>
              </a:rPr>
              <a:t>对比</a:t>
            </a:r>
          </a:p>
        </p:txBody>
      </p:sp>
      <p:sp>
        <p:nvSpPr>
          <p:cNvPr id="3" name="Rectangle 92"/>
          <p:cNvSpPr/>
          <p:nvPr/>
        </p:nvSpPr>
        <p:spPr>
          <a:xfrm>
            <a:off x="1962150" y="5965190"/>
            <a:ext cx="5561330" cy="521970"/>
          </a:xfrm>
          <a:prstGeom prst="rect">
            <a:avLst/>
          </a:prstGeom>
          <a:noFill/>
          <a:ln w="9525">
            <a:noFill/>
          </a:ln>
        </p:spPr>
        <p:txBody>
          <a:bodyPr wrap="square" anchor="t" anchorCtr="0">
            <a:spAutoFit/>
          </a:bodyPr>
          <a:lstStyle/>
          <a:p>
            <a:r>
              <a:rPr lang="zh-CN" altLang="en-US" sz="2800" b="1">
                <a:solidFill>
                  <a:schemeClr val="accent6"/>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平方运算与开平方运算互为逆运算.</a:t>
            </a:r>
          </a:p>
        </p:txBody>
      </p:sp>
      <p:sp>
        <p:nvSpPr>
          <p:cNvPr id="231536" name="文本框 231535"/>
          <p:cNvSpPr txBox="1"/>
          <p:nvPr/>
        </p:nvSpPr>
        <p:spPr>
          <a:xfrm>
            <a:off x="639445" y="4923790"/>
            <a:ext cx="7747000" cy="521970"/>
          </a:xfrm>
          <a:prstGeom prst="rect">
            <a:avLst/>
          </a:prstGeom>
          <a:solidFill>
            <a:srgbClr val="DDDDDD"/>
          </a:solidFill>
          <a:ln w="9525">
            <a:noFill/>
          </a:ln>
        </p:spPr>
        <p:txBody>
          <a:bodyPr wrap="square" anchor="t">
            <a:spAutoFit/>
          </a:bodyPr>
          <a:lstStyle/>
          <a:p>
            <a:pPr>
              <a:spcBef>
                <a:spcPct val="50000"/>
              </a:spcBef>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总结：求一个数</a:t>
            </a:r>
            <a:r>
              <a:rPr lang="en-US" altLang="zh-CN" sz="2800" b="1" i="1">
                <a:solidFill>
                  <a:srgbClr val="FF0000"/>
                </a:solidFill>
                <a:latin typeface="微软雅黑" panose="020B0503020204020204" charset="-122"/>
                <a:ea typeface="微软雅黑" panose="020B0503020204020204" charset="-122"/>
                <a:cs typeface="微软雅黑" panose="020B0503020204020204" charset="-122"/>
              </a:rPr>
              <a:t>a </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的平方根的运算，叫做</a:t>
            </a:r>
            <a:r>
              <a:rPr lang="zh-CN" altLang="en-US" sz="2800" b="1" smtClean="0">
                <a:solidFill>
                  <a:srgbClr val="FF0000"/>
                </a:solidFill>
                <a:latin typeface="微软雅黑" panose="020B0503020204020204" charset="-122"/>
                <a:ea typeface="微软雅黑" panose="020B0503020204020204" charset="-122"/>
                <a:cs typeface="微软雅黑" panose="020B0503020204020204" charset="-122"/>
              </a:rPr>
              <a:t>开平方</a:t>
            </a:r>
            <a:r>
              <a:rPr lang="en-US" altLang="zh-CN" sz="2800" b="1" smtClean="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4" name="文本框 3"/>
          <p:cNvSpPr txBox="1"/>
          <p:nvPr/>
        </p:nvSpPr>
        <p:spPr>
          <a:xfrm>
            <a:off x="696595" y="410210"/>
            <a:ext cx="10528935" cy="1210945"/>
          </a:xfrm>
          <a:prstGeom prst="rect">
            <a:avLst/>
          </a:prstGeom>
          <a:noFill/>
        </p:spPr>
        <p:txBody>
          <a:bodyPr wrap="square" rtlCol="0" anchor="t">
            <a:spAutoFit/>
          </a:bodyPr>
          <a:lstStyle/>
          <a:p>
            <a:pPr marL="0" marR="0" lvl="0" indent="0" algn="l" defTabSz="457200" rtl="0" eaLnBrk="0" fontAlgn="base" latinLnBrk="0" hangingPunct="0">
              <a:lnSpc>
                <a:spcPct val="130000"/>
              </a:lnSpc>
              <a:spcBef>
                <a:spcPct val="0"/>
              </a:spcBef>
              <a:spcAft>
                <a:spcPct val="0"/>
              </a:spcAft>
              <a:buClrTx/>
              <a:buSzTx/>
              <a:buFontTx/>
              <a:buNone/>
              <a:defRPr/>
            </a:pPr>
            <a:r>
              <a:rPr lang="zh-CN" altLang="zh-CN" sz="2800" noProof="0" smtClean="0">
                <a:ln>
                  <a:noFill/>
                </a:ln>
                <a:effectLst/>
                <a:uLnTx/>
                <a:uFillTx/>
                <a:latin typeface="Times New Roman" panose="02020603050405020304" pitchFamily="18" charset="0"/>
                <a:cs typeface="Times New Roman" panose="02020603050405020304" pitchFamily="18" charset="0"/>
                <a:sym typeface="+mn-ea"/>
              </a:rPr>
              <a:t>观察框图，说一说求一个数的平方运算和求一个数的平方根运算具有怎样的关系.</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dissolv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dissolv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ssolv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dissolv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dissolv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dissolv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1"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additive="base">
                                        <p:cTn id="63" dur="500" fill="hold"/>
                                        <p:tgtEl>
                                          <p:spTgt spid="2"/>
                                        </p:tgtEl>
                                        <p:attrNameLst>
                                          <p:attrName>ppt_x</p:attrName>
                                        </p:attrNameLst>
                                      </p:cBhvr>
                                      <p:tavLst>
                                        <p:tav tm="0">
                                          <p:val>
                                            <p:strVal val="#ppt_x"/>
                                          </p:val>
                                        </p:tav>
                                        <p:tav tm="100000">
                                          <p:val>
                                            <p:strVal val="#ppt_x"/>
                                          </p:val>
                                        </p:tav>
                                      </p:tavLst>
                                    </p:anim>
                                    <p:anim calcmode="lin" valueType="num">
                                      <p:cBhvr additive="base">
                                        <p:cTn id="6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0" end="0"/>
                                            </p:txEl>
                                          </p:spTgt>
                                        </p:tgtEl>
                                        <p:attrNameLst>
                                          <p:attrName>style.visibility</p:attrName>
                                        </p:attrNameLst>
                                      </p:cBhvr>
                                      <p:to>
                                        <p:strVal val="visible"/>
                                      </p:to>
                                    </p:set>
                                    <p:anim calcmode="lin" valueType="num">
                                      <p:cBhvr>
                                        <p:cTn id="69"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0"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6" nodeType="clickEffect">
                                  <p:stCondLst>
                                    <p:cond delay="0"/>
                                  </p:stCondLst>
                                  <p:childTnLst>
                                    <p:set>
                                      <p:cBhvr>
                                        <p:cTn id="74" dur="1" fill="hold">
                                          <p:stCondLst>
                                            <p:cond delay="0"/>
                                          </p:stCondLst>
                                        </p:cTn>
                                        <p:tgtEl>
                                          <p:spTgt spid="231536"/>
                                        </p:tgtEl>
                                        <p:attrNameLst>
                                          <p:attrName>style.visibility</p:attrName>
                                        </p:attrNameLst>
                                      </p:cBhvr>
                                      <p:to>
                                        <p:strVal val="visible"/>
                                      </p:to>
                                    </p:set>
                                    <p:animEffect transition="in" filter="blinds(horizontal)">
                                      <p:cBhvr>
                                        <p:cTn id="75" dur="500"/>
                                        <p:tgtEl>
                                          <p:spTgt spid="231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19" grpId="1" animBg="1"/>
      <p:bldP spid="2" grpId="1" animBg="1"/>
      <p:bldP spid="231536" grpId="6"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3" name="组合 2"/>
          <p:cNvGrpSpPr/>
          <p:nvPr/>
        </p:nvGrpSpPr>
        <p:grpSpPr>
          <a:xfrm>
            <a:off x="474980" y="116840"/>
            <a:ext cx="2247900" cy="583565"/>
            <a:chOff x="752" y="350"/>
            <a:chExt cx="3540" cy="919"/>
          </a:xfrm>
        </p:grpSpPr>
        <p:sp>
          <p:nvSpPr>
            <p:cNvPr id="4"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smtClean="0">
                  <a:solidFill>
                    <a:srgbClr val="FF6600"/>
                  </a:solidFill>
                  <a:latin typeface="微软雅黑" panose="020B0503020204020204" charset="-122"/>
                  <a:ea typeface="微软雅黑" panose="020B0503020204020204" charset="-122"/>
                </a:rPr>
                <a:t>例题讲解</a:t>
              </a:r>
            </a:p>
          </p:txBody>
        </p:sp>
        <p:grpSp>
          <p:nvGrpSpPr>
            <p:cNvPr id="5" name="组合 4"/>
            <p:cNvGrpSpPr/>
            <p:nvPr/>
          </p:nvGrpSpPr>
          <p:grpSpPr>
            <a:xfrm>
              <a:off x="752" y="540"/>
              <a:ext cx="692" cy="442"/>
              <a:chOff x="7703976" y="5138335"/>
              <a:chExt cx="1084013" cy="853067"/>
            </a:xfrm>
          </p:grpSpPr>
          <p:sp>
            <p:nvSpPr>
              <p:cNvPr id="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25" name="TextBox 24"/>
          <p:cNvSpPr txBox="1">
            <a:spLocks noChangeArrowheads="1"/>
          </p:cNvSpPr>
          <p:nvPr/>
        </p:nvSpPr>
        <p:spPr bwMode="auto">
          <a:xfrm>
            <a:off x="633095" y="524510"/>
            <a:ext cx="9871710" cy="159956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200000"/>
              </a:lnSpc>
              <a:spcBef>
                <a:spcPct val="0"/>
              </a:spcBef>
              <a:spcAft>
                <a:spcPct val="0"/>
              </a:spcAft>
              <a:buClrTx/>
              <a:buSzTx/>
              <a:buFontTx/>
              <a:buNone/>
              <a:defRPr/>
            </a:pPr>
            <a:r>
              <a:rPr kumimoji="0" lang="zh-CN" altLang="zh-CN" sz="2800" b="1"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例</a:t>
            </a:r>
            <a:r>
              <a:rPr kumimoji="0" lang="en-US" altLang="zh-CN" sz="2800" b="1"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4   </a:t>
            </a:r>
            <a:r>
              <a:rPr kumimoji="0" lang="zh-CN"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求下列各数的平方根：</a:t>
            </a:r>
          </a:p>
          <a:p>
            <a:pPr marL="0" marR="0" lvl="0" indent="0" algn="l" defTabSz="457200" rtl="0" eaLnBrk="0" fontAlgn="base" latinLnBrk="0" hangingPunct="0">
              <a:lnSpc>
                <a:spcPct val="150000"/>
              </a:lnSpc>
              <a:spcBef>
                <a:spcPct val="0"/>
              </a:spcBef>
              <a:spcAft>
                <a:spcPct val="0"/>
              </a:spcAft>
              <a:buClrTx/>
              <a:buSzTx/>
              <a:buFontTx/>
              <a:buNone/>
              <a:defRPr/>
            </a:pPr>
            <a:r>
              <a:rPr kumimoji="0" lang="en-US"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(1)</a:t>
            </a:r>
            <a:r>
              <a:rPr kumimoji="0" lang="zh-CN"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81；</a:t>
            </a:r>
            <a:r>
              <a:rPr kumimoji="0" lang="en-US"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       </a:t>
            </a:r>
            <a:r>
              <a:rPr kumimoji="0" lang="zh-CN" altLang="en-US"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(3) 0.04.</a:t>
            </a:r>
            <a:endParaRPr kumimoji="0" lang="zh-CN" altLang="zh-CN" sz="2800" b="1"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sp>
        <p:nvSpPr>
          <p:cNvPr id="2" name="矩形 1"/>
          <p:cNvSpPr>
            <a:spLocks noChangeArrowheads="1"/>
          </p:cNvSpPr>
          <p:nvPr/>
        </p:nvSpPr>
        <p:spPr bwMode="auto">
          <a:xfrm>
            <a:off x="633095" y="2124075"/>
            <a:ext cx="10504170" cy="4356100"/>
          </a:xfrm>
          <a:prstGeom prst="rect">
            <a:avLst/>
          </a:prstGeom>
          <a:noFill/>
          <a:ln w="9525">
            <a:noFill/>
            <a:miter lim="800000"/>
          </a:ln>
        </p:spPr>
        <p:txBody>
          <a:bodyPr wrap="square">
            <a:spAutoFit/>
          </a:bodyPr>
          <a:lstStyle/>
          <a:p>
            <a:pPr marL="0" marR="0" lvl="0" indent="0" algn="l" defTabSz="457200" rtl="0" eaLnBrk="1" fontAlgn="base" latinLnBrk="0" hangingPunct="1">
              <a:lnSpc>
                <a:spcPct val="130000"/>
              </a:lnSpc>
              <a:spcBef>
                <a:spcPct val="0"/>
              </a:spcBef>
              <a:spcAft>
                <a:spcPct val="0"/>
              </a:spcAft>
              <a:buClrTx/>
              <a:buSzTx/>
              <a:buFontTx/>
              <a:buNone/>
              <a:defRPr/>
            </a:pPr>
            <a:r>
              <a:rPr kumimoji="0" lang="zh-CN" altLang="zh-CN" sz="2800" b="1" i="0" u="none" strike="noStrike" kern="1200" cap="none" spc="0" normalizeH="0" baseline="0" noProof="0">
                <a:ln>
                  <a:noFill/>
                </a:ln>
                <a:solidFill>
                  <a:srgbClr val="0000FF"/>
                </a:solidFill>
                <a:effectLst/>
                <a:uLnTx/>
                <a:uFillTx/>
                <a:latin typeface="微软雅黑" panose="020B0503020204020204" charset="-122"/>
                <a:ea typeface="微软雅黑" panose="020B0503020204020204" charset="-122"/>
                <a:cs typeface="微软雅黑" panose="020B0503020204020204" charset="-122"/>
              </a:rPr>
              <a:t>解：</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因为</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±9)</a:t>
            </a:r>
            <a:r>
              <a:rPr kumimoji="0" lang="zh-CN" altLang="zh-CN" sz="2800" b="1" i="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 81</a:t>
            </a:r>
            <a:r>
              <a:rPr kumimoji="0" lang="zh-CN" altLang="en-US"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所以81的平方根为±9</a:t>
            </a:r>
            <a:r>
              <a:rPr kumimoji="0" lang="zh-CN" altLang="en-US"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p>
          <a:p>
            <a:pPr marL="0" marR="0" lvl="0" indent="0" algn="l" defTabSz="4572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即</a:t>
            </a:r>
            <a:r>
              <a:rPr lang="en-US" altLang="zh-CN" sz="2800" b="1"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      </a:t>
            </a:r>
            <a:r>
              <a:rPr lang="en-US" altLang="zh-CN" sz="2800" b="1"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=±9.</a:t>
            </a:r>
            <a:endPar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2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(2)</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因为</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，所以</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的平方根为</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endPar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25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即</a:t>
            </a:r>
            <a:endPar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(3)</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因为</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(±0.2)</a:t>
            </a:r>
            <a:r>
              <a:rPr kumimoji="0" lang="en-US" altLang="zh-CN" sz="2800" b="1" i="0" u="none" strike="noStrike" kern="1200" cap="none" spc="0" normalizeH="0" baseline="3000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 0.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04</a:t>
            </a:r>
            <a:r>
              <a:rPr kumimoji="0" lang="zh-CN" altLang="en-US"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所以</a:t>
            </a: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0.04</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的平方根为±0.2，</a:t>
            </a:r>
            <a:endPar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即</a:t>
            </a:r>
          </a:p>
        </p:txBody>
      </p:sp>
      <p:graphicFrame>
        <p:nvGraphicFramePr>
          <p:cNvPr id="21518" name="Object 17"/>
          <p:cNvGraphicFramePr>
            <a:graphicFrameLocks noChangeAspect="1"/>
          </p:cNvGraphicFramePr>
          <p:nvPr/>
        </p:nvGraphicFramePr>
        <p:xfrm>
          <a:off x="3609340" y="1341120"/>
          <a:ext cx="748030" cy="782955"/>
        </p:xfrm>
        <a:graphic>
          <a:graphicData uri="http://schemas.openxmlformats.org/presentationml/2006/ole">
            <mc:AlternateContent xmlns:mc="http://schemas.openxmlformats.org/markup-compatibility/2006">
              <mc:Choice xmlns:v="urn:schemas-microsoft-com:vml" Requires="v">
                <p:oleObj spid="_x0000_s9247" r:id="rId3" imgW="279400" imgH="406400" progId="Equation.DSMT4">
                  <p:embed/>
                </p:oleObj>
              </mc:Choice>
              <mc:Fallback>
                <p:oleObj r:id="rId3" imgW="279400" imgH="406400" progId="Equation.DSMT4">
                  <p:embed/>
                  <p:pic>
                    <p:nvPicPr>
                      <p:cNvPr id="0" name="OLE substitute image"/>
                      <p:cNvPicPr/>
                      <p:nvPr/>
                    </p:nvPicPr>
                    <p:blipFill>
                      <a:blip r:embed="rId4"/>
                      <a:stretch>
                        <a:fillRect/>
                      </a:stretch>
                    </p:blipFill>
                    <p:spPr>
                      <a:xfrm>
                        <a:off x="3609340" y="1341120"/>
                        <a:ext cx="748030" cy="782955"/>
                      </a:xfrm>
                      <a:prstGeom prst="rect">
                        <a:avLst/>
                      </a:prstGeom>
                      <a:noFill/>
                      <a:ln w="38100">
                        <a:noFill/>
                        <a:miter/>
                      </a:ln>
                    </p:spPr>
                  </p:pic>
                </p:oleObj>
              </mc:Fallback>
            </mc:AlternateContent>
          </a:graphicData>
        </a:graphic>
      </p:graphicFrame>
      <p:graphicFrame>
        <p:nvGraphicFramePr>
          <p:cNvPr id="43011" name="Object 3"/>
          <p:cNvGraphicFramePr>
            <a:graphicFrameLocks noChangeAspect="1"/>
          </p:cNvGraphicFramePr>
          <p:nvPr/>
        </p:nvGraphicFramePr>
        <p:xfrm>
          <a:off x="2399665" y="2892425"/>
          <a:ext cx="816610" cy="440055"/>
        </p:xfrm>
        <a:graphic>
          <a:graphicData uri="http://schemas.openxmlformats.org/presentationml/2006/ole">
            <mc:AlternateContent xmlns:mc="http://schemas.openxmlformats.org/markup-compatibility/2006">
              <mc:Choice xmlns:v="urn:schemas-microsoft-com:vml" Requires="v">
                <p:oleObj spid="_x0000_s9248" r:id="rId5" imgW="304800" imgH="228600" progId="Equation.DSMT4">
                  <p:embed/>
                </p:oleObj>
              </mc:Choice>
              <mc:Fallback>
                <p:oleObj r:id="rId5" imgW="304800" imgH="228600" progId="Equation.DSMT4">
                  <p:embed/>
                  <p:pic>
                    <p:nvPicPr>
                      <p:cNvPr id="0" name="OLE substitute image"/>
                      <p:cNvPicPr/>
                      <p:nvPr/>
                    </p:nvPicPr>
                    <p:blipFill>
                      <a:blip r:embed="rId6"/>
                      <a:stretch>
                        <a:fillRect/>
                      </a:stretch>
                    </p:blipFill>
                    <p:spPr>
                      <a:xfrm>
                        <a:off x="2399665" y="2892425"/>
                        <a:ext cx="816610" cy="440055"/>
                      </a:xfrm>
                      <a:prstGeom prst="rect">
                        <a:avLst/>
                      </a:prstGeom>
                      <a:noFill/>
                      <a:ln w="38100">
                        <a:noFill/>
                        <a:miter/>
                      </a:ln>
                    </p:spPr>
                  </p:pic>
                </p:oleObj>
              </mc:Fallback>
            </mc:AlternateContent>
          </a:graphicData>
        </a:graphic>
      </p:graphicFrame>
      <p:graphicFrame>
        <p:nvGraphicFramePr>
          <p:cNvPr id="43012" name="Object 4"/>
          <p:cNvGraphicFramePr>
            <a:graphicFrameLocks noChangeAspect="1"/>
          </p:cNvGraphicFramePr>
          <p:nvPr/>
        </p:nvGraphicFramePr>
        <p:xfrm>
          <a:off x="2722880" y="3332480"/>
          <a:ext cx="2520315" cy="903605"/>
        </p:xfrm>
        <a:graphic>
          <a:graphicData uri="http://schemas.openxmlformats.org/presentationml/2006/ole">
            <mc:AlternateContent xmlns:mc="http://schemas.openxmlformats.org/markup-compatibility/2006">
              <mc:Choice xmlns:v="urn:schemas-microsoft-com:vml" Requires="v">
                <p:oleObj spid="_x0000_s9249" r:id="rId7" imgW="939800" imgH="469900" progId="Equation.DSMT4">
                  <p:embed/>
                </p:oleObj>
              </mc:Choice>
              <mc:Fallback>
                <p:oleObj r:id="rId7" imgW="939800" imgH="469900" progId="Equation.DSMT4">
                  <p:embed/>
                  <p:pic>
                    <p:nvPicPr>
                      <p:cNvPr id="0" name="OLE substitute image"/>
                      <p:cNvPicPr/>
                      <p:nvPr/>
                    </p:nvPicPr>
                    <p:blipFill>
                      <a:blip r:embed="rId8"/>
                      <a:stretch>
                        <a:fillRect/>
                      </a:stretch>
                    </p:blipFill>
                    <p:spPr>
                      <a:xfrm>
                        <a:off x="2722880" y="3332480"/>
                        <a:ext cx="2520315" cy="903605"/>
                      </a:xfrm>
                      <a:prstGeom prst="rect">
                        <a:avLst/>
                      </a:prstGeom>
                      <a:noFill/>
                      <a:ln w="38100">
                        <a:noFill/>
                        <a:miter/>
                      </a:ln>
                    </p:spPr>
                  </p:pic>
                </p:oleObj>
              </mc:Fallback>
            </mc:AlternateContent>
          </a:graphicData>
        </a:graphic>
      </p:graphicFrame>
      <p:graphicFrame>
        <p:nvGraphicFramePr>
          <p:cNvPr id="43015" name="Object 7"/>
          <p:cNvGraphicFramePr>
            <a:graphicFrameLocks noChangeAspect="1"/>
          </p:cNvGraphicFramePr>
          <p:nvPr/>
        </p:nvGraphicFramePr>
        <p:xfrm>
          <a:off x="6179820" y="3467735"/>
          <a:ext cx="748030" cy="781050"/>
        </p:xfrm>
        <a:graphic>
          <a:graphicData uri="http://schemas.openxmlformats.org/presentationml/2006/ole">
            <mc:AlternateContent xmlns:mc="http://schemas.openxmlformats.org/markup-compatibility/2006">
              <mc:Choice xmlns:v="urn:schemas-microsoft-com:vml" Requires="v">
                <p:oleObj spid="_x0000_s9250" r:id="rId9" imgW="279400" imgH="406400" progId="Equation.DSMT4">
                  <p:embed/>
                </p:oleObj>
              </mc:Choice>
              <mc:Fallback>
                <p:oleObj r:id="rId9" imgW="279400" imgH="406400" progId="Equation.DSMT4">
                  <p:embed/>
                  <p:pic>
                    <p:nvPicPr>
                      <p:cNvPr id="0" name="OLE substitute image"/>
                      <p:cNvPicPr/>
                      <p:nvPr/>
                    </p:nvPicPr>
                    <p:blipFill>
                      <a:blip r:embed="rId10"/>
                      <a:stretch>
                        <a:fillRect/>
                      </a:stretch>
                    </p:blipFill>
                    <p:spPr>
                      <a:xfrm>
                        <a:off x="6179820" y="3467735"/>
                        <a:ext cx="748030" cy="781050"/>
                      </a:xfrm>
                      <a:prstGeom prst="rect">
                        <a:avLst/>
                      </a:prstGeom>
                      <a:noFill/>
                      <a:ln w="38100">
                        <a:noFill/>
                        <a:miter/>
                      </a:ln>
                    </p:spPr>
                  </p:pic>
                </p:oleObj>
              </mc:Fallback>
            </mc:AlternateContent>
          </a:graphicData>
        </a:graphic>
      </p:graphicFrame>
      <p:graphicFrame>
        <p:nvGraphicFramePr>
          <p:cNvPr id="43016" name="Object 8"/>
          <p:cNvGraphicFramePr>
            <a:graphicFrameLocks noChangeAspect="1"/>
          </p:cNvGraphicFramePr>
          <p:nvPr/>
        </p:nvGraphicFramePr>
        <p:xfrm>
          <a:off x="8729980" y="3467735"/>
          <a:ext cx="852170" cy="781050"/>
        </p:xfrm>
        <a:graphic>
          <a:graphicData uri="http://schemas.openxmlformats.org/presentationml/2006/ole">
            <mc:AlternateContent xmlns:mc="http://schemas.openxmlformats.org/markup-compatibility/2006">
              <mc:Choice xmlns:v="urn:schemas-microsoft-com:vml" Requires="v">
                <p:oleObj spid="_x0000_s9251" r:id="rId11" imgW="317500" imgH="405765" progId="Equation.DSMT4">
                  <p:embed/>
                </p:oleObj>
              </mc:Choice>
              <mc:Fallback>
                <p:oleObj r:id="rId11" imgW="317500" imgH="405765" progId="Equation.DSMT4">
                  <p:embed/>
                  <p:pic>
                    <p:nvPicPr>
                      <p:cNvPr id="0" name="OLE substitute image"/>
                      <p:cNvPicPr/>
                      <p:nvPr/>
                    </p:nvPicPr>
                    <p:blipFill>
                      <a:blip r:embed="rId12"/>
                      <a:stretch>
                        <a:fillRect/>
                      </a:stretch>
                    </p:blipFill>
                    <p:spPr>
                      <a:xfrm>
                        <a:off x="8729980" y="3467735"/>
                        <a:ext cx="852170" cy="781050"/>
                      </a:xfrm>
                      <a:prstGeom prst="rect">
                        <a:avLst/>
                      </a:prstGeom>
                      <a:noFill/>
                      <a:ln w="38100">
                        <a:noFill/>
                        <a:miter/>
                      </a:ln>
                    </p:spPr>
                  </p:pic>
                </p:oleObj>
              </mc:Fallback>
            </mc:AlternateContent>
          </a:graphicData>
        </a:graphic>
      </p:graphicFrame>
      <p:graphicFrame>
        <p:nvGraphicFramePr>
          <p:cNvPr id="43018" name="Object 10"/>
          <p:cNvGraphicFramePr>
            <a:graphicFrameLocks noChangeAspect="1"/>
          </p:cNvGraphicFramePr>
          <p:nvPr/>
        </p:nvGraphicFramePr>
        <p:xfrm>
          <a:off x="2275840" y="4506595"/>
          <a:ext cx="2621915" cy="854075"/>
        </p:xfrm>
        <a:graphic>
          <a:graphicData uri="http://schemas.openxmlformats.org/presentationml/2006/ole">
            <mc:AlternateContent xmlns:mc="http://schemas.openxmlformats.org/markup-compatibility/2006">
              <mc:Choice xmlns:v="urn:schemas-microsoft-com:vml" Requires="v">
                <p:oleObj spid="_x0000_s9252" r:id="rId13" imgW="977265" imgH="444500" progId="Equation.DSMT4">
                  <p:embed/>
                </p:oleObj>
              </mc:Choice>
              <mc:Fallback>
                <p:oleObj r:id="rId13" imgW="977265" imgH="444500" progId="Equation.DSMT4">
                  <p:embed/>
                  <p:pic>
                    <p:nvPicPr>
                      <p:cNvPr id="0" name="OLE substitute image"/>
                      <p:cNvPicPr/>
                      <p:nvPr/>
                    </p:nvPicPr>
                    <p:blipFill>
                      <a:blip r:embed="rId14"/>
                      <a:stretch>
                        <a:fillRect/>
                      </a:stretch>
                    </p:blipFill>
                    <p:spPr>
                      <a:xfrm>
                        <a:off x="2275840" y="4506595"/>
                        <a:ext cx="2621915" cy="854075"/>
                      </a:xfrm>
                      <a:prstGeom prst="rect">
                        <a:avLst/>
                      </a:prstGeom>
                      <a:noFill/>
                      <a:ln w="38100">
                        <a:noFill/>
                        <a:miter/>
                      </a:ln>
                    </p:spPr>
                  </p:pic>
                </p:oleObj>
              </mc:Fallback>
            </mc:AlternateContent>
          </a:graphicData>
        </a:graphic>
      </p:graphicFrame>
      <p:graphicFrame>
        <p:nvGraphicFramePr>
          <p:cNvPr id="43019" name="Object 11"/>
          <p:cNvGraphicFramePr>
            <a:graphicFrameLocks noChangeAspect="1"/>
          </p:cNvGraphicFramePr>
          <p:nvPr/>
        </p:nvGraphicFramePr>
        <p:xfrm>
          <a:off x="2399665" y="5920740"/>
          <a:ext cx="3119120" cy="514350"/>
        </p:xfrm>
        <a:graphic>
          <a:graphicData uri="http://schemas.openxmlformats.org/presentationml/2006/ole">
            <mc:AlternateContent xmlns:mc="http://schemas.openxmlformats.org/markup-compatibility/2006">
              <mc:Choice xmlns:v="urn:schemas-microsoft-com:vml" Requires="v">
                <p:oleObj spid="_x0000_s9253" r:id="rId15" imgW="990600" imgH="228600" progId="Equation.DSMT4">
                  <p:embed/>
                </p:oleObj>
              </mc:Choice>
              <mc:Fallback>
                <p:oleObj r:id="rId15" imgW="990600" imgH="228600" progId="Equation.DSMT4">
                  <p:embed/>
                  <p:pic>
                    <p:nvPicPr>
                      <p:cNvPr id="0" name="OLE substitute image"/>
                      <p:cNvPicPr/>
                      <p:nvPr/>
                    </p:nvPicPr>
                    <p:blipFill>
                      <a:blip r:embed="rId16"/>
                      <a:stretch>
                        <a:fillRect/>
                      </a:stretch>
                    </p:blipFill>
                    <p:spPr>
                      <a:xfrm>
                        <a:off x="2399665" y="5920740"/>
                        <a:ext cx="3119120" cy="514350"/>
                      </a:xfrm>
                      <a:prstGeom prst="rect">
                        <a:avLst/>
                      </a:prstGeom>
                      <a:noFill/>
                      <a:ln w="38100">
                        <a:noFill/>
                        <a:miter/>
                      </a:ln>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18"/>
                                        </p:tgtEl>
                                        <p:attrNameLst>
                                          <p:attrName>style.visibility</p:attrName>
                                        </p:attrNameLst>
                                      </p:cBhvr>
                                      <p:to>
                                        <p:strVal val="visible"/>
                                      </p:to>
                                    </p:set>
                                    <p:anim calcmode="lin" valueType="num">
                                      <p:cBhvr additive="base">
                                        <p:cTn id="11" dur="500" fill="hold"/>
                                        <p:tgtEl>
                                          <p:spTgt spid="21518"/>
                                        </p:tgtEl>
                                        <p:attrNameLst>
                                          <p:attrName>ppt_x</p:attrName>
                                        </p:attrNameLst>
                                      </p:cBhvr>
                                      <p:tavLst>
                                        <p:tav tm="0">
                                          <p:val>
                                            <p:strVal val="#ppt_x"/>
                                          </p:val>
                                        </p:tav>
                                        <p:tav tm="100000">
                                          <p:val>
                                            <p:strVal val="#ppt_x"/>
                                          </p:val>
                                        </p:tav>
                                      </p:tavLst>
                                    </p:anim>
                                    <p:anim calcmode="lin" valueType="num">
                                      <p:cBhvr additive="base">
                                        <p:cTn id="12" dur="500" fill="hold"/>
                                        <p:tgtEl>
                                          <p:spTgt spid="215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3011"/>
                                        </p:tgtEl>
                                        <p:attrNameLst>
                                          <p:attrName>style.visibility</p:attrName>
                                        </p:attrNameLst>
                                      </p:cBhvr>
                                      <p:to>
                                        <p:strVal val="visible"/>
                                      </p:to>
                                    </p:set>
                                    <p:anim calcmode="lin" valueType="num">
                                      <p:cBhvr additive="base">
                                        <p:cTn id="21" dur="500" fill="hold"/>
                                        <p:tgtEl>
                                          <p:spTgt spid="43011"/>
                                        </p:tgtEl>
                                        <p:attrNameLst>
                                          <p:attrName>ppt_x</p:attrName>
                                        </p:attrNameLst>
                                      </p:cBhvr>
                                      <p:tavLst>
                                        <p:tav tm="0">
                                          <p:val>
                                            <p:strVal val="#ppt_x"/>
                                          </p:val>
                                        </p:tav>
                                        <p:tav tm="100000">
                                          <p:val>
                                            <p:strVal val="#ppt_x"/>
                                          </p:val>
                                        </p:tav>
                                      </p:tavLst>
                                    </p:anim>
                                    <p:anim calcmode="lin" valueType="num">
                                      <p:cBhvr additive="base">
                                        <p:cTn id="22" dur="500" fill="hold"/>
                                        <p:tgtEl>
                                          <p:spTgt spid="430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3012"/>
                                        </p:tgtEl>
                                        <p:attrNameLst>
                                          <p:attrName>style.visibility</p:attrName>
                                        </p:attrNameLst>
                                      </p:cBhvr>
                                      <p:to>
                                        <p:strVal val="visible"/>
                                      </p:to>
                                    </p:set>
                                    <p:anim calcmode="lin" valueType="num">
                                      <p:cBhvr additive="base">
                                        <p:cTn id="25" dur="500" fill="hold"/>
                                        <p:tgtEl>
                                          <p:spTgt spid="43012"/>
                                        </p:tgtEl>
                                        <p:attrNameLst>
                                          <p:attrName>ppt_x</p:attrName>
                                        </p:attrNameLst>
                                      </p:cBhvr>
                                      <p:tavLst>
                                        <p:tav tm="0">
                                          <p:val>
                                            <p:strVal val="#ppt_x"/>
                                          </p:val>
                                        </p:tav>
                                        <p:tav tm="100000">
                                          <p:val>
                                            <p:strVal val="#ppt_x"/>
                                          </p:val>
                                        </p:tav>
                                      </p:tavLst>
                                    </p:anim>
                                    <p:anim calcmode="lin" valueType="num">
                                      <p:cBhvr additive="base">
                                        <p:cTn id="26" dur="500" fill="hold"/>
                                        <p:tgtEl>
                                          <p:spTgt spid="430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3015"/>
                                        </p:tgtEl>
                                        <p:attrNameLst>
                                          <p:attrName>style.visibility</p:attrName>
                                        </p:attrNameLst>
                                      </p:cBhvr>
                                      <p:to>
                                        <p:strVal val="visible"/>
                                      </p:to>
                                    </p:set>
                                    <p:anim calcmode="lin" valueType="num">
                                      <p:cBhvr additive="base">
                                        <p:cTn id="29" dur="500" fill="hold"/>
                                        <p:tgtEl>
                                          <p:spTgt spid="43015"/>
                                        </p:tgtEl>
                                        <p:attrNameLst>
                                          <p:attrName>ppt_x</p:attrName>
                                        </p:attrNameLst>
                                      </p:cBhvr>
                                      <p:tavLst>
                                        <p:tav tm="0">
                                          <p:val>
                                            <p:strVal val="#ppt_x"/>
                                          </p:val>
                                        </p:tav>
                                        <p:tav tm="100000">
                                          <p:val>
                                            <p:strVal val="#ppt_x"/>
                                          </p:val>
                                        </p:tav>
                                      </p:tavLst>
                                    </p:anim>
                                    <p:anim calcmode="lin" valueType="num">
                                      <p:cBhvr additive="base">
                                        <p:cTn id="30" dur="500" fill="hold"/>
                                        <p:tgtEl>
                                          <p:spTgt spid="4301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3016"/>
                                        </p:tgtEl>
                                        <p:attrNameLst>
                                          <p:attrName>style.visibility</p:attrName>
                                        </p:attrNameLst>
                                      </p:cBhvr>
                                      <p:to>
                                        <p:strVal val="visible"/>
                                      </p:to>
                                    </p:set>
                                    <p:anim calcmode="lin" valueType="num">
                                      <p:cBhvr additive="base">
                                        <p:cTn id="33" dur="500" fill="hold"/>
                                        <p:tgtEl>
                                          <p:spTgt spid="43016"/>
                                        </p:tgtEl>
                                        <p:attrNameLst>
                                          <p:attrName>ppt_x</p:attrName>
                                        </p:attrNameLst>
                                      </p:cBhvr>
                                      <p:tavLst>
                                        <p:tav tm="0">
                                          <p:val>
                                            <p:strVal val="#ppt_x"/>
                                          </p:val>
                                        </p:tav>
                                        <p:tav tm="100000">
                                          <p:val>
                                            <p:strVal val="#ppt_x"/>
                                          </p:val>
                                        </p:tav>
                                      </p:tavLst>
                                    </p:anim>
                                    <p:anim calcmode="lin" valueType="num">
                                      <p:cBhvr additive="base">
                                        <p:cTn id="34" dur="500" fill="hold"/>
                                        <p:tgtEl>
                                          <p:spTgt spid="430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3018"/>
                                        </p:tgtEl>
                                        <p:attrNameLst>
                                          <p:attrName>style.visibility</p:attrName>
                                        </p:attrNameLst>
                                      </p:cBhvr>
                                      <p:to>
                                        <p:strVal val="visible"/>
                                      </p:to>
                                    </p:set>
                                    <p:anim calcmode="lin" valueType="num">
                                      <p:cBhvr additive="base">
                                        <p:cTn id="37" dur="500" fill="hold"/>
                                        <p:tgtEl>
                                          <p:spTgt spid="43018"/>
                                        </p:tgtEl>
                                        <p:attrNameLst>
                                          <p:attrName>ppt_x</p:attrName>
                                        </p:attrNameLst>
                                      </p:cBhvr>
                                      <p:tavLst>
                                        <p:tav tm="0">
                                          <p:val>
                                            <p:strVal val="#ppt_x"/>
                                          </p:val>
                                        </p:tav>
                                        <p:tav tm="100000">
                                          <p:val>
                                            <p:strVal val="#ppt_x"/>
                                          </p:val>
                                        </p:tav>
                                      </p:tavLst>
                                    </p:anim>
                                    <p:anim calcmode="lin" valueType="num">
                                      <p:cBhvr additive="base">
                                        <p:cTn id="38" dur="500" fill="hold"/>
                                        <p:tgtEl>
                                          <p:spTgt spid="43018"/>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3019"/>
                                        </p:tgtEl>
                                        <p:attrNameLst>
                                          <p:attrName>style.visibility</p:attrName>
                                        </p:attrNameLst>
                                      </p:cBhvr>
                                      <p:to>
                                        <p:strVal val="visible"/>
                                      </p:to>
                                    </p:set>
                                    <p:anim calcmode="lin" valueType="num">
                                      <p:cBhvr additive="base">
                                        <p:cTn id="41" dur="500" fill="hold"/>
                                        <p:tgtEl>
                                          <p:spTgt spid="43019"/>
                                        </p:tgtEl>
                                        <p:attrNameLst>
                                          <p:attrName>ppt_x</p:attrName>
                                        </p:attrNameLst>
                                      </p:cBhvr>
                                      <p:tavLst>
                                        <p:tav tm="0">
                                          <p:val>
                                            <p:strVal val="#ppt_x"/>
                                          </p:val>
                                        </p:tav>
                                        <p:tav tm="100000">
                                          <p:val>
                                            <p:strVal val="#ppt_x"/>
                                          </p:val>
                                        </p:tav>
                                      </p:tavLst>
                                    </p:anim>
                                    <p:anim calcmode="lin" valueType="num">
                                      <p:cBhvr additive="base">
                                        <p:cTn id="42" dur="500" fill="hold"/>
                                        <p:tgtEl>
                                          <p:spTgt spid="430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86410" y="168275"/>
            <a:ext cx="2185035" cy="583565"/>
            <a:chOff x="752" y="266"/>
            <a:chExt cx="3441" cy="919"/>
          </a:xfrm>
        </p:grpSpPr>
        <p:sp>
          <p:nvSpPr>
            <p:cNvPr id="9" name="文本框 3">
              <a:hlinkClick r:id="" action="ppaction://noaction"/>
            </p:cNvPr>
            <p:cNvSpPr txBox="1"/>
            <p:nvPr/>
          </p:nvSpPr>
          <p:spPr>
            <a:xfrm>
              <a:off x="1345" y="266"/>
              <a:ext cx="2848" cy="919"/>
            </a:xfrm>
            <a:prstGeom prst="rect">
              <a:avLst/>
            </a:prstGeom>
            <a:noFill/>
          </p:spPr>
          <p:txBody>
            <a:bodyPr wrap="none" rtlCol="0">
              <a:spAutoFit/>
            </a:bodyPr>
            <a:lstStyle/>
            <a:p>
              <a:r>
                <a:rPr lang="zh-CN" altLang="en-US" sz="3200" dirty="0" smtClean="0">
                  <a:solidFill>
                    <a:srgbClr val="FF6600"/>
                  </a:solidFill>
                  <a:latin typeface="微软雅黑" panose="020B0503020204020204" charset="-122"/>
                  <a:ea typeface="微软雅黑" panose="020B0503020204020204" charset="-122"/>
                </a:rPr>
                <a:t>知识回顾</a:t>
              </a:r>
            </a:p>
          </p:txBody>
        </p:sp>
        <p:grpSp>
          <p:nvGrpSpPr>
            <p:cNvPr id="2" name="组合 1"/>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grpSp>
      </p:grpSp>
      <p:sp>
        <p:nvSpPr>
          <p:cNvPr id="11" name="Text Box 2"/>
          <p:cNvSpPr txBox="1"/>
          <p:nvPr/>
        </p:nvSpPr>
        <p:spPr>
          <a:xfrm>
            <a:off x="862965" y="1047750"/>
            <a:ext cx="8336915" cy="521970"/>
          </a:xfrm>
          <a:prstGeom prst="rect">
            <a:avLst/>
          </a:prstGeom>
          <a:noFill/>
          <a:ln w="9525">
            <a:noFill/>
          </a:ln>
        </p:spPr>
        <p:txBody>
          <a:bodyPr wrap="square" anchor="t">
            <a:spAutoFit/>
          </a:bodyPr>
          <a:lstStyle/>
          <a:p>
            <a:pPr eaLnBrk="0" hangingPunct="0"/>
            <a:r>
              <a:rPr lang="zh-CN" altLang="en-US" sz="2800" b="1" dirty="0">
                <a:solidFill>
                  <a:srgbClr val="FF0000"/>
                </a:solidFill>
                <a:latin typeface="微软雅黑" panose="020B0503020204020204" charset="-122"/>
                <a:ea typeface="微软雅黑" panose="020B0503020204020204" charset="-122"/>
              </a:rPr>
              <a:t>复习：</a:t>
            </a:r>
            <a:r>
              <a:rPr lang="en-US" altLang="zh-CN" sz="2800" dirty="0">
                <a:latin typeface="微软雅黑" panose="020B0503020204020204" charset="-122"/>
                <a:ea typeface="微软雅黑" panose="020B0503020204020204" charset="-122"/>
              </a:rPr>
              <a:t>1.</a:t>
            </a:r>
            <a:r>
              <a:rPr lang="zh-CN" altLang="en-US" sz="2800" dirty="0">
                <a:latin typeface="微软雅黑" panose="020B0503020204020204" charset="-122"/>
                <a:ea typeface="微软雅黑" panose="020B0503020204020204" charset="-122"/>
              </a:rPr>
              <a:t>已知正方形的边长为</a:t>
            </a:r>
            <a:r>
              <a:rPr lang="en-US" altLang="zh-CN" sz="2800" dirty="0">
                <a:latin typeface="微软雅黑" panose="020B0503020204020204" charset="-122"/>
                <a:ea typeface="微软雅黑" panose="020B0503020204020204" charset="-122"/>
              </a:rPr>
              <a:t>a</a:t>
            </a:r>
            <a:r>
              <a:rPr lang="zh-CN" altLang="en-US" sz="2800" dirty="0">
                <a:latin typeface="微软雅黑" panose="020B0503020204020204" charset="-122"/>
                <a:ea typeface="微软雅黑" panose="020B0503020204020204" charset="-122"/>
              </a:rPr>
              <a:t>，面积怎么计算？</a:t>
            </a:r>
          </a:p>
        </p:txBody>
      </p:sp>
      <p:sp>
        <p:nvSpPr>
          <p:cNvPr id="6169" name="文本框 11"/>
          <p:cNvSpPr txBox="1"/>
          <p:nvPr/>
        </p:nvSpPr>
        <p:spPr>
          <a:xfrm>
            <a:off x="2040890" y="1849120"/>
            <a:ext cx="943610" cy="521970"/>
          </a:xfrm>
          <a:prstGeom prst="rect">
            <a:avLst/>
          </a:prstGeom>
          <a:noFill/>
          <a:ln w="9525">
            <a:noFill/>
          </a:ln>
        </p:spPr>
        <p:txBody>
          <a:bodyPr wrap="none" anchor="t">
            <a:spAutoFit/>
          </a:bodyPr>
          <a:lstStyle/>
          <a:p>
            <a:r>
              <a:rPr lang="en-US" sz="2800" dirty="0">
                <a:ln w="22225">
                  <a:solidFill>
                    <a:schemeClr val="accent2"/>
                  </a:solidFill>
                  <a:prstDash val="solid"/>
                </a:ln>
                <a:solidFill>
                  <a:schemeClr val="accent2">
                    <a:lumMod val="40000"/>
                    <a:lumOff val="60000"/>
                  </a:schemeClr>
                </a:solidFill>
                <a:effectLst/>
                <a:latin typeface="Times New Roman" panose="02020603050405020304" pitchFamily="18" charset="0"/>
                <a:ea typeface="宋体" panose="02010600030101010101" pitchFamily="2" charset="-122"/>
                <a:cs typeface="Times New Roman" panose="02020603050405020304" pitchFamily="18" charset="0"/>
              </a:rPr>
              <a:t>S=a</a:t>
            </a:r>
            <a:r>
              <a:rPr lang="en-US" sz="2800" baseline="30000" dirty="0">
                <a:ln w="22225">
                  <a:solidFill>
                    <a:schemeClr val="accent2"/>
                  </a:solidFill>
                  <a:prstDash val="solid"/>
                </a:ln>
                <a:solidFill>
                  <a:schemeClr val="accent2">
                    <a:lumMod val="40000"/>
                    <a:lumOff val="60000"/>
                  </a:schemeClr>
                </a:solidFill>
                <a:effectLst/>
                <a:latin typeface="Times New Roman" panose="02020603050405020304" pitchFamily="18" charset="0"/>
                <a:ea typeface="宋体" panose="02010600030101010101" pitchFamily="2" charset="-122"/>
                <a:cs typeface="Times New Roman" panose="02020603050405020304" pitchFamily="18" charset="0"/>
              </a:rPr>
              <a:t>2</a:t>
            </a:r>
            <a:r>
              <a:rPr lang="en-US" altLang="zh-CN" sz="2800" dirty="0">
                <a:ln w="22225">
                  <a:solidFill>
                    <a:schemeClr val="accent2"/>
                  </a:solidFill>
                  <a:prstDash val="solid"/>
                </a:ln>
                <a:solidFill>
                  <a:schemeClr val="accent2">
                    <a:lumMod val="40000"/>
                    <a:lumOff val="60000"/>
                  </a:schemeClr>
                </a:solidFill>
                <a:effectLst/>
                <a:latin typeface="Times New Roman" panose="02020603050405020304" pitchFamily="18" charset="0"/>
                <a:ea typeface="宋体" panose="02010600030101010101" pitchFamily="2" charset="-122"/>
                <a:cs typeface="Times New Roman" panose="02020603050405020304" pitchFamily="18" charset="0"/>
              </a:rPr>
              <a:t>.</a:t>
            </a:r>
          </a:p>
        </p:txBody>
      </p:sp>
      <p:sp>
        <p:nvSpPr>
          <p:cNvPr id="5" name="Text Box 2"/>
          <p:cNvSpPr txBox="1"/>
          <p:nvPr/>
        </p:nvSpPr>
        <p:spPr>
          <a:xfrm>
            <a:off x="1564005" y="2475865"/>
            <a:ext cx="10323830" cy="521970"/>
          </a:xfrm>
          <a:prstGeom prst="rect">
            <a:avLst/>
          </a:prstGeom>
          <a:noFill/>
          <a:ln w="9525">
            <a:noFill/>
          </a:ln>
        </p:spPr>
        <p:txBody>
          <a:bodyPr wrap="square" anchor="t">
            <a:spAutoFit/>
          </a:bodyPr>
          <a:lstStyle/>
          <a:p>
            <a:pPr eaLnBrk="0" hangingPunct="0"/>
            <a:r>
              <a:rPr lang="en-US" altLang="zh-CN" sz="2800" dirty="0">
                <a:latin typeface="微软雅黑" panose="020B0503020204020204" charset="-122"/>
                <a:ea typeface="微软雅黑" panose="020B0503020204020204" charset="-122"/>
              </a:rPr>
              <a:t>2.</a:t>
            </a:r>
            <a:r>
              <a:rPr lang="zh-CN" altLang="en-US" sz="2800" dirty="0">
                <a:latin typeface="微软雅黑" panose="020B0503020204020204" charset="-122"/>
                <a:ea typeface="微软雅黑" panose="020B0503020204020204" charset="-122"/>
              </a:rPr>
              <a:t>计算：</a:t>
            </a:r>
          </a:p>
        </p:txBody>
      </p:sp>
      <p:sp>
        <p:nvSpPr>
          <p:cNvPr id="10" name="Text Box 41"/>
          <p:cNvSpPr txBox="1">
            <a:spLocks noChangeArrowheads="1"/>
          </p:cNvSpPr>
          <p:nvPr/>
        </p:nvSpPr>
        <p:spPr bwMode="auto">
          <a:xfrm>
            <a:off x="1499235" y="3286760"/>
            <a:ext cx="103886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200" b="1">
                <a:solidFill>
                  <a:schemeClr val="tx2"/>
                </a:solidFill>
                <a:latin typeface="Times New Roman" panose="02020603050405020304" pitchFamily="18" charset="0"/>
                <a:ea typeface="宋体" panose="02010600030101010101" pitchFamily="2" charset="-122"/>
              </a:defRPr>
            </a:lvl1pPr>
            <a:lvl2pPr marL="742950" indent="-285750" eaLnBrk="0" hangingPunct="0">
              <a:defRPr kumimoji="1" sz="3200" b="1">
                <a:solidFill>
                  <a:schemeClr val="tx2"/>
                </a:solidFill>
                <a:latin typeface="Times New Roman" panose="02020603050405020304" pitchFamily="18" charset="0"/>
                <a:ea typeface="宋体" panose="02010600030101010101" pitchFamily="2" charset="-122"/>
              </a:defRPr>
            </a:lvl2pPr>
            <a:lvl3pPr marL="1143000" indent="-228600" eaLnBrk="0" hangingPunct="0">
              <a:defRPr kumimoji="1" sz="3200" b="1">
                <a:solidFill>
                  <a:schemeClr val="tx2"/>
                </a:solidFill>
                <a:latin typeface="Times New Roman" panose="02020603050405020304" pitchFamily="18" charset="0"/>
                <a:ea typeface="宋体" panose="02010600030101010101" pitchFamily="2" charset="-122"/>
              </a:defRPr>
            </a:lvl3pPr>
            <a:lvl4pPr marL="1600200" indent="-228600" eaLnBrk="0" hangingPunct="0">
              <a:defRPr kumimoji="1" sz="3200" b="1">
                <a:solidFill>
                  <a:schemeClr val="tx2"/>
                </a:solidFill>
                <a:latin typeface="Times New Roman" panose="02020603050405020304" pitchFamily="18" charset="0"/>
                <a:ea typeface="宋体" panose="02010600030101010101" pitchFamily="2" charset="-122"/>
              </a:defRPr>
            </a:lvl4pPr>
            <a:lvl5pPr marL="2057400" indent="-228600" eaLnBrk="0" hangingPunct="0">
              <a:defRPr kumimoji="1" sz="3200" b="1">
                <a:solidFill>
                  <a:schemeClr val="tx2"/>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dirty="0">
                <a:solidFill>
                  <a:schemeClr val="tx1"/>
                </a:solidFill>
              </a:rPr>
              <a:t>（</a:t>
            </a:r>
            <a:r>
              <a:rPr lang="en-US" altLang="zh-CN" sz="2800" dirty="0">
                <a:solidFill>
                  <a:schemeClr val="tx1"/>
                </a:solidFill>
              </a:rPr>
              <a:t>1</a:t>
            </a:r>
            <a:r>
              <a:rPr lang="zh-CN" altLang="en-US" sz="2800" dirty="0">
                <a:solidFill>
                  <a:schemeClr val="tx1"/>
                </a:solidFill>
              </a:rPr>
              <a:t>）若正方形的边长是</a:t>
            </a:r>
            <a:r>
              <a:rPr lang="en-US" altLang="zh-CN" sz="2800" dirty="0">
                <a:solidFill>
                  <a:schemeClr val="tx1"/>
                </a:solidFill>
              </a:rPr>
              <a:t>7</a:t>
            </a:r>
            <a:r>
              <a:rPr lang="zh-CN" altLang="en-US" sz="2800" dirty="0">
                <a:solidFill>
                  <a:schemeClr val="tx1"/>
                </a:solidFill>
              </a:rPr>
              <a:t>米，则它的面积面积为＿＿＿＿＿；</a:t>
            </a:r>
          </a:p>
          <a:p>
            <a:pPr algn="l" eaLnBrk="1" hangingPunct="1">
              <a:spcBef>
                <a:spcPct val="50000"/>
              </a:spcBef>
            </a:pPr>
            <a:r>
              <a:rPr lang="zh-CN" altLang="en-US" sz="2800" dirty="0">
                <a:solidFill>
                  <a:schemeClr val="tx1"/>
                </a:solidFill>
              </a:rPr>
              <a:t>（</a:t>
            </a:r>
            <a:r>
              <a:rPr lang="en-US" altLang="zh-CN" sz="2800" dirty="0">
                <a:solidFill>
                  <a:schemeClr val="tx1"/>
                </a:solidFill>
              </a:rPr>
              <a:t>2</a:t>
            </a:r>
            <a:r>
              <a:rPr lang="zh-CN" altLang="en-US" sz="2800" dirty="0">
                <a:solidFill>
                  <a:schemeClr val="tx1"/>
                </a:solidFill>
              </a:rPr>
              <a:t>）</a:t>
            </a:r>
            <a:r>
              <a:rPr lang="zh-CN" altLang="en-US" sz="2800" dirty="0">
                <a:solidFill>
                  <a:schemeClr val="tx1"/>
                </a:solidFill>
                <a:sym typeface="+mn-ea"/>
              </a:rPr>
              <a:t>若</a:t>
            </a:r>
            <a:r>
              <a:rPr lang="zh-CN" altLang="en-US" sz="2800" dirty="0">
                <a:solidFill>
                  <a:schemeClr val="tx1"/>
                </a:solidFill>
              </a:rPr>
              <a:t>正方形的边长是</a:t>
            </a:r>
            <a:r>
              <a:rPr lang="en-US" altLang="zh-CN" sz="2800" dirty="0">
                <a:solidFill>
                  <a:schemeClr val="tx1"/>
                </a:solidFill>
              </a:rPr>
              <a:t>10</a:t>
            </a:r>
            <a:r>
              <a:rPr lang="zh-CN" altLang="en-US" sz="2800" dirty="0">
                <a:solidFill>
                  <a:schemeClr val="tx1"/>
                </a:solidFill>
              </a:rPr>
              <a:t>米，则它的面积为＿＿＿＿＿</a:t>
            </a:r>
            <a:r>
              <a:rPr lang="en-US" altLang="zh-CN" sz="2800" dirty="0">
                <a:solidFill>
                  <a:schemeClr val="tx1"/>
                </a:solidFill>
              </a:rPr>
              <a:t>.</a:t>
            </a:r>
          </a:p>
        </p:txBody>
      </p:sp>
      <p:sp>
        <p:nvSpPr>
          <p:cNvPr id="26" name="Text Box 42"/>
          <p:cNvSpPr txBox="1">
            <a:spLocks noChangeArrowheads="1"/>
          </p:cNvSpPr>
          <p:nvPr/>
        </p:nvSpPr>
        <p:spPr bwMode="auto">
          <a:xfrm>
            <a:off x="9312275" y="3286760"/>
            <a:ext cx="122428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200" b="1">
                <a:solidFill>
                  <a:schemeClr val="tx2"/>
                </a:solidFill>
                <a:latin typeface="Times New Roman" panose="02020603050405020304" pitchFamily="18" charset="0"/>
                <a:ea typeface="宋体" panose="02010600030101010101" pitchFamily="2" charset="-122"/>
              </a:defRPr>
            </a:lvl1pPr>
            <a:lvl2pPr marL="742950" indent="-285750" eaLnBrk="0" hangingPunct="0">
              <a:defRPr kumimoji="1" sz="3200" b="1">
                <a:solidFill>
                  <a:schemeClr val="tx2"/>
                </a:solidFill>
                <a:latin typeface="Times New Roman" panose="02020603050405020304" pitchFamily="18" charset="0"/>
                <a:ea typeface="宋体" panose="02010600030101010101" pitchFamily="2" charset="-122"/>
              </a:defRPr>
            </a:lvl2pPr>
            <a:lvl3pPr marL="1143000" indent="-228600" eaLnBrk="0" hangingPunct="0">
              <a:defRPr kumimoji="1" sz="3200" b="1">
                <a:solidFill>
                  <a:schemeClr val="tx2"/>
                </a:solidFill>
                <a:latin typeface="Times New Roman" panose="02020603050405020304" pitchFamily="18" charset="0"/>
                <a:ea typeface="宋体" panose="02010600030101010101" pitchFamily="2" charset="-122"/>
              </a:defRPr>
            </a:lvl3pPr>
            <a:lvl4pPr marL="1600200" indent="-228600" eaLnBrk="0" hangingPunct="0">
              <a:defRPr kumimoji="1" sz="3200" b="1">
                <a:solidFill>
                  <a:schemeClr val="tx2"/>
                </a:solidFill>
                <a:latin typeface="Times New Roman" panose="02020603050405020304" pitchFamily="18" charset="0"/>
                <a:ea typeface="宋体" panose="02010600030101010101" pitchFamily="2" charset="-122"/>
              </a:defRPr>
            </a:lvl4pPr>
            <a:lvl5pPr marL="2057400" indent="-228600" eaLnBrk="0" hangingPunct="0">
              <a:defRPr kumimoji="1" sz="3200" b="1">
                <a:solidFill>
                  <a:schemeClr val="tx2"/>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a:solidFill>
                  <a:srgbClr val="FF0000"/>
                </a:solidFill>
              </a:rPr>
              <a:t>49</a:t>
            </a:r>
            <a:r>
              <a:rPr lang="zh-CN" altLang="en-US">
                <a:solidFill>
                  <a:srgbClr val="FF0000"/>
                </a:solidFill>
              </a:rPr>
              <a:t>米</a:t>
            </a:r>
            <a:r>
              <a:rPr lang="en-US" altLang="zh-CN" baseline="50000">
                <a:solidFill>
                  <a:srgbClr val="FF0000"/>
                </a:solidFill>
              </a:rPr>
              <a:t>2</a:t>
            </a:r>
          </a:p>
        </p:txBody>
      </p:sp>
      <p:sp>
        <p:nvSpPr>
          <p:cNvPr id="27" name="Text Box 43"/>
          <p:cNvSpPr txBox="1">
            <a:spLocks noChangeArrowheads="1"/>
          </p:cNvSpPr>
          <p:nvPr/>
        </p:nvSpPr>
        <p:spPr bwMode="auto">
          <a:xfrm>
            <a:off x="8806180" y="3903980"/>
            <a:ext cx="136017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200" b="1">
                <a:solidFill>
                  <a:schemeClr val="tx2"/>
                </a:solidFill>
                <a:latin typeface="Times New Roman" panose="02020603050405020304" pitchFamily="18" charset="0"/>
                <a:ea typeface="宋体" panose="02010600030101010101" pitchFamily="2" charset="-122"/>
              </a:defRPr>
            </a:lvl1pPr>
            <a:lvl2pPr marL="742950" indent="-285750" eaLnBrk="0" hangingPunct="0">
              <a:defRPr kumimoji="1" sz="3200" b="1">
                <a:solidFill>
                  <a:schemeClr val="tx2"/>
                </a:solidFill>
                <a:latin typeface="Times New Roman" panose="02020603050405020304" pitchFamily="18" charset="0"/>
                <a:ea typeface="宋体" panose="02010600030101010101" pitchFamily="2" charset="-122"/>
              </a:defRPr>
            </a:lvl2pPr>
            <a:lvl3pPr marL="1143000" indent="-228600" eaLnBrk="0" hangingPunct="0">
              <a:defRPr kumimoji="1" sz="3200" b="1">
                <a:solidFill>
                  <a:schemeClr val="tx2"/>
                </a:solidFill>
                <a:latin typeface="Times New Roman" panose="02020603050405020304" pitchFamily="18" charset="0"/>
                <a:ea typeface="宋体" panose="02010600030101010101" pitchFamily="2" charset="-122"/>
              </a:defRPr>
            </a:lvl3pPr>
            <a:lvl4pPr marL="1600200" indent="-228600" eaLnBrk="0" hangingPunct="0">
              <a:defRPr kumimoji="1" sz="3200" b="1">
                <a:solidFill>
                  <a:schemeClr val="tx2"/>
                </a:solidFill>
                <a:latin typeface="Times New Roman" panose="02020603050405020304" pitchFamily="18" charset="0"/>
                <a:ea typeface="宋体" panose="02010600030101010101" pitchFamily="2" charset="-122"/>
              </a:defRPr>
            </a:lvl4pPr>
            <a:lvl5pPr marL="2057400" indent="-228600" eaLnBrk="0" hangingPunct="0">
              <a:defRPr kumimoji="1" sz="3200" b="1">
                <a:solidFill>
                  <a:schemeClr val="tx2"/>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a:solidFill>
                  <a:srgbClr val="FF0000"/>
                </a:solidFill>
              </a:rPr>
              <a:t>100</a:t>
            </a:r>
            <a:r>
              <a:rPr lang="zh-CN" altLang="en-US">
                <a:solidFill>
                  <a:srgbClr val="FF0000"/>
                </a:solidFill>
              </a:rPr>
              <a:t>米</a:t>
            </a:r>
            <a:r>
              <a:rPr lang="en-US" altLang="zh-CN" baseline="30000">
                <a:solidFill>
                  <a:srgbClr val="FF0000"/>
                </a:solidFill>
              </a:rPr>
              <a:t>2</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69"/>
                                        </p:tgtEl>
                                        <p:attrNameLst>
                                          <p:attrName>style.visibility</p:attrName>
                                        </p:attrNameLst>
                                      </p:cBhvr>
                                      <p:to>
                                        <p:strVal val="visible"/>
                                      </p:to>
                                    </p:set>
                                    <p:anim calcmode="lin" valueType="num">
                                      <p:cBhvr additive="base">
                                        <p:cTn id="13" dur="500" fill="hold"/>
                                        <p:tgtEl>
                                          <p:spTgt spid="6169"/>
                                        </p:tgtEl>
                                        <p:attrNameLst>
                                          <p:attrName>ppt_x</p:attrName>
                                        </p:attrNameLst>
                                      </p:cBhvr>
                                      <p:tavLst>
                                        <p:tav tm="0">
                                          <p:val>
                                            <p:strVal val="#ppt_x"/>
                                          </p:val>
                                        </p:tav>
                                        <p:tav tm="100000">
                                          <p:val>
                                            <p:strVal val="#ppt_x"/>
                                          </p:val>
                                        </p:tav>
                                      </p:tavLst>
                                    </p:anim>
                                    <p:anim calcmode="lin" valueType="num">
                                      <p:cBhvr additive="base">
                                        <p:cTn id="14" dur="500" fill="hold"/>
                                        <p:tgtEl>
                                          <p:spTgt spid="616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169" grpId="0"/>
      <p:bldP spid="5" grpId="0"/>
      <p:bldP spid="10"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文本框 1"/>
          <p:cNvSpPr txBox="1"/>
          <p:nvPr/>
        </p:nvSpPr>
        <p:spPr>
          <a:xfrm>
            <a:off x="525780" y="327660"/>
            <a:ext cx="9646285" cy="2676525"/>
          </a:xfrm>
          <a:prstGeom prst="rect">
            <a:avLst/>
          </a:prstGeom>
          <a:noFill/>
        </p:spPr>
        <p:txBody>
          <a:bodyPr wrap="square" rtlCol="0" anchor="t">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lang="zh-CN" altLang="zh-CN" sz="2800"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温馨提示：</a:t>
            </a:r>
            <a:r>
              <a:rPr lang="zh-CN"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a:t>
            </a:r>
            <a:r>
              <a:rPr lang="en-US"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1</a:t>
            </a:r>
            <a:r>
              <a:rPr lang="zh-CN"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）平方根是一个数，是开平方的结果；开平方是和加、减、乘、除、乘方一样的一种运算，是求平方根的过程</a:t>
            </a:r>
            <a:r>
              <a:rPr lang="en-US" altLang="zh-CN" sz="2800" noProof="0" dirty="0" smtClean="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dirty="0" smtClean="0">
                <a:ln>
                  <a:noFill/>
                </a:ln>
                <a:effectLst/>
                <a:uLnTx/>
                <a:uFillTx/>
                <a:latin typeface="微软雅黑" panose="020B0503020204020204" charset="-122"/>
                <a:ea typeface="微软雅黑" panose="020B0503020204020204" charset="-122"/>
                <a:cs typeface="微软雅黑" panose="020B0503020204020204" charset="-122"/>
                <a:sym typeface="+mn-ea"/>
              </a:rPr>
              <a:t>平方和</a:t>
            </a:r>
            <a:r>
              <a:rPr lang="zh-CN"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开平方互为逆运算，我们可以用平方运算来检验开平方的结果是不是正确</a:t>
            </a:r>
            <a:r>
              <a:rPr lang="en-US"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a:t>
            </a:r>
            <a:endParaRPr lang="zh-CN" altLang="en-US" sz="2800" dirty="0">
              <a:latin typeface="微软雅黑" panose="020B0503020204020204" charset="-122"/>
              <a:ea typeface="微软雅黑" panose="020B0503020204020204" charset="-122"/>
              <a:cs typeface="微软雅黑" panose="020B0503020204020204" charset="-122"/>
            </a:endParaRPr>
          </a:p>
        </p:txBody>
      </p:sp>
      <p:sp>
        <p:nvSpPr>
          <p:cNvPr id="8" name="矩形 7"/>
          <p:cNvSpPr/>
          <p:nvPr/>
        </p:nvSpPr>
        <p:spPr>
          <a:xfrm>
            <a:off x="250190" y="3004185"/>
            <a:ext cx="9921875" cy="3322955"/>
          </a:xfrm>
          <a:prstGeom prst="rect">
            <a:avLst/>
          </a:prstGeom>
        </p:spPr>
        <p:txBody>
          <a:bodyPr wrap="square">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zh-CN" sz="2800" i="0" u="none" strike="noStrike" kern="1200" cap="none" spc="0" normalizeH="0" baseline="0" noProof="0" dirty="0">
                <a:ln>
                  <a:noFill/>
                </a:ln>
                <a:solidFill>
                  <a:srgbClr val="0000FF"/>
                </a:solidFill>
                <a:effectLst/>
                <a:uLnTx/>
                <a:uFillTx/>
                <a:latin typeface="微软雅黑" panose="020B0503020204020204" charset="-122"/>
                <a:ea typeface="微软雅黑" panose="020B0503020204020204" charset="-122"/>
                <a:cs typeface="微软雅黑" panose="020B0503020204020204" charset="-122"/>
              </a:rPr>
              <a:t>   </a:t>
            </a:r>
            <a:r>
              <a:rPr lang="zh-CN"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a:t>
            </a:r>
            <a:r>
              <a:rPr lang="en-US"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2</a:t>
            </a:r>
            <a:r>
              <a:rPr lang="zh-CN" altLang="zh-CN" sz="2800" noProof="0" dirty="0">
                <a:ln>
                  <a:noFill/>
                </a:ln>
                <a:effectLst/>
                <a:uLnTx/>
                <a:uFillTx/>
                <a:latin typeface="微软雅黑" panose="020B0503020204020204" charset="-122"/>
                <a:ea typeface="微软雅黑" panose="020B0503020204020204" charset="-122"/>
                <a:cs typeface="微软雅黑" panose="020B0503020204020204" charset="-122"/>
                <a:sym typeface="+mn-ea"/>
              </a:rPr>
              <a:t>）</a:t>
            </a:r>
            <a:r>
              <a:rPr kumimoji="0" lang="en-US" altLang="zh-CN" sz="2800" i="0" u="none" strike="noStrike" kern="1200" cap="none" spc="0" normalizeH="0" baseline="0" noProof="0" dirty="0">
                <a:ln>
                  <a:noFill/>
                </a:ln>
                <a:solidFill>
                  <a:srgbClr val="0000FF"/>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i="0" u="none" strike="noStrike" kern="1200" cap="none" spc="0" normalizeH="0" baseline="0" noProof="0" dirty="0">
                <a:ln>
                  <a:noFill/>
                </a:ln>
                <a:solidFill>
                  <a:srgbClr val="0000FF"/>
                </a:solidFill>
                <a:effectLst/>
                <a:uLnTx/>
                <a:uFillTx/>
                <a:latin typeface="微软雅黑" panose="020B0503020204020204" charset="-122"/>
                <a:ea typeface="微软雅黑" panose="020B0503020204020204" charset="-122"/>
                <a:cs typeface="微软雅黑" panose="020B0503020204020204" charset="-122"/>
              </a:rPr>
              <a:t>求一个正数的平方根的方法：</a:t>
            </a:r>
            <a:endParaRPr kumimoji="0" lang="en-US" altLang="zh-CN" sz="2800" i="0" u="none" strike="noStrike" kern="1200" cap="none" spc="0" normalizeH="0" baseline="0" noProof="0" dirty="0">
              <a:ln>
                <a:noFill/>
              </a:ln>
              <a:solidFill>
                <a:srgbClr val="0000FF"/>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457200" rtl="0" eaLnBrk="1" fontAlgn="base" latinLnBrk="0" hangingPunct="1">
              <a:lnSpc>
                <a:spcPct val="150000"/>
              </a:lnSpc>
              <a:spcBef>
                <a:spcPct val="0"/>
              </a:spcBef>
              <a:spcAft>
                <a:spcPct val="0"/>
              </a:spcAft>
              <a:buClrTx/>
              <a:buSzTx/>
              <a:buFontTx/>
              <a:buNone/>
              <a:defRPr/>
            </a:pP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①求一个非负数</a:t>
            </a:r>
            <a:r>
              <a:rPr kumimoji="0" lang="en-US" altLang="zh-CN" sz="2800" i="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的平方根，就是要把平方后等于</a:t>
            </a:r>
            <a:r>
              <a:rPr kumimoji="0" lang="en-US" altLang="zh-CN" sz="2800" i="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的数找出来，从而求出</a:t>
            </a:r>
            <a:r>
              <a:rPr kumimoji="0" lang="en-US" altLang="zh-CN" sz="2800" i="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的所有平方根； ②求带分数的平方根时，应先将带分数化为假分数，这也是常出错的地方</a:t>
            </a: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p>
          <a:p>
            <a:pPr marL="0" marR="0" lvl="0" indent="0" algn="l" defTabSz="457200" rtl="0" eaLnBrk="1" fontAlgn="base" latinLnBrk="0" hangingPunct="1">
              <a:lnSpc>
                <a:spcPct val="150000"/>
              </a:lnSpc>
              <a:spcBef>
                <a:spcPct val="0"/>
              </a:spcBef>
              <a:spcAft>
                <a:spcPct val="0"/>
              </a:spcAft>
              <a:buClrTx/>
              <a:buSzTx/>
              <a:buFontTx/>
              <a:buNone/>
              <a:defRPr/>
            </a:pP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en-US"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注意：</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正数的平方根有两个，勿漏“</a:t>
            </a: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”号</a:t>
            </a: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endParaRPr kumimoji="0" lang="zh-CN"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8">
                                            <p:txEl>
                                              <p:charRg st="0" end="22"/>
                                            </p:txEl>
                                          </p:spTgt>
                                        </p:tgtEl>
                                        <p:attrNameLst>
                                          <p:attrName>style.visibility</p:attrName>
                                        </p:attrNameLst>
                                      </p:cBhvr>
                                      <p:to>
                                        <p:strVal val="visible"/>
                                      </p:to>
                                    </p:set>
                                    <p:animEffect transition="in" filter="wipe(left)">
                                      <p:cBhvr>
                                        <p:cTn id="13" dur="500"/>
                                        <p:tgtEl>
                                          <p:spTgt spid="8">
                                            <p:txEl>
                                              <p:charRg st="0" end="2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8">
                                            <p:txEl>
                                              <p:charRg st="22" end="54"/>
                                            </p:txEl>
                                          </p:spTgt>
                                        </p:tgtEl>
                                        <p:attrNameLst>
                                          <p:attrName>style.visibility</p:attrName>
                                        </p:attrNameLst>
                                      </p:cBhvr>
                                      <p:to>
                                        <p:strVal val="visible"/>
                                      </p:to>
                                    </p:set>
                                    <p:animEffect transition="in" filter="wipe(left)">
                                      <p:cBhvr>
                                        <p:cTn id="18" dur="500"/>
                                        <p:tgtEl>
                                          <p:spTgt spid="8">
                                            <p:txEl>
                                              <p:charRg st="22" end="5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8">
                                            <p:txEl>
                                              <p:charRg st="117" end="140"/>
                                            </p:txEl>
                                          </p:spTgt>
                                        </p:tgtEl>
                                        <p:attrNameLst>
                                          <p:attrName>style.visibility</p:attrName>
                                        </p:attrNameLst>
                                      </p:cBhvr>
                                      <p:to>
                                        <p:strVal val="visible"/>
                                      </p:to>
                                    </p:set>
                                    <p:animEffect transition="in" filter="wipe(left)">
                                      <p:cBhvr>
                                        <p:cTn id="23" dur="500"/>
                                        <p:tgtEl>
                                          <p:spTgt spid="8">
                                            <p:txEl>
                                              <p:charRg st="117" end="1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11272" name="组合 33"/>
          <p:cNvGrpSpPr/>
          <p:nvPr/>
        </p:nvGrpSpPr>
        <p:grpSpPr>
          <a:xfrm>
            <a:off x="678180" y="1755140"/>
            <a:ext cx="10353040" cy="4225925"/>
            <a:chOff x="1011614" y="2429668"/>
            <a:chExt cx="6913562" cy="4226348"/>
          </a:xfrm>
        </p:grpSpPr>
        <p:grpSp>
          <p:nvGrpSpPr>
            <p:cNvPr id="23568" name="组合 27"/>
            <p:cNvGrpSpPr/>
            <p:nvPr/>
          </p:nvGrpSpPr>
          <p:grpSpPr>
            <a:xfrm>
              <a:off x="1011614" y="2429668"/>
              <a:ext cx="6913562" cy="4226348"/>
              <a:chOff x="1189038" y="2729924"/>
              <a:chExt cx="6913562" cy="4226348"/>
            </a:xfrm>
          </p:grpSpPr>
          <p:grpSp>
            <p:nvGrpSpPr>
              <p:cNvPr id="23572" name="组合 25"/>
              <p:cNvGrpSpPr/>
              <p:nvPr/>
            </p:nvGrpSpPr>
            <p:grpSpPr>
              <a:xfrm>
                <a:off x="1189038" y="2729924"/>
                <a:ext cx="6913562" cy="4226348"/>
                <a:chOff x="1189038" y="2729924"/>
                <a:chExt cx="6913562" cy="4226348"/>
              </a:xfrm>
            </p:grpSpPr>
            <p:sp>
              <p:nvSpPr>
                <p:cNvPr id="24" name="TextBox 23"/>
                <p:cNvSpPr txBox="1"/>
                <p:nvPr/>
              </p:nvSpPr>
              <p:spPr>
                <a:xfrm>
                  <a:off x="1189038" y="2729924"/>
                  <a:ext cx="6913562" cy="4226348"/>
                </a:xfrm>
                <a:prstGeom prst="rect">
                  <a:avLst/>
                </a:prstGeom>
                <a:noFill/>
              </p:spPr>
              <p:txBody>
                <a:bodyPr>
                  <a:spAutoFit/>
                </a:bodyPr>
                <a:lstStyle/>
                <a:p>
                  <a:pPr marR="0" defTabSz="457200">
                    <a:lnSpc>
                      <a:spcPct val="130000"/>
                    </a:lnSpc>
                    <a:buClrTx/>
                    <a:buSzTx/>
                    <a:buFontTx/>
                    <a:buNone/>
                    <a:defRPr/>
                  </a:pPr>
                  <a:r>
                    <a:rPr kumimoji="0" lang="zh-CN" altLang="zh-CN" sz="2800" b="1" kern="1200" cap="none" spc="0" normalizeH="0" baseline="0" noProof="0">
                      <a:solidFill>
                        <a:srgbClr val="0000FF"/>
                      </a:solidFill>
                      <a:latin typeface="微软雅黑" panose="020B0503020204020204" charset="-122"/>
                      <a:ea typeface="微软雅黑" panose="020B0503020204020204" charset="-122"/>
                      <a:cs typeface="微软雅黑" panose="020B0503020204020204" charset="-122"/>
                    </a:rPr>
                    <a:t>解：</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(1)</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因为</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(±4)</a:t>
                  </a:r>
                  <a:r>
                    <a:rPr kumimoji="0" lang="en-US" altLang="zh-CN" sz="2800" b="1" kern="1200" cap="none" spc="0" normalizeH="0" baseline="30000" noProof="0">
                      <a:solidFill>
                        <a:srgbClr val="FF0000"/>
                      </a:solidFill>
                      <a:latin typeface="微软雅黑" panose="020B0503020204020204" charset="-122"/>
                      <a:ea typeface="微软雅黑" panose="020B0503020204020204" charset="-122"/>
                      <a:cs typeface="微软雅黑" panose="020B0503020204020204" charset="-122"/>
                    </a:rPr>
                    <a:t>2</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16</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p>
                <a:p>
                  <a:pPr marR="0" defTabSz="457200">
                    <a:lnSpc>
                      <a:spcPct val="130000"/>
                    </a:lnSpc>
                    <a:buClrTx/>
                    <a:buSzTx/>
                    <a:buFontTx/>
                    <a:buNone/>
                    <a:defRPr/>
                  </a:pP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en-US" altLang="zh-CN" sz="2800" b="1" kern="1200" cap="none" spc="0" normalizeH="0" baseline="0" noProof="0" smtClean="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smtClean="0">
                      <a:solidFill>
                        <a:srgbClr val="FF0000"/>
                      </a:solidFill>
                      <a:latin typeface="微软雅黑" panose="020B0503020204020204" charset="-122"/>
                      <a:ea typeface="微软雅黑" panose="020B0503020204020204" charset="-122"/>
                      <a:cs typeface="微软雅黑" panose="020B0503020204020204" charset="-122"/>
                    </a:rPr>
                    <a:t>所以</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16</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的平方根是</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±4</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，即</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±4.</a:t>
                  </a:r>
                  <a:endPar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endParaRPr>
                </a:p>
                <a:p>
                  <a:pPr marR="0" defTabSz="457200">
                    <a:lnSpc>
                      <a:spcPct val="130000"/>
                    </a:lnSpc>
                    <a:buClrTx/>
                    <a:buSzTx/>
                    <a:buFontTx/>
                    <a:buNone/>
                    <a:defRPr/>
                  </a:pP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(2)</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因为</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(±0.7)</a:t>
                  </a:r>
                  <a:r>
                    <a:rPr kumimoji="0" lang="en-US" altLang="zh-CN" sz="2800" b="1" kern="1200" cap="none" spc="0" normalizeH="0" baseline="30000" noProof="0">
                      <a:solidFill>
                        <a:srgbClr val="FF0000"/>
                      </a:solidFill>
                      <a:latin typeface="微软雅黑" panose="020B0503020204020204" charset="-122"/>
                      <a:ea typeface="微软雅黑" panose="020B0503020204020204" charset="-122"/>
                      <a:cs typeface="微软雅黑" panose="020B0503020204020204" charset="-122"/>
                    </a:rPr>
                    <a:t>2</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0.49</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p>
                <a:p>
                  <a:pPr marR="0" defTabSz="457200">
                    <a:lnSpc>
                      <a:spcPct val="130000"/>
                    </a:lnSpc>
                    <a:buClrTx/>
                    <a:buSzTx/>
                    <a:buFontTx/>
                    <a:buNone/>
                    <a:defRPr/>
                  </a:pP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所以</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0.49</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的平方根是</a:t>
                  </a:r>
                  <a:r>
                    <a:rPr kumimoji="0" lang="en-US" altLang="zh-CN" sz="2800" b="1" kern="1200" cap="none" spc="0" normalizeH="0" baseline="0" noProof="0" smtClean="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0.7</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，即</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±0.7.</a:t>
                  </a:r>
                  <a:endPar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endParaRPr>
                </a:p>
                <a:p>
                  <a:pPr marR="0" defTabSz="457200">
                    <a:lnSpc>
                      <a:spcPct val="170000"/>
                    </a:lnSpc>
                    <a:buClrTx/>
                    <a:buSzTx/>
                    <a:buFontTx/>
                    <a:buNone/>
                    <a:defRPr/>
                  </a:pP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(3)</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因为</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p>
                <a:p>
                  <a:pPr marR="0" defTabSz="457200">
                    <a:lnSpc>
                      <a:spcPct val="170000"/>
                    </a:lnSpc>
                    <a:buClrTx/>
                    <a:buSzTx/>
                    <a:buFontTx/>
                    <a:buNone/>
                    <a:defRPr/>
                  </a:pP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所以的平方根是</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，即</a:t>
                  </a:r>
                </a:p>
                <a:p>
                  <a:pPr marR="0" defTabSz="457200">
                    <a:buClrTx/>
                    <a:buSzTx/>
                    <a:buFontTx/>
                    <a:buNone/>
                    <a:defRPr/>
                  </a:pP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        (4)</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因为－</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9</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0</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，所以－</a:t>
                  </a:r>
                  <a:r>
                    <a:rPr kumimoji="0" lang="en-US"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9</a:t>
                  </a:r>
                  <a:r>
                    <a:rPr kumimoji="0" lang="zh-CN" altLang="zh-CN"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没有平方根．</a:t>
                  </a:r>
                  <a:endParaRPr kumimoji="0" lang="zh-CN" altLang="en-US" sz="2800" b="1" kern="120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endParaRPr>
                </a:p>
              </p:txBody>
            </p:sp>
            <p:graphicFrame>
              <p:nvGraphicFramePr>
                <p:cNvPr id="23575" name="Object 17"/>
                <p:cNvGraphicFramePr>
                  <a:graphicFrameLocks noChangeAspect="1"/>
                </p:cNvGraphicFramePr>
                <p:nvPr/>
              </p:nvGraphicFramePr>
              <p:xfrm>
                <a:off x="5064004" y="3399323"/>
                <a:ext cx="639762" cy="477837"/>
              </p:xfrm>
              <a:graphic>
                <a:graphicData uri="http://schemas.openxmlformats.org/presentationml/2006/ole">
                  <mc:AlternateContent xmlns:mc="http://schemas.openxmlformats.org/markup-compatibility/2006">
                    <mc:Choice xmlns:v="urn:schemas-microsoft-com:vml" Requires="v">
                      <p:oleObj spid="_x0000_s10267" r:id="rId3" imgW="304800" imgH="228600" progId="Equation.DSMT4">
                        <p:embed/>
                      </p:oleObj>
                    </mc:Choice>
                    <mc:Fallback>
                      <p:oleObj r:id="rId3" imgW="304800" imgH="228600" progId="Equation.DSMT4">
                        <p:embed/>
                        <p:pic>
                          <p:nvPicPr>
                            <p:cNvPr id="0" name="OLE substitute image"/>
                            <p:cNvPicPr/>
                            <p:nvPr/>
                          </p:nvPicPr>
                          <p:blipFill>
                            <a:blip r:embed="rId4"/>
                            <a:stretch>
                              <a:fillRect/>
                            </a:stretch>
                          </p:blipFill>
                          <p:spPr>
                            <a:xfrm>
                              <a:off x="5064004" y="3399323"/>
                              <a:ext cx="639762" cy="477837"/>
                            </a:xfrm>
                            <a:prstGeom prst="rect">
                              <a:avLst/>
                            </a:prstGeom>
                            <a:noFill/>
                            <a:ln w="38100">
                              <a:noFill/>
                              <a:miter/>
                            </a:ln>
                          </p:spPr>
                        </p:pic>
                      </p:oleObj>
                    </mc:Fallback>
                  </mc:AlternateContent>
                </a:graphicData>
              </a:graphic>
            </p:graphicFrame>
          </p:grpSp>
          <p:graphicFrame>
            <p:nvGraphicFramePr>
              <p:cNvPr id="23573" name="Object 18"/>
              <p:cNvGraphicFramePr>
                <a:graphicFrameLocks noChangeAspect="1"/>
              </p:cNvGraphicFramePr>
              <p:nvPr/>
            </p:nvGraphicFramePr>
            <p:xfrm>
              <a:off x="5317044" y="4602195"/>
              <a:ext cx="906463" cy="477837"/>
            </p:xfrm>
            <a:graphic>
              <a:graphicData uri="http://schemas.openxmlformats.org/presentationml/2006/ole">
                <mc:AlternateContent xmlns:mc="http://schemas.openxmlformats.org/markup-compatibility/2006">
                  <mc:Choice xmlns:v="urn:schemas-microsoft-com:vml" Requires="v">
                    <p:oleObj spid="_x0000_s10268" r:id="rId5" imgW="431800" imgH="228600" progId="Equation.DSMT4">
                      <p:embed/>
                    </p:oleObj>
                  </mc:Choice>
                  <mc:Fallback>
                    <p:oleObj r:id="rId5" imgW="431800" imgH="228600" progId="Equation.DSMT4">
                      <p:embed/>
                      <p:pic>
                        <p:nvPicPr>
                          <p:cNvPr id="0" name="OLE substitute image"/>
                          <p:cNvPicPr/>
                          <p:nvPr/>
                        </p:nvPicPr>
                        <p:blipFill>
                          <a:blip r:embed="rId6"/>
                          <a:stretch>
                            <a:fillRect/>
                          </a:stretch>
                        </p:blipFill>
                        <p:spPr>
                          <a:xfrm>
                            <a:off x="5317044" y="4602195"/>
                            <a:ext cx="906463" cy="477837"/>
                          </a:xfrm>
                          <a:prstGeom prst="rect">
                            <a:avLst/>
                          </a:prstGeom>
                          <a:noFill/>
                          <a:ln w="38100">
                            <a:noFill/>
                            <a:miter/>
                          </a:ln>
                        </p:spPr>
                      </p:pic>
                    </p:oleObj>
                  </mc:Fallback>
                </mc:AlternateContent>
              </a:graphicData>
            </a:graphic>
          </p:graphicFrame>
        </p:grpSp>
        <p:graphicFrame>
          <p:nvGraphicFramePr>
            <p:cNvPr id="23569" name="Object 19"/>
            <p:cNvGraphicFramePr>
              <a:graphicFrameLocks noChangeAspect="1"/>
            </p:cNvGraphicFramePr>
            <p:nvPr/>
          </p:nvGraphicFramePr>
          <p:xfrm>
            <a:off x="2541643" y="4657162"/>
            <a:ext cx="1675719" cy="835160"/>
          </p:xfrm>
          <a:graphic>
            <a:graphicData uri="http://schemas.openxmlformats.org/presentationml/2006/ole">
              <mc:AlternateContent xmlns:mc="http://schemas.openxmlformats.org/markup-compatibility/2006">
                <mc:Choice xmlns:v="urn:schemas-microsoft-com:vml" Requires="v">
                  <p:oleObj spid="_x0000_s10269" r:id="rId7" imgW="939800" imgH="469900" progId="Equation.DSMT4">
                    <p:embed/>
                  </p:oleObj>
                </mc:Choice>
                <mc:Fallback>
                  <p:oleObj r:id="rId7" imgW="939800" imgH="469900" progId="Equation.DSMT4">
                    <p:embed/>
                    <p:pic>
                      <p:nvPicPr>
                        <p:cNvPr id="0" name="OLE substitute image"/>
                        <p:cNvPicPr/>
                        <p:nvPr/>
                      </p:nvPicPr>
                      <p:blipFill>
                        <a:blip r:embed="rId8"/>
                        <a:stretch>
                          <a:fillRect/>
                        </a:stretch>
                      </p:blipFill>
                      <p:spPr>
                        <a:xfrm>
                          <a:off x="2541643" y="4657162"/>
                          <a:ext cx="1675719" cy="835160"/>
                        </a:xfrm>
                        <a:prstGeom prst="rect">
                          <a:avLst/>
                        </a:prstGeom>
                        <a:noFill/>
                        <a:ln w="38100">
                          <a:noFill/>
                          <a:miter/>
                        </a:ln>
                      </p:spPr>
                    </p:pic>
                  </p:oleObj>
                </mc:Fallback>
              </mc:AlternateContent>
            </a:graphicData>
          </a:graphic>
        </p:graphicFrame>
        <p:graphicFrame>
          <p:nvGraphicFramePr>
            <p:cNvPr id="23570" name="Object 20"/>
            <p:cNvGraphicFramePr>
              <a:graphicFrameLocks noChangeAspect="1"/>
            </p:cNvGraphicFramePr>
            <p:nvPr/>
          </p:nvGraphicFramePr>
          <p:xfrm>
            <a:off x="3790412" y="5358294"/>
            <a:ext cx="427038" cy="849312"/>
          </p:xfrm>
          <a:graphic>
            <a:graphicData uri="http://schemas.openxmlformats.org/presentationml/2006/ole">
              <mc:AlternateContent xmlns:mc="http://schemas.openxmlformats.org/markup-compatibility/2006">
                <mc:Choice xmlns:v="urn:schemas-microsoft-com:vml" Requires="v">
                  <p:oleObj spid="_x0000_s10270" r:id="rId9" imgW="203200" imgH="405765" progId="Equation.DSMT4">
                    <p:embed/>
                  </p:oleObj>
                </mc:Choice>
                <mc:Fallback>
                  <p:oleObj r:id="rId9" imgW="203200" imgH="405765" progId="Equation.DSMT4">
                    <p:embed/>
                    <p:pic>
                      <p:nvPicPr>
                        <p:cNvPr id="0" name="OLE substitute image"/>
                        <p:cNvPicPr/>
                        <p:nvPr/>
                      </p:nvPicPr>
                      <p:blipFill>
                        <a:blip r:embed="rId10"/>
                        <a:stretch>
                          <a:fillRect/>
                        </a:stretch>
                      </p:blipFill>
                      <p:spPr>
                        <a:xfrm>
                          <a:off x="3790412" y="5358294"/>
                          <a:ext cx="427038" cy="849312"/>
                        </a:xfrm>
                        <a:prstGeom prst="rect">
                          <a:avLst/>
                        </a:prstGeom>
                        <a:noFill/>
                        <a:ln w="38100">
                          <a:noFill/>
                          <a:miter/>
                        </a:ln>
                      </p:spPr>
                    </p:pic>
                  </p:oleObj>
                </mc:Fallback>
              </mc:AlternateContent>
            </a:graphicData>
          </a:graphic>
        </p:graphicFrame>
        <p:graphicFrame>
          <p:nvGraphicFramePr>
            <p:cNvPr id="23571" name="Object 22"/>
            <p:cNvGraphicFramePr>
              <a:graphicFrameLocks noChangeAspect="1"/>
            </p:cNvGraphicFramePr>
            <p:nvPr/>
          </p:nvGraphicFramePr>
          <p:xfrm>
            <a:off x="4670584" y="5358795"/>
            <a:ext cx="1837417" cy="832735"/>
          </p:xfrm>
          <a:graphic>
            <a:graphicData uri="http://schemas.openxmlformats.org/presentationml/2006/ole">
              <mc:AlternateContent xmlns:mc="http://schemas.openxmlformats.org/markup-compatibility/2006">
                <mc:Choice xmlns:v="urn:schemas-microsoft-com:vml" Requires="v">
                  <p:oleObj spid="_x0000_s10271" r:id="rId11" imgW="977265" imgH="444500" progId="Equation.DSMT4">
                    <p:embed/>
                  </p:oleObj>
                </mc:Choice>
                <mc:Fallback>
                  <p:oleObj r:id="rId11" imgW="977265" imgH="444500" progId="Equation.DSMT4">
                    <p:embed/>
                    <p:pic>
                      <p:nvPicPr>
                        <p:cNvPr id="0" name="OLE substitute image"/>
                        <p:cNvPicPr/>
                        <p:nvPr/>
                      </p:nvPicPr>
                      <p:blipFill>
                        <a:blip r:embed="rId12"/>
                        <a:stretch>
                          <a:fillRect/>
                        </a:stretch>
                      </p:blipFill>
                      <p:spPr>
                        <a:xfrm>
                          <a:off x="4670584" y="5358795"/>
                          <a:ext cx="1837417" cy="832735"/>
                        </a:xfrm>
                        <a:prstGeom prst="rect">
                          <a:avLst/>
                        </a:prstGeom>
                        <a:noFill/>
                        <a:ln w="38100">
                          <a:noFill/>
                          <a:miter/>
                        </a:ln>
                      </p:spPr>
                    </p:pic>
                  </p:oleObj>
                </mc:Fallback>
              </mc:AlternateContent>
            </a:graphicData>
          </a:graphic>
        </p:graphicFrame>
      </p:grpSp>
      <p:sp>
        <p:nvSpPr>
          <p:cNvPr id="2" name="矩形 1"/>
          <p:cNvSpPr/>
          <p:nvPr/>
        </p:nvSpPr>
        <p:spPr>
          <a:xfrm>
            <a:off x="474345" y="467360"/>
            <a:ext cx="10760710" cy="1383665"/>
          </a:xfrm>
          <a:prstGeom prst="rect">
            <a:avLst/>
          </a:prstGeom>
        </p:spPr>
        <p:txBody>
          <a:bodyPr wrap="square">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en-US" sz="2800" b="1" i="0" u="none" strike="noStrike" kern="1200" cap="none" spc="0" normalizeH="0" baseline="0" noProof="0">
                <a:ln>
                  <a:noFill/>
                </a:ln>
                <a:solidFill>
                  <a:schemeClr val="accent6"/>
                </a:solidFill>
                <a:effectLst/>
                <a:uLnTx/>
                <a:uFillTx/>
                <a:latin typeface="微软雅黑" panose="020B0503020204020204" charset="-122"/>
                <a:ea typeface="微软雅黑" panose="020B0503020204020204" charset="-122"/>
                <a:cs typeface="微软雅黑" panose="020B0503020204020204" charset="-122"/>
              </a:rPr>
              <a:t>练一练：</a:t>
            </a:r>
            <a:r>
              <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求下列各数的平方根：</a:t>
            </a:r>
          </a:p>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(1)16</a:t>
            </a:r>
            <a:r>
              <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(2)0.49</a:t>
            </a:r>
            <a:r>
              <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(3)        </a:t>
            </a:r>
            <a:r>
              <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(4)</a:t>
            </a:r>
            <a:r>
              <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9.</a:t>
            </a:r>
            <a:endParaRPr kumimoji="0" lang="zh-CN" altLang="zh-CN" sz="2800" b="1" i="0" u="none" strike="noStrike" kern="1200" cap="none" spc="0" normalizeH="0" baseline="0" noProof="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graphicFrame>
        <p:nvGraphicFramePr>
          <p:cNvPr id="23567" name="Object 17"/>
          <p:cNvGraphicFramePr>
            <a:graphicFrameLocks noChangeAspect="1"/>
          </p:cNvGraphicFramePr>
          <p:nvPr/>
        </p:nvGraphicFramePr>
        <p:xfrm>
          <a:off x="5280025" y="1000125"/>
          <a:ext cx="877570" cy="850900"/>
        </p:xfrm>
        <a:graphic>
          <a:graphicData uri="http://schemas.openxmlformats.org/presentationml/2006/ole">
            <mc:AlternateContent xmlns:mc="http://schemas.openxmlformats.org/markup-compatibility/2006">
              <mc:Choice xmlns:v="urn:schemas-microsoft-com:vml" Requires="v">
                <p:oleObj spid="_x0000_s10272" r:id="rId13" imgW="279400" imgH="406400" progId="Equation.DSMT4">
                  <p:embed/>
                </p:oleObj>
              </mc:Choice>
              <mc:Fallback>
                <p:oleObj r:id="rId13" imgW="279400" imgH="406400" progId="Equation.DSMT4">
                  <p:embed/>
                  <p:pic>
                    <p:nvPicPr>
                      <p:cNvPr id="0" name="OLE substitute image"/>
                      <p:cNvPicPr/>
                      <p:nvPr/>
                    </p:nvPicPr>
                    <p:blipFill>
                      <a:blip r:embed="rId14"/>
                      <a:stretch>
                        <a:fillRect/>
                      </a:stretch>
                    </p:blipFill>
                    <p:spPr>
                      <a:xfrm>
                        <a:off x="5280025" y="1000125"/>
                        <a:ext cx="877570" cy="850900"/>
                      </a:xfrm>
                      <a:prstGeom prst="rect">
                        <a:avLst/>
                      </a:prstGeom>
                      <a:noFill/>
                      <a:ln w="38100">
                        <a:noFill/>
                        <a:miter/>
                      </a:ln>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72"/>
                                        </p:tgtEl>
                                        <p:attrNameLst>
                                          <p:attrName>style.visibility</p:attrName>
                                        </p:attrNameLst>
                                      </p:cBhvr>
                                      <p:to>
                                        <p:strVal val="visible"/>
                                      </p:to>
                                    </p:set>
                                    <p:anim calcmode="lin" valueType="num">
                                      <p:cBhvr additive="base">
                                        <p:cTn id="7" dur="500" fill="hold"/>
                                        <p:tgtEl>
                                          <p:spTgt spid="11272"/>
                                        </p:tgtEl>
                                        <p:attrNameLst>
                                          <p:attrName>ppt_x</p:attrName>
                                        </p:attrNameLst>
                                      </p:cBhvr>
                                      <p:tavLst>
                                        <p:tav tm="0">
                                          <p:val>
                                            <p:strVal val="#ppt_x"/>
                                          </p:val>
                                        </p:tav>
                                        <p:tav tm="100000">
                                          <p:val>
                                            <p:strVal val="#ppt_x"/>
                                          </p:val>
                                        </p:tav>
                                      </p:tavLst>
                                    </p:anim>
                                    <p:anim calcmode="lin" valueType="num">
                                      <p:cBhvr additive="base">
                                        <p:cTn id="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2" name="组合 1"/>
          <p:cNvGrpSpPr/>
          <p:nvPr/>
        </p:nvGrpSpPr>
        <p:grpSpPr>
          <a:xfrm>
            <a:off x="477520" y="222250"/>
            <a:ext cx="2247900" cy="583565"/>
            <a:chOff x="752" y="350"/>
            <a:chExt cx="3540" cy="919"/>
          </a:xfrm>
        </p:grpSpPr>
        <p:sp>
          <p:nvSpPr>
            <p:cNvPr id="8"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smtClean="0">
                  <a:solidFill>
                    <a:srgbClr val="FF6600"/>
                  </a:solidFill>
                  <a:latin typeface="微软雅黑" panose="020B0503020204020204" charset="-122"/>
                  <a:ea typeface="微软雅黑" panose="020B0503020204020204" charset="-122"/>
                </a:rPr>
                <a:t>随堂演练</a:t>
              </a:r>
            </a:p>
          </p:txBody>
        </p:sp>
        <p:grpSp>
          <p:nvGrpSpPr>
            <p:cNvPr id="9" name="组合 8"/>
            <p:cNvGrpSpPr/>
            <p:nvPr/>
          </p:nvGrpSpPr>
          <p:grpSpPr>
            <a:xfrm>
              <a:off x="752" y="540"/>
              <a:ext cx="692" cy="442"/>
              <a:chOff x="7703976" y="5138335"/>
              <a:chExt cx="1084013" cy="853067"/>
            </a:xfrm>
          </p:grpSpPr>
          <p:sp>
            <p:nvSpPr>
              <p:cNvPr id="10"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1"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2"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00" name="文本框 99"/>
          <p:cNvSpPr txBox="1"/>
          <p:nvPr/>
        </p:nvSpPr>
        <p:spPr>
          <a:xfrm>
            <a:off x="477520" y="4161790"/>
            <a:ext cx="8395335" cy="1383665"/>
          </a:xfrm>
          <a:prstGeom prst="rect">
            <a:avLst/>
          </a:prstGeom>
          <a:noFill/>
          <a:ln w="9525">
            <a:noFill/>
          </a:ln>
        </p:spPr>
        <p:txBody>
          <a:bodyPr wrap="square">
            <a:spAutoFit/>
          </a:bodyPr>
          <a:lstStyle/>
          <a:p>
            <a:pPr marL="173355" indent="-173355">
              <a:lnSpc>
                <a:spcPct val="150000"/>
              </a:lnSpc>
            </a:pPr>
            <a:r>
              <a:rPr lang="en-US" altLang="zh-CN" sz="2800" b="0">
                <a:latin typeface="微软雅黑" panose="020B0503020204020204" charset="-122"/>
                <a:ea typeface="微软雅黑" panose="020B0503020204020204" charset="-122"/>
                <a:cs typeface="微软雅黑" panose="020B0503020204020204" charset="-122"/>
              </a:rPr>
              <a:t>3.</a:t>
            </a:r>
            <a:r>
              <a:rPr lang="zh-CN" sz="2800" b="0">
                <a:latin typeface="微软雅黑" panose="020B0503020204020204" charset="-122"/>
                <a:ea typeface="微软雅黑" panose="020B0503020204020204" charset="-122"/>
                <a:cs typeface="微软雅黑" panose="020B0503020204020204" charset="-122"/>
              </a:rPr>
              <a:t>下列各数中一定有平方根的是（</a:t>
            </a:r>
            <a:r>
              <a:rPr lang="en-US" altLang="zh-CN" sz="2800" b="0">
                <a:latin typeface="微软雅黑" panose="020B0503020204020204" charset="-122"/>
                <a:ea typeface="微软雅黑" panose="020B0503020204020204" charset="-122"/>
                <a:cs typeface="微软雅黑" panose="020B0503020204020204" charset="-122"/>
              </a:rPr>
              <a:t> </a:t>
            </a:r>
            <a:r>
              <a:rPr lang="en-US" sz="2800">
                <a:latin typeface="微软雅黑" panose="020B0503020204020204" charset="-122"/>
                <a:ea typeface="微软雅黑" panose="020B0503020204020204" charset="-122"/>
                <a:cs typeface="微软雅黑" panose="020B0503020204020204" charset="-122"/>
                <a:sym typeface="+mn-ea"/>
              </a:rPr>
              <a:t>    </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A</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m</a:t>
            </a:r>
            <a:r>
              <a:rPr lang="en-US" sz="2800" b="0" baseline="30000">
                <a:latin typeface="微软雅黑" panose="020B0503020204020204" charset="-122"/>
                <a:ea typeface="微软雅黑" panose="020B0503020204020204" charset="-122"/>
                <a:cs typeface="微软雅黑" panose="020B0503020204020204" charset="-122"/>
              </a:rPr>
              <a:t>2</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1     B</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m	    C</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m+1	     D</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m</a:t>
            </a:r>
            <a:r>
              <a:rPr lang="en-US" sz="2800" b="0" baseline="30000">
                <a:latin typeface="微软雅黑" panose="020B0503020204020204" charset="-122"/>
                <a:ea typeface="微软雅黑" panose="020B0503020204020204" charset="-122"/>
                <a:cs typeface="微软雅黑" panose="020B0503020204020204" charset="-122"/>
              </a:rPr>
              <a:t>2</a:t>
            </a:r>
            <a:r>
              <a:rPr lang="en-US" sz="2800" b="0">
                <a:latin typeface="微软雅黑" panose="020B0503020204020204" charset="-122"/>
                <a:ea typeface="微软雅黑" panose="020B0503020204020204" charset="-122"/>
                <a:cs typeface="微软雅黑" panose="020B0503020204020204" charset="-122"/>
              </a:rPr>
              <a:t>+1
</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477520" y="2553970"/>
            <a:ext cx="7143115" cy="1383665"/>
          </a:xfrm>
          <a:prstGeom prst="rect">
            <a:avLst/>
          </a:prstGeom>
          <a:noFill/>
          <a:ln w="9525">
            <a:noFill/>
          </a:ln>
        </p:spPr>
        <p:txBody>
          <a:bodyPr wrap="square">
            <a:spAutoFit/>
          </a:bodyPr>
          <a:lstStyle/>
          <a:p>
            <a:pPr marL="173355" indent="-173355">
              <a:lnSpc>
                <a:spcPct val="150000"/>
              </a:lnSpc>
            </a:pPr>
            <a:r>
              <a:rPr lang="en-US" sz="2800" b="0">
                <a:latin typeface="微软雅黑" panose="020B0503020204020204" charset="-122"/>
                <a:ea typeface="微软雅黑" panose="020B0503020204020204" charset="-122"/>
                <a:cs typeface="微软雅黑" panose="020B0503020204020204" charset="-122"/>
              </a:rPr>
              <a:t>2.4</a:t>
            </a:r>
            <a:r>
              <a:rPr lang="en-US" sz="2800" b="0" baseline="30000">
                <a:latin typeface="微软雅黑" panose="020B0503020204020204" charset="-122"/>
                <a:ea typeface="微软雅黑" panose="020B0503020204020204" charset="-122"/>
                <a:cs typeface="微软雅黑" panose="020B0503020204020204" charset="-122"/>
              </a:rPr>
              <a:t>2</a:t>
            </a:r>
            <a:r>
              <a:rPr lang="zh-CN" sz="2800" b="0">
                <a:latin typeface="微软雅黑" panose="020B0503020204020204" charset="-122"/>
                <a:ea typeface="微软雅黑" panose="020B0503020204020204" charset="-122"/>
                <a:cs typeface="微软雅黑" panose="020B0503020204020204" charset="-122"/>
              </a:rPr>
              <a:t>的平方根为（</a:t>
            </a:r>
            <a:r>
              <a:rPr lang="en-US" altLang="zh-CN" sz="2800" b="0">
                <a:latin typeface="微软雅黑" panose="020B0503020204020204" charset="-122"/>
                <a:ea typeface="微软雅黑" panose="020B0503020204020204" charset="-122"/>
                <a:cs typeface="微软雅黑" panose="020B0503020204020204" charset="-122"/>
              </a:rPr>
              <a:t>   </a:t>
            </a:r>
            <a:r>
              <a:rPr lang="en-US" sz="2800">
                <a:latin typeface="微软雅黑" panose="020B0503020204020204" charset="-122"/>
                <a:ea typeface="微软雅黑" panose="020B0503020204020204" charset="-122"/>
                <a:cs typeface="微软雅黑" panose="020B0503020204020204" charset="-122"/>
                <a:sym typeface="+mn-ea"/>
              </a:rPr>
              <a:t>  </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A</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2	B</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2	    C</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4	  D</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4
</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77520" y="988060"/>
            <a:ext cx="7143115" cy="1383665"/>
          </a:xfrm>
          <a:prstGeom prst="rect">
            <a:avLst/>
          </a:prstGeom>
          <a:noFill/>
          <a:ln w="9525">
            <a:noFill/>
          </a:ln>
        </p:spPr>
        <p:txBody>
          <a:bodyPr wrap="square">
            <a:spAutoFit/>
          </a:bodyPr>
          <a:lstStyle/>
          <a:p>
            <a:pPr marL="173355" indent="-173355">
              <a:lnSpc>
                <a:spcPct val="150000"/>
              </a:lnSpc>
            </a:pPr>
            <a:r>
              <a:rPr lang="en-US" sz="2800" b="0">
                <a:latin typeface="微软雅黑" panose="020B0503020204020204" charset="-122"/>
                <a:ea typeface="微软雅黑" panose="020B0503020204020204" charset="-122"/>
                <a:cs typeface="微软雅黑" panose="020B0503020204020204" charset="-122"/>
              </a:rPr>
              <a:t>1.7</a:t>
            </a:r>
            <a:r>
              <a:rPr lang="zh-CN" sz="2800" b="0">
                <a:latin typeface="微软雅黑" panose="020B0503020204020204" charset="-122"/>
                <a:ea typeface="微软雅黑" panose="020B0503020204020204" charset="-122"/>
                <a:cs typeface="微软雅黑" panose="020B0503020204020204" charset="-122"/>
              </a:rPr>
              <a:t>的平方根是（</a:t>
            </a:r>
            <a:r>
              <a:rPr lang="en-US" altLang="zh-CN" sz="2800" b="0">
                <a:latin typeface="微软雅黑" panose="020B0503020204020204" charset="-122"/>
                <a:ea typeface="微软雅黑" panose="020B0503020204020204" charset="-122"/>
                <a:cs typeface="微软雅黑" panose="020B0503020204020204" charset="-122"/>
              </a:rPr>
              <a:t>   </a:t>
            </a:r>
            <a:r>
              <a:rPr lang="en-US" sz="2800">
                <a:latin typeface="微软雅黑" panose="020B0503020204020204" charset="-122"/>
                <a:ea typeface="微软雅黑" panose="020B0503020204020204" charset="-122"/>
                <a:cs typeface="微软雅黑" panose="020B0503020204020204" charset="-122"/>
                <a:sym typeface="+mn-ea"/>
              </a:rPr>
              <a:t>  </a:t>
            </a:r>
            <a:r>
              <a:rPr lang="zh-CN" sz="2800" b="0">
                <a:latin typeface="微软雅黑" panose="020B0503020204020204" charset="-122"/>
                <a:ea typeface="微软雅黑" panose="020B0503020204020204" charset="-122"/>
                <a:cs typeface="微软雅黑" panose="020B0503020204020204" charset="-122"/>
              </a:rPr>
              <a:t>）</a:t>
            </a:r>
            <a:r>
              <a:rPr lang="en-US" sz="2800" b="0">
                <a:latin typeface="微软雅黑" panose="020B0503020204020204" charset="-122"/>
                <a:ea typeface="微软雅黑" panose="020B0503020204020204" charset="-122"/>
                <a:cs typeface="微软雅黑" panose="020B0503020204020204" charset="-122"/>
              </a:rPr>
              <a:t>A</a:t>
            </a:r>
            <a:r>
              <a:rPr lang="zh-CN" sz="2800" b="0">
                <a:latin typeface="微软雅黑" panose="020B0503020204020204" charset="-122"/>
                <a:ea typeface="微软雅黑" panose="020B0503020204020204" charset="-122"/>
                <a:cs typeface="微软雅黑" panose="020B0503020204020204" charset="-122"/>
              </a:rPr>
              <a:t>．±</a:t>
            </a:r>
            <a:r>
              <a:rPr lang="en-US" altLang="zh-CN" sz="2800" b="0">
                <a:latin typeface="微软雅黑" panose="020B0503020204020204" charset="-122"/>
                <a:ea typeface="微软雅黑" panose="020B0503020204020204" charset="-122"/>
                <a:cs typeface="微软雅黑" panose="020B0503020204020204" charset="-122"/>
              </a:rPr>
              <a:t>        B.             C.               D.14
</a:t>
            </a:r>
          </a:p>
        </p:txBody>
      </p:sp>
      <p:pic>
        <p:nvPicPr>
          <p:cNvPr id="5" name="图片 4"/>
          <p:cNvPicPr/>
          <p:nvPr/>
        </p:nvPicPr>
        <p:blipFill>
          <a:blip r:embed="rId2"/>
          <a:stretch>
            <a:fillRect/>
          </a:stretch>
        </p:blipFill>
        <p:spPr>
          <a:xfrm>
            <a:off x="1770380" y="1987550"/>
            <a:ext cx="495300" cy="342900"/>
          </a:xfrm>
          <a:prstGeom prst="rect">
            <a:avLst/>
          </a:prstGeom>
          <a:noFill/>
          <a:ln w="9525">
            <a:noFill/>
          </a:ln>
        </p:spPr>
      </p:pic>
      <p:pic>
        <p:nvPicPr>
          <p:cNvPr id="6" name="图片 5"/>
          <p:cNvPicPr/>
          <p:nvPr/>
        </p:nvPicPr>
        <p:blipFill>
          <a:blip r:embed="rId2"/>
          <a:stretch>
            <a:fillRect/>
          </a:stretch>
        </p:blipFill>
        <p:spPr>
          <a:xfrm>
            <a:off x="2914015" y="1987550"/>
            <a:ext cx="766445" cy="342900"/>
          </a:xfrm>
          <a:prstGeom prst="rect">
            <a:avLst/>
          </a:prstGeom>
          <a:noFill/>
          <a:ln w="9525">
            <a:noFill/>
          </a:ln>
        </p:spPr>
      </p:pic>
      <p:pic>
        <p:nvPicPr>
          <p:cNvPr id="7" name="图片 6"/>
          <p:cNvPicPr/>
          <p:nvPr/>
        </p:nvPicPr>
        <p:blipFill>
          <a:blip r:embed="rId3"/>
          <a:stretch>
            <a:fillRect/>
          </a:stretch>
        </p:blipFill>
        <p:spPr>
          <a:xfrm>
            <a:off x="4664075" y="1987550"/>
            <a:ext cx="756920" cy="321945"/>
          </a:xfrm>
          <a:prstGeom prst="rect">
            <a:avLst/>
          </a:prstGeom>
          <a:noFill/>
          <a:ln w="9525">
            <a:noFill/>
          </a:ln>
        </p:spPr>
      </p:pic>
      <p:sp>
        <p:nvSpPr>
          <p:cNvPr id="13" name="文本框 12"/>
          <p:cNvSpPr txBox="1"/>
          <p:nvPr/>
        </p:nvSpPr>
        <p:spPr>
          <a:xfrm>
            <a:off x="3215640" y="1189355"/>
            <a:ext cx="438150" cy="521970"/>
          </a:xfrm>
          <a:prstGeom prst="rect">
            <a:avLst/>
          </a:prstGeom>
          <a:noFill/>
        </p:spPr>
        <p:txBody>
          <a:bodyPr wrap="square" rtlCol="0">
            <a:spAutoFit/>
          </a:bodyPr>
          <a:lstStyle/>
          <a:p>
            <a:r>
              <a:rPr lang="en-US" sz="2800" b="1">
                <a:solidFill>
                  <a:srgbClr val="FF0000"/>
                </a:solidFill>
                <a:latin typeface="微软雅黑" panose="020B0503020204020204" charset="-122"/>
                <a:ea typeface="微软雅黑" panose="020B0503020204020204" charset="-122"/>
                <a:cs typeface="微软雅黑" panose="020B0503020204020204" charset="-122"/>
                <a:sym typeface="+mn-ea"/>
              </a:rPr>
              <a:t>A</a:t>
            </a:r>
            <a:endPar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14" name="文本框 13"/>
          <p:cNvSpPr txBox="1"/>
          <p:nvPr/>
        </p:nvSpPr>
        <p:spPr>
          <a:xfrm>
            <a:off x="3337560" y="2759075"/>
            <a:ext cx="438150" cy="521970"/>
          </a:xfrm>
          <a:prstGeom prst="rect">
            <a:avLst/>
          </a:prstGeom>
          <a:noFill/>
        </p:spPr>
        <p:txBody>
          <a:bodyPr wrap="square" rtlCol="0">
            <a:spAutoFit/>
          </a:bodyPr>
          <a:lstStyle/>
          <a:p>
            <a:r>
              <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C</a:t>
            </a:r>
          </a:p>
        </p:txBody>
      </p:sp>
      <p:sp>
        <p:nvSpPr>
          <p:cNvPr id="15" name="文本框 14"/>
          <p:cNvSpPr txBox="1"/>
          <p:nvPr/>
        </p:nvSpPr>
        <p:spPr>
          <a:xfrm>
            <a:off x="5834380" y="4356735"/>
            <a:ext cx="438150" cy="521970"/>
          </a:xfrm>
          <a:prstGeom prst="rect">
            <a:avLst/>
          </a:prstGeom>
          <a:noFill/>
        </p:spPr>
        <p:txBody>
          <a:bodyPr wrap="square" rtlCol="0">
            <a:spAutoFit/>
          </a:bodyPr>
          <a:lstStyle/>
          <a:p>
            <a:r>
              <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D</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6" name="文本框 5"/>
          <p:cNvSpPr txBox="1"/>
          <p:nvPr/>
        </p:nvSpPr>
        <p:spPr>
          <a:xfrm>
            <a:off x="772160" y="491490"/>
            <a:ext cx="9036074" cy="2677656"/>
          </a:xfrm>
          <a:prstGeom prst="rect">
            <a:avLst/>
          </a:prstGeom>
          <a:noFill/>
          <a:ln w="9525">
            <a:noFill/>
          </a:ln>
        </p:spPr>
        <p:txBody>
          <a:bodyPr wrap="square">
            <a:spAutoFit/>
          </a:bodyPr>
          <a:lstStyle/>
          <a:p>
            <a:pPr indent="0">
              <a:lnSpc>
                <a:spcPct val="150000"/>
              </a:lnSpc>
            </a:pPr>
            <a:r>
              <a:rPr lang="en-US" sz="2800" dirty="0">
                <a:solidFill>
                  <a:srgbClr val="000000"/>
                </a:solidFill>
                <a:latin typeface="微软雅黑" panose="020B0503020204020204" charset="-122"/>
                <a:ea typeface="微软雅黑" panose="020B0503020204020204" charset="-122"/>
                <a:cs typeface="微软雅黑" panose="020B0503020204020204" charset="-122"/>
              </a:rPr>
              <a:t>4</a:t>
            </a:r>
            <a:r>
              <a:rPr lang="en-US" sz="2800" i="1" dirty="0">
                <a:solidFill>
                  <a:srgbClr val="000000"/>
                </a:solidFill>
                <a:latin typeface="微软雅黑" panose="020B0503020204020204" charset="-122"/>
                <a:ea typeface="微软雅黑" panose="020B0503020204020204" charset="-122"/>
                <a:cs typeface="微软雅黑" panose="020B0503020204020204" charset="-122"/>
              </a:rPr>
              <a:t>.</a:t>
            </a:r>
            <a:r>
              <a:rPr lang="zh-CN" sz="2800" dirty="0">
                <a:solidFill>
                  <a:srgbClr val="000000"/>
                </a:solidFill>
                <a:latin typeface="微软雅黑" panose="020B0503020204020204" charset="-122"/>
                <a:ea typeface="微软雅黑" panose="020B0503020204020204" charset="-122"/>
                <a:cs typeface="微软雅黑" panose="020B0503020204020204" charset="-122"/>
              </a:rPr>
              <a:t>下列说法正确的是</a:t>
            </a:r>
            <a:r>
              <a:rPr lang="en-US" sz="2800" dirty="0">
                <a:solidFill>
                  <a:srgbClr val="000000"/>
                </a:solidFill>
                <a:latin typeface="微软雅黑" panose="020B0503020204020204" charset="-122"/>
                <a:ea typeface="微软雅黑" panose="020B0503020204020204" charset="-122"/>
                <a:cs typeface="微软雅黑" panose="020B0503020204020204" charset="-122"/>
              </a:rPr>
              <a:t>	(</a:t>
            </a:r>
            <a:r>
              <a:rPr lang="zh-CN" sz="2800" i="1" dirty="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i="1" dirty="0">
                <a:solidFill>
                  <a:srgbClr val="000000"/>
                </a:solidFill>
                <a:latin typeface="微软雅黑" panose="020B0503020204020204" charset="-122"/>
                <a:ea typeface="微软雅黑" panose="020B0503020204020204" charset="-122"/>
                <a:cs typeface="微软雅黑" panose="020B0503020204020204" charset="-122"/>
              </a:rPr>
              <a:t> </a:t>
            </a:r>
            <a:r>
              <a:rPr lang="zh-CN" sz="2800" i="1" dirty="0">
                <a:solidFill>
                  <a:srgbClr val="000000"/>
                </a:solidFill>
                <a:latin typeface="微软雅黑" panose="020B0503020204020204" charset="-122"/>
                <a:ea typeface="微软雅黑" panose="020B0503020204020204" charset="-122"/>
                <a:cs typeface="微软雅黑" panose="020B0503020204020204" charset="-122"/>
              </a:rPr>
              <a:t>　</a:t>
            </a:r>
            <a:r>
              <a:rPr lang="en-US" sz="2800" dirty="0">
                <a:solidFill>
                  <a:srgbClr val="000000"/>
                </a:solidFill>
                <a:latin typeface="微软雅黑" panose="020B0503020204020204" charset="-122"/>
                <a:ea typeface="微软雅黑" panose="020B0503020204020204" charset="-122"/>
                <a:cs typeface="微软雅黑" panose="020B0503020204020204" charset="-122"/>
              </a:rPr>
              <a:t>)A</a:t>
            </a:r>
            <a:r>
              <a:rPr lang="en-US" sz="2800" i="1" dirty="0">
                <a:solidFill>
                  <a:srgbClr val="000000"/>
                </a:solidFill>
                <a:latin typeface="微软雅黑" panose="020B0503020204020204" charset="-122"/>
                <a:ea typeface="微软雅黑" panose="020B0503020204020204" charset="-122"/>
                <a:cs typeface="微软雅黑" panose="020B0503020204020204" charset="-122"/>
              </a:rPr>
              <a:t>.</a:t>
            </a:r>
            <a:r>
              <a:rPr lang="zh-CN" sz="2800" dirty="0">
                <a:solidFill>
                  <a:srgbClr val="000000"/>
                </a:solidFill>
                <a:latin typeface="微软雅黑" panose="020B0503020204020204" charset="-122"/>
                <a:ea typeface="微软雅黑" panose="020B0503020204020204" charset="-122"/>
                <a:cs typeface="微软雅黑" panose="020B0503020204020204" charset="-122"/>
              </a:rPr>
              <a:t>任何非负数都有两个平方根</a:t>
            </a:r>
            <a:r>
              <a:rPr lang="en-US" sz="2800" dirty="0">
                <a:solidFill>
                  <a:srgbClr val="000000"/>
                </a:solidFill>
                <a:latin typeface="微软雅黑" panose="020B0503020204020204" charset="-122"/>
                <a:ea typeface="微软雅黑" panose="020B0503020204020204" charset="-122"/>
                <a:cs typeface="微软雅黑" panose="020B0503020204020204" charset="-122"/>
              </a:rPr>
              <a:t>B</a:t>
            </a:r>
            <a:r>
              <a:rPr lang="en-US" sz="2800" i="1" dirty="0">
                <a:solidFill>
                  <a:srgbClr val="000000"/>
                </a:solidFill>
                <a:latin typeface="微软雅黑" panose="020B0503020204020204" charset="-122"/>
                <a:ea typeface="微软雅黑" panose="020B0503020204020204" charset="-122"/>
                <a:cs typeface="微软雅黑" panose="020B0503020204020204" charset="-122"/>
              </a:rPr>
              <a:t>.</a:t>
            </a:r>
            <a:r>
              <a:rPr lang="zh-CN" sz="2800" dirty="0">
                <a:solidFill>
                  <a:srgbClr val="000000"/>
                </a:solidFill>
                <a:latin typeface="微软雅黑" panose="020B0503020204020204" charset="-122"/>
                <a:ea typeface="微软雅黑" panose="020B0503020204020204" charset="-122"/>
                <a:cs typeface="微软雅黑" panose="020B0503020204020204" charset="-122"/>
              </a:rPr>
              <a:t>一个正数的平方根仍然是正数</a:t>
            </a:r>
            <a:r>
              <a:rPr lang="en-US" sz="2800" dirty="0">
                <a:solidFill>
                  <a:srgbClr val="000000"/>
                </a:solidFill>
                <a:latin typeface="微软雅黑" panose="020B0503020204020204" charset="-122"/>
                <a:ea typeface="微软雅黑" panose="020B0503020204020204" charset="-122"/>
                <a:cs typeface="微软雅黑" panose="020B0503020204020204" charset="-122"/>
              </a:rPr>
              <a:t>C</a:t>
            </a:r>
            <a:r>
              <a:rPr lang="en-US" sz="2800" i="1" dirty="0">
                <a:solidFill>
                  <a:srgbClr val="000000"/>
                </a:solidFill>
                <a:latin typeface="微软雅黑" panose="020B0503020204020204" charset="-122"/>
                <a:ea typeface="微软雅黑" panose="020B0503020204020204" charset="-122"/>
                <a:cs typeface="微软雅黑" panose="020B0503020204020204" charset="-122"/>
              </a:rPr>
              <a:t>.</a:t>
            </a:r>
            <a:r>
              <a:rPr lang="zh-CN" sz="2800" dirty="0">
                <a:solidFill>
                  <a:srgbClr val="000000"/>
                </a:solidFill>
                <a:latin typeface="微软雅黑" panose="020B0503020204020204" charset="-122"/>
                <a:ea typeface="微软雅黑" panose="020B0503020204020204" charset="-122"/>
                <a:cs typeface="微软雅黑" panose="020B0503020204020204" charset="-122"/>
              </a:rPr>
              <a:t>只有正数才有平方根</a:t>
            </a:r>
            <a:r>
              <a:rPr lang="en-US" sz="2800" dirty="0">
                <a:solidFill>
                  <a:srgbClr val="000000"/>
                </a:solidFill>
                <a:latin typeface="微软雅黑" panose="020B0503020204020204" charset="-122"/>
                <a:ea typeface="微软雅黑" panose="020B0503020204020204" charset="-122"/>
                <a:cs typeface="微软雅黑" panose="020B0503020204020204" charset="-122"/>
              </a:rPr>
              <a:t>D</a:t>
            </a:r>
            <a:r>
              <a:rPr lang="en-US" sz="2800" i="1" dirty="0">
                <a:solidFill>
                  <a:srgbClr val="000000"/>
                </a:solidFill>
                <a:latin typeface="微软雅黑" panose="020B0503020204020204" charset="-122"/>
                <a:ea typeface="微软雅黑" panose="020B0503020204020204" charset="-122"/>
                <a:cs typeface="微软雅黑" panose="020B0503020204020204" charset="-122"/>
              </a:rPr>
              <a:t>.</a:t>
            </a:r>
            <a:r>
              <a:rPr lang="zh-CN" sz="2800" dirty="0">
                <a:solidFill>
                  <a:srgbClr val="000000"/>
                </a:solidFill>
                <a:latin typeface="微软雅黑" panose="020B0503020204020204" charset="-122"/>
                <a:ea typeface="微软雅黑" panose="020B0503020204020204" charset="-122"/>
                <a:cs typeface="微软雅黑" panose="020B0503020204020204" charset="-122"/>
              </a:rPr>
              <a:t>负数没有平方根
</a:t>
            </a:r>
            <a:endParaRPr lang="zh-CN" altLang="en-US" sz="2800" dirty="0">
              <a:latin typeface="微软雅黑" panose="020B0503020204020204" charset="-122"/>
              <a:ea typeface="微软雅黑" panose="020B0503020204020204" charset="-122"/>
              <a:cs typeface="微软雅黑" panose="020B0503020204020204" charset="-122"/>
            </a:endParaRPr>
          </a:p>
        </p:txBody>
      </p:sp>
      <p:sp>
        <p:nvSpPr>
          <p:cNvPr id="14" name="文本框 13"/>
          <p:cNvSpPr txBox="1"/>
          <p:nvPr/>
        </p:nvSpPr>
        <p:spPr>
          <a:xfrm>
            <a:off x="4838065" y="746760"/>
            <a:ext cx="438150" cy="521970"/>
          </a:xfrm>
          <a:prstGeom prst="rect">
            <a:avLst/>
          </a:prstGeom>
          <a:noFill/>
        </p:spPr>
        <p:txBody>
          <a:bodyPr wrap="square" rtlCol="0">
            <a:spAutoFit/>
          </a:bodyPr>
          <a:lstStyle/>
          <a:p>
            <a:r>
              <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D</a:t>
            </a:r>
          </a:p>
        </p:txBody>
      </p:sp>
      <p:sp>
        <p:nvSpPr>
          <p:cNvPr id="103" name="文本框 102"/>
          <p:cNvSpPr txBox="1"/>
          <p:nvPr/>
        </p:nvSpPr>
        <p:spPr>
          <a:xfrm>
            <a:off x="772160" y="4733925"/>
            <a:ext cx="8933815" cy="521970"/>
          </a:xfrm>
          <a:prstGeom prst="rect">
            <a:avLst/>
          </a:prstGeom>
          <a:noFill/>
          <a:ln w="9525">
            <a:noFill/>
          </a:ln>
        </p:spPr>
        <p:txBody>
          <a:bodyPr wrap="square">
            <a:spAutoFit/>
          </a:bodyPr>
          <a:lstStyle/>
          <a:p>
            <a:pPr marL="173355" indent="-173355"/>
            <a:r>
              <a:rPr lang="en-US" altLang="zh-CN" sz="2800" b="0">
                <a:latin typeface="微软雅黑" panose="020B0503020204020204" charset="-122"/>
                <a:ea typeface="微软雅黑" panose="020B0503020204020204" charset="-122"/>
                <a:cs typeface="微软雅黑" panose="020B0503020204020204" charset="-122"/>
              </a:rPr>
              <a:t>6.</a:t>
            </a:r>
            <a:r>
              <a:rPr lang="zh-CN" sz="2800" b="0">
                <a:latin typeface="微软雅黑" panose="020B0503020204020204" charset="-122"/>
                <a:ea typeface="微软雅黑" panose="020B0503020204020204" charset="-122"/>
                <a:cs typeface="微软雅黑" panose="020B0503020204020204" charset="-122"/>
              </a:rPr>
              <a:t>如果某数的一个平方根是﹣</a:t>
            </a:r>
            <a:r>
              <a:rPr lang="en-US" sz="2800" b="0">
                <a:latin typeface="微软雅黑" panose="020B0503020204020204" charset="-122"/>
                <a:ea typeface="微软雅黑" panose="020B0503020204020204" charset="-122"/>
                <a:cs typeface="微软雅黑" panose="020B0503020204020204" charset="-122"/>
              </a:rPr>
              <a:t>5</a:t>
            </a:r>
            <a:r>
              <a:rPr lang="zh-CN" sz="2800" b="0">
                <a:latin typeface="微软雅黑" panose="020B0503020204020204" charset="-122"/>
                <a:ea typeface="微软雅黑" panose="020B0503020204020204" charset="-122"/>
                <a:cs typeface="微软雅黑" panose="020B0503020204020204" charset="-122"/>
              </a:rPr>
              <a:t>，那么这个数是</a:t>
            </a:r>
            <a:r>
              <a:rPr lang="zh-CN" sz="2800" b="0" u="sng">
                <a:latin typeface="微软雅黑" panose="020B0503020204020204" charset="-122"/>
                <a:ea typeface="微软雅黑" panose="020B0503020204020204" charset="-122"/>
                <a:cs typeface="微软雅黑" panose="020B0503020204020204" charset="-122"/>
              </a:rPr>
              <a:t>　</a:t>
            </a:r>
            <a:r>
              <a:rPr lang="en-US" altLang="zh-CN" sz="2800" b="0" u="sng">
                <a:latin typeface="微软雅黑" panose="020B0503020204020204" charset="-122"/>
                <a:ea typeface="微软雅黑" panose="020B0503020204020204" charset="-122"/>
                <a:cs typeface="微软雅黑" panose="020B0503020204020204" charset="-122"/>
              </a:rPr>
              <a:t>   </a:t>
            </a:r>
            <a:r>
              <a:rPr lang="zh-CN" sz="2800" b="0" u="sng">
                <a:latin typeface="微软雅黑" panose="020B0503020204020204" charset="-122"/>
                <a:ea typeface="微软雅黑" panose="020B0503020204020204" charset="-122"/>
                <a:cs typeface="微软雅黑" panose="020B0503020204020204" charset="-122"/>
              </a:rPr>
              <a:t>　</a:t>
            </a:r>
            <a:r>
              <a:rPr lang="zh-CN" sz="2800" b="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3712845" y="3903980"/>
            <a:ext cx="1125220" cy="521970"/>
          </a:xfrm>
          <a:prstGeom prst="rect">
            <a:avLst/>
          </a:prstGeom>
          <a:noFill/>
        </p:spPr>
        <p:txBody>
          <a:bodyPr wrap="square" rtlCol="0">
            <a:spAutoFit/>
          </a:bodyPr>
          <a:lstStyle/>
          <a:p>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±0.9</a:t>
            </a:r>
            <a:endPar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nvSpPr>
        <p:spPr>
          <a:xfrm>
            <a:off x="8135620" y="4733925"/>
            <a:ext cx="735330" cy="521970"/>
          </a:xfrm>
          <a:prstGeom prst="rect">
            <a:avLst/>
          </a:prstGeom>
          <a:noFill/>
        </p:spPr>
        <p:txBody>
          <a:bodyPr wrap="square" rtlCol="0">
            <a:spAutoFit/>
          </a:bodyPr>
          <a:lstStyle/>
          <a:p>
            <a:r>
              <a:rPr lang="en-US"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25</a:t>
            </a:r>
          </a:p>
        </p:txBody>
      </p:sp>
      <p:sp>
        <p:nvSpPr>
          <p:cNvPr id="3" name="文本框 2"/>
          <p:cNvSpPr txBox="1"/>
          <p:nvPr/>
        </p:nvSpPr>
        <p:spPr>
          <a:xfrm>
            <a:off x="772160" y="4013200"/>
            <a:ext cx="5144135" cy="521970"/>
          </a:xfrm>
          <a:prstGeom prst="rect">
            <a:avLst/>
          </a:prstGeom>
          <a:noFill/>
          <a:ln w="9525">
            <a:noFill/>
          </a:ln>
        </p:spPr>
        <p:txBody>
          <a:bodyPr wrap="square">
            <a:spAutoFit/>
          </a:bodyPr>
          <a:lstStyle/>
          <a:p>
            <a:pPr marL="173355" indent="-173355"/>
            <a:r>
              <a:rPr lang="en-US" sz="2800" b="0">
                <a:latin typeface="微软雅黑" panose="020B0503020204020204" charset="-122"/>
                <a:ea typeface="微软雅黑" panose="020B0503020204020204" charset="-122"/>
                <a:cs typeface="微软雅黑" panose="020B0503020204020204" charset="-122"/>
              </a:rPr>
              <a:t>5.0.81</a:t>
            </a:r>
            <a:r>
              <a:rPr lang="zh-CN" sz="2800" b="0">
                <a:latin typeface="微软雅黑" panose="020B0503020204020204" charset="-122"/>
                <a:ea typeface="微软雅黑" panose="020B0503020204020204" charset="-122"/>
                <a:cs typeface="微软雅黑" panose="020B0503020204020204" charset="-122"/>
              </a:rPr>
              <a:t>的平方根是</a:t>
            </a:r>
            <a:r>
              <a:rPr lang="zh-CN" sz="2800" b="0" u="sng">
                <a:latin typeface="微软雅黑" panose="020B0503020204020204" charset="-122"/>
                <a:ea typeface="微软雅黑" panose="020B0503020204020204" charset="-122"/>
                <a:cs typeface="微软雅黑" panose="020B0503020204020204" charset="-122"/>
              </a:rPr>
              <a:t>　</a:t>
            </a:r>
            <a:r>
              <a:rPr lang="en-US" altLang="zh-CN" sz="2800" b="0" u="sng">
                <a:latin typeface="微软雅黑" panose="020B0503020204020204" charset="-122"/>
                <a:ea typeface="微软雅黑" panose="020B0503020204020204" charset="-122"/>
                <a:cs typeface="微软雅黑" panose="020B0503020204020204" charset="-122"/>
              </a:rPr>
              <a:t>      </a:t>
            </a:r>
            <a:r>
              <a:rPr lang="zh-CN" sz="2800" b="0" u="sng">
                <a:latin typeface="微软雅黑" panose="020B0503020204020204" charset="-122"/>
                <a:ea typeface="微软雅黑" panose="020B0503020204020204" charset="-122"/>
                <a:cs typeface="微软雅黑" panose="020B0503020204020204" charset="-122"/>
              </a:rPr>
              <a:t>　</a:t>
            </a:r>
            <a:r>
              <a:rPr lang="zh-CN" sz="2800" b="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00" name="文本框 99"/>
          <p:cNvSpPr txBox="1"/>
          <p:nvPr/>
        </p:nvSpPr>
        <p:spPr>
          <a:xfrm>
            <a:off x="347980" y="690245"/>
            <a:ext cx="12481560" cy="2245360"/>
          </a:xfrm>
          <a:prstGeom prst="rect">
            <a:avLst/>
          </a:prstGeom>
          <a:noFill/>
          <a:ln w="9525">
            <a:noFill/>
          </a:ln>
        </p:spPr>
        <p:txBody>
          <a:bodyPr wrap="square">
            <a:spAutoFit/>
          </a:bodyPr>
          <a:lstStyle/>
          <a:p>
            <a:pPr marL="173355" indent="-173355">
              <a:lnSpc>
                <a:spcPct val="250000"/>
              </a:lnSpc>
            </a:pPr>
            <a:r>
              <a:rPr lang="en-US" altLang="zh-CN" sz="2800" b="0">
                <a:latin typeface="微软雅黑" panose="020B0503020204020204" charset="-122"/>
                <a:ea typeface="微软雅黑" panose="020B0503020204020204" charset="-122"/>
                <a:cs typeface="微软雅黑" panose="020B0503020204020204" charset="-122"/>
              </a:rPr>
              <a:t>7.若一个正数m的两个平方根分别是a﹣1和4﹣2a，则m的值为</a:t>
            </a:r>
            <a:r>
              <a:rPr lang="en-US" altLang="zh-CN" sz="2800" b="0" u="sng">
                <a:latin typeface="微软雅黑" panose="020B0503020204020204" charset="-122"/>
                <a:ea typeface="微软雅黑" panose="020B0503020204020204" charset="-122"/>
                <a:cs typeface="微软雅黑" panose="020B0503020204020204" charset="-122"/>
              </a:rPr>
              <a:t>　     　</a:t>
            </a:r>
            <a:r>
              <a:rPr lang="en-US" altLang="zh-CN" sz="2800" b="0">
                <a:latin typeface="微软雅黑" panose="020B0503020204020204" charset="-122"/>
                <a:ea typeface="微软雅黑" panose="020B0503020204020204" charset="-122"/>
                <a:cs typeface="微软雅黑" panose="020B0503020204020204" charset="-122"/>
              </a:rPr>
              <a:t>．</a:t>
            </a:r>
          </a:p>
          <a:p>
            <a:pPr marL="173355" indent="-173355">
              <a:lnSpc>
                <a:spcPct val="250000"/>
              </a:lnSpc>
            </a:pPr>
            <a:r>
              <a:rPr lang="en-US" altLang="zh-CN" sz="2800" b="0">
                <a:latin typeface="微软雅黑" panose="020B0503020204020204" charset="-122"/>
                <a:ea typeface="微软雅黑" panose="020B0503020204020204" charset="-122"/>
                <a:cs typeface="微软雅黑" panose="020B0503020204020204" charset="-122"/>
              </a:rPr>
              <a:t>8.</a:t>
            </a:r>
            <a:r>
              <a:rPr lang="zh-CN" sz="2800" b="0">
                <a:latin typeface="微软雅黑" panose="020B0503020204020204" charset="-122"/>
                <a:ea typeface="微软雅黑" panose="020B0503020204020204" charset="-122"/>
                <a:cs typeface="微软雅黑" panose="020B0503020204020204" charset="-122"/>
              </a:rPr>
              <a:t>若</a:t>
            </a:r>
            <a:r>
              <a:rPr lang="en-US" sz="2800" b="0">
                <a:latin typeface="微软雅黑" panose="020B0503020204020204" charset="-122"/>
                <a:ea typeface="微软雅黑" panose="020B0503020204020204" charset="-122"/>
                <a:cs typeface="微软雅黑" panose="020B0503020204020204" charset="-122"/>
              </a:rPr>
              <a:t>a+1</a:t>
            </a:r>
            <a:r>
              <a:rPr lang="zh-CN" sz="2800" b="0">
                <a:latin typeface="微软雅黑" panose="020B0503020204020204" charset="-122"/>
                <a:ea typeface="微软雅黑" panose="020B0503020204020204" charset="-122"/>
                <a:cs typeface="微软雅黑" panose="020B0503020204020204" charset="-122"/>
              </a:rPr>
              <a:t>和﹣</a:t>
            </a:r>
            <a:r>
              <a:rPr lang="en-US" sz="2800" b="0">
                <a:latin typeface="微软雅黑" panose="020B0503020204020204" charset="-122"/>
                <a:ea typeface="微软雅黑" panose="020B0503020204020204" charset="-122"/>
                <a:cs typeface="微软雅黑" panose="020B0503020204020204" charset="-122"/>
              </a:rPr>
              <a:t>5</a:t>
            </a:r>
            <a:r>
              <a:rPr lang="zh-CN" sz="2800" b="0">
                <a:latin typeface="微软雅黑" panose="020B0503020204020204" charset="-122"/>
                <a:ea typeface="微软雅黑" panose="020B0503020204020204" charset="-122"/>
                <a:cs typeface="微软雅黑" panose="020B0503020204020204" charset="-122"/>
              </a:rPr>
              <a:t>是实数</a:t>
            </a:r>
            <a:r>
              <a:rPr lang="en-US" sz="2800" b="0">
                <a:latin typeface="微软雅黑" panose="020B0503020204020204" charset="-122"/>
                <a:ea typeface="微软雅黑" panose="020B0503020204020204" charset="-122"/>
                <a:cs typeface="微软雅黑" panose="020B0503020204020204" charset="-122"/>
              </a:rPr>
              <a:t>m</a:t>
            </a:r>
            <a:r>
              <a:rPr lang="zh-CN" sz="2800" b="0">
                <a:latin typeface="微软雅黑" panose="020B0503020204020204" charset="-122"/>
                <a:ea typeface="微软雅黑" panose="020B0503020204020204" charset="-122"/>
                <a:cs typeface="微软雅黑" panose="020B0503020204020204" charset="-122"/>
              </a:rPr>
              <a:t>的平方根，则</a:t>
            </a:r>
            <a:r>
              <a:rPr lang="en-US" sz="2800" b="0">
                <a:latin typeface="微软雅黑" panose="020B0503020204020204" charset="-122"/>
                <a:ea typeface="微软雅黑" panose="020B0503020204020204" charset="-122"/>
                <a:cs typeface="微软雅黑" panose="020B0503020204020204" charset="-122"/>
              </a:rPr>
              <a:t>a</a:t>
            </a:r>
            <a:r>
              <a:rPr lang="zh-CN" sz="2800" b="0">
                <a:latin typeface="微软雅黑" panose="020B0503020204020204" charset="-122"/>
                <a:ea typeface="微软雅黑" panose="020B0503020204020204" charset="-122"/>
                <a:cs typeface="微软雅黑" panose="020B0503020204020204" charset="-122"/>
              </a:rPr>
              <a:t>的值是</a:t>
            </a:r>
            <a:r>
              <a:rPr lang="en-US" altLang="zh-CN" sz="2800" b="0">
                <a:latin typeface="微软雅黑" panose="020B0503020204020204" charset="-122"/>
                <a:ea typeface="微软雅黑" panose="020B0503020204020204" charset="-122"/>
                <a:cs typeface="微软雅黑" panose="020B0503020204020204" charset="-122"/>
              </a:rPr>
              <a:t> </a:t>
            </a:r>
            <a:r>
              <a:rPr lang="en-US" altLang="zh-CN" sz="2800" b="0" u="sng">
                <a:latin typeface="微软雅黑" panose="020B0503020204020204" charset="-122"/>
                <a:ea typeface="微软雅黑" panose="020B0503020204020204" charset="-122"/>
                <a:cs typeface="微软雅黑" panose="020B0503020204020204" charset="-122"/>
              </a:rPr>
              <a:t>       </a:t>
            </a:r>
            <a:r>
              <a:rPr lang="zh-CN" sz="2800" b="0" u="sng">
                <a:latin typeface="微软雅黑" panose="020B0503020204020204" charset="-122"/>
                <a:ea typeface="微软雅黑" panose="020B0503020204020204" charset="-122"/>
                <a:cs typeface="微软雅黑" panose="020B0503020204020204" charset="-122"/>
              </a:rPr>
              <a:t>　　</a:t>
            </a:r>
            <a:r>
              <a:rPr lang="en-US" altLang="zh-CN" sz="2800" b="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7534910" y="2288540"/>
            <a:ext cx="1403985" cy="521970"/>
          </a:xfrm>
          <a:prstGeom prst="rect">
            <a:avLst/>
          </a:prstGeom>
          <a:noFill/>
        </p:spPr>
        <p:txBody>
          <a:bodyPr wrap="square" rtlCol="0">
            <a:spAutoFit/>
          </a:bodyPr>
          <a:lstStyle/>
          <a:p>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4</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或﹣</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6</a:t>
            </a:r>
            <a:endParaRPr lang="en-US" altLang="zh-CN" sz="280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8" name="六角星 7"/>
          <p:cNvSpPr/>
          <p:nvPr/>
        </p:nvSpPr>
        <p:spPr>
          <a:xfrm>
            <a:off x="9505950" y="4439920"/>
            <a:ext cx="2654935" cy="20066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FF0000"/>
                </a:solidFill>
              </a:rPr>
              <a:t>分类讨论！</a:t>
            </a:r>
          </a:p>
        </p:txBody>
      </p:sp>
      <p:sp>
        <p:nvSpPr>
          <p:cNvPr id="2" name="文本框 1"/>
          <p:cNvSpPr txBox="1"/>
          <p:nvPr/>
        </p:nvSpPr>
        <p:spPr>
          <a:xfrm>
            <a:off x="488950" y="2981960"/>
            <a:ext cx="11406505" cy="2245360"/>
          </a:xfrm>
          <a:prstGeom prst="rect">
            <a:avLst/>
          </a:prstGeom>
          <a:noFill/>
        </p:spPr>
        <p:txBody>
          <a:bodyPr wrap="square" rtlCol="0" anchor="t">
            <a:spAutoFit/>
          </a:bodyPr>
          <a:lstStyle/>
          <a:p>
            <a:pPr marL="173355" indent="-173355">
              <a:lnSpc>
                <a:spcPct val="250000"/>
              </a:lnSpc>
            </a:pP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解析：</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∵a+1</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和﹣</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5</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是</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m</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的平方根，</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∴a+1</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5</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或</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a+1+</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5</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0</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∴a</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6</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或</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4</a:t>
            </a:r>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
</a:t>
            </a:r>
            <a:endParaRPr lang="zh-CN" altLang="en-US" sz="280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nvSpPr>
        <p:spPr>
          <a:xfrm>
            <a:off x="10521950" y="1228090"/>
            <a:ext cx="622935" cy="521970"/>
          </a:xfrm>
          <a:prstGeom prst="rect">
            <a:avLst/>
          </a:prstGeom>
          <a:noFill/>
        </p:spPr>
        <p:txBody>
          <a:bodyPr wrap="square" rtlCol="0">
            <a:spAutoFit/>
          </a:bodyPr>
          <a:lstStyle/>
          <a:p>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4</a:t>
            </a:r>
            <a:endParaRPr lang="en-US" altLang="zh-CN" sz="280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2"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30" name="文本框 129"/>
          <p:cNvSpPr txBox="1"/>
          <p:nvPr/>
        </p:nvSpPr>
        <p:spPr>
          <a:xfrm>
            <a:off x="478155" y="682625"/>
            <a:ext cx="9258935" cy="1383665"/>
          </a:xfrm>
          <a:prstGeom prst="rect">
            <a:avLst/>
          </a:prstGeom>
          <a:noFill/>
          <a:ln w="9525">
            <a:noFill/>
          </a:ln>
        </p:spPr>
        <p:txBody>
          <a:bodyPr wrap="square">
            <a:spAutoFit/>
          </a:bodyPr>
          <a:lstStyle/>
          <a:p>
            <a:pPr indent="0">
              <a:lnSpc>
                <a:spcPct val="150000"/>
              </a:lnSpc>
            </a:pPr>
            <a:r>
              <a:rPr lang="en-US" altLang="zh-CN" sz="2800" b="0">
                <a:latin typeface="微软雅黑" panose="020B0503020204020204" charset="-122"/>
                <a:ea typeface="微软雅黑" panose="020B0503020204020204" charset="-122"/>
                <a:cs typeface="微软雅黑" panose="020B0503020204020204" charset="-122"/>
              </a:rPr>
              <a:t>9.</a:t>
            </a:r>
            <a:r>
              <a:rPr lang="zh-CN" sz="2800" b="0">
                <a:latin typeface="微软雅黑" panose="020B0503020204020204" charset="-122"/>
                <a:ea typeface="微软雅黑" panose="020B0503020204020204" charset="-122"/>
                <a:cs typeface="微软雅黑" panose="020B0503020204020204" charset="-122"/>
              </a:rPr>
              <a:t>计算下列各式中</a:t>
            </a:r>
            <a:r>
              <a:rPr lang="en-US" sz="2800" b="0">
                <a:latin typeface="微软雅黑" panose="020B0503020204020204" charset="-122"/>
                <a:ea typeface="微软雅黑" panose="020B0503020204020204" charset="-122"/>
                <a:cs typeface="微软雅黑" panose="020B0503020204020204" charset="-122"/>
              </a:rPr>
              <a:t>x</a:t>
            </a:r>
            <a:r>
              <a:rPr lang="zh-CN" sz="2800" b="0">
                <a:latin typeface="微软雅黑" panose="020B0503020204020204" charset="-122"/>
                <a:ea typeface="微软雅黑" panose="020B0503020204020204" charset="-122"/>
                <a:cs typeface="微软雅黑" panose="020B0503020204020204" charset="-122"/>
              </a:rPr>
              <a:t>的值</a:t>
            </a:r>
            <a:r>
              <a:rPr lang="en-US" sz="2800" b="0">
                <a:latin typeface="微软雅黑" panose="020B0503020204020204" charset="-122"/>
                <a:ea typeface="微软雅黑" panose="020B0503020204020204" charset="-122"/>
                <a:cs typeface="微软雅黑" panose="020B0503020204020204" charset="-122"/>
              </a:rPr>
              <a:t>:(1)   </a:t>
            </a:r>
            <a:r>
              <a:rPr lang="en-US" sz="2800">
                <a:latin typeface="微软雅黑" panose="020B0503020204020204" charset="-122"/>
                <a:ea typeface="微软雅黑" panose="020B0503020204020204" charset="-122"/>
                <a:cs typeface="微软雅黑" panose="020B0503020204020204" charset="-122"/>
                <a:sym typeface="+mn-ea"/>
              </a:rPr>
              <a:t>x</a:t>
            </a:r>
            <a:r>
              <a:rPr lang="en-US" sz="2800" baseline="30000">
                <a:latin typeface="微软雅黑" panose="020B0503020204020204" charset="-122"/>
                <a:ea typeface="微软雅黑" panose="020B0503020204020204" charset="-122"/>
                <a:cs typeface="微软雅黑" panose="020B0503020204020204" charset="-122"/>
                <a:sym typeface="+mn-ea"/>
              </a:rPr>
              <a:t>2</a:t>
            </a:r>
            <a:r>
              <a:rPr lang="en-US" sz="2800">
                <a:latin typeface="微软雅黑" panose="020B0503020204020204" charset="-122"/>
                <a:ea typeface="微软雅黑" panose="020B0503020204020204" charset="-122"/>
                <a:cs typeface="微软雅黑" panose="020B0503020204020204" charset="-122"/>
                <a:sym typeface="+mn-ea"/>
              </a:rPr>
              <a:t>-18=0;     (2)(1-x)</a:t>
            </a:r>
            <a:r>
              <a:rPr lang="en-US" sz="2800" baseline="30000">
                <a:latin typeface="微软雅黑" panose="020B0503020204020204" charset="-122"/>
                <a:ea typeface="微软雅黑" panose="020B0503020204020204" charset="-122"/>
                <a:cs typeface="微软雅黑" panose="020B0503020204020204" charset="-122"/>
                <a:sym typeface="+mn-ea"/>
              </a:rPr>
              <a:t>2</a:t>
            </a:r>
            <a:r>
              <a:rPr lang="en-US" sz="2800">
                <a:latin typeface="微软雅黑" panose="020B0503020204020204" charset="-122"/>
                <a:ea typeface="微软雅黑" panose="020B0503020204020204" charset="-122"/>
                <a:cs typeface="微软雅黑" panose="020B0503020204020204" charset="-122"/>
                <a:sym typeface="+mn-ea"/>
              </a:rPr>
              <a:t>=25.                
</a:t>
            </a:r>
            <a:endParaRPr lang="zh-CN" altLang="en-US" sz="2800">
              <a:latin typeface="微软雅黑" panose="020B0503020204020204" charset="-122"/>
              <a:ea typeface="微软雅黑" panose="020B0503020204020204" charset="-122"/>
              <a:cs typeface="微软雅黑" panose="020B0503020204020204" charset="-122"/>
            </a:endParaRPr>
          </a:p>
        </p:txBody>
      </p:sp>
      <p:pic>
        <p:nvPicPr>
          <p:cNvPr id="2" name="图片 1"/>
          <p:cNvPicPr/>
          <p:nvPr/>
        </p:nvPicPr>
        <p:blipFill>
          <a:blip r:embed="rId2"/>
          <a:stretch>
            <a:fillRect/>
          </a:stretch>
        </p:blipFill>
        <p:spPr>
          <a:xfrm>
            <a:off x="1113790" y="1373505"/>
            <a:ext cx="128270" cy="692785"/>
          </a:xfrm>
          <a:prstGeom prst="rect">
            <a:avLst/>
          </a:prstGeom>
          <a:noFill/>
          <a:ln w="9525">
            <a:noFill/>
          </a:ln>
        </p:spPr>
      </p:pic>
      <p:sp>
        <p:nvSpPr>
          <p:cNvPr id="131" name="文本框 130"/>
          <p:cNvSpPr txBox="1"/>
          <p:nvPr/>
        </p:nvSpPr>
        <p:spPr>
          <a:xfrm>
            <a:off x="583565" y="2317115"/>
            <a:ext cx="4945380" cy="3969385"/>
          </a:xfrm>
          <a:prstGeom prst="rect">
            <a:avLst/>
          </a:prstGeom>
          <a:noFill/>
          <a:ln w="9525">
            <a:noFill/>
          </a:ln>
        </p:spPr>
        <p:txBody>
          <a:bodyPr wrap="square">
            <a:spAutoFit/>
          </a:bodyPr>
          <a:lstStyle/>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解:(1)  x</a:t>
            </a:r>
            <a:r>
              <a:rPr lang="en-US" sz="2800" b="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sz="2800" b="0">
                <a:solidFill>
                  <a:srgbClr val="FF0000"/>
                </a:solidFill>
                <a:latin typeface="微软雅黑" panose="020B0503020204020204" charset="-122"/>
                <a:ea typeface="微软雅黑" panose="020B0503020204020204" charset="-122"/>
                <a:cs typeface="微软雅黑" panose="020B0503020204020204" charset="-122"/>
              </a:rPr>
              <a:t>=18,</a:t>
            </a:r>
          </a:p>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        x</a:t>
            </a:r>
            <a:r>
              <a:rPr lang="en-US" sz="2800" b="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sz="2800" b="0">
                <a:solidFill>
                  <a:srgbClr val="FF0000"/>
                </a:solidFill>
                <a:latin typeface="微软雅黑" panose="020B0503020204020204" charset="-122"/>
                <a:ea typeface="微软雅黑" panose="020B0503020204020204" charset="-122"/>
                <a:cs typeface="微软雅黑" panose="020B0503020204020204" charset="-122"/>
              </a:rPr>
              <a:t>=36,</a:t>
            </a:r>
          </a:p>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b="0">
                <a:solidFill>
                  <a:srgbClr val="FF0000"/>
                </a:solidFill>
                <a:latin typeface="微软雅黑" panose="020B0503020204020204" charset="-122"/>
                <a:ea typeface="微软雅黑" panose="020B0503020204020204" charset="-122"/>
                <a:cs typeface="微软雅黑" panose="020B0503020204020204" charset="-122"/>
              </a:rPr>
              <a:t>所以</a:t>
            </a:r>
            <a:r>
              <a:rPr lang="en-US" sz="2800" b="0">
                <a:solidFill>
                  <a:srgbClr val="FF0000"/>
                </a:solidFill>
                <a:latin typeface="微软雅黑" panose="020B0503020204020204" charset="-122"/>
                <a:ea typeface="微软雅黑" panose="020B0503020204020204" charset="-122"/>
                <a:cs typeface="微软雅黑" panose="020B0503020204020204" charset="-122"/>
              </a:rPr>
              <a:t>x=±6.</a:t>
            </a:r>
          </a:p>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   (2)1-x=±5,</a:t>
            </a:r>
          </a:p>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           x=1</a:t>
            </a:r>
            <a:r>
              <a:rPr lang="zh-CN" altLang="en-US" sz="2800" b="0">
                <a:solidFill>
                  <a:srgbClr val="FF0000"/>
                </a:solidFill>
                <a:latin typeface="微软雅黑" panose="020B0503020204020204" charset="-122"/>
                <a:ea typeface="微软雅黑" panose="020B0503020204020204" charset="-122"/>
                <a:cs typeface="微软雅黑" panose="020B0503020204020204" charset="-122"/>
              </a:rPr>
              <a:t>±</a:t>
            </a:r>
            <a:r>
              <a:rPr lang="en-US" sz="2800" b="0">
                <a:solidFill>
                  <a:srgbClr val="FF0000"/>
                </a:solidFill>
                <a:latin typeface="微软雅黑" panose="020B0503020204020204" charset="-122"/>
                <a:ea typeface="微软雅黑" panose="020B0503020204020204" charset="-122"/>
                <a:cs typeface="微软雅黑" panose="020B0503020204020204" charset="-122"/>
              </a:rPr>
              <a:t>5,</a:t>
            </a:r>
          </a:p>
          <a:p>
            <a:pPr indent="0">
              <a:lnSpc>
                <a:spcPct val="150000"/>
              </a:lnSpc>
            </a:pPr>
            <a:r>
              <a:rPr lang="en-US" sz="2800" b="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b="0">
                <a:solidFill>
                  <a:srgbClr val="FF0000"/>
                </a:solidFill>
                <a:latin typeface="微软雅黑" panose="020B0503020204020204" charset="-122"/>
                <a:ea typeface="微软雅黑" panose="020B0503020204020204" charset="-122"/>
                <a:cs typeface="微软雅黑" panose="020B0503020204020204" charset="-122"/>
              </a:rPr>
              <a:t>所以</a:t>
            </a:r>
            <a:r>
              <a:rPr lang="en-US" sz="2800" b="0">
                <a:solidFill>
                  <a:srgbClr val="FF0000"/>
                </a:solidFill>
                <a:latin typeface="微软雅黑" panose="020B0503020204020204" charset="-122"/>
                <a:ea typeface="微软雅黑" panose="020B0503020204020204" charset="-122"/>
                <a:cs typeface="微软雅黑" panose="020B0503020204020204" charset="-122"/>
              </a:rPr>
              <a:t> x=-4或x=6.		</a:t>
            </a:r>
            <a:endParaRPr lang="en-US" altLang="en-US" sz="2800" b="0">
              <a:solidFill>
                <a:srgbClr val="FF0000"/>
              </a:solidFill>
              <a:latin typeface="微软雅黑" panose="020B0503020204020204" charset="-122"/>
              <a:ea typeface="微软雅黑" panose="020B0503020204020204" charset="-122"/>
              <a:cs typeface="微软雅黑" panose="020B0503020204020204" charset="-122"/>
            </a:endParaRPr>
          </a:p>
        </p:txBody>
      </p:sp>
      <p:pic>
        <p:nvPicPr>
          <p:cNvPr id="3" name="图片 2"/>
          <p:cNvPicPr/>
          <p:nvPr/>
        </p:nvPicPr>
        <p:blipFill>
          <a:blip r:embed="rId2"/>
          <a:stretch>
            <a:fillRect/>
          </a:stretch>
        </p:blipFill>
        <p:spPr>
          <a:xfrm>
            <a:off x="1569085" y="2317115"/>
            <a:ext cx="207010" cy="755015"/>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29" name="文本框 128"/>
          <p:cNvSpPr txBox="1"/>
          <p:nvPr/>
        </p:nvSpPr>
        <p:spPr>
          <a:xfrm>
            <a:off x="720090" y="852805"/>
            <a:ext cx="9605645" cy="1383665"/>
          </a:xfrm>
          <a:prstGeom prst="rect">
            <a:avLst/>
          </a:prstGeom>
          <a:noFill/>
          <a:ln w="9525">
            <a:noFill/>
          </a:ln>
        </p:spPr>
        <p:txBody>
          <a:bodyPr wrap="square">
            <a:spAutoFit/>
          </a:bodyPr>
          <a:lstStyle/>
          <a:p>
            <a:pPr indent="0">
              <a:lnSpc>
                <a:spcPct val="150000"/>
              </a:lnSpc>
            </a:pPr>
            <a:r>
              <a:rPr lang="en-US" sz="2800" b="0">
                <a:latin typeface="微软雅黑" panose="020B0503020204020204" charset="-122"/>
                <a:ea typeface="微软雅黑" panose="020B0503020204020204" charset="-122"/>
                <a:cs typeface="微软雅黑" panose="020B0503020204020204" charset="-122"/>
              </a:rPr>
              <a:t>10.</a:t>
            </a:r>
            <a:r>
              <a:rPr lang="zh-CN" sz="2800" b="0">
                <a:latin typeface="微软雅黑" panose="020B0503020204020204" charset="-122"/>
                <a:ea typeface="微软雅黑" panose="020B0503020204020204" charset="-122"/>
                <a:cs typeface="微软雅黑" panose="020B0503020204020204" charset="-122"/>
              </a:rPr>
              <a:t>已知</a:t>
            </a:r>
            <a:r>
              <a:rPr lang="en-US" sz="2800" b="0">
                <a:latin typeface="微软雅黑" panose="020B0503020204020204" charset="-122"/>
                <a:ea typeface="微软雅黑" panose="020B0503020204020204" charset="-122"/>
                <a:cs typeface="微软雅黑" panose="020B0503020204020204" charset="-122"/>
              </a:rPr>
              <a:t>2a-1</a:t>
            </a:r>
            <a:r>
              <a:rPr lang="zh-CN" sz="2800" b="0">
                <a:latin typeface="微软雅黑" panose="020B0503020204020204" charset="-122"/>
                <a:ea typeface="微软雅黑" panose="020B0503020204020204" charset="-122"/>
                <a:cs typeface="微软雅黑" panose="020B0503020204020204" charset="-122"/>
              </a:rPr>
              <a:t>的平方根是</a:t>
            </a:r>
            <a:r>
              <a:rPr lang="en-US" sz="2800" b="0">
                <a:latin typeface="微软雅黑" panose="020B0503020204020204" charset="-122"/>
                <a:ea typeface="微软雅黑" panose="020B0503020204020204" charset="-122"/>
                <a:cs typeface="微软雅黑" panose="020B0503020204020204" charset="-122"/>
              </a:rPr>
              <a:t>±3,3a+b-1</a:t>
            </a:r>
            <a:r>
              <a:rPr lang="zh-CN" sz="2800" b="0">
                <a:latin typeface="微软雅黑" panose="020B0503020204020204" charset="-122"/>
                <a:ea typeface="微软雅黑" panose="020B0503020204020204" charset="-122"/>
                <a:cs typeface="微软雅黑" panose="020B0503020204020204" charset="-122"/>
              </a:rPr>
              <a:t>的平方根是</a:t>
            </a:r>
            <a:r>
              <a:rPr lang="en-US" sz="2800" b="0">
                <a:latin typeface="微软雅黑" panose="020B0503020204020204" charset="-122"/>
                <a:ea typeface="微软雅黑" panose="020B0503020204020204" charset="-122"/>
                <a:cs typeface="微软雅黑" panose="020B0503020204020204" charset="-122"/>
              </a:rPr>
              <a:t>±4,</a:t>
            </a:r>
            <a:r>
              <a:rPr lang="zh-CN" sz="2800" b="0">
                <a:latin typeface="微软雅黑" panose="020B0503020204020204" charset="-122"/>
                <a:ea typeface="微软雅黑" panose="020B0503020204020204" charset="-122"/>
                <a:cs typeface="微软雅黑" panose="020B0503020204020204" charset="-122"/>
              </a:rPr>
              <a:t>求</a:t>
            </a:r>
            <a:r>
              <a:rPr lang="en-US" sz="2800" b="0">
                <a:latin typeface="微软雅黑" panose="020B0503020204020204" charset="-122"/>
                <a:ea typeface="微软雅黑" panose="020B0503020204020204" charset="-122"/>
                <a:cs typeface="微软雅黑" panose="020B0503020204020204" charset="-122"/>
              </a:rPr>
              <a:t>a+2b</a:t>
            </a:r>
            <a:r>
              <a:rPr lang="zh-CN" sz="2800" b="0">
                <a:latin typeface="微软雅黑" panose="020B0503020204020204" charset="-122"/>
                <a:ea typeface="微软雅黑" panose="020B0503020204020204" charset="-122"/>
                <a:cs typeface="微软雅黑" panose="020B0503020204020204" charset="-122"/>
              </a:rPr>
              <a:t>的平方根</a:t>
            </a:r>
            <a:r>
              <a:rPr lang="en-US" sz="2800" b="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720090" y="2091055"/>
            <a:ext cx="8865870" cy="2676525"/>
          </a:xfrm>
          <a:prstGeom prst="rect">
            <a:avLst/>
          </a:prstGeom>
          <a:noFill/>
          <a:ln w="9525">
            <a:noFill/>
          </a:ln>
        </p:spPr>
        <p:txBody>
          <a:bodyPr wrap="square">
            <a:spAutoFit/>
          </a:bodyPr>
          <a:lstStyle/>
          <a:p>
            <a:pPr indent="0">
              <a:lnSpc>
                <a:spcPct val="150000"/>
              </a:lnSpc>
            </a:pPr>
            <a:r>
              <a:rPr lang="zh-CN" sz="2800" b="0">
                <a:solidFill>
                  <a:srgbClr val="FF0000"/>
                </a:solidFill>
                <a:latin typeface="微软雅黑" panose="020B0503020204020204" charset="-122"/>
                <a:ea typeface="微软雅黑" panose="020B0503020204020204" charset="-122"/>
                <a:cs typeface="微软雅黑" panose="020B0503020204020204" charset="-122"/>
              </a:rPr>
              <a:t>解</a:t>
            </a:r>
            <a:r>
              <a:rPr lang="en-US" sz="2800" b="0">
                <a:solidFill>
                  <a:srgbClr val="FF0000"/>
                </a:solidFill>
                <a:latin typeface="微软雅黑" panose="020B0503020204020204" charset="-122"/>
                <a:ea typeface="微软雅黑" panose="020B0503020204020204" charset="-122"/>
                <a:cs typeface="微软雅黑" panose="020B0503020204020204" charset="-122"/>
              </a:rPr>
              <a:t>:</a:t>
            </a:r>
            <a:r>
              <a:rPr lang="zh-CN" sz="2800" b="0">
                <a:solidFill>
                  <a:srgbClr val="FF0000"/>
                </a:solidFill>
                <a:latin typeface="微软雅黑" panose="020B0503020204020204" charset="-122"/>
                <a:ea typeface="微软雅黑" panose="020B0503020204020204" charset="-122"/>
                <a:cs typeface="微软雅黑" panose="020B0503020204020204" charset="-122"/>
              </a:rPr>
              <a:t>根据题意</a:t>
            </a:r>
            <a:r>
              <a:rPr lang="en-US" sz="2800" b="0">
                <a:solidFill>
                  <a:srgbClr val="FF0000"/>
                </a:solidFill>
                <a:latin typeface="微软雅黑" panose="020B0503020204020204" charset="-122"/>
                <a:ea typeface="微软雅黑" panose="020B0503020204020204" charset="-122"/>
                <a:cs typeface="微软雅黑" panose="020B0503020204020204" charset="-122"/>
              </a:rPr>
              <a:t>,</a:t>
            </a:r>
            <a:r>
              <a:rPr lang="zh-CN" sz="2800" b="0">
                <a:solidFill>
                  <a:srgbClr val="FF0000"/>
                </a:solidFill>
                <a:latin typeface="微软雅黑" panose="020B0503020204020204" charset="-122"/>
                <a:ea typeface="微软雅黑" panose="020B0503020204020204" charset="-122"/>
                <a:cs typeface="微软雅黑" panose="020B0503020204020204" charset="-122"/>
              </a:rPr>
              <a:t>得</a:t>
            </a:r>
            <a:r>
              <a:rPr lang="en-US" sz="2800" b="0">
                <a:solidFill>
                  <a:srgbClr val="FF0000"/>
                </a:solidFill>
                <a:latin typeface="微软雅黑" panose="020B0503020204020204" charset="-122"/>
                <a:ea typeface="微软雅黑" panose="020B0503020204020204" charset="-122"/>
                <a:cs typeface="微软雅黑" panose="020B0503020204020204" charset="-122"/>
              </a:rPr>
              <a:t>2a-1=9</a:t>
            </a:r>
            <a:r>
              <a:rPr lang="zh-CN" sz="2800" b="0">
                <a:solidFill>
                  <a:srgbClr val="FF0000"/>
                </a:solidFill>
                <a:latin typeface="微软雅黑" panose="020B0503020204020204" charset="-122"/>
                <a:ea typeface="微软雅黑" panose="020B0503020204020204" charset="-122"/>
                <a:cs typeface="微软雅黑" panose="020B0503020204020204" charset="-122"/>
              </a:rPr>
              <a:t>且</a:t>
            </a:r>
            <a:r>
              <a:rPr lang="en-US" sz="2800" b="0">
                <a:solidFill>
                  <a:srgbClr val="FF0000"/>
                </a:solidFill>
                <a:latin typeface="微软雅黑" panose="020B0503020204020204" charset="-122"/>
                <a:ea typeface="微软雅黑" panose="020B0503020204020204" charset="-122"/>
                <a:cs typeface="微软雅黑" panose="020B0503020204020204" charset="-122"/>
              </a:rPr>
              <a:t>3a+b-1=16,</a:t>
            </a:r>
            <a:endParaRPr lang="zh-CN" sz="2800" b="0">
              <a:solidFill>
                <a:srgbClr val="FF0000"/>
              </a:solidFill>
              <a:latin typeface="微软雅黑" panose="020B0503020204020204" charset="-122"/>
              <a:ea typeface="微软雅黑" panose="020B0503020204020204" charset="-122"/>
              <a:cs typeface="微软雅黑" panose="020B0503020204020204" charset="-122"/>
            </a:endParaRPr>
          </a:p>
          <a:p>
            <a:pPr indent="0">
              <a:lnSpc>
                <a:spcPct val="150000"/>
              </a:lnSpc>
            </a:pPr>
            <a:r>
              <a:rPr lang="en-US" altLang="zh-CN" sz="2800" b="0">
                <a:solidFill>
                  <a:srgbClr val="FF0000"/>
                </a:solidFill>
                <a:latin typeface="微软雅黑" panose="020B0503020204020204" charset="-122"/>
                <a:ea typeface="微软雅黑" panose="020B0503020204020204" charset="-122"/>
                <a:cs typeface="微软雅黑" panose="020B0503020204020204" charset="-122"/>
              </a:rPr>
              <a:t>    </a:t>
            </a:r>
            <a:r>
              <a:rPr lang="zh-CN" sz="2800" b="0">
                <a:solidFill>
                  <a:srgbClr val="FF0000"/>
                </a:solidFill>
                <a:latin typeface="微软雅黑" panose="020B0503020204020204" charset="-122"/>
                <a:ea typeface="微软雅黑" panose="020B0503020204020204" charset="-122"/>
                <a:cs typeface="微软雅黑" panose="020B0503020204020204" charset="-122"/>
              </a:rPr>
              <a:t>所以</a:t>
            </a:r>
            <a:r>
              <a:rPr lang="en-US" sz="2800" b="0">
                <a:solidFill>
                  <a:srgbClr val="FF0000"/>
                </a:solidFill>
                <a:latin typeface="微软雅黑" panose="020B0503020204020204" charset="-122"/>
                <a:ea typeface="微软雅黑" panose="020B0503020204020204" charset="-122"/>
                <a:cs typeface="微软雅黑" panose="020B0503020204020204" charset="-122"/>
              </a:rPr>
              <a:t>a=5,b=2,</a:t>
            </a:r>
            <a:endParaRPr lang="zh-CN" sz="2800" b="0">
              <a:solidFill>
                <a:srgbClr val="FF0000"/>
              </a:solidFill>
              <a:latin typeface="微软雅黑" panose="020B0503020204020204" charset="-122"/>
              <a:ea typeface="微软雅黑" panose="020B0503020204020204" charset="-122"/>
              <a:cs typeface="微软雅黑" panose="020B0503020204020204" charset="-122"/>
            </a:endParaRPr>
          </a:p>
          <a:p>
            <a:pPr indent="0">
              <a:lnSpc>
                <a:spcPct val="150000"/>
              </a:lnSpc>
            </a:pPr>
            <a:r>
              <a:rPr lang="en-US" altLang="zh-CN" sz="2800" b="0">
                <a:solidFill>
                  <a:srgbClr val="FF0000"/>
                </a:solidFill>
                <a:latin typeface="微软雅黑" panose="020B0503020204020204" charset="-122"/>
                <a:ea typeface="微软雅黑" panose="020B0503020204020204" charset="-122"/>
                <a:cs typeface="微软雅黑" panose="020B0503020204020204" charset="-122"/>
              </a:rPr>
              <a:t>    </a:t>
            </a:r>
            <a:r>
              <a:rPr lang="zh-CN" sz="2800" b="0">
                <a:solidFill>
                  <a:srgbClr val="FF0000"/>
                </a:solidFill>
                <a:latin typeface="微软雅黑" panose="020B0503020204020204" charset="-122"/>
                <a:ea typeface="微软雅黑" panose="020B0503020204020204" charset="-122"/>
                <a:cs typeface="微软雅黑" panose="020B0503020204020204" charset="-122"/>
              </a:rPr>
              <a:t>所以</a:t>
            </a:r>
            <a:r>
              <a:rPr lang="en-US" sz="2800" b="0">
                <a:solidFill>
                  <a:srgbClr val="FF0000"/>
                </a:solidFill>
                <a:latin typeface="微软雅黑" panose="020B0503020204020204" charset="-122"/>
                <a:ea typeface="微软雅黑" panose="020B0503020204020204" charset="-122"/>
                <a:cs typeface="微软雅黑" panose="020B0503020204020204" charset="-122"/>
              </a:rPr>
              <a:t>a+2b=5+4=9,</a:t>
            </a:r>
            <a:endParaRPr lang="zh-CN" sz="2800" b="0">
              <a:solidFill>
                <a:srgbClr val="FF0000"/>
              </a:solidFill>
              <a:latin typeface="微软雅黑" panose="020B0503020204020204" charset="-122"/>
              <a:ea typeface="微软雅黑" panose="020B0503020204020204" charset="-122"/>
              <a:cs typeface="微软雅黑" panose="020B0503020204020204" charset="-122"/>
            </a:endParaRPr>
          </a:p>
          <a:p>
            <a:pPr indent="0">
              <a:lnSpc>
                <a:spcPct val="150000"/>
              </a:lnSpc>
            </a:pPr>
            <a:r>
              <a:rPr lang="en-US" altLang="zh-CN" sz="2800" b="0">
                <a:solidFill>
                  <a:srgbClr val="FF0000"/>
                </a:solidFill>
                <a:latin typeface="微软雅黑" panose="020B0503020204020204" charset="-122"/>
                <a:ea typeface="微软雅黑" panose="020B0503020204020204" charset="-122"/>
                <a:cs typeface="微软雅黑" panose="020B0503020204020204" charset="-122"/>
              </a:rPr>
              <a:t>    </a:t>
            </a:r>
            <a:r>
              <a:rPr lang="zh-CN" sz="2800" b="0">
                <a:solidFill>
                  <a:srgbClr val="FF0000"/>
                </a:solidFill>
                <a:latin typeface="微软雅黑" panose="020B0503020204020204" charset="-122"/>
                <a:ea typeface="微软雅黑" panose="020B0503020204020204" charset="-122"/>
                <a:cs typeface="微软雅黑" panose="020B0503020204020204" charset="-122"/>
              </a:rPr>
              <a:t>所以</a:t>
            </a:r>
            <a:r>
              <a:rPr lang="en-US" sz="2800" b="0">
                <a:solidFill>
                  <a:srgbClr val="FF0000"/>
                </a:solidFill>
                <a:latin typeface="微软雅黑" panose="020B0503020204020204" charset="-122"/>
                <a:ea typeface="微软雅黑" panose="020B0503020204020204" charset="-122"/>
                <a:cs typeface="微软雅黑" panose="020B0503020204020204" charset="-122"/>
              </a:rPr>
              <a:t>a+2b</a:t>
            </a:r>
            <a:r>
              <a:rPr lang="zh-CN" sz="2800" b="0">
                <a:solidFill>
                  <a:srgbClr val="FF0000"/>
                </a:solidFill>
                <a:latin typeface="微软雅黑" panose="020B0503020204020204" charset="-122"/>
                <a:ea typeface="微软雅黑" panose="020B0503020204020204" charset="-122"/>
                <a:cs typeface="微软雅黑" panose="020B0503020204020204" charset="-122"/>
              </a:rPr>
              <a:t>的平方根为</a:t>
            </a:r>
            <a:r>
              <a:rPr lang="en-US" sz="2800" b="0">
                <a:solidFill>
                  <a:srgbClr val="FF0000"/>
                </a:solidFill>
                <a:latin typeface="微软雅黑" panose="020B0503020204020204" charset="-122"/>
                <a:ea typeface="微软雅黑" panose="020B0503020204020204" charset="-122"/>
                <a:cs typeface="微软雅黑" panose="020B0503020204020204" charset="-122"/>
              </a:rPr>
              <a:t>±3,</a:t>
            </a:r>
            <a:endParaRPr lang="en-US" altLang="en-US" sz="2800" b="0">
              <a:solidFill>
                <a:srgbClr val="FF0000"/>
              </a:solidFill>
              <a:latin typeface="微软雅黑" panose="020B0503020204020204" charset="-122"/>
              <a:ea typeface="微软雅黑" panose="020B0503020204020204" charset="-122"/>
              <a:cs typeface="微软雅黑" panose="020B0503020204020204" charset="-122"/>
            </a:endParaRPr>
          </a:p>
        </p:txBody>
      </p:sp>
      <p:pic>
        <p:nvPicPr>
          <p:cNvPr id="3" name="图片 2"/>
          <p:cNvPicPr/>
          <p:nvPr/>
        </p:nvPicPr>
        <p:blipFill>
          <a:blip r:embed="rId2"/>
          <a:stretch>
            <a:fillRect/>
          </a:stretch>
        </p:blipFill>
        <p:spPr>
          <a:xfrm>
            <a:off x="1831340" y="4918075"/>
            <a:ext cx="1294765" cy="627380"/>
          </a:xfrm>
          <a:prstGeom prst="rect">
            <a:avLst/>
          </a:prstGeom>
          <a:noFill/>
          <a:ln w="9525">
            <a:noFill/>
          </a:ln>
        </p:spPr>
      </p:pic>
      <p:sp>
        <p:nvSpPr>
          <p:cNvPr id="130" name="文本框 129"/>
          <p:cNvSpPr txBox="1"/>
          <p:nvPr/>
        </p:nvSpPr>
        <p:spPr>
          <a:xfrm>
            <a:off x="1188085" y="4970780"/>
            <a:ext cx="4324350" cy="521970"/>
          </a:xfrm>
          <a:prstGeom prst="rect">
            <a:avLst/>
          </a:prstGeom>
          <a:noFill/>
          <a:ln w="9525">
            <a:noFill/>
          </a:ln>
        </p:spPr>
        <p:txBody>
          <a:bodyPr wrap="square">
            <a:spAutoFit/>
          </a:bodyPr>
          <a:lstStyle/>
          <a:p>
            <a:pPr indent="0"/>
            <a:r>
              <a:rPr lang="zh-CN" sz="2800">
                <a:solidFill>
                  <a:srgbClr val="FF0000"/>
                </a:solidFill>
                <a:latin typeface="微软雅黑" panose="020B0503020204020204" charset="-122"/>
                <a:ea typeface="微软雅黑" panose="020B0503020204020204" charset="-122"/>
                <a:cs typeface="微软雅黑" panose="020B0503020204020204" charset="-122"/>
                <a:sym typeface="+mn-ea"/>
              </a:rPr>
              <a:t>即</a:t>
            </a:r>
            <a:r>
              <a:rPr lang="en-US" sz="2800">
                <a:solidFill>
                  <a:srgbClr val="FF0000"/>
                </a:solidFill>
                <a:latin typeface="微软雅黑" panose="020B0503020204020204" charset="-122"/>
                <a:ea typeface="微软雅黑" panose="020B0503020204020204" charset="-122"/>
                <a:cs typeface="微软雅黑" panose="020B0503020204020204" charset="-122"/>
                <a:sym typeface="+mn-ea"/>
              </a:rPr>
              <a:t>±</a:t>
            </a:r>
            <a:r>
              <a:rPr lang="en-US" sz="2800">
                <a:solidFill>
                  <a:srgbClr val="000000"/>
                </a:solidFill>
                <a:latin typeface="微软雅黑" panose="020B0503020204020204" charset="-122"/>
                <a:ea typeface="微软雅黑" panose="020B0503020204020204" charset="-122"/>
                <a:cs typeface="微软雅黑" panose="020B0503020204020204" charset="-122"/>
                <a:sym typeface="+mn-ea"/>
              </a:rPr>
              <a:t>            </a:t>
            </a:r>
            <a:r>
              <a:rPr lang="en-US" sz="2800" b="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b="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0">
                <a:solidFill>
                  <a:srgbClr val="FF0000"/>
                </a:solidFill>
                <a:latin typeface="微软雅黑" panose="020B0503020204020204" charset="-122"/>
                <a:ea typeface="微软雅黑" panose="020B0503020204020204" charset="-122"/>
                <a:cs typeface="微软雅黑" panose="020B0503020204020204" charset="-122"/>
              </a:rPr>
              <a:t>3</a:t>
            </a:r>
            <a:r>
              <a:rPr lang="en-US" sz="2800" b="0">
                <a:solidFill>
                  <a:srgbClr val="FF0000"/>
                </a:solidFill>
                <a:latin typeface="微软雅黑" panose="020B0503020204020204" charset="-122"/>
                <a:ea typeface="微软雅黑" panose="020B0503020204020204" charset="-122"/>
                <a:cs typeface="微软雅黑" panose="020B0503020204020204" charset="-122"/>
              </a:rPr>
              <a:t>.</a:t>
            </a:r>
            <a:endParaRPr lang="en-US" altLang="en-US" sz="2800" b="0">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 calcmode="lin" valueType="num">
                                      <p:cBhvr additive="base">
                                        <p:cTn id="13" dur="500" fill="hold"/>
                                        <p:tgtEl>
                                          <p:spTgt spid="130"/>
                                        </p:tgtEl>
                                        <p:attrNameLst>
                                          <p:attrName>ppt_x</p:attrName>
                                        </p:attrNameLst>
                                      </p:cBhvr>
                                      <p:tavLst>
                                        <p:tav tm="0">
                                          <p:val>
                                            <p:strVal val="#ppt_x"/>
                                          </p:val>
                                        </p:tav>
                                        <p:tav tm="100000">
                                          <p:val>
                                            <p:strVal val="#ppt_x"/>
                                          </p:val>
                                        </p:tav>
                                      </p:tavLst>
                                    </p:anim>
                                    <p:anim calcmode="lin" valueType="num">
                                      <p:cBhvr additive="base">
                                        <p:cTn id="14" dur="500" fill="hold"/>
                                        <p:tgtEl>
                                          <p:spTgt spid="13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77520" y="168910"/>
            <a:ext cx="2424430" cy="645160"/>
            <a:chOff x="752" y="266"/>
            <a:chExt cx="3818" cy="1016"/>
          </a:xfrm>
        </p:grpSpPr>
        <p:sp>
          <p:nvSpPr>
            <p:cNvPr id="9" name="文本框 3">
              <a:hlinkClick r:id="" action="ppaction://noaction"/>
            </p:cNvPr>
            <p:cNvSpPr txBox="1"/>
            <p:nvPr/>
          </p:nvSpPr>
          <p:spPr>
            <a:xfrm>
              <a:off x="1402" y="266"/>
              <a:ext cx="3168" cy="1016"/>
            </a:xfrm>
            <a:prstGeom prst="rect">
              <a:avLst/>
            </a:prstGeom>
            <a:noFill/>
          </p:spPr>
          <p:txBody>
            <a:bodyPr wrap="none" rtlCol="0">
              <a:spAutoFit/>
            </a:bodyPr>
            <a:lstStyle/>
            <a:p>
              <a:r>
                <a:rPr lang="zh-CN" altLang="en-US" sz="3600" smtClean="0">
                  <a:solidFill>
                    <a:srgbClr val="FF6600"/>
                  </a:solidFill>
                  <a:latin typeface="微软雅黑" panose="020B0503020204020204" charset="-122"/>
                  <a:ea typeface="微软雅黑" panose="020B0503020204020204" charset="-122"/>
                </a:rPr>
                <a:t>课堂小结</a:t>
              </a:r>
            </a:p>
          </p:txBody>
        </p:sp>
        <p:grpSp>
          <p:nvGrpSpPr>
            <p:cNvPr id="6" name="组合 5"/>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2292" name="Text Box 16"/>
          <p:cNvSpPr txBox="1"/>
          <p:nvPr/>
        </p:nvSpPr>
        <p:spPr>
          <a:xfrm>
            <a:off x="633095" y="2438400"/>
            <a:ext cx="140081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gn="ctr"/>
            <a:r>
              <a:rPr lang="zh-CN" altLang="en-US" sz="2800">
                <a:solidFill>
                  <a:schemeClr val="tx1"/>
                </a:solidFill>
                <a:latin typeface="微软雅黑" panose="020B0503020204020204" charset="-122"/>
                <a:ea typeface="微软雅黑" panose="020B0503020204020204" charset="-122"/>
              </a:rPr>
              <a:t>平方根</a:t>
            </a:r>
          </a:p>
        </p:txBody>
      </p:sp>
      <p:sp>
        <p:nvSpPr>
          <p:cNvPr id="18" name="左大括号 17"/>
          <p:cNvSpPr/>
          <p:nvPr/>
        </p:nvSpPr>
        <p:spPr>
          <a:xfrm>
            <a:off x="2098675" y="1158875"/>
            <a:ext cx="213995" cy="3335655"/>
          </a:xfrm>
          <a:prstGeom prst="leftBrace">
            <a:avLst>
              <a:gd name="adj1" fmla="val 95942"/>
              <a:gd name="adj2" fmla="val 50000"/>
            </a:avLst>
          </a:prstGeom>
          <a:noFill/>
          <a:ln w="25400" cap="flat" cmpd="sng">
            <a:solidFill>
              <a:srgbClr val="CC0066"/>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anchor="t"/>
          <a:lstStyle/>
          <a:p>
            <a:endParaRPr lang="zh-CN" altLang="en-US" sz="2800">
              <a:solidFill>
                <a:schemeClr val="tx1"/>
              </a:solidFill>
              <a:latin typeface="微软雅黑" panose="020B0503020204020204" charset="-122"/>
              <a:ea typeface="微软雅黑" panose="020B0503020204020204" charset="-122"/>
            </a:endParaRPr>
          </a:p>
        </p:txBody>
      </p:sp>
      <p:sp>
        <p:nvSpPr>
          <p:cNvPr id="3" name="Text Box 18"/>
          <p:cNvSpPr txBox="1"/>
          <p:nvPr/>
        </p:nvSpPr>
        <p:spPr>
          <a:xfrm>
            <a:off x="2377440" y="4149725"/>
            <a:ext cx="130556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r>
              <a:rPr lang="zh-CN" altLang="en-US" sz="2800">
                <a:solidFill>
                  <a:schemeClr val="tx1"/>
                </a:solidFill>
                <a:latin typeface="微软雅黑" panose="020B0503020204020204" charset="-122"/>
                <a:ea typeface="微软雅黑" panose="020B0503020204020204" charset="-122"/>
              </a:rPr>
              <a:t>开平方</a:t>
            </a:r>
          </a:p>
        </p:txBody>
      </p:sp>
      <p:sp>
        <p:nvSpPr>
          <p:cNvPr id="12" name="Text Box 18"/>
          <p:cNvSpPr txBox="1"/>
          <p:nvPr/>
        </p:nvSpPr>
        <p:spPr>
          <a:xfrm>
            <a:off x="2362835" y="1044575"/>
            <a:ext cx="8520430" cy="95313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r>
              <a:rPr lang="zh-CN" altLang="en-US" sz="2800">
                <a:solidFill>
                  <a:schemeClr val="tx1"/>
                </a:solidFill>
                <a:latin typeface="微软雅黑" panose="020B0503020204020204" charset="-122"/>
                <a:ea typeface="微软雅黑" panose="020B0503020204020204" charset="-122"/>
              </a:rPr>
              <a:t>定义：一般地，如果一个数</a:t>
            </a:r>
            <a:r>
              <a:rPr lang="en-US" altLang="zh-CN" sz="2800">
                <a:solidFill>
                  <a:schemeClr val="tx1"/>
                </a:solidFill>
                <a:latin typeface="微软雅黑" panose="020B0503020204020204" charset="-122"/>
                <a:ea typeface="微软雅黑" panose="020B0503020204020204" charset="-122"/>
              </a:rPr>
              <a:t>x</a:t>
            </a:r>
            <a:r>
              <a:rPr lang="zh-CN" altLang="en-US" sz="2800">
                <a:solidFill>
                  <a:schemeClr val="tx1"/>
                </a:solidFill>
                <a:latin typeface="微软雅黑" panose="020B0503020204020204" charset="-122"/>
                <a:ea typeface="微软雅黑" panose="020B0503020204020204" charset="-122"/>
              </a:rPr>
              <a:t>的平方等于</a:t>
            </a:r>
            <a:r>
              <a:rPr lang="en-US" altLang="zh-CN" sz="2800">
                <a:solidFill>
                  <a:schemeClr val="tx1"/>
                </a:solidFill>
                <a:latin typeface="微软雅黑" panose="020B0503020204020204" charset="-122"/>
                <a:ea typeface="微软雅黑" panose="020B0503020204020204" charset="-122"/>
              </a:rPr>
              <a:t>a</a:t>
            </a:r>
            <a:r>
              <a:rPr lang="zh-CN" altLang="en-US" sz="2800">
                <a:solidFill>
                  <a:schemeClr val="tx1"/>
                </a:solidFill>
                <a:latin typeface="微软雅黑" panose="020B0503020204020204" charset="-122"/>
                <a:ea typeface="微软雅黑" panose="020B0503020204020204" charset="-122"/>
              </a:rPr>
              <a:t>，那么这个数</a:t>
            </a:r>
            <a:r>
              <a:rPr lang="en-US" altLang="zh-CN" sz="2800">
                <a:solidFill>
                  <a:schemeClr val="tx1"/>
                </a:solidFill>
                <a:latin typeface="微软雅黑" panose="020B0503020204020204" charset="-122"/>
                <a:ea typeface="微软雅黑" panose="020B0503020204020204" charset="-122"/>
              </a:rPr>
              <a:t>x</a:t>
            </a:r>
            <a:r>
              <a:rPr lang="zh-CN" altLang="en-US" sz="2800">
                <a:solidFill>
                  <a:schemeClr val="tx1"/>
                </a:solidFill>
                <a:latin typeface="微软雅黑" panose="020B0503020204020204" charset="-122"/>
                <a:ea typeface="微软雅黑" panose="020B0503020204020204" charset="-122"/>
              </a:rPr>
              <a:t>叫做</a:t>
            </a:r>
            <a:r>
              <a:rPr lang="en-US" altLang="zh-CN" sz="2800">
                <a:solidFill>
                  <a:schemeClr val="tx1"/>
                </a:solidFill>
                <a:latin typeface="微软雅黑" panose="020B0503020204020204" charset="-122"/>
                <a:ea typeface="微软雅黑" panose="020B0503020204020204" charset="-122"/>
              </a:rPr>
              <a:t>a</a:t>
            </a:r>
            <a:r>
              <a:rPr lang="zh-CN" altLang="en-US" sz="2800">
                <a:solidFill>
                  <a:schemeClr val="tx1"/>
                </a:solidFill>
                <a:latin typeface="微软雅黑" panose="020B0503020204020204" charset="-122"/>
                <a:ea typeface="微软雅黑" panose="020B0503020204020204" charset="-122"/>
              </a:rPr>
              <a:t>的平方根，也叫</a:t>
            </a:r>
            <a:r>
              <a:rPr lang="en-US" altLang="zh-CN" sz="2800">
                <a:solidFill>
                  <a:schemeClr val="tx1"/>
                </a:solidFill>
                <a:latin typeface="微软雅黑" panose="020B0503020204020204" charset="-122"/>
                <a:ea typeface="微软雅黑" panose="020B0503020204020204" charset="-122"/>
              </a:rPr>
              <a:t>a</a:t>
            </a:r>
            <a:r>
              <a:rPr lang="zh-CN" altLang="en-US" sz="2800">
                <a:solidFill>
                  <a:schemeClr val="tx1"/>
                </a:solidFill>
                <a:latin typeface="微软雅黑" panose="020B0503020204020204" charset="-122"/>
                <a:ea typeface="微软雅黑" panose="020B0503020204020204" charset="-122"/>
              </a:rPr>
              <a:t>的二次方根</a:t>
            </a:r>
            <a:r>
              <a:rPr lang="en-US" altLang="zh-CN" sz="2800">
                <a:solidFill>
                  <a:schemeClr val="tx1"/>
                </a:solidFill>
                <a:latin typeface="微软雅黑" panose="020B0503020204020204" charset="-122"/>
                <a:ea typeface="微软雅黑" panose="020B0503020204020204" charset="-122"/>
              </a:rPr>
              <a:t>.</a:t>
            </a:r>
          </a:p>
        </p:txBody>
      </p:sp>
      <p:sp>
        <p:nvSpPr>
          <p:cNvPr id="13" name="Text Box 18"/>
          <p:cNvSpPr txBox="1"/>
          <p:nvPr/>
        </p:nvSpPr>
        <p:spPr>
          <a:xfrm>
            <a:off x="5756910" y="4149725"/>
            <a:ext cx="1003300" cy="60769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nSpc>
                <a:spcPct val="120000"/>
              </a:lnSpc>
            </a:pPr>
            <a:r>
              <a:rPr lang="zh-CN" altLang="en-US" sz="2800">
                <a:solidFill>
                  <a:schemeClr val="tx1"/>
                </a:solidFill>
                <a:latin typeface="微软雅黑" panose="020B0503020204020204" charset="-122"/>
                <a:ea typeface="微软雅黑" panose="020B0503020204020204" charset="-122"/>
              </a:rPr>
              <a:t>平方</a:t>
            </a:r>
          </a:p>
        </p:txBody>
      </p:sp>
      <p:sp>
        <p:nvSpPr>
          <p:cNvPr id="14" name="Text Box 18"/>
          <p:cNvSpPr txBox="1"/>
          <p:nvPr/>
        </p:nvSpPr>
        <p:spPr>
          <a:xfrm>
            <a:off x="2356485" y="2524125"/>
            <a:ext cx="8354695" cy="95313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spcBef>
                <a:spcPct val="50000"/>
              </a:spcBef>
            </a:pPr>
            <a:r>
              <a:rPr lang="zh-CN" altLang="en-US" sz="2800" dirty="0">
                <a:solidFill>
                  <a:schemeClr val="tx1"/>
                </a:solidFill>
                <a:latin typeface="微软雅黑" panose="020B0503020204020204" charset="-122"/>
                <a:ea typeface="微软雅黑" panose="020B0503020204020204" charset="-122"/>
                <a:sym typeface="宋体" panose="02010600030101010101" pitchFamily="2" charset="-122"/>
              </a:rPr>
              <a:t>性质：一个正数有两个平方根，它们是互为相反数；</a:t>
            </a:r>
            <a:r>
              <a:rPr lang="en-US" altLang="zh-CN" sz="2800" dirty="0">
                <a:solidFill>
                  <a:schemeClr val="tx1"/>
                </a:solidFill>
                <a:latin typeface="微软雅黑" panose="020B0503020204020204" charset="-122"/>
                <a:ea typeface="微软雅黑" panose="020B0503020204020204" charset="-122"/>
                <a:sym typeface="宋体" panose="02010600030101010101" pitchFamily="2" charset="-122"/>
              </a:rPr>
              <a:t>  0</a:t>
            </a:r>
            <a:r>
              <a:rPr lang="zh-CN" altLang="en-US" sz="2800" dirty="0">
                <a:solidFill>
                  <a:schemeClr val="tx1"/>
                </a:solidFill>
                <a:latin typeface="微软雅黑" panose="020B0503020204020204" charset="-122"/>
                <a:ea typeface="微软雅黑" panose="020B0503020204020204" charset="-122"/>
                <a:sym typeface="宋体" panose="02010600030101010101" pitchFamily="2" charset="-122"/>
              </a:rPr>
              <a:t>只有一个平方根，是</a:t>
            </a:r>
            <a:r>
              <a:rPr lang="en-US" altLang="zh-CN" sz="2800" dirty="0">
                <a:solidFill>
                  <a:schemeClr val="tx1"/>
                </a:solidFill>
                <a:latin typeface="微软雅黑" panose="020B0503020204020204" charset="-122"/>
                <a:ea typeface="微软雅黑" panose="020B0503020204020204" charset="-122"/>
                <a:sym typeface="宋体" panose="02010600030101010101" pitchFamily="2" charset="-122"/>
              </a:rPr>
              <a:t>0</a:t>
            </a:r>
            <a:r>
              <a:rPr lang="zh-CN" altLang="en-US" sz="2800" dirty="0">
                <a:solidFill>
                  <a:schemeClr val="tx1"/>
                </a:solidFill>
                <a:latin typeface="微软雅黑" panose="020B0503020204020204" charset="-122"/>
                <a:ea typeface="微软雅黑" panose="020B0503020204020204" charset="-122"/>
                <a:sym typeface="宋体" panose="02010600030101010101" pitchFamily="2" charset="-122"/>
              </a:rPr>
              <a:t>本身；负数没有平方根</a:t>
            </a:r>
            <a:r>
              <a:rPr lang="en-US" altLang="zh-CN" sz="2800" dirty="0">
                <a:solidFill>
                  <a:schemeClr val="tx1"/>
                </a:solidFill>
                <a:latin typeface="微软雅黑" panose="020B0503020204020204" charset="-122"/>
                <a:ea typeface="微软雅黑" panose="020B0503020204020204" charset="-122"/>
                <a:sym typeface="宋体" panose="02010600030101010101" pitchFamily="2" charset="-122"/>
              </a:rPr>
              <a:t>.</a:t>
            </a:r>
          </a:p>
        </p:txBody>
      </p:sp>
      <p:sp>
        <p:nvSpPr>
          <p:cNvPr id="22" name="Text Box 18"/>
          <p:cNvSpPr txBox="1"/>
          <p:nvPr/>
        </p:nvSpPr>
        <p:spPr>
          <a:xfrm>
            <a:off x="4246245" y="3878580"/>
            <a:ext cx="94742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spcBef>
                <a:spcPct val="50000"/>
              </a:spcBef>
            </a:pPr>
            <a:r>
              <a:rPr lang="zh-CN" altLang="en-US" sz="2800">
                <a:solidFill>
                  <a:schemeClr val="tx1"/>
                </a:solidFill>
                <a:latin typeface="微软雅黑" panose="020B0503020204020204" charset="-122"/>
                <a:ea typeface="微软雅黑" panose="020B0503020204020204" charset="-122"/>
                <a:sym typeface="宋体" panose="02010600030101010101" pitchFamily="2" charset="-122"/>
              </a:rPr>
              <a:t>互逆</a:t>
            </a:r>
          </a:p>
        </p:txBody>
      </p:sp>
      <p:sp>
        <p:nvSpPr>
          <p:cNvPr id="24" name="左右箭头 23"/>
          <p:cNvSpPr/>
          <p:nvPr/>
        </p:nvSpPr>
        <p:spPr>
          <a:xfrm>
            <a:off x="3688080" y="4401185"/>
            <a:ext cx="2078990" cy="23685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293" name="New picture"/>
          <p:cNvPicPr/>
          <p:nvPr/>
        </p:nvPicPr>
        <p:blipFill>
          <a:blip r:embed="rId2"/>
          <a:stretch>
            <a:fillRect/>
          </a:stretch>
        </p:blipFill>
        <p:spPr>
          <a:xfrm>
            <a:off x="10363200" y="10845800"/>
            <a:ext cx="317500" cy="241300"/>
          </a:xfrm>
          <a:prstGeom prst="cube">
            <a:avLst/>
          </a:prstGeom>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5"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blinds(vertical)">
                                      <p:cBhvr>
                                        <p:cTn id="4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8" grpId="0" animBg="1"/>
      <p:bldP spid="3" grpId="0" animBg="1"/>
      <p:bldP spid="12" grpId="0" animBg="1"/>
      <p:bldP spid="13" grpId="0" animBg="1"/>
      <p:bldP spid="14" grpId="0" animBg="1"/>
      <p:bldP spid="22"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487045" y="213360"/>
            <a:ext cx="2247900" cy="583565"/>
            <a:chOff x="752" y="350"/>
            <a:chExt cx="3540" cy="919"/>
          </a:xfrm>
        </p:grpSpPr>
        <p:sp>
          <p:nvSpPr>
            <p:cNvPr id="32"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smtClean="0">
                  <a:solidFill>
                    <a:srgbClr val="FF6600"/>
                  </a:solidFill>
                  <a:latin typeface="微软雅黑" panose="020B0503020204020204" charset="-122"/>
                  <a:ea typeface="微软雅黑" panose="020B0503020204020204" charset="-122"/>
                </a:rPr>
                <a:t>问题导入</a:t>
              </a:r>
            </a:p>
          </p:txBody>
        </p:sp>
        <p:grpSp>
          <p:nvGrpSpPr>
            <p:cNvPr id="33" name="组合 32"/>
            <p:cNvGrpSpPr/>
            <p:nvPr/>
          </p:nvGrpSpPr>
          <p:grpSpPr>
            <a:xfrm>
              <a:off x="752" y="540"/>
              <a:ext cx="692" cy="442"/>
              <a:chOff x="7703976" y="5138335"/>
              <a:chExt cx="1084013" cy="853067"/>
            </a:xfrm>
          </p:grpSpPr>
          <p:sp>
            <p:nvSpPr>
              <p:cNvPr id="34"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5"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25" name="Text Box 41"/>
          <p:cNvSpPr txBox="1">
            <a:spLocks noChangeArrowheads="1"/>
          </p:cNvSpPr>
          <p:nvPr/>
        </p:nvSpPr>
        <p:spPr bwMode="auto">
          <a:xfrm>
            <a:off x="487045" y="1700530"/>
            <a:ext cx="99949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200" b="1">
                <a:solidFill>
                  <a:schemeClr val="tx2"/>
                </a:solidFill>
                <a:latin typeface="Times New Roman" panose="02020603050405020304" pitchFamily="18" charset="0"/>
                <a:ea typeface="宋体" panose="02010600030101010101" pitchFamily="2" charset="-122"/>
              </a:defRPr>
            </a:lvl1pPr>
            <a:lvl2pPr marL="742950" indent="-285750" eaLnBrk="0" hangingPunct="0">
              <a:defRPr kumimoji="1" sz="3200" b="1">
                <a:solidFill>
                  <a:schemeClr val="tx2"/>
                </a:solidFill>
                <a:latin typeface="Times New Roman" panose="02020603050405020304" pitchFamily="18" charset="0"/>
                <a:ea typeface="宋体" panose="02010600030101010101" pitchFamily="2" charset="-122"/>
              </a:defRPr>
            </a:lvl2pPr>
            <a:lvl3pPr marL="1143000" indent="-228600" eaLnBrk="0" hangingPunct="0">
              <a:defRPr kumimoji="1" sz="3200" b="1">
                <a:solidFill>
                  <a:schemeClr val="tx2"/>
                </a:solidFill>
                <a:latin typeface="Times New Roman" panose="02020603050405020304" pitchFamily="18" charset="0"/>
                <a:ea typeface="宋体" panose="02010600030101010101" pitchFamily="2" charset="-122"/>
              </a:defRPr>
            </a:lvl3pPr>
            <a:lvl4pPr marL="1600200" indent="-228600" eaLnBrk="0" hangingPunct="0">
              <a:defRPr kumimoji="1" sz="3200" b="1">
                <a:solidFill>
                  <a:schemeClr val="tx2"/>
                </a:solidFill>
                <a:latin typeface="Times New Roman" panose="02020603050405020304" pitchFamily="18" charset="0"/>
                <a:ea typeface="宋体" panose="02010600030101010101" pitchFamily="2" charset="-122"/>
              </a:defRPr>
            </a:lvl4pPr>
            <a:lvl5pPr marL="2057400" indent="-228600" eaLnBrk="0" hangingPunct="0">
              <a:defRPr kumimoji="1" sz="3200" b="1">
                <a:solidFill>
                  <a:schemeClr val="tx2"/>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b="1">
                <a:solidFill>
                  <a:schemeClr val="tx2"/>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dirty="0">
                <a:solidFill>
                  <a:schemeClr val="tx1"/>
                </a:solidFill>
              </a:rPr>
              <a:t>若一块正方形画布的面积为</a:t>
            </a:r>
            <a:r>
              <a:rPr lang="en-US" altLang="zh-CN" sz="2800" dirty="0">
                <a:solidFill>
                  <a:schemeClr val="tx1"/>
                </a:solidFill>
              </a:rPr>
              <a:t>10</a:t>
            </a:r>
            <a:r>
              <a:rPr lang="zh-CN" altLang="en-US" sz="2800" dirty="0">
                <a:solidFill>
                  <a:schemeClr val="tx1"/>
                </a:solidFill>
              </a:rPr>
              <a:t>平方米，</a:t>
            </a:r>
            <a:r>
              <a:rPr lang="zh-CN" altLang="en-US" sz="2800" dirty="0" smtClean="0">
                <a:solidFill>
                  <a:schemeClr val="tx1"/>
                </a:solidFill>
              </a:rPr>
              <a:t>那么它</a:t>
            </a:r>
            <a:r>
              <a:rPr lang="zh-CN" altLang="en-US" sz="2800" dirty="0">
                <a:solidFill>
                  <a:schemeClr val="tx1"/>
                </a:solidFill>
              </a:rPr>
              <a:t>的边长是多少呢？</a:t>
            </a:r>
          </a:p>
        </p:txBody>
      </p:sp>
      <p:pic>
        <p:nvPicPr>
          <p:cNvPr id="5124" name="图片 1"/>
          <p:cNvPicPr>
            <a:picLocks noChangeAspect="1"/>
          </p:cNvPicPr>
          <p:nvPr/>
        </p:nvPicPr>
        <p:blipFill>
          <a:blip r:embed="rId3"/>
          <a:stretch>
            <a:fillRect/>
          </a:stretch>
        </p:blipFill>
        <p:spPr>
          <a:xfrm>
            <a:off x="8207375" y="3308033"/>
            <a:ext cx="2590800" cy="2592387"/>
          </a:xfrm>
          <a:prstGeom prst="rect">
            <a:avLst/>
          </a:prstGeom>
          <a:noFill/>
          <a:ln w="9525">
            <a:noFill/>
          </a:ln>
        </p:spPr>
      </p:pic>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63195" y="102235"/>
            <a:ext cx="2247900" cy="583565"/>
            <a:chOff x="752" y="350"/>
            <a:chExt cx="3540" cy="919"/>
          </a:xfrm>
        </p:grpSpPr>
        <p:sp>
          <p:nvSpPr>
            <p:cNvPr id="14"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dirty="0" smtClean="0">
                  <a:solidFill>
                    <a:srgbClr val="FF6600"/>
                  </a:solidFill>
                  <a:latin typeface="微软雅黑" panose="020B0503020204020204" charset="-122"/>
                  <a:ea typeface="微软雅黑" panose="020B0503020204020204" charset="-122"/>
                </a:rPr>
                <a:t>获取新知</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9" name="圆角矩形 31"/>
          <p:cNvSpPr/>
          <p:nvPr/>
        </p:nvSpPr>
        <p:spPr>
          <a:xfrm>
            <a:off x="163195" y="1638300"/>
            <a:ext cx="1421765" cy="645795"/>
          </a:xfrm>
          <a:prstGeom prst="roundRect">
            <a:avLst>
              <a:gd name="adj" fmla="val 16667"/>
            </a:avLst>
          </a:prstGeom>
          <a:solidFill>
            <a:srgbClr val="FFFFD9"/>
          </a:solidFill>
          <a:ln w="25400" cap="flat" cmpd="sng">
            <a:noFill/>
            <a:prstDash val="solid"/>
            <a:round/>
            <a:headEnd type="none" w="med" len="med"/>
            <a:tailEnd type="none" w="med" len="med"/>
          </a:ln>
        </p:spPr>
        <p:txBody>
          <a:bodyPr anchor="t"/>
          <a:lstStyle/>
          <a:p>
            <a:pPr algn="ctr"/>
            <a:r>
              <a:rPr lang="zh-CN" altLang="en-US" sz="2800" b="1">
                <a:ln>
                  <a:solidFill>
                    <a:schemeClr val="accent2"/>
                  </a:solidFill>
                </a:ln>
                <a:latin typeface="微软雅黑" panose="020B0503020204020204" charset="-122"/>
                <a:ea typeface="微软雅黑" panose="020B0503020204020204" charset="-122"/>
              </a:rPr>
              <a:t>做一做</a:t>
            </a:r>
          </a:p>
        </p:txBody>
      </p:sp>
      <p:grpSp>
        <p:nvGrpSpPr>
          <p:cNvPr id="34" name="组合 33"/>
          <p:cNvGrpSpPr/>
          <p:nvPr/>
        </p:nvGrpSpPr>
        <p:grpSpPr>
          <a:xfrm>
            <a:off x="163195" y="701040"/>
            <a:ext cx="9166225" cy="777875"/>
            <a:chOff x="1214" y="1427"/>
            <a:chExt cx="14435"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dirty="0">
                  <a:latin typeface="微软雅黑" panose="020B0503020204020204" charset="-122"/>
                  <a:ea typeface="微软雅黑" panose="020B0503020204020204" charset="-122"/>
                </a:rPr>
                <a:t>知识点</a:t>
              </a:r>
            </a:p>
          </p:txBody>
        </p:sp>
        <p:sp>
          <p:nvSpPr>
            <p:cNvPr id="29703" name="文本框 28"/>
            <p:cNvSpPr txBox="1"/>
            <p:nvPr/>
          </p:nvSpPr>
          <p:spPr>
            <a:xfrm>
              <a:off x="4593" y="1628"/>
              <a:ext cx="11056" cy="822"/>
            </a:xfrm>
            <a:prstGeom prst="rect">
              <a:avLst/>
            </a:prstGeom>
            <a:noFill/>
            <a:ln w="9525">
              <a:noFill/>
            </a:ln>
          </p:spPr>
          <p:txBody>
            <a:bodyPr wrap="square" anchor="t">
              <a:spAutoFit/>
            </a:bodyPr>
            <a:lstStyle/>
            <a:p>
              <a:r>
                <a:rPr lang="zh-CN" altLang="en-US" sz="2800" b="1" dirty="0">
                  <a:solidFill>
                    <a:srgbClr val="FF0000"/>
                  </a:solidFill>
                  <a:latin typeface="微软雅黑" panose="020B0503020204020204" charset="-122"/>
                  <a:ea typeface="微软雅黑" panose="020B0503020204020204" charset="-122"/>
                </a:rPr>
                <a:t>平方根的定义</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1</a:t>
              </a:r>
            </a:p>
          </p:txBody>
        </p:sp>
      </p:grpSp>
      <p:graphicFrame>
        <p:nvGraphicFramePr>
          <p:cNvPr id="25" name="Object 18"/>
          <p:cNvGraphicFramePr>
            <a:graphicFrameLocks noChangeAspect="1"/>
          </p:cNvGraphicFramePr>
          <p:nvPr/>
        </p:nvGraphicFramePr>
        <p:xfrm>
          <a:off x="2171700" y="3129915"/>
          <a:ext cx="405765" cy="864235"/>
        </p:xfrm>
        <a:graphic>
          <a:graphicData uri="http://schemas.openxmlformats.org/presentationml/2006/ole">
            <mc:AlternateContent xmlns:mc="http://schemas.openxmlformats.org/markup-compatibility/2006">
              <mc:Choice xmlns:v="urn:schemas-microsoft-com:vml" Requires="v">
                <p:oleObj spid="_x0000_s1058" r:id="rId4" imgW="152400" imgH="405765" progId="Equation.DSMT4">
                  <p:embed/>
                </p:oleObj>
              </mc:Choice>
              <mc:Fallback>
                <p:oleObj r:id="rId4" imgW="152400" imgH="405765" progId="Equation.DSMT4">
                  <p:embed/>
                  <p:pic>
                    <p:nvPicPr>
                      <p:cNvPr id="0" name="OLE substitute image"/>
                      <p:cNvPicPr/>
                      <p:nvPr/>
                    </p:nvPicPr>
                    <p:blipFill>
                      <a:blip r:embed="rId5"/>
                      <a:stretch>
                        <a:fillRect/>
                      </a:stretch>
                    </p:blipFill>
                    <p:spPr>
                      <a:xfrm>
                        <a:off x="2171700" y="3129915"/>
                        <a:ext cx="405765" cy="864235"/>
                      </a:xfrm>
                      <a:prstGeom prst="rect">
                        <a:avLst/>
                      </a:prstGeom>
                      <a:noFill/>
                      <a:ln w="38100">
                        <a:noFill/>
                        <a:miter/>
                      </a:ln>
                    </p:spPr>
                  </p:pic>
                </p:oleObj>
              </mc:Fallback>
            </mc:AlternateContent>
          </a:graphicData>
        </a:graphic>
      </p:graphicFrame>
      <p:graphicFrame>
        <p:nvGraphicFramePr>
          <p:cNvPr id="21524" name="Object 20"/>
          <p:cNvGraphicFramePr>
            <a:graphicFrameLocks noChangeAspect="1"/>
          </p:cNvGraphicFramePr>
          <p:nvPr/>
        </p:nvGraphicFramePr>
        <p:xfrm>
          <a:off x="3069590" y="3075305"/>
          <a:ext cx="536575" cy="768350"/>
        </p:xfrm>
        <a:graphic>
          <a:graphicData uri="http://schemas.openxmlformats.org/presentationml/2006/ole">
            <mc:AlternateContent xmlns:mc="http://schemas.openxmlformats.org/markup-compatibility/2006">
              <mc:Choice xmlns:v="urn:schemas-microsoft-com:vml" Requires="v">
                <p:oleObj spid="_x0000_s1059" r:id="rId6" imgW="228600" imgH="406400" progId="Equation.DSMT4">
                  <p:embed/>
                </p:oleObj>
              </mc:Choice>
              <mc:Fallback>
                <p:oleObj r:id="rId6" imgW="228600" imgH="406400" progId="Equation.DSMT4">
                  <p:embed/>
                  <p:pic>
                    <p:nvPicPr>
                      <p:cNvPr id="0" name="OLE substitute image"/>
                      <p:cNvPicPr/>
                      <p:nvPr/>
                    </p:nvPicPr>
                    <p:blipFill>
                      <a:blip r:embed="rId7"/>
                      <a:stretch>
                        <a:fillRect/>
                      </a:stretch>
                    </p:blipFill>
                    <p:spPr>
                      <a:xfrm>
                        <a:off x="3069590" y="3075305"/>
                        <a:ext cx="536575" cy="768350"/>
                      </a:xfrm>
                      <a:prstGeom prst="rect">
                        <a:avLst/>
                      </a:prstGeom>
                      <a:noFill/>
                      <a:ln w="38100">
                        <a:noFill/>
                        <a:miter/>
                      </a:ln>
                    </p:spPr>
                  </p:pic>
                </p:oleObj>
              </mc:Fallback>
            </mc:AlternateContent>
          </a:graphicData>
        </a:graphic>
      </p:graphicFrame>
      <p:sp>
        <p:nvSpPr>
          <p:cNvPr id="69640" name="Text Box 8"/>
          <p:cNvSpPr txBox="1">
            <a:spLocks noChangeArrowheads="1"/>
          </p:cNvSpPr>
          <p:nvPr/>
        </p:nvSpPr>
        <p:spPr bwMode="auto">
          <a:xfrm>
            <a:off x="1216978" y="2283778"/>
            <a:ext cx="7561262" cy="3322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pPr>
            <a:r>
              <a:rPr lang="en-US" altLang="zh-CN" sz="2800" dirty="0">
                <a:latin typeface="微软雅黑" panose="020B0503020204020204" charset="-122"/>
                <a:ea typeface="微软雅黑" panose="020B0503020204020204" charset="-122"/>
              </a:rPr>
              <a:t> 1.</a:t>
            </a:r>
            <a:r>
              <a:rPr lang="zh-CN" altLang="en-US" sz="2800" dirty="0">
                <a:latin typeface="微软雅黑" panose="020B0503020204020204" charset="-122"/>
                <a:ea typeface="微软雅黑" panose="020B0503020204020204" charset="-122"/>
              </a:rPr>
              <a:t>填空：</a:t>
            </a:r>
            <a:r>
              <a:rPr lang="en-US" altLang="zh-CN" sz="2800" dirty="0">
                <a:latin typeface="微软雅黑" panose="020B0503020204020204" charset="-122"/>
                <a:ea typeface="微软雅黑" panose="020B0503020204020204" charset="-122"/>
              </a:rPr>
              <a:t>(1) 10</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rPr>
              <a:t>          </a:t>
            </a:r>
            <a:r>
              <a:rPr lang="zh-CN" altLang="en-US" sz="2800" dirty="0">
                <a:latin typeface="微软雅黑" panose="020B0503020204020204" charset="-122"/>
                <a:ea typeface="微软雅黑" panose="020B0503020204020204" charset="-122"/>
              </a:rPr>
              <a:t>；</a:t>
            </a:r>
            <a:r>
              <a:rPr lang="en-US" altLang="zh-CN" sz="2800" dirty="0">
                <a:latin typeface="微软雅黑" panose="020B0503020204020204" charset="-122"/>
                <a:ea typeface="微软雅黑" panose="020B0503020204020204" charset="-122"/>
              </a:rPr>
              <a:t>   (2)(-10)</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endParaRPr lang="en-US" altLang="zh-CN" sz="2800" baseline="30000" dirty="0">
              <a:latin typeface="微软雅黑" panose="020B0503020204020204" charset="-122"/>
              <a:ea typeface="微软雅黑" panose="020B0503020204020204" charset="-122"/>
            </a:endParaRPr>
          </a:p>
          <a:p>
            <a:pPr>
              <a:lnSpc>
                <a:spcPct val="150000"/>
              </a:lnSpc>
              <a:spcBef>
                <a:spcPct val="50000"/>
              </a:spcBef>
            </a:pPr>
            <a:r>
              <a:rPr lang="en-US" altLang="zh-CN" sz="2800" dirty="0">
                <a:latin typeface="微软雅黑" panose="020B0503020204020204" charset="-122"/>
                <a:ea typeface="微软雅黑" panose="020B0503020204020204" charset="-122"/>
              </a:rPr>
              <a:t> (3)(     )</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en-US" altLang="zh-CN" sz="2800" dirty="0">
                <a:latin typeface="微软雅黑" panose="020B0503020204020204" charset="-122"/>
                <a:ea typeface="微软雅黑" panose="020B0503020204020204" charset="-122"/>
              </a:rPr>
              <a:t> (4)(-     )</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endParaRPr lang="en-US" altLang="zh-CN" sz="2800" dirty="0">
              <a:latin typeface="微软雅黑" panose="020B0503020204020204" charset="-122"/>
              <a:ea typeface="微软雅黑" panose="020B0503020204020204" charset="-122"/>
            </a:endParaRPr>
          </a:p>
          <a:p>
            <a:pPr>
              <a:lnSpc>
                <a:spcPct val="150000"/>
              </a:lnSpc>
              <a:spcBef>
                <a:spcPct val="50000"/>
              </a:spcBef>
            </a:pPr>
            <a:r>
              <a:rPr lang="en-US" altLang="zh-CN" sz="2800" dirty="0">
                <a:latin typeface="微软雅黑" panose="020B0503020204020204" charset="-122"/>
                <a:ea typeface="微软雅黑" panose="020B0503020204020204" charset="-122"/>
              </a:rPr>
              <a:t> (5)3</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en-US" altLang="zh-CN" sz="2800" dirty="0">
                <a:latin typeface="微软雅黑" panose="020B0503020204020204" charset="-122"/>
                <a:ea typeface="微软雅黑" panose="020B0503020204020204" charset="-122"/>
              </a:rPr>
              <a:t>(6)(-3)</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endParaRPr lang="en-US" altLang="zh-CN" sz="2800" dirty="0">
              <a:latin typeface="微软雅黑" panose="020B0503020204020204" charset="-122"/>
              <a:ea typeface="微软雅黑" panose="020B0503020204020204" charset="-122"/>
            </a:endParaRPr>
          </a:p>
          <a:p>
            <a:pPr>
              <a:lnSpc>
                <a:spcPct val="150000"/>
              </a:lnSpc>
              <a:spcBef>
                <a:spcPct val="50000"/>
              </a:spcBef>
            </a:pPr>
            <a:r>
              <a:rPr lang="en-US" altLang="zh-CN" sz="2800" dirty="0">
                <a:latin typeface="微软雅黑" panose="020B0503020204020204" charset="-122"/>
                <a:ea typeface="微软雅黑" panose="020B0503020204020204" charset="-122"/>
              </a:rPr>
              <a:t> (7)0</a:t>
            </a:r>
            <a:r>
              <a:rPr lang="en-US" altLang="zh-CN" sz="2800" baseline="30000" dirty="0">
                <a:latin typeface="微软雅黑" panose="020B0503020204020204" charset="-122"/>
                <a:ea typeface="微软雅黑" panose="020B0503020204020204" charset="-122"/>
              </a:rPr>
              <a:t>2</a:t>
            </a:r>
            <a:r>
              <a:rPr lang="en-US" altLang="zh-CN" sz="2800" dirty="0">
                <a:latin typeface="微软雅黑" panose="020B0503020204020204" charset="-122"/>
                <a:ea typeface="微软雅黑" panose="020B0503020204020204" charset="-122"/>
              </a:rPr>
              <a:t>=</a:t>
            </a:r>
            <a:r>
              <a:rPr lang="en-US" altLang="zh-CN" sz="2800" u="sng" dirty="0">
                <a:latin typeface="微软雅黑" panose="020B0503020204020204" charset="-122"/>
                <a:ea typeface="微软雅黑" panose="020B0503020204020204" charset="-122"/>
                <a:sym typeface="+mn-ea"/>
              </a:rPr>
              <a:t>          </a:t>
            </a:r>
            <a:r>
              <a:rPr lang="en-US" altLang="zh-CN" sz="2800" dirty="0">
                <a:latin typeface="微软雅黑" panose="020B0503020204020204" charset="-122"/>
                <a:ea typeface="微软雅黑" panose="020B0503020204020204" charset="-122"/>
                <a:sym typeface="+mn-ea"/>
              </a:rPr>
              <a:t>.</a:t>
            </a:r>
          </a:p>
        </p:txBody>
      </p:sp>
      <p:sp>
        <p:nvSpPr>
          <p:cNvPr id="4" name="文本框 3"/>
          <p:cNvSpPr txBox="1"/>
          <p:nvPr/>
        </p:nvSpPr>
        <p:spPr>
          <a:xfrm>
            <a:off x="2802255" y="4935855"/>
            <a:ext cx="560705" cy="521970"/>
          </a:xfrm>
          <a:prstGeom prst="rect">
            <a:avLst/>
          </a:prstGeom>
          <a:noFill/>
        </p:spPr>
        <p:txBody>
          <a:bodyPr wrap="square" rtlCol="0">
            <a:spAutoFit/>
          </a:bodyPr>
          <a:lstStyle/>
          <a:p>
            <a:r>
              <a:rPr lang="en-US" altLang="zh-CN" sz="2800">
                <a:solidFill>
                  <a:srgbClr val="FF0000"/>
                </a:solidFill>
                <a:latin typeface="微软雅黑" panose="020B0503020204020204" charset="-122"/>
                <a:ea typeface="微软雅黑" panose="020B0503020204020204" charset="-122"/>
              </a:rPr>
              <a:t>0</a:t>
            </a:r>
          </a:p>
        </p:txBody>
      </p:sp>
      <p:graphicFrame>
        <p:nvGraphicFramePr>
          <p:cNvPr id="5" name="Object 18"/>
          <p:cNvGraphicFramePr>
            <a:graphicFrameLocks noChangeAspect="1"/>
          </p:cNvGraphicFramePr>
          <p:nvPr/>
        </p:nvGraphicFramePr>
        <p:xfrm>
          <a:off x="5187950" y="3027680"/>
          <a:ext cx="405765" cy="864235"/>
        </p:xfrm>
        <a:graphic>
          <a:graphicData uri="http://schemas.openxmlformats.org/presentationml/2006/ole">
            <mc:AlternateContent xmlns:mc="http://schemas.openxmlformats.org/markup-compatibility/2006">
              <mc:Choice xmlns:v="urn:schemas-microsoft-com:vml" Requires="v">
                <p:oleObj spid="_x0000_s1060" r:id="rId8" imgW="152400" imgH="405765" progId="Equation.DSMT4">
                  <p:embed/>
                </p:oleObj>
              </mc:Choice>
              <mc:Fallback>
                <p:oleObj r:id="rId8" imgW="152400" imgH="405765" progId="Equation.DSMT4">
                  <p:embed/>
                  <p:pic>
                    <p:nvPicPr>
                      <p:cNvPr id="0" name="OLE substitute image"/>
                      <p:cNvPicPr/>
                      <p:nvPr/>
                    </p:nvPicPr>
                    <p:blipFill>
                      <a:blip r:embed="rId5"/>
                      <a:stretch>
                        <a:fillRect/>
                      </a:stretch>
                    </p:blipFill>
                    <p:spPr>
                      <a:xfrm>
                        <a:off x="5187950" y="3027680"/>
                        <a:ext cx="405765" cy="864235"/>
                      </a:xfrm>
                      <a:prstGeom prst="rect">
                        <a:avLst/>
                      </a:prstGeom>
                      <a:noFill/>
                      <a:ln w="38100">
                        <a:noFill/>
                        <a:miter/>
                      </a:ln>
                    </p:spPr>
                  </p:pic>
                </p:oleObj>
              </mc:Fallback>
            </mc:AlternateContent>
          </a:graphicData>
        </a:graphic>
      </p:graphicFrame>
      <p:sp>
        <p:nvSpPr>
          <p:cNvPr id="7" name="文本框 6"/>
          <p:cNvSpPr txBox="1"/>
          <p:nvPr/>
        </p:nvSpPr>
        <p:spPr>
          <a:xfrm>
            <a:off x="4251960" y="2393950"/>
            <a:ext cx="935990" cy="521970"/>
          </a:xfrm>
          <a:prstGeom prst="rect">
            <a:avLst/>
          </a:prstGeom>
          <a:noFill/>
        </p:spPr>
        <p:txBody>
          <a:bodyPr wrap="square" rtlCol="0">
            <a:spAutoFit/>
          </a:bodyPr>
          <a:lstStyle/>
          <a:p>
            <a:r>
              <a:rPr lang="en-US" altLang="zh-CN" sz="2800">
                <a:solidFill>
                  <a:srgbClr val="FF0000"/>
                </a:solidFill>
                <a:latin typeface="微软雅黑" panose="020B0503020204020204" charset="-122"/>
                <a:ea typeface="微软雅黑" panose="020B0503020204020204" charset="-122"/>
              </a:rPr>
              <a:t>100</a:t>
            </a:r>
          </a:p>
        </p:txBody>
      </p:sp>
      <p:sp>
        <p:nvSpPr>
          <p:cNvPr id="8" name="文本框 7"/>
          <p:cNvSpPr txBox="1"/>
          <p:nvPr/>
        </p:nvSpPr>
        <p:spPr>
          <a:xfrm>
            <a:off x="5735955" y="4128770"/>
            <a:ext cx="483870" cy="521970"/>
          </a:xfrm>
          <a:prstGeom prst="rect">
            <a:avLst/>
          </a:prstGeom>
          <a:noFill/>
        </p:spPr>
        <p:txBody>
          <a:bodyPr wrap="square" rtlCol="0">
            <a:spAutoFit/>
          </a:bodyPr>
          <a:lstStyle/>
          <a:p>
            <a:r>
              <a:rPr lang="en-US" altLang="zh-CN" sz="2800">
                <a:solidFill>
                  <a:srgbClr val="FF0000"/>
                </a:solidFill>
                <a:latin typeface="微软雅黑" panose="020B0503020204020204" charset="-122"/>
                <a:ea typeface="微软雅黑" panose="020B0503020204020204" charset="-122"/>
              </a:rPr>
              <a:t>9</a:t>
            </a:r>
          </a:p>
        </p:txBody>
      </p:sp>
      <p:sp>
        <p:nvSpPr>
          <p:cNvPr id="2" name="文本框 1"/>
          <p:cNvSpPr txBox="1"/>
          <p:nvPr/>
        </p:nvSpPr>
        <p:spPr>
          <a:xfrm>
            <a:off x="7551420" y="2393950"/>
            <a:ext cx="935990" cy="521970"/>
          </a:xfrm>
          <a:prstGeom prst="rect">
            <a:avLst/>
          </a:prstGeom>
          <a:noFill/>
        </p:spPr>
        <p:txBody>
          <a:bodyPr wrap="square" rtlCol="0">
            <a:spAutoFit/>
          </a:bodyPr>
          <a:lstStyle/>
          <a:p>
            <a:r>
              <a:rPr lang="en-US" altLang="zh-CN" sz="2800">
                <a:solidFill>
                  <a:srgbClr val="FF0000"/>
                </a:solidFill>
                <a:latin typeface="微软雅黑" panose="020B0503020204020204" charset="-122"/>
                <a:ea typeface="微软雅黑" panose="020B0503020204020204" charset="-122"/>
              </a:rPr>
              <a:t>100</a:t>
            </a:r>
          </a:p>
        </p:txBody>
      </p:sp>
      <p:graphicFrame>
        <p:nvGraphicFramePr>
          <p:cNvPr id="3" name="Object 20"/>
          <p:cNvGraphicFramePr>
            <a:graphicFrameLocks noChangeAspect="1"/>
          </p:cNvGraphicFramePr>
          <p:nvPr/>
        </p:nvGraphicFramePr>
        <p:xfrm>
          <a:off x="6395085" y="3027680"/>
          <a:ext cx="536575" cy="768350"/>
        </p:xfrm>
        <a:graphic>
          <a:graphicData uri="http://schemas.openxmlformats.org/presentationml/2006/ole">
            <mc:AlternateContent xmlns:mc="http://schemas.openxmlformats.org/markup-compatibility/2006">
              <mc:Choice xmlns:v="urn:schemas-microsoft-com:vml" Requires="v">
                <p:oleObj spid="_x0000_s1061" r:id="rId9" imgW="228600" imgH="406400" progId="Equation.DSMT4">
                  <p:embed/>
                </p:oleObj>
              </mc:Choice>
              <mc:Fallback>
                <p:oleObj r:id="rId9" imgW="228600" imgH="406400" progId="Equation.DSMT4">
                  <p:embed/>
                  <p:pic>
                    <p:nvPicPr>
                      <p:cNvPr id="0" name="OLE substitute image"/>
                      <p:cNvPicPr/>
                      <p:nvPr/>
                    </p:nvPicPr>
                    <p:blipFill>
                      <a:blip r:embed="rId7"/>
                      <a:stretch>
                        <a:fillRect/>
                      </a:stretch>
                    </p:blipFill>
                    <p:spPr>
                      <a:xfrm>
                        <a:off x="6395085" y="3027680"/>
                        <a:ext cx="536575" cy="768350"/>
                      </a:xfrm>
                      <a:prstGeom prst="rect">
                        <a:avLst/>
                      </a:prstGeom>
                      <a:noFill/>
                      <a:ln w="38100">
                        <a:noFill/>
                        <a:miter/>
                      </a:ln>
                    </p:spPr>
                  </p:pic>
                </p:oleObj>
              </mc:Fallback>
            </mc:AlternateContent>
          </a:graphicData>
        </a:graphic>
      </p:graphicFrame>
      <p:sp>
        <p:nvSpPr>
          <p:cNvPr id="10" name="文本框 9"/>
          <p:cNvSpPr txBox="1"/>
          <p:nvPr/>
        </p:nvSpPr>
        <p:spPr>
          <a:xfrm>
            <a:off x="2879090" y="4128770"/>
            <a:ext cx="483870" cy="521970"/>
          </a:xfrm>
          <a:prstGeom prst="rect">
            <a:avLst/>
          </a:prstGeom>
          <a:noFill/>
        </p:spPr>
        <p:txBody>
          <a:bodyPr wrap="square" rtlCol="0">
            <a:spAutoFit/>
          </a:bodyPr>
          <a:lstStyle/>
          <a:p>
            <a:r>
              <a:rPr lang="en-US" altLang="zh-CN" sz="2800">
                <a:solidFill>
                  <a:srgbClr val="FF0000"/>
                </a:solidFill>
                <a:latin typeface="微软雅黑" panose="020B0503020204020204" charset="-122"/>
                <a:ea typeface="微软雅黑" panose="020B0503020204020204" charset="-122"/>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24"/>
                                        </p:tgtEl>
                                        <p:attrNameLst>
                                          <p:attrName>style.visibility</p:attrName>
                                        </p:attrNameLst>
                                      </p:cBhvr>
                                      <p:to>
                                        <p:strVal val="visible"/>
                                      </p:to>
                                    </p:set>
                                    <p:anim calcmode="lin" valueType="num">
                                      <p:cBhvr additive="base">
                                        <p:cTn id="19" dur="500" fill="hold"/>
                                        <p:tgtEl>
                                          <p:spTgt spid="21524"/>
                                        </p:tgtEl>
                                        <p:attrNameLst>
                                          <p:attrName>ppt_x</p:attrName>
                                        </p:attrNameLst>
                                      </p:cBhvr>
                                      <p:tavLst>
                                        <p:tav tm="0">
                                          <p:val>
                                            <p:strVal val="#ppt_x"/>
                                          </p:val>
                                        </p:tav>
                                        <p:tav tm="100000">
                                          <p:val>
                                            <p:strVal val="#ppt_x"/>
                                          </p:val>
                                        </p:tav>
                                      </p:tavLst>
                                    </p:anim>
                                    <p:anim calcmode="lin" valueType="num">
                                      <p:cBhvr additive="base">
                                        <p:cTn id="20" dur="500" fill="hold"/>
                                        <p:tgtEl>
                                          <p:spTgt spid="215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2"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7" grpId="0"/>
      <p:bldP spid="8" grpId="0"/>
      <p:bldP spid="2"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817245" y="1344295"/>
            <a:ext cx="9183370" cy="2676525"/>
          </a:xfrm>
          <a:prstGeom prst="rect">
            <a:avLst/>
          </a:prstGeom>
          <a:noFill/>
        </p:spPr>
        <p:txBody>
          <a:bodyPr wrap="square">
            <a:spAutoFit/>
          </a:bodyPr>
          <a:lstStyle/>
          <a:p>
            <a:pPr marL="457200" marR="0" indent="-457200" defTabSz="457200">
              <a:lnSpc>
                <a:spcPct val="150000"/>
              </a:lnSpc>
              <a:buClrTx/>
              <a:buSzTx/>
              <a:buFontTx/>
              <a:buNone/>
              <a:defRPr/>
            </a:pPr>
            <a:r>
              <a:rPr lang="zh-CN" altLang="zh-CN" sz="2800" b="1" noProof="0">
                <a:solidFill>
                  <a:srgbClr val="FF0000"/>
                </a:solidFill>
                <a:latin typeface="微软雅黑" panose="020B0503020204020204" charset="-122"/>
                <a:ea typeface="微软雅黑" panose="020B0503020204020204" charset="-122"/>
                <a:cs typeface="微软雅黑" panose="020B0503020204020204" charset="-122"/>
                <a:sym typeface="+mn-ea"/>
              </a:rPr>
              <a:t>思考：</a:t>
            </a:r>
            <a:endParaRPr lang="zh-CN" altLang="zh-CN" sz="2800" b="1" noProof="0">
              <a:latin typeface="微软雅黑" panose="020B0503020204020204" charset="-122"/>
              <a:ea typeface="微软雅黑" panose="020B0503020204020204" charset="-122"/>
              <a:cs typeface="微软雅黑" panose="020B0503020204020204" charset="-122"/>
              <a:sym typeface="+mn-ea"/>
            </a:endParaRPr>
          </a:p>
          <a:p>
            <a:pPr marL="457200" marR="0" indent="-457200" defTabSz="457200">
              <a:lnSpc>
                <a:spcPct val="150000"/>
              </a:lnSpc>
              <a:buClrTx/>
              <a:buSzTx/>
              <a:buFontTx/>
              <a:buNone/>
              <a:defRPr/>
            </a:pPr>
            <a:endPar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endParaRPr>
          </a:p>
          <a:p>
            <a:pPr marL="457200" marR="0" indent="-457200" defTabSz="457200">
              <a:lnSpc>
                <a:spcPct val="150000"/>
              </a:lnSpc>
              <a:buClrTx/>
              <a:buSzTx/>
              <a:buFontTx/>
              <a:buNone/>
              <a:defRPr/>
            </a:pP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1</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平方等于</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的数有哪些？平方等于1</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00</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的数呢？</a:t>
            </a:r>
          </a:p>
          <a:p>
            <a:pPr marR="0" defTabSz="457200">
              <a:lnSpc>
                <a:spcPct val="150000"/>
              </a:lnSpc>
              <a:buClrTx/>
              <a:buSzTx/>
              <a:buFontTx/>
              <a:buNone/>
              <a:defRPr/>
            </a:pP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2</a:t>
            </a:r>
            <a:r>
              <a:rPr kumimoji="0" lang="zh-CN" altLang="en-US" sz="2800" kern="1200" cap="none" spc="0" normalizeH="0" baseline="0" noProof="0">
                <a:latin typeface="微软雅黑" panose="020B0503020204020204" charset="-122"/>
                <a:ea typeface="微软雅黑" panose="020B0503020204020204" charset="-122"/>
                <a:cs typeface="微软雅黑" panose="020B0503020204020204" charset="-122"/>
              </a:rPr>
              <a:t>）</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满足</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x</a:t>
            </a:r>
            <a:r>
              <a:rPr kumimoji="0" lang="en-US" altLang="zh-CN" sz="2800" kern="1200" cap="none" spc="0" normalizeH="0" baseline="30000" noProof="0">
                <a:latin typeface="微软雅黑" panose="020B0503020204020204" charset="-122"/>
                <a:ea typeface="微软雅黑" panose="020B0503020204020204" charset="-122"/>
                <a:cs typeface="微软雅黑" panose="020B0503020204020204" charset="-122"/>
              </a:rPr>
              <a:t>2</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 </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 25的</a:t>
            </a:r>
            <a:r>
              <a:rPr kumimoji="0" lang="en-US" altLang="zh-CN" sz="2800" kern="1200" cap="none" spc="0" normalizeH="0" baseline="0" noProof="0">
                <a:latin typeface="微软雅黑" panose="020B0503020204020204" charset="-122"/>
                <a:ea typeface="微软雅黑" panose="020B0503020204020204" charset="-122"/>
                <a:cs typeface="微软雅黑" panose="020B0503020204020204" charset="-122"/>
              </a:rPr>
              <a:t>x</a:t>
            </a:r>
            <a:r>
              <a:rPr kumimoji="0" lang="zh-CN" altLang="zh-CN" sz="2800" kern="1200" cap="none" spc="0" normalizeH="0" baseline="0" noProof="0">
                <a:latin typeface="微软雅黑" panose="020B0503020204020204" charset="-122"/>
                <a:ea typeface="微软雅黑" panose="020B0503020204020204" charset="-122"/>
                <a:cs typeface="微软雅黑" panose="020B0503020204020204" charset="-122"/>
              </a:rPr>
              <a:t>的值是多少？</a:t>
            </a:r>
          </a:p>
        </p:txBody>
      </p:sp>
      <p:graphicFrame>
        <p:nvGraphicFramePr>
          <p:cNvPr id="21524" name="Object 20"/>
          <p:cNvGraphicFramePr>
            <a:graphicFrameLocks noChangeAspect="1"/>
          </p:cNvGraphicFramePr>
          <p:nvPr/>
        </p:nvGraphicFramePr>
        <p:xfrm>
          <a:off x="3287395" y="2574925"/>
          <a:ext cx="536575" cy="768350"/>
        </p:xfrm>
        <a:graphic>
          <a:graphicData uri="http://schemas.openxmlformats.org/presentationml/2006/ole">
            <mc:AlternateContent xmlns:mc="http://schemas.openxmlformats.org/markup-compatibility/2006">
              <mc:Choice xmlns:v="urn:schemas-microsoft-com:vml" Requires="v">
                <p:oleObj spid="_x0000_s2055" r:id="rId3" imgW="228600" imgH="406400" progId="Equation.DSMT4">
                  <p:embed/>
                </p:oleObj>
              </mc:Choice>
              <mc:Fallback>
                <p:oleObj r:id="rId3" imgW="228600" imgH="406400" progId="Equation.DSMT4">
                  <p:embed/>
                  <p:pic>
                    <p:nvPicPr>
                      <p:cNvPr id="0" name="OLE substitute image"/>
                      <p:cNvPicPr/>
                      <p:nvPr/>
                    </p:nvPicPr>
                    <p:blipFill>
                      <a:blip r:embed="rId4"/>
                      <a:stretch>
                        <a:fillRect/>
                      </a:stretch>
                    </p:blipFill>
                    <p:spPr>
                      <a:xfrm>
                        <a:off x="3287395" y="2574925"/>
                        <a:ext cx="536575" cy="768350"/>
                      </a:xfrm>
                      <a:prstGeom prst="rect">
                        <a:avLst/>
                      </a:prstGeom>
                      <a:noFill/>
                      <a:ln w="38100">
                        <a:noFill/>
                        <a:miter/>
                      </a:ln>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1524"/>
                                        </p:tgtEl>
                                        <p:attrNameLst>
                                          <p:attrName>style.visibility</p:attrName>
                                        </p:attrNameLst>
                                      </p:cBhvr>
                                      <p:to>
                                        <p:strVal val="visible"/>
                                      </p:to>
                                    </p:set>
                                    <p:animEffect transition="in" filter="wipe(left)">
                                      <p:cBhvr>
                                        <p:cTn id="7" dur="500"/>
                                        <p:tgtEl>
                                          <p:spTgt spid="21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3079" name="Text Box 3"/>
          <p:cNvSpPr txBox="1"/>
          <p:nvPr/>
        </p:nvSpPr>
        <p:spPr>
          <a:xfrm>
            <a:off x="250825" y="424180"/>
            <a:ext cx="9960610" cy="737235"/>
          </a:xfrm>
          <a:prstGeom prst="rect">
            <a:avLst/>
          </a:prstGeom>
          <a:noFill/>
          <a:ln w="9525">
            <a:noFill/>
            <a:miter/>
          </a:ln>
        </p:spPr>
        <p:txBody>
          <a:bodyPr wrap="square">
            <a:spAutoFit/>
          </a:bodyPr>
          <a:lstStyle/>
          <a:p>
            <a:pPr algn="just">
              <a:lnSpc>
                <a:spcPct val="150000"/>
              </a:lnSpc>
            </a:pPr>
            <a:r>
              <a:rPr lang="zh-CN" altLang="en-US" sz="2800" noProof="1">
                <a:solidFill>
                  <a:schemeClr val="accent6">
                    <a:lumMod val="75000"/>
                  </a:schemeClr>
                </a:solidFill>
                <a:latin typeface="微软雅黑" panose="020B0503020204020204" charset="-122"/>
                <a:ea typeface="微软雅黑" panose="020B0503020204020204" charset="-122"/>
                <a:cs typeface="微软雅黑" panose="020B0503020204020204" charset="-122"/>
              </a:rPr>
              <a:t>问题</a:t>
            </a:r>
            <a:r>
              <a:rPr lang="en-US" altLang="zh-CN" sz="2800" b="1" noProof="1">
                <a:solidFill>
                  <a:schemeClr val="accent6">
                    <a:lumMod val="75000"/>
                  </a:schemeClr>
                </a:solidFill>
                <a:latin typeface="微软雅黑" panose="020B0503020204020204" charset="-122"/>
                <a:ea typeface="微软雅黑" panose="020B0503020204020204" charset="-122"/>
                <a:cs typeface="微软雅黑" panose="020B0503020204020204" charset="-122"/>
              </a:rPr>
              <a:t>2 </a:t>
            </a:r>
            <a:r>
              <a:rPr lang="zh-CN" altLang="en-US" sz="2800" noProof="1">
                <a:latin typeface="微软雅黑" panose="020B0503020204020204" charset="-122"/>
                <a:ea typeface="微软雅黑" panose="020B0503020204020204" charset="-122"/>
                <a:cs typeface="微软雅黑" panose="020B0503020204020204" charset="-122"/>
                <a:sym typeface="+mn-ea"/>
              </a:rPr>
              <a:t>根据上面的研究过程填表：</a:t>
            </a:r>
            <a:r>
              <a:rPr lang="en-US" altLang="zh-CN" sz="2800" noProof="1">
                <a:solidFill>
                  <a:srgbClr val="0070C0"/>
                </a:solidFill>
                <a:latin typeface="微软雅黑" panose="020B0503020204020204" charset="-122"/>
                <a:ea typeface="微软雅黑" panose="020B0503020204020204" charset="-122"/>
                <a:cs typeface="微软雅黑" panose="020B0503020204020204" charset="-122"/>
              </a:rPr>
              <a:t> </a:t>
            </a:r>
            <a:endParaRPr lang="en-US" altLang="zh-CN" sz="2800" noProof="1">
              <a:latin typeface="微软雅黑" panose="020B0503020204020204" charset="-122"/>
              <a:ea typeface="微软雅黑" panose="020B0503020204020204" charset="-122"/>
              <a:cs typeface="微软雅黑" panose="020B0503020204020204" charset="-122"/>
            </a:endParaRPr>
          </a:p>
        </p:txBody>
      </p:sp>
      <p:sp>
        <p:nvSpPr>
          <p:cNvPr id="7213" name="Text Box 28"/>
          <p:cNvSpPr txBox="1"/>
          <p:nvPr/>
        </p:nvSpPr>
        <p:spPr>
          <a:xfrm>
            <a:off x="864235" y="4177665"/>
            <a:ext cx="9528175" cy="1383665"/>
          </a:xfrm>
          <a:prstGeom prst="rect">
            <a:avLst/>
          </a:prstGeom>
          <a:noFill/>
          <a:ln w="9525">
            <a:noFill/>
          </a:ln>
        </p:spPr>
        <p:txBody>
          <a:bodyPr wrap="square" anchor="t" anchorCtr="0">
            <a:spAutoFit/>
          </a:bodyPr>
          <a:lstStyle/>
          <a:p>
            <a:pPr>
              <a:lnSpc>
                <a:spcPct val="125000"/>
              </a:lnSpc>
              <a:spcBef>
                <a:spcPct val="50000"/>
              </a:spcBef>
            </a:pP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想一想</a:t>
            </a:r>
            <a:r>
              <a:rPr lang="en-US" altLang="zh-CN" sz="2800" b="1">
                <a:solidFill>
                  <a:srgbClr val="FF0000"/>
                </a:solidFill>
                <a:latin typeface="微软雅黑" panose="020B0503020204020204" charset="-122"/>
                <a:ea typeface="微软雅黑" panose="020B0503020204020204" charset="-122"/>
                <a:cs typeface="微软雅黑" panose="020B0503020204020204" charset="-122"/>
                <a:sym typeface="+mn-ea"/>
              </a:rPr>
              <a:t>:  </a:t>
            </a:r>
            <a:r>
              <a:rPr lang="zh-CN" altLang="en-US" sz="2800">
                <a:latin typeface="微软雅黑" panose="020B0503020204020204" charset="-122"/>
                <a:ea typeface="微软雅黑" panose="020B0503020204020204" charset="-122"/>
                <a:cs typeface="微软雅黑" panose="020B0503020204020204" charset="-122"/>
              </a:rPr>
              <a:t>如果我们把               　                  分别叫做</a:t>
            </a:r>
          </a:p>
          <a:p>
            <a:pPr>
              <a:lnSpc>
                <a:spcPct val="125000"/>
              </a:lnSpc>
              <a:spcBef>
                <a:spcPct val="50000"/>
              </a:spcBef>
            </a:pPr>
            <a:r>
              <a:rPr lang="zh-CN" altLang="en-US" sz="2800">
                <a:latin typeface="微软雅黑" panose="020B0503020204020204" charset="-122"/>
                <a:ea typeface="微软雅黑" panose="020B0503020204020204" charset="-122"/>
                <a:cs typeface="微软雅黑" panose="020B0503020204020204" charset="-122"/>
              </a:rPr>
              <a:t>           　              的平方根，你能给出平方根的概念吗？</a:t>
            </a:r>
          </a:p>
        </p:txBody>
      </p:sp>
      <p:graphicFrame>
        <p:nvGraphicFramePr>
          <p:cNvPr id="7214" name="对象 7213"/>
          <p:cNvGraphicFramePr>
            <a:graphicFrameLocks noChangeAspect="1"/>
          </p:cNvGraphicFramePr>
          <p:nvPr/>
        </p:nvGraphicFramePr>
        <p:xfrm>
          <a:off x="4208145" y="4107180"/>
          <a:ext cx="3578225" cy="879475"/>
        </p:xfrm>
        <a:graphic>
          <a:graphicData uri="http://schemas.openxmlformats.org/presentationml/2006/ole">
            <mc:AlternateContent xmlns:mc="http://schemas.openxmlformats.org/markup-compatibility/2006">
              <mc:Choice xmlns:v="urn:schemas-microsoft-com:vml" Requires="v">
                <p:oleObj spid="_x0000_s3131" r:id="rId4" imgW="3797300" imgH="1054100" progId="Equation.DSMT4">
                  <p:embed/>
                </p:oleObj>
              </mc:Choice>
              <mc:Fallback>
                <p:oleObj r:id="rId4" imgW="3797300" imgH="1054100" progId="Equation.DSMT4">
                  <p:embed/>
                  <p:pic>
                    <p:nvPicPr>
                      <p:cNvPr id="0" name="OLE substitute image"/>
                      <p:cNvPicPr/>
                      <p:nvPr/>
                    </p:nvPicPr>
                    <p:blipFill>
                      <a:blip r:embed="rId5"/>
                      <a:stretch>
                        <a:fillRect/>
                      </a:stretch>
                    </p:blipFill>
                    <p:spPr>
                      <a:xfrm>
                        <a:off x="4208145" y="4107180"/>
                        <a:ext cx="3578225" cy="879475"/>
                      </a:xfrm>
                      <a:prstGeom prst="rect">
                        <a:avLst/>
                      </a:prstGeom>
                      <a:noFill/>
                      <a:ln w="38100">
                        <a:noFill/>
                        <a:miter/>
                      </a:ln>
                    </p:spPr>
                  </p:pic>
                </p:oleObj>
              </mc:Fallback>
            </mc:AlternateContent>
          </a:graphicData>
        </a:graphic>
      </p:graphicFrame>
      <p:graphicFrame>
        <p:nvGraphicFramePr>
          <p:cNvPr id="7215" name="对象 7214"/>
          <p:cNvGraphicFramePr>
            <a:graphicFrameLocks noChangeAspect="1"/>
          </p:cNvGraphicFramePr>
          <p:nvPr/>
        </p:nvGraphicFramePr>
        <p:xfrm>
          <a:off x="1293495" y="4885055"/>
          <a:ext cx="2601595" cy="821055"/>
        </p:xfrm>
        <a:graphic>
          <a:graphicData uri="http://schemas.openxmlformats.org/presentationml/2006/ole">
            <mc:AlternateContent xmlns:mc="http://schemas.openxmlformats.org/markup-compatibility/2006">
              <mc:Choice xmlns:v="urn:schemas-microsoft-com:vml" Requires="v">
                <p:oleObj spid="_x0000_s3132" r:id="rId6" imgW="2997200" imgH="1066800" progId="Equation.DSMT4">
                  <p:embed/>
                </p:oleObj>
              </mc:Choice>
              <mc:Fallback>
                <p:oleObj r:id="rId6" imgW="2997200" imgH="1066800" progId="Equation.DSMT4">
                  <p:embed/>
                  <p:pic>
                    <p:nvPicPr>
                      <p:cNvPr id="0" name="OLE substitute image"/>
                      <p:cNvPicPr/>
                      <p:nvPr/>
                    </p:nvPicPr>
                    <p:blipFill>
                      <a:blip r:embed="rId7"/>
                      <a:stretch>
                        <a:fillRect/>
                      </a:stretch>
                    </p:blipFill>
                    <p:spPr>
                      <a:xfrm>
                        <a:off x="1293495" y="4885055"/>
                        <a:ext cx="2601595" cy="821055"/>
                      </a:xfrm>
                      <a:prstGeom prst="rect">
                        <a:avLst/>
                      </a:prstGeom>
                      <a:noFill/>
                      <a:ln w="38100">
                        <a:noFill/>
                        <a:miter/>
                      </a:ln>
                    </p:spPr>
                  </p:pic>
                </p:oleObj>
              </mc:Fallback>
            </mc:AlternateContent>
          </a:graphicData>
        </a:graphic>
      </p:graphicFrame>
      <p:sp>
        <p:nvSpPr>
          <p:cNvPr id="9264" name="TextBox 51"/>
          <p:cNvSpPr txBox="1"/>
          <p:nvPr/>
        </p:nvSpPr>
        <p:spPr>
          <a:xfrm>
            <a:off x="5716905" y="4286250"/>
            <a:ext cx="1451610" cy="521970"/>
          </a:xfrm>
          <a:prstGeom prst="rect">
            <a:avLst/>
          </a:prstGeom>
          <a:noFill/>
          <a:ln w="9525">
            <a:noFill/>
          </a:ln>
        </p:spPr>
        <p:txBody>
          <a:bodyPr wrap="square" anchor="t" anchorCtr="0">
            <a:spAutoFit/>
          </a:bodyPr>
          <a:lstStyle/>
          <a:p>
            <a:endParaRPr lang="zh-CN" altLang="en-US" sz="2800">
              <a:latin typeface="微软雅黑" panose="020B0503020204020204" charset="-122"/>
              <a:ea typeface="微软雅黑" panose="020B0503020204020204" charset="-122"/>
            </a:endParaRPr>
          </a:p>
        </p:txBody>
      </p:sp>
      <p:graphicFrame>
        <p:nvGraphicFramePr>
          <p:cNvPr id="7177" name="表格 7176"/>
          <p:cNvGraphicFramePr>
            <a:graphicFrameLocks noGrp="1"/>
          </p:cNvGraphicFramePr>
          <p:nvPr>
            <p:custDataLst>
              <p:tags r:id="rId2"/>
            </p:custDataLst>
          </p:nvPr>
        </p:nvGraphicFramePr>
        <p:xfrm>
          <a:off x="1503363" y="1604645"/>
          <a:ext cx="7454900" cy="1957388"/>
        </p:xfrm>
        <a:graphic>
          <a:graphicData uri="http://schemas.openxmlformats.org/drawingml/2006/table">
            <a:tbl>
              <a:tblPr/>
              <a:tblGrid>
                <a:gridCol w="1243013">
                  <a:extLst>
                    <a:ext uri="{9D8B030D-6E8A-4147-A177-3AD203B41FA5}">
                      <a16:colId xmlns:a16="http://schemas.microsoft.com/office/drawing/2014/main" val="20000"/>
                    </a:ext>
                  </a:extLst>
                </a:gridCol>
                <a:gridCol w="1241425">
                  <a:extLst>
                    <a:ext uri="{9D8B030D-6E8A-4147-A177-3AD203B41FA5}">
                      <a16:colId xmlns:a16="http://schemas.microsoft.com/office/drawing/2014/main" val="20001"/>
                    </a:ext>
                  </a:extLst>
                </a:gridCol>
                <a:gridCol w="1243012">
                  <a:extLst>
                    <a:ext uri="{9D8B030D-6E8A-4147-A177-3AD203B41FA5}">
                      <a16:colId xmlns:a16="http://schemas.microsoft.com/office/drawing/2014/main" val="20002"/>
                    </a:ext>
                  </a:extLst>
                </a:gridCol>
                <a:gridCol w="1243013">
                  <a:extLst>
                    <a:ext uri="{9D8B030D-6E8A-4147-A177-3AD203B41FA5}">
                      <a16:colId xmlns:a16="http://schemas.microsoft.com/office/drawing/2014/main" val="20003"/>
                    </a:ext>
                  </a:extLst>
                </a:gridCol>
                <a:gridCol w="1241425">
                  <a:extLst>
                    <a:ext uri="{9D8B030D-6E8A-4147-A177-3AD203B41FA5}">
                      <a16:colId xmlns:a16="http://schemas.microsoft.com/office/drawing/2014/main" val="20004"/>
                    </a:ext>
                  </a:extLst>
                </a:gridCol>
                <a:gridCol w="1243012">
                  <a:extLst>
                    <a:ext uri="{9D8B030D-6E8A-4147-A177-3AD203B41FA5}">
                      <a16:colId xmlns:a16="http://schemas.microsoft.com/office/drawing/2014/main" val="20005"/>
                    </a:ext>
                  </a:extLst>
                </a:gridCol>
              </a:tblGrid>
              <a:tr h="979488">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7900">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buNone/>
                      </a:pPr>
                      <a:endParaRPr sz="2800" b="1">
                        <a:latin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9248" name="对象 7199"/>
          <p:cNvGraphicFramePr>
            <a:graphicFrameLocks noChangeAspect="1"/>
          </p:cNvGraphicFramePr>
          <p:nvPr/>
        </p:nvGraphicFramePr>
        <p:xfrm>
          <a:off x="1936750" y="1844358"/>
          <a:ext cx="508000" cy="563562"/>
        </p:xfrm>
        <a:graphic>
          <a:graphicData uri="http://schemas.openxmlformats.org/presentationml/2006/ole">
            <mc:AlternateContent xmlns:mc="http://schemas.openxmlformats.org/markup-compatibility/2006">
              <mc:Choice xmlns:v="urn:schemas-microsoft-com:vml" Requires="v">
                <p:oleObj spid="_x0000_s3133" r:id="rId8" imgW="180340" imgH="206375" progId="Equation.DSMT4">
                  <p:embed/>
                </p:oleObj>
              </mc:Choice>
              <mc:Fallback>
                <p:oleObj r:id="rId8" imgW="180340" imgH="206375" progId="Equation.DSMT4">
                  <p:embed/>
                  <p:pic>
                    <p:nvPicPr>
                      <p:cNvPr id="0" name="OLE substitute image"/>
                      <p:cNvPicPr/>
                      <p:nvPr/>
                    </p:nvPicPr>
                    <p:blipFill>
                      <a:blip r:embed="rId9"/>
                      <a:stretch>
                        <a:fillRect/>
                      </a:stretch>
                    </p:blipFill>
                    <p:spPr>
                      <a:xfrm>
                        <a:off x="1936750" y="1844358"/>
                        <a:ext cx="508000" cy="563562"/>
                      </a:xfrm>
                      <a:prstGeom prst="rect">
                        <a:avLst/>
                      </a:prstGeom>
                      <a:noFill/>
                      <a:ln w="38100">
                        <a:noFill/>
                        <a:miter/>
                      </a:ln>
                    </p:spPr>
                  </p:pic>
                </p:oleObj>
              </mc:Fallback>
            </mc:AlternateContent>
          </a:graphicData>
        </a:graphic>
      </p:graphicFrame>
      <p:graphicFrame>
        <p:nvGraphicFramePr>
          <p:cNvPr id="9249" name="对象 7200"/>
          <p:cNvGraphicFramePr>
            <a:graphicFrameLocks noChangeAspect="1"/>
          </p:cNvGraphicFramePr>
          <p:nvPr/>
        </p:nvGraphicFramePr>
        <p:xfrm>
          <a:off x="3306763" y="1974533"/>
          <a:ext cx="282575" cy="400050"/>
        </p:xfrm>
        <a:graphic>
          <a:graphicData uri="http://schemas.openxmlformats.org/presentationml/2006/ole">
            <mc:AlternateContent xmlns:mc="http://schemas.openxmlformats.org/markup-compatibility/2006">
              <mc:Choice xmlns:v="urn:schemas-microsoft-com:vml" Requires="v">
                <p:oleObj spid="_x0000_s3134" r:id="rId10" imgW="90170" imgH="167640" progId="Equation.DSMT4">
                  <p:embed/>
                </p:oleObj>
              </mc:Choice>
              <mc:Fallback>
                <p:oleObj r:id="rId10" imgW="90170" imgH="167640" progId="Equation.DSMT4">
                  <p:embed/>
                  <p:pic>
                    <p:nvPicPr>
                      <p:cNvPr id="0" name="OLE substitute image"/>
                      <p:cNvPicPr/>
                      <p:nvPr/>
                    </p:nvPicPr>
                    <p:blipFill>
                      <a:blip r:embed="rId11"/>
                      <a:stretch>
                        <a:fillRect/>
                      </a:stretch>
                    </p:blipFill>
                    <p:spPr>
                      <a:xfrm>
                        <a:off x="3306763" y="1974533"/>
                        <a:ext cx="282575" cy="400050"/>
                      </a:xfrm>
                      <a:prstGeom prst="rect">
                        <a:avLst/>
                      </a:prstGeom>
                      <a:noFill/>
                      <a:ln w="38100">
                        <a:noFill/>
                        <a:miter/>
                      </a:ln>
                    </p:spPr>
                  </p:pic>
                </p:oleObj>
              </mc:Fallback>
            </mc:AlternateContent>
          </a:graphicData>
        </a:graphic>
      </p:graphicFrame>
      <p:graphicFrame>
        <p:nvGraphicFramePr>
          <p:cNvPr id="9250" name="对象 7201"/>
          <p:cNvGraphicFramePr>
            <a:graphicFrameLocks noChangeAspect="1"/>
          </p:cNvGraphicFramePr>
          <p:nvPr/>
        </p:nvGraphicFramePr>
        <p:xfrm>
          <a:off x="4384675" y="1987233"/>
          <a:ext cx="436563" cy="438150"/>
        </p:xfrm>
        <a:graphic>
          <a:graphicData uri="http://schemas.openxmlformats.org/presentationml/2006/ole">
            <mc:AlternateContent xmlns:mc="http://schemas.openxmlformats.org/markup-compatibility/2006">
              <mc:Choice xmlns:v="urn:schemas-microsoft-com:vml" Requires="v">
                <p:oleObj spid="_x0000_s3135" r:id="rId12" imgW="180340" imgH="180340" progId="Equation.DSMT4">
                  <p:embed/>
                </p:oleObj>
              </mc:Choice>
              <mc:Fallback>
                <p:oleObj r:id="rId12" imgW="180340" imgH="180340" progId="Equation.DSMT4">
                  <p:embed/>
                  <p:pic>
                    <p:nvPicPr>
                      <p:cNvPr id="0" name="OLE substitute image"/>
                      <p:cNvPicPr/>
                      <p:nvPr/>
                    </p:nvPicPr>
                    <p:blipFill>
                      <a:blip r:embed="rId13"/>
                      <a:stretch>
                        <a:fillRect/>
                      </a:stretch>
                    </p:blipFill>
                    <p:spPr>
                      <a:xfrm>
                        <a:off x="4384675" y="1987233"/>
                        <a:ext cx="436563" cy="438150"/>
                      </a:xfrm>
                      <a:prstGeom prst="rect">
                        <a:avLst/>
                      </a:prstGeom>
                      <a:noFill/>
                      <a:ln w="38100">
                        <a:noFill/>
                        <a:miter/>
                      </a:ln>
                    </p:spPr>
                  </p:pic>
                </p:oleObj>
              </mc:Fallback>
            </mc:AlternateContent>
          </a:graphicData>
        </a:graphic>
      </p:graphicFrame>
      <p:graphicFrame>
        <p:nvGraphicFramePr>
          <p:cNvPr id="9251" name="对象 7202"/>
          <p:cNvGraphicFramePr>
            <a:graphicFrameLocks noChangeAspect="1"/>
          </p:cNvGraphicFramePr>
          <p:nvPr/>
        </p:nvGraphicFramePr>
        <p:xfrm>
          <a:off x="5607050" y="1974533"/>
          <a:ext cx="501650" cy="476250"/>
        </p:xfrm>
        <a:graphic>
          <a:graphicData uri="http://schemas.openxmlformats.org/presentationml/2006/ole">
            <mc:AlternateContent xmlns:mc="http://schemas.openxmlformats.org/markup-compatibility/2006">
              <mc:Choice xmlns:v="urn:schemas-microsoft-com:vml" Requires="v">
                <p:oleObj spid="_x0000_s3136" r:id="rId14" imgW="193675" imgH="180975" progId="Equation.DSMT4">
                  <p:embed/>
                </p:oleObj>
              </mc:Choice>
              <mc:Fallback>
                <p:oleObj r:id="rId14" imgW="193675" imgH="180975" progId="Equation.DSMT4">
                  <p:embed/>
                  <p:pic>
                    <p:nvPicPr>
                      <p:cNvPr id="0" name="OLE substitute image"/>
                      <p:cNvPicPr/>
                      <p:nvPr/>
                    </p:nvPicPr>
                    <p:blipFill>
                      <a:blip r:embed="rId15"/>
                      <a:stretch>
                        <a:fillRect/>
                      </a:stretch>
                    </p:blipFill>
                    <p:spPr>
                      <a:xfrm>
                        <a:off x="5607050" y="1974533"/>
                        <a:ext cx="501650" cy="476250"/>
                      </a:xfrm>
                      <a:prstGeom prst="rect">
                        <a:avLst/>
                      </a:prstGeom>
                      <a:noFill/>
                      <a:ln w="38100">
                        <a:noFill/>
                        <a:miter/>
                      </a:ln>
                    </p:spPr>
                  </p:pic>
                </p:oleObj>
              </mc:Fallback>
            </mc:AlternateContent>
          </a:graphicData>
        </a:graphic>
      </p:graphicFrame>
      <p:graphicFrame>
        <p:nvGraphicFramePr>
          <p:cNvPr id="9252" name="对象 7203"/>
          <p:cNvGraphicFramePr>
            <a:graphicFrameLocks noChangeAspect="1"/>
          </p:cNvGraphicFramePr>
          <p:nvPr/>
        </p:nvGraphicFramePr>
        <p:xfrm>
          <a:off x="6811963" y="1944370"/>
          <a:ext cx="522287" cy="473075"/>
        </p:xfrm>
        <a:graphic>
          <a:graphicData uri="http://schemas.openxmlformats.org/presentationml/2006/ole">
            <mc:AlternateContent xmlns:mc="http://schemas.openxmlformats.org/markup-compatibility/2006">
              <mc:Choice xmlns:v="urn:schemas-microsoft-com:vml" Requires="v">
                <p:oleObj spid="_x0000_s3137" r:id="rId16" imgW="206375" imgH="180340" progId="Equation.DSMT4">
                  <p:embed/>
                </p:oleObj>
              </mc:Choice>
              <mc:Fallback>
                <p:oleObj r:id="rId16" imgW="206375" imgH="180340" progId="Equation.DSMT4">
                  <p:embed/>
                  <p:pic>
                    <p:nvPicPr>
                      <p:cNvPr id="0" name="OLE substitute image"/>
                      <p:cNvPicPr/>
                      <p:nvPr/>
                    </p:nvPicPr>
                    <p:blipFill>
                      <a:blip r:embed="rId17"/>
                      <a:stretch>
                        <a:fillRect/>
                      </a:stretch>
                    </p:blipFill>
                    <p:spPr>
                      <a:xfrm>
                        <a:off x="6811963" y="1944370"/>
                        <a:ext cx="522287" cy="473075"/>
                      </a:xfrm>
                      <a:prstGeom prst="rect">
                        <a:avLst/>
                      </a:prstGeom>
                      <a:noFill/>
                      <a:ln w="38100">
                        <a:noFill/>
                        <a:miter/>
                      </a:ln>
                    </p:spPr>
                  </p:pic>
                </p:oleObj>
              </mc:Fallback>
            </mc:AlternateContent>
          </a:graphicData>
        </a:graphic>
      </p:graphicFrame>
      <p:graphicFrame>
        <p:nvGraphicFramePr>
          <p:cNvPr id="9253" name="对象 7204"/>
          <p:cNvGraphicFramePr>
            <a:graphicFrameLocks noChangeAspect="1"/>
          </p:cNvGraphicFramePr>
          <p:nvPr/>
        </p:nvGraphicFramePr>
        <p:xfrm>
          <a:off x="8054975" y="1772920"/>
          <a:ext cx="531813" cy="766763"/>
        </p:xfrm>
        <a:graphic>
          <a:graphicData uri="http://schemas.openxmlformats.org/presentationml/2006/ole">
            <mc:AlternateContent xmlns:mc="http://schemas.openxmlformats.org/markup-compatibility/2006">
              <mc:Choice xmlns:v="urn:schemas-microsoft-com:vml" Requires="v">
                <p:oleObj spid="_x0000_s3138" r:id="rId18" imgW="217805" imgH="396875" progId="Equation.DSMT4">
                  <p:embed/>
                </p:oleObj>
              </mc:Choice>
              <mc:Fallback>
                <p:oleObj r:id="rId18" imgW="217805" imgH="396875" progId="Equation.DSMT4">
                  <p:embed/>
                  <p:pic>
                    <p:nvPicPr>
                      <p:cNvPr id="0" name="OLE substitute image"/>
                      <p:cNvPicPr/>
                      <p:nvPr/>
                    </p:nvPicPr>
                    <p:blipFill>
                      <a:blip r:embed="rId19"/>
                      <a:stretch>
                        <a:fillRect/>
                      </a:stretch>
                    </p:blipFill>
                    <p:spPr>
                      <a:xfrm>
                        <a:off x="8054975" y="1772920"/>
                        <a:ext cx="531813" cy="766763"/>
                      </a:xfrm>
                      <a:prstGeom prst="rect">
                        <a:avLst/>
                      </a:prstGeom>
                      <a:noFill/>
                      <a:ln w="38100">
                        <a:noFill/>
                        <a:miter/>
                      </a:ln>
                    </p:spPr>
                  </p:pic>
                </p:oleObj>
              </mc:Fallback>
            </mc:AlternateContent>
          </a:graphicData>
        </a:graphic>
      </p:graphicFrame>
      <p:graphicFrame>
        <p:nvGraphicFramePr>
          <p:cNvPr id="9254" name="对象 7205"/>
          <p:cNvGraphicFramePr>
            <a:graphicFrameLocks noChangeAspect="1"/>
          </p:cNvGraphicFramePr>
          <p:nvPr/>
        </p:nvGraphicFramePr>
        <p:xfrm>
          <a:off x="1936750" y="2995295"/>
          <a:ext cx="365125" cy="422275"/>
        </p:xfrm>
        <a:graphic>
          <a:graphicData uri="http://schemas.openxmlformats.org/presentationml/2006/ole">
            <mc:AlternateContent xmlns:mc="http://schemas.openxmlformats.org/markup-compatibility/2006">
              <mc:Choice xmlns:v="urn:schemas-microsoft-com:vml" Requires="v">
                <p:oleObj spid="_x0000_s3139" r:id="rId20" imgW="129540" imgH="142875" progId="Equation.DSMT4">
                  <p:embed/>
                </p:oleObj>
              </mc:Choice>
              <mc:Fallback>
                <p:oleObj r:id="rId20" imgW="129540" imgH="142875" progId="Equation.DSMT4">
                  <p:embed/>
                  <p:pic>
                    <p:nvPicPr>
                      <p:cNvPr id="0" name="OLE substitute image"/>
                      <p:cNvPicPr/>
                      <p:nvPr/>
                    </p:nvPicPr>
                    <p:blipFill>
                      <a:blip r:embed="rId21"/>
                      <a:stretch>
                        <a:fillRect/>
                      </a:stretch>
                    </p:blipFill>
                    <p:spPr>
                      <a:xfrm>
                        <a:off x="1936750" y="2995295"/>
                        <a:ext cx="365125" cy="422275"/>
                      </a:xfrm>
                      <a:prstGeom prst="rect">
                        <a:avLst/>
                      </a:prstGeom>
                      <a:noFill/>
                      <a:ln w="38100">
                        <a:noFill/>
                        <a:miter/>
                      </a:ln>
                    </p:spPr>
                  </p:pic>
                </p:oleObj>
              </mc:Fallback>
            </mc:AlternateContent>
          </a:graphicData>
        </a:graphic>
      </p:graphicFrame>
      <p:graphicFrame>
        <p:nvGraphicFramePr>
          <p:cNvPr id="7207" name="对象 7206"/>
          <p:cNvGraphicFramePr>
            <a:graphicFrameLocks noChangeAspect="1"/>
          </p:cNvGraphicFramePr>
          <p:nvPr/>
        </p:nvGraphicFramePr>
        <p:xfrm>
          <a:off x="3108325" y="2892743"/>
          <a:ext cx="581025" cy="384175"/>
        </p:xfrm>
        <a:graphic>
          <a:graphicData uri="http://schemas.openxmlformats.org/presentationml/2006/ole">
            <mc:AlternateContent xmlns:mc="http://schemas.openxmlformats.org/markup-compatibility/2006">
              <mc:Choice xmlns:v="urn:schemas-microsoft-com:vml" Requires="v">
                <p:oleObj spid="_x0000_s3140" r:id="rId22" imgW="193675" imgH="167640" progId="Equation.DSMT4">
                  <p:embed/>
                </p:oleObj>
              </mc:Choice>
              <mc:Fallback>
                <p:oleObj r:id="rId22" imgW="193675" imgH="167640" progId="Equation.DSMT4">
                  <p:embed/>
                  <p:pic>
                    <p:nvPicPr>
                      <p:cNvPr id="0" name="OLE substitute image"/>
                      <p:cNvPicPr/>
                      <p:nvPr/>
                    </p:nvPicPr>
                    <p:blipFill>
                      <a:blip r:embed="rId23"/>
                      <a:stretch>
                        <a:fillRect/>
                      </a:stretch>
                    </p:blipFill>
                    <p:spPr>
                      <a:xfrm>
                        <a:off x="3108325" y="2892743"/>
                        <a:ext cx="581025" cy="384175"/>
                      </a:xfrm>
                      <a:prstGeom prst="rect">
                        <a:avLst/>
                      </a:prstGeom>
                      <a:noFill/>
                      <a:ln w="38100">
                        <a:noFill/>
                        <a:miter/>
                      </a:ln>
                    </p:spPr>
                  </p:pic>
                </p:oleObj>
              </mc:Fallback>
            </mc:AlternateContent>
          </a:graphicData>
        </a:graphic>
      </p:graphicFrame>
      <p:graphicFrame>
        <p:nvGraphicFramePr>
          <p:cNvPr id="7208" name="对象 7207"/>
          <p:cNvGraphicFramePr>
            <a:graphicFrameLocks noChangeAspect="1"/>
          </p:cNvGraphicFramePr>
          <p:nvPr/>
        </p:nvGraphicFramePr>
        <p:xfrm>
          <a:off x="4302125" y="2865755"/>
          <a:ext cx="511175" cy="414338"/>
        </p:xfrm>
        <a:graphic>
          <a:graphicData uri="http://schemas.openxmlformats.org/presentationml/2006/ole">
            <mc:AlternateContent xmlns:mc="http://schemas.openxmlformats.org/markup-compatibility/2006">
              <mc:Choice xmlns:v="urn:schemas-microsoft-com:vml" Requires="v">
                <p:oleObj spid="_x0000_s3141" r:id="rId24" imgW="206375" imgH="167640" progId="Equation.DSMT4">
                  <p:embed/>
                </p:oleObj>
              </mc:Choice>
              <mc:Fallback>
                <p:oleObj r:id="rId24" imgW="206375" imgH="167640" progId="Equation.DSMT4">
                  <p:embed/>
                  <p:pic>
                    <p:nvPicPr>
                      <p:cNvPr id="0" name="OLE substitute image"/>
                      <p:cNvPicPr/>
                      <p:nvPr/>
                    </p:nvPicPr>
                    <p:blipFill>
                      <a:blip r:embed="rId25"/>
                      <a:stretch>
                        <a:fillRect/>
                      </a:stretch>
                    </p:blipFill>
                    <p:spPr>
                      <a:xfrm>
                        <a:off x="4302125" y="2865755"/>
                        <a:ext cx="511175" cy="414338"/>
                      </a:xfrm>
                      <a:prstGeom prst="rect">
                        <a:avLst/>
                      </a:prstGeom>
                      <a:noFill/>
                      <a:ln w="38100">
                        <a:noFill/>
                        <a:miter/>
                      </a:ln>
                    </p:spPr>
                  </p:pic>
                </p:oleObj>
              </mc:Fallback>
            </mc:AlternateContent>
          </a:graphicData>
        </a:graphic>
      </p:graphicFrame>
      <p:graphicFrame>
        <p:nvGraphicFramePr>
          <p:cNvPr id="7209" name="对象 7208"/>
          <p:cNvGraphicFramePr>
            <a:graphicFrameLocks noChangeAspect="1"/>
          </p:cNvGraphicFramePr>
          <p:nvPr/>
        </p:nvGraphicFramePr>
        <p:xfrm>
          <a:off x="5578475" y="2892743"/>
          <a:ext cx="482600" cy="428625"/>
        </p:xfrm>
        <a:graphic>
          <a:graphicData uri="http://schemas.openxmlformats.org/presentationml/2006/ole">
            <mc:AlternateContent xmlns:mc="http://schemas.openxmlformats.org/markup-compatibility/2006">
              <mc:Choice xmlns:v="urn:schemas-microsoft-com:vml" Requires="v">
                <p:oleObj spid="_x0000_s3142" r:id="rId26" imgW="206375" imgH="180340" progId="Equation.DSMT4">
                  <p:embed/>
                </p:oleObj>
              </mc:Choice>
              <mc:Fallback>
                <p:oleObj r:id="rId26" imgW="206375" imgH="180340" progId="Equation.DSMT4">
                  <p:embed/>
                  <p:pic>
                    <p:nvPicPr>
                      <p:cNvPr id="0" name="OLE substitute image"/>
                      <p:cNvPicPr/>
                      <p:nvPr/>
                    </p:nvPicPr>
                    <p:blipFill>
                      <a:blip r:embed="rId27"/>
                      <a:stretch>
                        <a:fillRect/>
                      </a:stretch>
                    </p:blipFill>
                    <p:spPr>
                      <a:xfrm>
                        <a:off x="5578475" y="2892743"/>
                        <a:ext cx="482600" cy="428625"/>
                      </a:xfrm>
                      <a:prstGeom prst="rect">
                        <a:avLst/>
                      </a:prstGeom>
                      <a:noFill/>
                      <a:ln w="38100">
                        <a:noFill/>
                        <a:miter/>
                      </a:ln>
                    </p:spPr>
                  </p:pic>
                </p:oleObj>
              </mc:Fallback>
            </mc:AlternateContent>
          </a:graphicData>
        </a:graphic>
      </p:graphicFrame>
      <p:graphicFrame>
        <p:nvGraphicFramePr>
          <p:cNvPr id="7210" name="对象 7209"/>
          <p:cNvGraphicFramePr>
            <a:graphicFrameLocks noChangeAspect="1"/>
          </p:cNvGraphicFramePr>
          <p:nvPr/>
        </p:nvGraphicFramePr>
        <p:xfrm>
          <a:off x="6829425" y="2884805"/>
          <a:ext cx="504825" cy="447675"/>
        </p:xfrm>
        <a:graphic>
          <a:graphicData uri="http://schemas.openxmlformats.org/presentationml/2006/ole">
            <mc:AlternateContent xmlns:mc="http://schemas.openxmlformats.org/markup-compatibility/2006">
              <mc:Choice xmlns:v="urn:schemas-microsoft-com:vml" Requires="v">
                <p:oleObj spid="_x0000_s3143" r:id="rId28" imgW="206375" imgH="180340" progId="Equation.DSMT4">
                  <p:embed/>
                </p:oleObj>
              </mc:Choice>
              <mc:Fallback>
                <p:oleObj r:id="rId28" imgW="206375" imgH="180340" progId="Equation.DSMT4">
                  <p:embed/>
                  <p:pic>
                    <p:nvPicPr>
                      <p:cNvPr id="0" name="OLE substitute image"/>
                      <p:cNvPicPr/>
                      <p:nvPr/>
                    </p:nvPicPr>
                    <p:blipFill>
                      <a:blip r:embed="rId29"/>
                      <a:stretch>
                        <a:fillRect/>
                      </a:stretch>
                    </p:blipFill>
                    <p:spPr>
                      <a:xfrm>
                        <a:off x="6829425" y="2884805"/>
                        <a:ext cx="504825" cy="447675"/>
                      </a:xfrm>
                      <a:prstGeom prst="rect">
                        <a:avLst/>
                      </a:prstGeom>
                      <a:noFill/>
                      <a:ln w="38100">
                        <a:noFill/>
                        <a:miter/>
                      </a:ln>
                    </p:spPr>
                  </p:pic>
                </p:oleObj>
              </mc:Fallback>
            </mc:AlternateContent>
          </a:graphicData>
        </a:graphic>
      </p:graphicFrame>
      <p:graphicFrame>
        <p:nvGraphicFramePr>
          <p:cNvPr id="7211" name="对象 7210"/>
          <p:cNvGraphicFramePr>
            <a:graphicFrameLocks noChangeAspect="1"/>
          </p:cNvGraphicFramePr>
          <p:nvPr/>
        </p:nvGraphicFramePr>
        <p:xfrm>
          <a:off x="8124825" y="2748280"/>
          <a:ext cx="479425" cy="752475"/>
        </p:xfrm>
        <a:graphic>
          <a:graphicData uri="http://schemas.openxmlformats.org/presentationml/2006/ole">
            <mc:AlternateContent xmlns:mc="http://schemas.openxmlformats.org/markup-compatibility/2006">
              <mc:Choice xmlns:v="urn:schemas-microsoft-com:vml" Requires="v">
                <p:oleObj spid="_x0000_s3144" r:id="rId30" imgW="255905" imgH="396875" progId="Equation.DSMT4">
                  <p:embed/>
                </p:oleObj>
              </mc:Choice>
              <mc:Fallback>
                <p:oleObj r:id="rId30" imgW="255905" imgH="396875" progId="Equation.DSMT4">
                  <p:embed/>
                  <p:pic>
                    <p:nvPicPr>
                      <p:cNvPr id="0" name="OLE substitute image"/>
                      <p:cNvPicPr/>
                      <p:nvPr/>
                    </p:nvPicPr>
                    <p:blipFill>
                      <a:blip r:embed="rId31"/>
                      <a:stretch>
                        <a:fillRect/>
                      </a:stretch>
                    </p:blipFill>
                    <p:spPr>
                      <a:xfrm>
                        <a:off x="8124825" y="2748280"/>
                        <a:ext cx="479425" cy="752475"/>
                      </a:xfrm>
                      <a:prstGeom prst="rect">
                        <a:avLst/>
                      </a:prstGeom>
                      <a:noFill/>
                      <a:ln w="38100">
                        <a:noFill/>
                        <a:miter/>
                      </a:ln>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214"/>
                                        </p:tgtEl>
                                        <p:attrNameLst>
                                          <p:attrName>style.visibility</p:attrName>
                                        </p:attrNameLst>
                                      </p:cBhvr>
                                      <p:to>
                                        <p:strVal val="visible"/>
                                      </p:to>
                                    </p:set>
                                    <p:animEffect transition="in" filter="diamond(in)">
                                      <p:cBhvr>
                                        <p:cTn id="27" dur="2000"/>
                                        <p:tgtEl>
                                          <p:spTgt spid="7214"/>
                                        </p:tgtEl>
                                      </p:cBhvr>
                                    </p:animEffect>
                                  </p:childTnLst>
                                </p:cTn>
                              </p:par>
                              <p:par>
                                <p:cTn id="28" presetID="8" presetClass="entr" presetSubtype="16" fill="hold" nodeType="withEffect">
                                  <p:stCondLst>
                                    <p:cond delay="0"/>
                                  </p:stCondLst>
                                  <p:childTnLst>
                                    <p:set>
                                      <p:cBhvr>
                                        <p:cTn id="29" dur="1" fill="hold">
                                          <p:stCondLst>
                                            <p:cond delay="0"/>
                                          </p:stCondLst>
                                        </p:cTn>
                                        <p:tgtEl>
                                          <p:spTgt spid="7215"/>
                                        </p:tgtEl>
                                        <p:attrNameLst>
                                          <p:attrName>style.visibility</p:attrName>
                                        </p:attrNameLst>
                                      </p:cBhvr>
                                      <p:to>
                                        <p:strVal val="visible"/>
                                      </p:to>
                                    </p:set>
                                    <p:animEffect transition="in" filter="diamond(in)">
                                      <p:cBhvr>
                                        <p:cTn id="30" dur="2000"/>
                                        <p:tgtEl>
                                          <p:spTgt spid="7215"/>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7213"/>
                                        </p:tgtEl>
                                        <p:attrNameLst>
                                          <p:attrName>style.visibility</p:attrName>
                                        </p:attrNameLst>
                                      </p:cBhvr>
                                      <p:to>
                                        <p:strVal val="visible"/>
                                      </p:to>
                                    </p:set>
                                    <p:animEffect transition="in" filter="diamond(in)">
                                      <p:cBhvr>
                                        <p:cTn id="33" dur="2000"/>
                                        <p:tgtEl>
                                          <p:spTgt spid="7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圆角矩形 31"/>
          <p:cNvSpPr/>
          <p:nvPr/>
        </p:nvSpPr>
        <p:spPr>
          <a:xfrm>
            <a:off x="651828" y="572770"/>
            <a:ext cx="1836737"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dirty="0">
                <a:latin typeface="微软雅黑" panose="020B0503020204020204" charset="-122"/>
                <a:ea typeface="微软雅黑" panose="020B0503020204020204" charset="-122"/>
              </a:rPr>
              <a:t>概念学习</a:t>
            </a:r>
          </a:p>
        </p:txBody>
      </p:sp>
      <p:sp>
        <p:nvSpPr>
          <p:cNvPr id="2" name="Rectangle 1"/>
          <p:cNvSpPr>
            <a:spLocks noChangeArrowheads="1"/>
          </p:cNvSpPr>
          <p:nvPr/>
        </p:nvSpPr>
        <p:spPr bwMode="auto">
          <a:xfrm>
            <a:off x="1219835" y="1444625"/>
            <a:ext cx="10433685" cy="2030095"/>
          </a:xfrm>
          <a:prstGeom prst="rect">
            <a:avLst/>
          </a:prstGeom>
          <a:noFill/>
          <a:ln w="9525">
            <a:noFill/>
            <a:miter lim="800000"/>
          </a:ln>
        </p:spPr>
        <p:txBody>
          <a:bodyPr wrap="square">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一般地，如果一个数</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的平方等于</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，即</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en-US" altLang="zh-CN" sz="2800" b="1" u="none" strike="noStrike" kern="1200" cap="none" spc="0" normalizeH="0" baseline="3000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那么这个数</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就叫做</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的平方根，也叫做</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的二次方根</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.这就是说，如果</a:t>
            </a:r>
            <a:r>
              <a:rPr kumimoji="0" lang="en-US" altLang="zh-CN" sz="2800" b="1" u="none" strike="noStrike" kern="1200" cap="none" spc="0" normalizeH="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x</a:t>
            </a:r>
            <a:r>
              <a:rPr kumimoji="0" lang="en-US" altLang="zh-CN" sz="2800" b="1" u="none" strike="noStrike" kern="1200" cap="none" spc="0" normalizeH="0" baseline="3000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en-US" altLang="zh-CN" sz="2800" b="1" u="none" strike="noStrike" kern="1200" cap="none" spc="0" normalizeH="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b="1" u="none" strike="noStrike" kern="1200" cap="none" spc="0" normalizeH="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b="1" u="none" strike="noStrike" kern="1200" cap="none" spc="0" normalizeH="0" baseline="0" noProof="0" dirty="0" err="1">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那么x</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b="1" u="none" strike="noStrike" kern="1200" cap="none" spc="0" normalizeH="0" baseline="0" noProof="0" dirty="0" err="1">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叫做a的平方根</a:t>
            </a:r>
            <a:r>
              <a:rPr kumimoji="0" lang="en-US" altLang="zh-CN" sz="2800" b="1"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800" b="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endParaRPr kumimoji="0" lang="zh-CN" altLang="zh-CN" sz="280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graphicFrame>
        <p:nvGraphicFramePr>
          <p:cNvPr id="18452" name="Object 20"/>
          <p:cNvGraphicFramePr>
            <a:graphicFrameLocks noChangeAspect="1"/>
          </p:cNvGraphicFramePr>
          <p:nvPr/>
        </p:nvGraphicFramePr>
        <p:xfrm>
          <a:off x="6096000" y="4243705"/>
          <a:ext cx="680720" cy="785495"/>
        </p:xfrm>
        <a:graphic>
          <a:graphicData uri="http://schemas.openxmlformats.org/presentationml/2006/ole">
            <mc:AlternateContent xmlns:mc="http://schemas.openxmlformats.org/markup-compatibility/2006">
              <mc:Choice xmlns:v="urn:schemas-microsoft-com:vml" Requires="v">
                <p:oleObj spid="_x0000_s4111" r:id="rId3" imgW="228600" imgH="406400" progId="Equation.DSMT4">
                  <p:embed/>
                </p:oleObj>
              </mc:Choice>
              <mc:Fallback>
                <p:oleObj r:id="rId3" imgW="228600" imgH="406400" progId="Equation.DSMT4">
                  <p:embed/>
                  <p:pic>
                    <p:nvPicPr>
                      <p:cNvPr id="0" name="OLE substitute image"/>
                      <p:cNvPicPr/>
                      <p:nvPr/>
                    </p:nvPicPr>
                    <p:blipFill>
                      <a:blip r:embed="rId4"/>
                      <a:stretch>
                        <a:fillRect/>
                      </a:stretch>
                    </p:blipFill>
                    <p:spPr>
                      <a:xfrm>
                        <a:off x="6096000" y="4243705"/>
                        <a:ext cx="680720" cy="785495"/>
                      </a:xfrm>
                      <a:prstGeom prst="rect">
                        <a:avLst/>
                      </a:prstGeom>
                      <a:noFill/>
                      <a:ln w="38100">
                        <a:noFill/>
                        <a:miter/>
                      </a:ln>
                    </p:spPr>
                  </p:pic>
                </p:oleObj>
              </mc:Fallback>
            </mc:AlternateContent>
          </a:graphicData>
        </a:graphic>
      </p:graphicFrame>
      <p:graphicFrame>
        <p:nvGraphicFramePr>
          <p:cNvPr id="3" name="Object 21"/>
          <p:cNvGraphicFramePr>
            <a:graphicFrameLocks noChangeAspect="1"/>
          </p:cNvGraphicFramePr>
          <p:nvPr/>
        </p:nvGraphicFramePr>
        <p:xfrm>
          <a:off x="9356090" y="4177030"/>
          <a:ext cx="757555" cy="785495"/>
        </p:xfrm>
        <a:graphic>
          <a:graphicData uri="http://schemas.openxmlformats.org/presentationml/2006/ole">
            <mc:AlternateContent xmlns:mc="http://schemas.openxmlformats.org/markup-compatibility/2006">
              <mc:Choice xmlns:v="urn:schemas-microsoft-com:vml" Requires="v">
                <p:oleObj spid="_x0000_s4112" r:id="rId5" imgW="254000" imgH="405765" progId="Equation.DSMT4">
                  <p:embed/>
                </p:oleObj>
              </mc:Choice>
              <mc:Fallback>
                <p:oleObj r:id="rId5" imgW="254000" imgH="405765" progId="Equation.DSMT4">
                  <p:embed/>
                  <p:pic>
                    <p:nvPicPr>
                      <p:cNvPr id="0" name="OLE substitute image"/>
                      <p:cNvPicPr/>
                      <p:nvPr/>
                    </p:nvPicPr>
                    <p:blipFill>
                      <a:blip r:embed="rId6"/>
                      <a:stretch>
                        <a:fillRect/>
                      </a:stretch>
                    </p:blipFill>
                    <p:spPr>
                      <a:xfrm>
                        <a:off x="9356090" y="4177030"/>
                        <a:ext cx="757555" cy="785495"/>
                      </a:xfrm>
                      <a:prstGeom prst="rect">
                        <a:avLst/>
                      </a:prstGeom>
                      <a:noFill/>
                      <a:ln w="38100">
                        <a:noFill/>
                        <a:miter/>
                      </a:ln>
                    </p:spPr>
                  </p:pic>
                </p:oleObj>
              </mc:Fallback>
            </mc:AlternateContent>
          </a:graphicData>
        </a:graphic>
      </p:graphicFrame>
      <p:graphicFrame>
        <p:nvGraphicFramePr>
          <p:cNvPr id="4" name="Object 22"/>
          <p:cNvGraphicFramePr>
            <a:graphicFrameLocks noChangeAspect="1"/>
          </p:cNvGraphicFramePr>
          <p:nvPr/>
        </p:nvGraphicFramePr>
        <p:xfrm>
          <a:off x="8498840" y="4177030"/>
          <a:ext cx="452755" cy="785495"/>
        </p:xfrm>
        <a:graphic>
          <a:graphicData uri="http://schemas.openxmlformats.org/presentationml/2006/ole">
            <mc:AlternateContent xmlns:mc="http://schemas.openxmlformats.org/markup-compatibility/2006">
              <mc:Choice xmlns:v="urn:schemas-microsoft-com:vml" Requires="v">
                <p:oleObj spid="_x0000_s4113" r:id="rId7" imgW="152400" imgH="405765" progId="Equation.DSMT4">
                  <p:embed/>
                </p:oleObj>
              </mc:Choice>
              <mc:Fallback>
                <p:oleObj r:id="rId7" imgW="152400" imgH="405765" progId="Equation.DSMT4">
                  <p:embed/>
                  <p:pic>
                    <p:nvPicPr>
                      <p:cNvPr id="0" name="OLE substitute image"/>
                      <p:cNvPicPr/>
                      <p:nvPr/>
                    </p:nvPicPr>
                    <p:blipFill>
                      <a:blip r:embed="rId8"/>
                      <a:stretch>
                        <a:fillRect/>
                      </a:stretch>
                    </p:blipFill>
                    <p:spPr>
                      <a:xfrm>
                        <a:off x="8498840" y="4177030"/>
                        <a:ext cx="452755" cy="785495"/>
                      </a:xfrm>
                      <a:prstGeom prst="rect">
                        <a:avLst/>
                      </a:prstGeom>
                      <a:noFill/>
                      <a:ln w="38100">
                        <a:noFill/>
                        <a:miter/>
                      </a:ln>
                    </p:spPr>
                  </p:pic>
                </p:oleObj>
              </mc:Fallback>
            </mc:AlternateContent>
          </a:graphicData>
        </a:graphic>
      </p:graphicFrame>
      <p:sp>
        <p:nvSpPr>
          <p:cNvPr id="6" name="文本框 5"/>
          <p:cNvSpPr txBox="1"/>
          <p:nvPr/>
        </p:nvSpPr>
        <p:spPr>
          <a:xfrm>
            <a:off x="1338580" y="4083050"/>
            <a:ext cx="9171305" cy="1383665"/>
          </a:xfrm>
          <a:prstGeom prst="rect">
            <a:avLst/>
          </a:prstGeom>
          <a:noFill/>
        </p:spPr>
        <p:txBody>
          <a:bodyPr wrap="none" rtlCol="0" anchor="t">
            <a:spAutoFit/>
          </a:bodyPr>
          <a:lstStyle/>
          <a:p>
            <a:pPr marL="0" marR="0" lvl="0" indent="0" algn="l" defTabSz="457200" rtl="0" eaLnBrk="1" fontAlgn="base" latinLnBrk="0" hangingPunct="1">
              <a:lnSpc>
                <a:spcPct val="150000"/>
              </a:lnSpc>
              <a:spcBef>
                <a:spcPct val="0"/>
              </a:spcBef>
              <a:spcAft>
                <a:spcPct val="0"/>
              </a:spcAft>
              <a:buClrTx/>
              <a:buSzTx/>
              <a:buFontTx/>
              <a:buNone/>
              <a:defRPr/>
            </a:pPr>
            <a:r>
              <a:rPr lang="en-US" altLang="zh-CN"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例如，16的平方根为4和</a:t>
            </a:r>
            <a:r>
              <a:rPr lang="zh-CN" altLang="en-US" sz="2800" noProof="0">
                <a:ln>
                  <a:noFill/>
                </a:ln>
                <a:effectLst/>
                <a:uLnTx/>
                <a:uFillTx/>
                <a:latin typeface="微软雅黑" panose="020B0503020204020204" charset="-122"/>
                <a:ea typeface="微软雅黑" panose="020B0503020204020204" charset="-122"/>
                <a:cs typeface="微软雅黑" panose="020B0503020204020204" charset="-122"/>
                <a:sym typeface="+mn-ea"/>
              </a:rPr>
              <a:t>－</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4，</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的平方根为</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和</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a:t>
            </a:r>
          </a:p>
          <a:p>
            <a:pPr marL="0" marR="0" lvl="0" indent="0" algn="l" defTabSz="457200" rtl="0" eaLnBrk="1" fontAlgn="base" latinLnBrk="0" hangingPunct="1">
              <a:lnSpc>
                <a:spcPct val="150000"/>
              </a:lnSpc>
              <a:spcBef>
                <a:spcPct val="0"/>
              </a:spcBef>
              <a:spcAft>
                <a:spcPct val="0"/>
              </a:spcAft>
              <a:buClrTx/>
              <a:buSzTx/>
              <a:buFontTx/>
              <a:buNone/>
              <a:defRPr/>
            </a:pP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         </a:t>
            </a:r>
            <a:r>
              <a:rPr lang="zh-CN"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100的平方根为10和</a:t>
            </a:r>
            <a:r>
              <a:rPr lang="zh-CN" altLang="en-US" sz="2800" noProof="0">
                <a:ln>
                  <a:noFill/>
                </a:ln>
                <a:effectLst/>
                <a:uLnTx/>
                <a:uFillTx/>
                <a:latin typeface="微软雅黑" panose="020B0503020204020204" charset="-122"/>
                <a:ea typeface="微软雅黑" panose="020B0503020204020204" charset="-122"/>
                <a:cs typeface="微软雅黑" panose="020B0503020204020204" charset="-122"/>
                <a:sym typeface="+mn-ea"/>
              </a:rPr>
              <a:t>－</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10.</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52"/>
                                        </p:tgtEl>
                                        <p:attrNameLst>
                                          <p:attrName>style.visibility</p:attrName>
                                        </p:attrNameLst>
                                      </p:cBhvr>
                                      <p:to>
                                        <p:strVal val="visible"/>
                                      </p:to>
                                    </p:set>
                                    <p:anim calcmode="lin" valueType="num">
                                      <p:cBhvr additive="base">
                                        <p:cTn id="19" dur="500" fill="hold"/>
                                        <p:tgtEl>
                                          <p:spTgt spid="18452"/>
                                        </p:tgtEl>
                                        <p:attrNameLst>
                                          <p:attrName>ppt_x</p:attrName>
                                        </p:attrNameLst>
                                      </p:cBhvr>
                                      <p:tavLst>
                                        <p:tav tm="0">
                                          <p:val>
                                            <p:strVal val="#ppt_x"/>
                                          </p:val>
                                        </p:tav>
                                        <p:tav tm="100000">
                                          <p:val>
                                            <p:strVal val="#ppt_x"/>
                                          </p:val>
                                        </p:tav>
                                      </p:tavLst>
                                    </p:anim>
                                    <p:anim calcmode="lin" valueType="num">
                                      <p:cBhvr additive="base">
                                        <p:cTn id="20" dur="500" fill="hold"/>
                                        <p:tgtEl>
                                          <p:spTgt spid="1845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animBg="1"/>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3554" name="Rectangle 3"/>
          <p:cNvSpPr/>
          <p:nvPr/>
        </p:nvSpPr>
        <p:spPr>
          <a:xfrm>
            <a:off x="2855912" y="3384550"/>
            <a:ext cx="7667625" cy="3716338"/>
          </a:xfrm>
          <a:prstGeom prst="rect">
            <a:avLst/>
          </a:prstGeom>
          <a:noFill/>
          <a:ln w="31750">
            <a:noFill/>
            <a:miter lim="800000"/>
          </a:ln>
        </p:spPr>
        <p:txBody>
          <a:bodyPr wrap="none" anchor="ctr" anchorCtr="0"/>
          <a:lstStyle>
            <a:lvl1pPr marL="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5pPr>
          </a:lstStyle>
          <a:p>
            <a:pPr lvl="0">
              <a:buClr>
                <a:srgbClr val="CC0066"/>
              </a:buClr>
              <a:buSzPct val="70000"/>
              <a:buFont typeface="Wingdings" panose="05000000000000000000" pitchFamily="2" charset="2"/>
            </a:pPr>
            <a:endParaRPr lang="zh-CN" altLang="zh-CN" sz="4000">
              <a:solidFill>
                <a:srgbClr val="000000"/>
              </a:solidFill>
            </a:endParaRPr>
          </a:p>
        </p:txBody>
      </p:sp>
      <p:sp>
        <p:nvSpPr>
          <p:cNvPr id="13318" name="Rectangle 6"/>
          <p:cNvSpPr>
            <a:spLocks noChangeArrowheads="1"/>
          </p:cNvSpPr>
          <p:nvPr/>
        </p:nvSpPr>
        <p:spPr bwMode="auto">
          <a:xfrm>
            <a:off x="1001395" y="1229360"/>
            <a:ext cx="8424863" cy="439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kumimoji="1" lang="zh-CN" altLang="en-US" sz="2800" b="1" dirty="0">
                <a:solidFill>
                  <a:schemeClr val="accent6"/>
                </a:solidFill>
                <a:latin typeface="微软雅黑" panose="020B0503020204020204" charset="-122"/>
                <a:ea typeface="微软雅黑" panose="020B0503020204020204" charset="-122"/>
                <a:cs typeface="微软雅黑" panose="020B0503020204020204" charset="-122"/>
              </a:rPr>
              <a:t>练一练：</a:t>
            </a:r>
            <a:r>
              <a:rPr kumimoji="1" lang="zh-CN" altLang="en-US" sz="2800" dirty="0">
                <a:latin typeface="微软雅黑" panose="020B0503020204020204" charset="-122"/>
                <a:ea typeface="微软雅黑" panose="020B0503020204020204" charset="-122"/>
                <a:cs typeface="微软雅黑" panose="020B0503020204020204" charset="-122"/>
              </a:rPr>
              <a:t>判断下列说法是否正确：</a:t>
            </a:r>
          </a:p>
          <a:p>
            <a:pPr>
              <a:lnSpc>
                <a:spcPct val="150000"/>
              </a:lnSpc>
            </a:pP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1</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9</a:t>
            </a:r>
            <a:r>
              <a:rPr kumimoji="1" lang="zh-CN" altLang="en-US" sz="2800" dirty="0">
                <a:latin typeface="微软雅黑" panose="020B0503020204020204" charset="-122"/>
                <a:ea typeface="微软雅黑" panose="020B0503020204020204" charset="-122"/>
                <a:cs typeface="微软雅黑" panose="020B0503020204020204" charset="-122"/>
              </a:rPr>
              <a:t>的平方根是－</a:t>
            </a:r>
            <a:r>
              <a:rPr kumimoji="1" lang="en-US" altLang="zh-CN" sz="2800" dirty="0">
                <a:latin typeface="微软雅黑" panose="020B0503020204020204" charset="-122"/>
                <a:ea typeface="微软雅黑" panose="020B0503020204020204" charset="-122"/>
                <a:cs typeface="微软雅黑" panose="020B0503020204020204" charset="-122"/>
              </a:rPr>
              <a:t>3</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              (        )</a:t>
            </a:r>
          </a:p>
          <a:p>
            <a:pPr>
              <a:lnSpc>
                <a:spcPct val="150000"/>
              </a:lnSpc>
            </a:pP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2</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sz="2800" dirty="0">
                <a:latin typeface="微软雅黑" panose="020B0503020204020204" charset="-122"/>
                <a:ea typeface="微软雅黑" panose="020B0503020204020204" charset="-122"/>
                <a:cs typeface="微软雅黑" panose="020B0503020204020204" charset="-122"/>
              </a:rPr>
              <a:t>4</a:t>
            </a:r>
            <a:r>
              <a:rPr kumimoji="1" lang="zh-CN" altLang="en-US" sz="2800" dirty="0">
                <a:latin typeface="微软雅黑" panose="020B0503020204020204" charset="-122"/>
                <a:ea typeface="微软雅黑" panose="020B0503020204020204" charset="-122"/>
                <a:cs typeface="微软雅黑" panose="020B0503020204020204" charset="-122"/>
              </a:rPr>
              <a:t>的平方根是</a:t>
            </a:r>
            <a:r>
              <a:rPr kumimoji="1" lang="en-US" altLang="zh-CN" sz="2800" dirty="0">
                <a:latin typeface="微软雅黑" panose="020B0503020204020204" charset="-122"/>
                <a:ea typeface="微软雅黑" panose="020B0503020204020204" charset="-122"/>
                <a:cs typeface="微软雅黑" panose="020B0503020204020204" charset="-122"/>
              </a:rPr>
              <a:t>±2</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              </a:t>
            </a:r>
            <a:r>
              <a:rPr kumimoji="1" lang="zh-CN" altLang="en-US" sz="2800" dirty="0">
                <a:latin typeface="微软雅黑" panose="020B0503020204020204" charset="-122"/>
                <a:ea typeface="微软雅黑" panose="020B0503020204020204" charset="-122"/>
                <a:cs typeface="微软雅黑" panose="020B0503020204020204" charset="-122"/>
              </a:rPr>
              <a:t>（      ）         </a:t>
            </a:r>
          </a:p>
          <a:p>
            <a:pPr>
              <a:lnSpc>
                <a:spcPct val="150000"/>
              </a:lnSpc>
            </a:pP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3</a:t>
            </a:r>
            <a:r>
              <a:rPr kumimoji="1" lang="zh-CN" altLang="en-US" sz="2800" dirty="0">
                <a:latin typeface="微软雅黑" panose="020B0503020204020204" charset="-122"/>
                <a:ea typeface="微软雅黑" panose="020B0503020204020204" charset="-122"/>
                <a:cs typeface="微软雅黑" panose="020B0503020204020204" charset="-122"/>
              </a:rPr>
              <a:t>）若</a:t>
            </a:r>
            <a:r>
              <a:rPr kumimoji="1" lang="en-US" altLang="zh-CN" sz="2800" dirty="0">
                <a:latin typeface="微软雅黑" panose="020B0503020204020204" charset="-122"/>
                <a:ea typeface="微软雅黑" panose="020B0503020204020204" charset="-122"/>
                <a:cs typeface="微软雅黑" panose="020B0503020204020204" charset="-122"/>
              </a:rPr>
              <a:t>x</a:t>
            </a:r>
            <a:r>
              <a:rPr kumimoji="1" lang="en-US" altLang="zh-CN" sz="2800" baseline="30000" dirty="0">
                <a:latin typeface="微软雅黑" panose="020B0503020204020204" charset="-122"/>
                <a:ea typeface="微软雅黑" panose="020B0503020204020204" charset="-122"/>
                <a:cs typeface="微软雅黑" panose="020B0503020204020204" charset="-122"/>
              </a:rPr>
              <a:t>2</a:t>
            </a:r>
            <a:r>
              <a:rPr kumimoji="1" lang="en-US" altLang="zh-CN" sz="2800" dirty="0">
                <a:latin typeface="微软雅黑" panose="020B0503020204020204" charset="-122"/>
                <a:ea typeface="微软雅黑" panose="020B0503020204020204" charset="-122"/>
                <a:cs typeface="微软雅黑" panose="020B0503020204020204" charset="-122"/>
              </a:rPr>
              <a:t> =16</a:t>
            </a:r>
            <a:r>
              <a:rPr kumimoji="1" lang="zh-CN" altLang="en-US" sz="2800" dirty="0">
                <a:latin typeface="微软雅黑" panose="020B0503020204020204" charset="-122"/>
                <a:ea typeface="微软雅黑" panose="020B0503020204020204" charset="-122"/>
                <a:cs typeface="微软雅黑" panose="020B0503020204020204" charset="-122"/>
              </a:rPr>
              <a:t>，则</a:t>
            </a:r>
            <a:r>
              <a:rPr kumimoji="1" lang="en-US" altLang="zh-CN" sz="2800" dirty="0">
                <a:latin typeface="微软雅黑" panose="020B0503020204020204" charset="-122"/>
                <a:ea typeface="微软雅黑" panose="020B0503020204020204" charset="-122"/>
                <a:cs typeface="微软雅黑" panose="020B0503020204020204" charset="-122"/>
              </a:rPr>
              <a:t>x=4</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          </a:t>
            </a:r>
            <a:r>
              <a:rPr kumimoji="1" lang="zh-CN" altLang="en-US" sz="2800" dirty="0">
                <a:latin typeface="微软雅黑" panose="020B0503020204020204" charset="-122"/>
                <a:ea typeface="微软雅黑" panose="020B0503020204020204" charset="-122"/>
                <a:cs typeface="微软雅黑" panose="020B0503020204020204" charset="-122"/>
              </a:rPr>
              <a:t>（      ） </a:t>
            </a:r>
            <a:endParaRPr kumimoji="1" lang="en-US" altLang="zh-CN" sz="2800" dirty="0">
              <a:latin typeface="微软雅黑" panose="020B0503020204020204" charset="-122"/>
              <a:ea typeface="微软雅黑" panose="020B0503020204020204" charset="-122"/>
              <a:cs typeface="微软雅黑" panose="020B0503020204020204" charset="-122"/>
            </a:endParaRPr>
          </a:p>
          <a:p>
            <a:pPr>
              <a:lnSpc>
                <a:spcPct val="150000"/>
              </a:lnSpc>
            </a:pP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4</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5</a:t>
            </a:r>
            <a:r>
              <a:rPr kumimoji="1" lang="zh-CN" altLang="en-US" sz="2800" dirty="0">
                <a:latin typeface="微软雅黑" panose="020B0503020204020204" charset="-122"/>
                <a:ea typeface="微软雅黑" panose="020B0503020204020204" charset="-122"/>
                <a:cs typeface="微软雅黑" panose="020B0503020204020204" charset="-122"/>
              </a:rPr>
              <a:t>是</a:t>
            </a:r>
            <a:r>
              <a:rPr kumimoji="1" lang="en-US" altLang="zh-CN" sz="2800" dirty="0">
                <a:latin typeface="微软雅黑" panose="020B0503020204020204" charset="-122"/>
                <a:ea typeface="微软雅黑" panose="020B0503020204020204" charset="-122"/>
                <a:cs typeface="微软雅黑" panose="020B0503020204020204" charset="-122"/>
              </a:rPr>
              <a:t>25</a:t>
            </a:r>
            <a:r>
              <a:rPr kumimoji="1" lang="zh-CN" altLang="en-US" sz="2800" dirty="0">
                <a:latin typeface="微软雅黑" panose="020B0503020204020204" charset="-122"/>
                <a:ea typeface="微软雅黑" panose="020B0503020204020204" charset="-122"/>
                <a:cs typeface="微软雅黑" panose="020B0503020204020204" charset="-122"/>
              </a:rPr>
              <a:t>的平方根；               （     </a:t>
            </a:r>
            <a:r>
              <a:rPr kumimoji="1" lang="en-US" altLang="zh-CN" sz="2800" dirty="0">
                <a:latin typeface="微软雅黑" panose="020B0503020204020204" charset="-122"/>
                <a:ea typeface="微软雅黑" panose="020B0503020204020204" charset="-122"/>
                <a:cs typeface="微软雅黑" panose="020B0503020204020204" charset="-122"/>
              </a:rPr>
              <a:t> </a:t>
            </a:r>
            <a:r>
              <a:rPr kumimoji="1" lang="zh-CN" altLang="en-US" sz="2800" dirty="0">
                <a:latin typeface="微软雅黑" panose="020B0503020204020204" charset="-122"/>
                <a:ea typeface="微软雅黑" panose="020B0503020204020204" charset="-122"/>
                <a:cs typeface="微软雅黑" panose="020B0503020204020204" charset="-122"/>
              </a:rPr>
              <a:t>）</a:t>
            </a:r>
          </a:p>
          <a:p>
            <a:pPr>
              <a:lnSpc>
                <a:spcPct val="150000"/>
              </a:lnSpc>
            </a:pP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5</a:t>
            </a:r>
            <a:r>
              <a:rPr kumimoji="1" lang="zh-CN" altLang="en-US" sz="2800" dirty="0">
                <a:latin typeface="微软雅黑" panose="020B0503020204020204" charset="-122"/>
                <a:ea typeface="微软雅黑" panose="020B0503020204020204" charset="-122"/>
                <a:cs typeface="微软雅黑" panose="020B0503020204020204" charset="-122"/>
              </a:rPr>
              <a:t>）</a:t>
            </a:r>
            <a:r>
              <a:rPr kumimoji="1" lang="en-US" altLang="zh-CN" sz="2800" dirty="0">
                <a:latin typeface="微软雅黑" panose="020B0503020204020204" charset="-122"/>
                <a:ea typeface="微软雅黑" panose="020B0503020204020204" charset="-122"/>
                <a:cs typeface="微软雅黑" panose="020B0503020204020204" charset="-122"/>
              </a:rPr>
              <a:t>25</a:t>
            </a:r>
            <a:r>
              <a:rPr kumimoji="1" lang="zh-CN" altLang="en-US" sz="2800" dirty="0">
                <a:latin typeface="微软雅黑" panose="020B0503020204020204" charset="-122"/>
                <a:ea typeface="微软雅黑" panose="020B0503020204020204" charset="-122"/>
                <a:cs typeface="微软雅黑" panose="020B0503020204020204" charset="-122"/>
              </a:rPr>
              <a:t>的平方根是</a:t>
            </a:r>
            <a:r>
              <a:rPr kumimoji="1" lang="en-US" altLang="zh-CN" sz="2800" dirty="0">
                <a:latin typeface="微软雅黑" panose="020B0503020204020204" charset="-122"/>
                <a:ea typeface="微软雅黑" panose="020B0503020204020204" charset="-122"/>
                <a:cs typeface="微软雅黑" panose="020B0503020204020204" charset="-122"/>
              </a:rPr>
              <a:t>5.</a:t>
            </a:r>
            <a:r>
              <a:rPr kumimoji="1" lang="zh-CN" altLang="en-US" sz="2800" dirty="0">
                <a:latin typeface="微软雅黑" panose="020B0503020204020204" charset="-122"/>
                <a:ea typeface="微软雅黑" panose="020B0503020204020204" charset="-122"/>
                <a:cs typeface="微软雅黑" panose="020B0503020204020204" charset="-122"/>
              </a:rPr>
              <a:t>                  （      ）</a:t>
            </a:r>
          </a:p>
          <a:p>
            <a:endParaRPr kumimoji="1" lang="zh-CN" altLang="en-US" sz="2800" dirty="0">
              <a:latin typeface="微软雅黑" panose="020B0503020204020204" charset="-122"/>
              <a:ea typeface="微软雅黑" panose="020B0503020204020204" charset="-122"/>
              <a:cs typeface="微软雅黑" panose="020B0503020204020204" charset="-122"/>
            </a:endParaRPr>
          </a:p>
        </p:txBody>
      </p:sp>
      <p:sp>
        <p:nvSpPr>
          <p:cNvPr id="13320" name="Text Box 8"/>
          <p:cNvSpPr txBox="1">
            <a:spLocks noChangeArrowheads="1"/>
          </p:cNvSpPr>
          <p:nvPr/>
        </p:nvSpPr>
        <p:spPr bwMode="auto">
          <a:xfrm>
            <a:off x="6690995" y="1855470"/>
            <a:ext cx="575310"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sz="2800">
                <a:solidFill>
                  <a:srgbClr val="FF0000"/>
                </a:solidFill>
                <a:latin typeface="微软雅黑" panose="020B0503020204020204" charset="-122"/>
                <a:ea typeface="微软雅黑" panose="020B0503020204020204" charset="-122"/>
              </a:rPr>
              <a:t>×</a:t>
            </a:r>
          </a:p>
        </p:txBody>
      </p:sp>
      <p:sp>
        <p:nvSpPr>
          <p:cNvPr id="13322" name="Text Box 10"/>
          <p:cNvSpPr txBox="1">
            <a:spLocks noChangeArrowheads="1"/>
          </p:cNvSpPr>
          <p:nvPr/>
        </p:nvSpPr>
        <p:spPr bwMode="auto">
          <a:xfrm>
            <a:off x="6763385" y="2432050"/>
            <a:ext cx="577215"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kumimoji="1" lang="zh-CN" altLang="en-US" sz="2800">
                <a:solidFill>
                  <a:srgbClr val="FF0000"/>
                </a:solidFill>
                <a:latin typeface="微软雅黑" panose="020B0503020204020204" charset="-122"/>
                <a:ea typeface="微软雅黑" panose="020B0503020204020204" charset="-122"/>
              </a:rPr>
              <a:t>√</a:t>
            </a:r>
          </a:p>
        </p:txBody>
      </p:sp>
      <p:sp>
        <p:nvSpPr>
          <p:cNvPr id="13323" name="Text Box 11"/>
          <p:cNvSpPr txBox="1">
            <a:spLocks noChangeArrowheads="1"/>
          </p:cNvSpPr>
          <p:nvPr/>
        </p:nvSpPr>
        <p:spPr bwMode="auto">
          <a:xfrm>
            <a:off x="6793865" y="4485640"/>
            <a:ext cx="516255"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sz="2800">
                <a:solidFill>
                  <a:srgbClr val="FF0000"/>
                </a:solidFill>
                <a:latin typeface="微软雅黑" panose="020B0503020204020204" charset="-122"/>
                <a:ea typeface="微软雅黑" panose="020B0503020204020204" charset="-122"/>
              </a:rPr>
              <a:t>×</a:t>
            </a:r>
          </a:p>
        </p:txBody>
      </p:sp>
      <p:sp>
        <p:nvSpPr>
          <p:cNvPr id="13324" name="Text Box 12"/>
          <p:cNvSpPr txBox="1">
            <a:spLocks noChangeArrowheads="1"/>
          </p:cNvSpPr>
          <p:nvPr/>
        </p:nvSpPr>
        <p:spPr bwMode="auto">
          <a:xfrm>
            <a:off x="6690995" y="3223260"/>
            <a:ext cx="575310"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sz="2800">
                <a:solidFill>
                  <a:srgbClr val="FF0000"/>
                </a:solidFill>
                <a:latin typeface="微软雅黑" panose="020B0503020204020204" charset="-122"/>
                <a:ea typeface="微软雅黑" panose="020B0503020204020204" charset="-122"/>
              </a:rPr>
              <a:t>×</a:t>
            </a:r>
          </a:p>
        </p:txBody>
      </p:sp>
      <p:sp>
        <p:nvSpPr>
          <p:cNvPr id="13325" name="Text Box 13"/>
          <p:cNvSpPr txBox="1">
            <a:spLocks noChangeArrowheads="1"/>
          </p:cNvSpPr>
          <p:nvPr/>
        </p:nvSpPr>
        <p:spPr bwMode="auto">
          <a:xfrm>
            <a:off x="6763385" y="3853815"/>
            <a:ext cx="577215"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kumimoji="1" lang="zh-CN" altLang="en-US" sz="2800">
                <a:solidFill>
                  <a:srgbClr val="FF0000"/>
                </a:solidFill>
                <a:latin typeface="微软雅黑" panose="020B0503020204020204" charset="-122"/>
                <a:ea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additive="base">
                                        <p:cTn id="7" dur="500" fill="hold"/>
                                        <p:tgtEl>
                                          <p:spTgt spid="13320"/>
                                        </p:tgtEl>
                                        <p:attrNameLst>
                                          <p:attrName>ppt_x</p:attrName>
                                        </p:attrNameLst>
                                      </p:cBhvr>
                                      <p:tavLst>
                                        <p:tav tm="0">
                                          <p:val>
                                            <p:strVal val="#ppt_x"/>
                                          </p:val>
                                        </p:tav>
                                        <p:tav tm="100000">
                                          <p:val>
                                            <p:strVal val="#ppt_x"/>
                                          </p:val>
                                        </p:tav>
                                      </p:tavLst>
                                    </p:anim>
                                    <p:anim calcmode="lin" valueType="num">
                                      <p:cBhvr additive="base">
                                        <p:cTn id="8"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22"/>
                                        </p:tgtEl>
                                        <p:attrNameLst>
                                          <p:attrName>style.visibility</p:attrName>
                                        </p:attrNameLst>
                                      </p:cBhvr>
                                      <p:to>
                                        <p:strVal val="visible"/>
                                      </p:to>
                                    </p:set>
                                    <p:anim calcmode="lin" valueType="num">
                                      <p:cBhvr additive="base">
                                        <p:cTn id="13" dur="500" fill="hold"/>
                                        <p:tgtEl>
                                          <p:spTgt spid="13322"/>
                                        </p:tgtEl>
                                        <p:attrNameLst>
                                          <p:attrName>ppt_x</p:attrName>
                                        </p:attrNameLst>
                                      </p:cBhvr>
                                      <p:tavLst>
                                        <p:tav tm="0">
                                          <p:val>
                                            <p:strVal val="#ppt_x"/>
                                          </p:val>
                                        </p:tav>
                                        <p:tav tm="100000">
                                          <p:val>
                                            <p:strVal val="#ppt_x"/>
                                          </p:val>
                                        </p:tav>
                                      </p:tavLst>
                                    </p:anim>
                                    <p:anim calcmode="lin" valueType="num">
                                      <p:cBhvr additive="base">
                                        <p:cTn id="14"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4"/>
                                        </p:tgtEl>
                                        <p:attrNameLst>
                                          <p:attrName>style.visibility</p:attrName>
                                        </p:attrNameLst>
                                      </p:cBhvr>
                                      <p:to>
                                        <p:strVal val="visible"/>
                                      </p:to>
                                    </p:set>
                                    <p:anim calcmode="lin" valueType="num">
                                      <p:cBhvr additive="base">
                                        <p:cTn id="19" dur="500" fill="hold"/>
                                        <p:tgtEl>
                                          <p:spTgt spid="13324"/>
                                        </p:tgtEl>
                                        <p:attrNameLst>
                                          <p:attrName>ppt_x</p:attrName>
                                        </p:attrNameLst>
                                      </p:cBhvr>
                                      <p:tavLst>
                                        <p:tav tm="0">
                                          <p:val>
                                            <p:strVal val="#ppt_x"/>
                                          </p:val>
                                        </p:tav>
                                        <p:tav tm="100000">
                                          <p:val>
                                            <p:strVal val="#ppt_x"/>
                                          </p:val>
                                        </p:tav>
                                      </p:tavLst>
                                    </p:anim>
                                    <p:anim calcmode="lin" valueType="num">
                                      <p:cBhvr additive="base">
                                        <p:cTn id="20" dur="500" fill="hold"/>
                                        <p:tgtEl>
                                          <p:spTgt spid="133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25"/>
                                        </p:tgtEl>
                                        <p:attrNameLst>
                                          <p:attrName>style.visibility</p:attrName>
                                        </p:attrNameLst>
                                      </p:cBhvr>
                                      <p:to>
                                        <p:strVal val="visible"/>
                                      </p:to>
                                    </p:set>
                                    <p:anim calcmode="lin" valueType="num">
                                      <p:cBhvr additive="base">
                                        <p:cTn id="25" dur="500" fill="hold"/>
                                        <p:tgtEl>
                                          <p:spTgt spid="13325"/>
                                        </p:tgtEl>
                                        <p:attrNameLst>
                                          <p:attrName>ppt_x</p:attrName>
                                        </p:attrNameLst>
                                      </p:cBhvr>
                                      <p:tavLst>
                                        <p:tav tm="0">
                                          <p:val>
                                            <p:strVal val="#ppt_x"/>
                                          </p:val>
                                        </p:tav>
                                        <p:tav tm="100000">
                                          <p:val>
                                            <p:strVal val="#ppt_x"/>
                                          </p:val>
                                        </p:tav>
                                      </p:tavLst>
                                    </p:anim>
                                    <p:anim calcmode="lin" valueType="num">
                                      <p:cBhvr additive="base">
                                        <p:cTn id="26" dur="500" fill="hold"/>
                                        <p:tgtEl>
                                          <p:spTgt spid="133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2" grpId="0"/>
      <p:bldP spid="13323" grpId="0"/>
      <p:bldP spid="13324" grpId="0"/>
      <p:bldP spid="1332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pic>
        <p:nvPicPr>
          <p:cNvPr id="25619" name="Picture 28" descr="MCj03433450000[1]"/>
          <p:cNvPicPr/>
          <p:nvPr/>
        </p:nvPicPr>
        <p:blipFill>
          <a:blip r:embed="rId3" cstate="email"/>
          <a:stretch>
            <a:fillRect/>
          </a:stretch>
        </p:blipFill>
        <p:spPr>
          <a:xfrm>
            <a:off x="10149205" y="5460365"/>
            <a:ext cx="1414462" cy="1200150"/>
          </a:xfrm>
          <a:prstGeom prst="rect">
            <a:avLst/>
          </a:prstGeom>
          <a:noFill/>
          <a:ln>
            <a:noFill/>
            <a:miter lim="800000"/>
            <a:headEnd/>
            <a:tailEnd/>
          </a:ln>
        </p:spPr>
      </p:pic>
      <p:grpSp>
        <p:nvGrpSpPr>
          <p:cNvPr id="34" name="组合 33"/>
          <p:cNvGrpSpPr/>
          <p:nvPr/>
        </p:nvGrpSpPr>
        <p:grpSpPr>
          <a:xfrm>
            <a:off x="474345" y="0"/>
            <a:ext cx="4711700" cy="777875"/>
            <a:chOff x="1214" y="1427"/>
            <a:chExt cx="7420"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593" y="1628"/>
              <a:ext cx="4041" cy="822"/>
            </a:xfrm>
            <a:prstGeom prst="rect">
              <a:avLst/>
            </a:prstGeom>
            <a:noFill/>
            <a:ln w="9525">
              <a:noFill/>
            </a:ln>
          </p:spPr>
          <p:txBody>
            <a:bodyPr wrap="square" anchor="t">
              <a:spAutoFit/>
            </a:bodyPr>
            <a:lstStyle/>
            <a:p>
              <a:r>
                <a:rPr lang="zh-CN" altLang="en-US" sz="2800" b="1" dirty="0">
                  <a:solidFill>
                    <a:srgbClr val="FF0000"/>
                  </a:solidFill>
                  <a:latin typeface="微软雅黑" panose="020B0503020204020204" charset="-122"/>
                  <a:ea typeface="微软雅黑" panose="020B0503020204020204" charset="-122"/>
                </a:rPr>
                <a:t>平方根的性质</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2</a:t>
              </a:r>
            </a:p>
          </p:txBody>
        </p:sp>
      </p:grpSp>
      <p:sp>
        <p:nvSpPr>
          <p:cNvPr id="13315" name="文本框 1"/>
          <p:cNvSpPr txBox="1"/>
          <p:nvPr/>
        </p:nvSpPr>
        <p:spPr>
          <a:xfrm>
            <a:off x="474345" y="989330"/>
            <a:ext cx="4945380" cy="737235"/>
          </a:xfrm>
          <a:prstGeom prst="rect">
            <a:avLst/>
          </a:prstGeom>
          <a:noFill/>
          <a:ln w="9525">
            <a:noFill/>
          </a:ln>
        </p:spPr>
        <p:txBody>
          <a:bodyPr wrap="square" anchor="t" anchorCtr="0">
            <a:spAutoFit/>
          </a:bodyPr>
          <a:lstStyle/>
          <a:p>
            <a:pPr>
              <a:lnSpc>
                <a:spcPct val="150000"/>
              </a:lnSpc>
              <a:buFont typeface="Wingdings" panose="05000000000000000000" pitchFamily="2" charset="2"/>
            </a:pPr>
            <a:r>
              <a:rPr lang="zh-CN" altLang="en-US" sz="2800" b="1">
                <a:solidFill>
                  <a:srgbClr val="FF0000"/>
                </a:solidFill>
                <a:latin typeface="微软雅黑" panose="020B0503020204020204" charset="-122"/>
                <a:ea typeface="微软雅黑" panose="020B0503020204020204" charset="-122"/>
                <a:sym typeface="Arial" panose="020B0604020202020204" pitchFamily="34" charset="0"/>
              </a:rPr>
              <a:t>探究：</a:t>
            </a:r>
            <a:r>
              <a:rPr lang="zh-CN" altLang="en-US" sz="2800">
                <a:latin typeface="微软雅黑" panose="020B0503020204020204" charset="-122"/>
                <a:ea typeface="微软雅黑" panose="020B0503020204020204" charset="-122"/>
                <a:sym typeface="Arial" panose="020B0604020202020204" pitchFamily="34" charset="0"/>
              </a:rPr>
              <a:t>下列各数有平方根吗？</a:t>
            </a:r>
          </a:p>
        </p:txBody>
      </p:sp>
      <p:sp>
        <p:nvSpPr>
          <p:cNvPr id="13316" name="文本框 2"/>
          <p:cNvSpPr txBox="1"/>
          <p:nvPr/>
        </p:nvSpPr>
        <p:spPr>
          <a:xfrm>
            <a:off x="1671003" y="1726565"/>
            <a:ext cx="6516370" cy="737235"/>
          </a:xfrm>
          <a:prstGeom prst="rect">
            <a:avLst/>
          </a:prstGeom>
          <a:noFill/>
          <a:ln w="9525">
            <a:noFill/>
          </a:ln>
        </p:spPr>
        <p:txBody>
          <a:bodyPr wrap="none" anchor="t" anchorCtr="0">
            <a:spAutoFit/>
          </a:bodyPr>
          <a:lstStyle/>
          <a:p>
            <a:pPr>
              <a:lnSpc>
                <a:spcPct val="150000"/>
              </a:lnSpc>
              <a:buFont typeface="Wingdings" panose="05000000000000000000" pitchFamily="2" charset="2"/>
            </a:pP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  ⑴</a:t>
            </a:r>
            <a:r>
              <a:rPr lang="en-US" altLang="zh-CN" sz="280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a:t>
            </a:r>
            <a:r>
              <a:rPr lang="en-US" altLang="zh-CN" sz="2800">
                <a:latin typeface="微软雅黑" panose="020B0503020204020204" charset="-122"/>
                <a:ea typeface="微软雅黑" panose="020B0503020204020204" charset="-122"/>
                <a:cs typeface="微软雅黑" panose="020B0503020204020204" charset="-122"/>
                <a:sym typeface="Arial" panose="020B0604020202020204" pitchFamily="34" charset="0"/>
              </a:rPr>
              <a:t>   ⑵    </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    </a:t>
            </a:r>
            <a:r>
              <a:rPr lang="en-US" altLang="zh-CN" sz="2800">
                <a:latin typeface="微软雅黑" panose="020B0503020204020204" charset="-122"/>
                <a:ea typeface="微软雅黑" panose="020B0503020204020204" charset="-122"/>
                <a:cs typeface="微软雅黑" panose="020B0503020204020204" charset="-122"/>
                <a:sym typeface="Arial" panose="020B0604020202020204" pitchFamily="34" charset="0"/>
              </a:rPr>
              <a:t> ⑶ 0.000196</a:t>
            </a:r>
            <a:r>
              <a:rPr lang="zh-CN" altLang="en-US" sz="2800">
                <a:latin typeface="微软雅黑" panose="020B0503020204020204" charset="-122"/>
                <a:ea typeface="微软雅黑" panose="020B0503020204020204" charset="-122"/>
                <a:cs typeface="微软雅黑" panose="020B0503020204020204" charset="-122"/>
                <a:sym typeface="Arial" panose="020B0604020202020204" pitchFamily="34" charset="0"/>
              </a:rPr>
              <a:t>；</a:t>
            </a:r>
            <a:r>
              <a:rPr lang="en-US" altLang="zh-CN" sz="2800">
                <a:latin typeface="微软雅黑" panose="020B0503020204020204" charset="-122"/>
                <a:ea typeface="微软雅黑" panose="020B0503020204020204" charset="-122"/>
                <a:cs typeface="微软雅黑" panose="020B0503020204020204" charset="-122"/>
                <a:sym typeface="Arial" panose="020B0604020202020204" pitchFamily="34" charset="0"/>
              </a:rPr>
              <a:t>  ⑷-81.</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2" name="文本框 4"/>
          <p:cNvSpPr txBox="1"/>
          <p:nvPr/>
        </p:nvSpPr>
        <p:spPr>
          <a:xfrm>
            <a:off x="803275" y="2651125"/>
            <a:ext cx="8600440" cy="1383665"/>
          </a:xfrm>
          <a:prstGeom prst="rect">
            <a:avLst/>
          </a:prstGeom>
          <a:noFill/>
          <a:ln w="9525">
            <a:noFill/>
          </a:ln>
        </p:spPr>
        <p:txBody>
          <a:bodyPr wrap="square" anchor="t" anchorCtr="0">
            <a:spAutoFit/>
          </a:body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因为</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en-US" altLang="zh-CN" sz="2800" baseline="30000" dirty="0">
                <a:latin typeface="微软雅黑" panose="020B0503020204020204" charset="-122"/>
                <a:ea typeface="微软雅黑" panose="020B0503020204020204" charset="-122"/>
                <a:cs typeface="微软雅黑" panose="020B0503020204020204" charset="-122"/>
                <a:sym typeface="Arial" panose="020B0604020202020204" pitchFamily="34" charset="0"/>
              </a:rPr>
              <a:t>2</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，且任何不为</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的数的平方都不等于</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，所以</a:t>
            </a:r>
            <a:r>
              <a:rPr lang="en-US" altLang="zh-CN"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的平方根只有一个</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a:t>
            </a:r>
            <a:r>
              <a:rPr lang="zh-CN" altLang="en-US"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它就是</a:t>
            </a:r>
            <a:r>
              <a:rPr lang="en-US" altLang="zh-CN"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本身</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a:t>
            </a:r>
            <a:endParaRPr lang="zh-CN" altLang="en-US" sz="2800" dirty="0">
              <a:latin typeface="微软雅黑" panose="020B0503020204020204" charset="-122"/>
              <a:ea typeface="微软雅黑" panose="020B0503020204020204" charset="-122"/>
              <a:cs typeface="微软雅黑" panose="020B0503020204020204" charset="-122"/>
            </a:endParaRPr>
          </a:p>
        </p:txBody>
      </p:sp>
      <p:sp>
        <p:nvSpPr>
          <p:cNvPr id="13322" name="文本框 5"/>
          <p:cNvSpPr txBox="1"/>
          <p:nvPr/>
        </p:nvSpPr>
        <p:spPr>
          <a:xfrm>
            <a:off x="803275" y="4034790"/>
            <a:ext cx="3454400" cy="737235"/>
          </a:xfrm>
          <a:prstGeom prst="rect">
            <a:avLst/>
          </a:prstGeom>
          <a:noFill/>
          <a:ln w="9525">
            <a:noFill/>
          </a:ln>
        </p:spPr>
        <p:txBody>
          <a:bodyPr wrap="square" anchor="t" anchorCtr="0">
            <a:spAutoFit/>
          </a:body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负数有平方根吗？</a:t>
            </a:r>
            <a:endParaRPr lang="zh-CN" altLang="en-US" sz="2800" dirty="0">
              <a:latin typeface="微软雅黑" panose="020B0503020204020204" charset="-122"/>
              <a:ea typeface="微软雅黑" panose="020B0503020204020204" charset="-122"/>
              <a:cs typeface="微软雅黑" panose="020B0503020204020204" charset="-122"/>
            </a:endParaRPr>
          </a:p>
        </p:txBody>
      </p:sp>
      <p:graphicFrame>
        <p:nvGraphicFramePr>
          <p:cNvPr id="13317" name="对象 3">
            <a:hlinkClick r:id="" action="ppaction://ole?verb=0"/>
          </p:cNvPr>
          <p:cNvGraphicFramePr>
            <a:graphicFrameLocks noChangeAspect="1"/>
          </p:cNvGraphicFramePr>
          <p:nvPr/>
        </p:nvGraphicFramePr>
        <p:xfrm>
          <a:off x="3664585" y="1791970"/>
          <a:ext cx="476250" cy="671513"/>
        </p:xfrm>
        <a:graphic>
          <a:graphicData uri="http://schemas.openxmlformats.org/presentationml/2006/ole">
            <mc:AlternateContent xmlns:mc="http://schemas.openxmlformats.org/markup-compatibility/2006">
              <mc:Choice xmlns:v="urn:schemas-microsoft-com:vml" Requires="v">
                <p:oleObj spid="_x0000_s5127" r:id="rId4" imgW="280670" imgH="395605" progId="Equation.KSEE3">
                  <p:embed/>
                </p:oleObj>
              </mc:Choice>
              <mc:Fallback>
                <p:oleObj r:id="rId4" imgW="280670" imgH="395605" progId="Equation.KSEE3">
                  <p:embed/>
                  <p:pic>
                    <p:nvPicPr>
                      <p:cNvPr id="0" name="OLE substitute image"/>
                      <p:cNvPicPr/>
                      <p:nvPr/>
                    </p:nvPicPr>
                    <p:blipFill>
                      <a:blip r:embed="rId5"/>
                      <a:stretch>
                        <a:fillRect/>
                      </a:stretch>
                    </p:blipFill>
                    <p:spPr>
                      <a:xfrm>
                        <a:off x="3664585" y="1791970"/>
                        <a:ext cx="476250" cy="671513"/>
                      </a:xfrm>
                      <a:prstGeom prst="rect">
                        <a:avLst/>
                      </a:prstGeom>
                      <a:noFill/>
                      <a:ln w="38100">
                        <a:noFill/>
                        <a:miter/>
                      </a:ln>
                    </p:spPr>
                  </p:pic>
                </p:oleObj>
              </mc:Fallback>
            </mc:AlternateContent>
          </a:graphicData>
        </a:graphic>
      </p:graphicFrame>
      <p:sp>
        <p:nvSpPr>
          <p:cNvPr id="3" name="文本框 5"/>
          <p:cNvSpPr txBox="1"/>
          <p:nvPr/>
        </p:nvSpPr>
        <p:spPr>
          <a:xfrm>
            <a:off x="927735" y="4913630"/>
            <a:ext cx="9221470" cy="1383665"/>
          </a:xfrm>
          <a:prstGeom prst="rect">
            <a:avLst/>
          </a:prstGeom>
          <a:noFill/>
          <a:ln w="9525">
            <a:noFill/>
          </a:ln>
        </p:spPr>
        <p:txBody>
          <a:bodyPr wrap="square" anchor="t" anchorCtr="0">
            <a:spAutoFit/>
          </a:body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因为正、负、</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0</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的平方都不是负数，所以</a:t>
            </a:r>
            <a:r>
              <a:rPr lang="zh-CN" altLang="en-US" sz="2800" dirty="0">
                <a:solidFill>
                  <a:srgbClr val="CC000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负数没有平方根</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a:t>
            </a:r>
          </a:p>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如：</a:t>
            </a:r>
            <a:r>
              <a:rPr lang="en-US" altLang="zh-CN"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-81</a:t>
            </a:r>
            <a:r>
              <a:rPr lang="zh-CN" altLang="en-US" sz="2800" dirty="0">
                <a:latin typeface="微软雅黑" panose="020B0503020204020204" charset="-122"/>
                <a:ea typeface="微软雅黑" panose="020B0503020204020204" charset="-122"/>
                <a:cs typeface="微软雅黑" panose="020B0503020204020204" charset="-122"/>
                <a:sym typeface="Arial" panose="020B0604020202020204" pitchFamily="34" charset="0"/>
              </a:rPr>
              <a:t>没有平方根.</a:t>
            </a:r>
            <a:r>
              <a:rPr lang="zh-CN" altLang="en-US" sz="2800" dirty="0">
                <a:solidFill>
                  <a:srgbClr val="0033CC"/>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  </a:t>
            </a:r>
            <a:endParaRPr lang="zh-CN" altLang="en-US" sz="28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6"/>
                                        </p:tgtEl>
                                        <p:attrNameLst>
                                          <p:attrName>style.visibility</p:attrName>
                                        </p:attrNameLst>
                                      </p:cBhvr>
                                      <p:to>
                                        <p:strVal val="visible"/>
                                      </p:to>
                                    </p:set>
                                    <p:anim calcmode="lin" valueType="num">
                                      <p:cBhvr additive="base">
                                        <p:cTn id="11" dur="500" fill="hold"/>
                                        <p:tgtEl>
                                          <p:spTgt spid="13316"/>
                                        </p:tgtEl>
                                        <p:attrNameLst>
                                          <p:attrName>ppt_x</p:attrName>
                                        </p:attrNameLst>
                                      </p:cBhvr>
                                      <p:tavLst>
                                        <p:tav tm="0">
                                          <p:val>
                                            <p:strVal val="#ppt_x"/>
                                          </p:val>
                                        </p:tav>
                                        <p:tav tm="100000">
                                          <p:val>
                                            <p:strVal val="#ppt_x"/>
                                          </p:val>
                                        </p:tav>
                                      </p:tavLst>
                                    </p:anim>
                                    <p:anim calcmode="lin" valueType="num">
                                      <p:cBhvr additive="base">
                                        <p:cTn id="12" dur="500" fill="hold"/>
                                        <p:tgtEl>
                                          <p:spTgt spid="133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7"/>
                                        </p:tgtEl>
                                        <p:attrNameLst>
                                          <p:attrName>style.visibility</p:attrName>
                                        </p:attrNameLst>
                                      </p:cBhvr>
                                      <p:to>
                                        <p:strVal val="visible"/>
                                      </p:to>
                                    </p:set>
                                    <p:anim calcmode="lin" valueType="num">
                                      <p:cBhvr additive="base">
                                        <p:cTn id="15" dur="500" fill="hold"/>
                                        <p:tgtEl>
                                          <p:spTgt spid="13317"/>
                                        </p:tgtEl>
                                        <p:attrNameLst>
                                          <p:attrName>ppt_x</p:attrName>
                                        </p:attrNameLst>
                                      </p:cBhvr>
                                      <p:tavLst>
                                        <p:tav tm="0">
                                          <p:val>
                                            <p:strVal val="#ppt_x"/>
                                          </p:val>
                                        </p:tav>
                                        <p:tav tm="100000">
                                          <p:val>
                                            <p:strVal val="#ppt_x"/>
                                          </p:val>
                                        </p:tav>
                                      </p:tavLst>
                                    </p:anim>
                                    <p:anim calcmode="lin" valueType="num">
                                      <p:cBhvr additive="base">
                                        <p:cTn id="16"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500" fill="hold"/>
                                        <p:tgtEl>
                                          <p:spTgt spid="13322"/>
                                        </p:tgtEl>
                                        <p:attrNameLst>
                                          <p:attrName>ppt_x</p:attrName>
                                        </p:attrNameLst>
                                      </p:cBhvr>
                                      <p:tavLst>
                                        <p:tav tm="0">
                                          <p:val>
                                            <p:strVal val="#ppt_x"/>
                                          </p:val>
                                        </p:tav>
                                        <p:tav tm="100000">
                                          <p:val>
                                            <p:strVal val="#ppt_x"/>
                                          </p:val>
                                        </p:tav>
                                      </p:tavLst>
                                    </p:anim>
                                    <p:anim calcmode="lin" valueType="num">
                                      <p:cBhvr additive="base">
                                        <p:cTn id="28"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P spid="2" grpId="0"/>
      <p:bldP spid="1332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UNIT_TABLE_BEAUTIFY" val="smartTable{40fe4b9c-f924-47c6-b38f-49b211e53cbd}"/>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1662</Words>
  <Application>Microsoft Office PowerPoint</Application>
  <PresentationFormat>宽屏</PresentationFormat>
  <Paragraphs>205</Paragraphs>
  <Slides>27</Slides>
  <Notes>4</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41" baseType="lpstr">
      <vt:lpstr>Gulim</vt:lpstr>
      <vt:lpstr>等线</vt:lpstr>
      <vt:lpstr>华文楷体</vt:lpstr>
      <vt:lpstr>隶书</vt:lpstr>
      <vt:lpstr>宋体</vt:lpstr>
      <vt:lpstr>微软雅黑</vt:lpstr>
      <vt:lpstr>Arial</vt:lpstr>
      <vt:lpstr>Calibri</vt:lpstr>
      <vt:lpstr>Cambria Math</vt:lpstr>
      <vt:lpstr>Times New Roman</vt:lpstr>
      <vt:lpstr>Wingdings</vt:lpstr>
      <vt:lpstr>WWW.2PPT.COM
</vt:lpstr>
      <vt:lpstr>Equation.DSMT4</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2021-06-30T16:54:00Z</cp:lastPrinted>
  <dcterms:created xsi:type="dcterms:W3CDTF">2021-06-30T16:54:00Z</dcterms:created>
  <dcterms:modified xsi:type="dcterms:W3CDTF">2023-01-16T13:40:05Z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4ADAB2F94C4F4F2B8FDAFEDC6041E21D</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