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612" r:id="rId2"/>
    <p:sldId id="665" r:id="rId3"/>
    <p:sldId id="633" r:id="rId4"/>
    <p:sldId id="623" r:id="rId5"/>
    <p:sldId id="646" r:id="rId6"/>
    <p:sldId id="647" r:id="rId7"/>
    <p:sldId id="651" r:id="rId8"/>
    <p:sldId id="654" r:id="rId9"/>
    <p:sldId id="652" r:id="rId10"/>
    <p:sldId id="624" r:id="rId11"/>
    <p:sldId id="618" r:id="rId12"/>
    <p:sldId id="644" r:id="rId13"/>
    <p:sldId id="629" r:id="rId14"/>
    <p:sldId id="642" r:id="rId15"/>
    <p:sldId id="655" r:id="rId16"/>
    <p:sldId id="626" r:id="rId17"/>
    <p:sldId id="656" r:id="rId18"/>
  </p:sldIdLst>
  <p:sldSz cx="9144000" cy="6858000" type="screen4x3"/>
  <p:notesSz cx="6858000" cy="9144000"/>
  <p:defaultTextStyle>
    <a:defPPr>
      <a:defRPr lang="zh-CN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6">
          <p15:clr>
            <a:srgbClr val="A4A3A4"/>
          </p15:clr>
        </p15:guide>
        <p15:guide id="2" pos="6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9900"/>
    <a:srgbClr val="FF3300"/>
    <a:srgbClr val="FFFF00"/>
    <a:srgbClr val="CCCC00"/>
    <a:srgbClr val="FF99CC"/>
    <a:srgbClr val="CCE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1"/>
    <p:restoredTop sz="90929"/>
  </p:normalViewPr>
  <p:slideViewPr>
    <p:cSldViewPr showGuides="1">
      <p:cViewPr varScale="1">
        <p:scale>
          <a:sx n="107" d="100"/>
          <a:sy n="107" d="100"/>
        </p:scale>
        <p:origin x="-90" y="-108"/>
      </p:cViewPr>
      <p:guideLst>
        <p:guide orient="horz" pos="926"/>
        <p:guide pos="6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81" d="100"/>
        <a:sy n="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b="0" smtClean="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 smtClean="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96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b="0" smtClean="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zh-CN" altLang="zh-CN" sz="1200" b="0" dirty="0">
                <a:ea typeface="宋体" panose="02010600030101010101" pitchFamily="2" charset="-122"/>
              </a:rPr>
              <a:t>‹#›</a:t>
            </a:fld>
            <a:endParaRPr lang="zh-CN" altLang="zh-CN" sz="1200" b="0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F6978E-01EA-4F6A-805A-FB1E8D91F7A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ea typeface="华文彩云" panose="02010800040101010101" pitchFamily="2" charset="-122"/>
              </a:rPr>
              <a:t>‹#›</a:t>
            </a:fld>
            <a:endParaRPr lang="zh-CN" altLang="en-US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C240D3-05B1-43B0-9A79-23EA22935B85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ea typeface="华文彩云" panose="02010800040101010101" pitchFamily="2" charset="-122"/>
              </a:rPr>
              <a:t>‹#›</a:t>
            </a:fld>
            <a:endParaRPr lang="zh-CN" altLang="en-US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88E33D-5749-4CD0-B0C5-4DDA882F9414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ea typeface="华文彩云" panose="02010800040101010101" pitchFamily="2" charset="-122"/>
              </a:rPr>
              <a:t>‹#›</a:t>
            </a:fld>
            <a:endParaRPr lang="zh-CN" altLang="en-US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C834FE6-0B8B-46AB-8244-818393B9FB8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ea typeface="华文彩云" panose="02010800040101010101" pitchFamily="2" charset="-122"/>
              </a:rPr>
              <a:t>‹#›</a:t>
            </a:fld>
            <a:endParaRPr lang="zh-CN" altLang="en-US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B63517-4BA7-44BA-9837-FEDAC216BF48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ea typeface="华文彩云" panose="02010800040101010101" pitchFamily="2" charset="-122"/>
              </a:rPr>
              <a:t>‹#›</a:t>
            </a:fld>
            <a:endParaRPr lang="zh-CN" altLang="en-US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39EFDA6-A270-4E94-9977-655476817D7C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ea typeface="华文彩云" panose="02010800040101010101" pitchFamily="2" charset="-122"/>
              </a:rPr>
              <a:t>‹#›</a:t>
            </a:fld>
            <a:endParaRPr lang="zh-CN" altLang="en-US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0C5CF4-CDDB-42EF-8F6F-D539B782B16E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ea typeface="华文彩云" panose="02010800040101010101" pitchFamily="2" charset="-122"/>
              </a:rPr>
              <a:t>‹#›</a:t>
            </a:fld>
            <a:endParaRPr lang="zh-CN" altLang="en-US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682986-DB51-4690-AE6B-CFCC832F322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ea typeface="华文彩云" panose="02010800040101010101" pitchFamily="2" charset="-122"/>
              </a:rPr>
              <a:t>‹#›</a:t>
            </a:fld>
            <a:endParaRPr lang="zh-CN" altLang="en-US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EA4CA3-49BC-47C4-8A24-EEBD82B00EE0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ea typeface="华文彩云" panose="02010800040101010101" pitchFamily="2" charset="-122"/>
              </a:rPr>
              <a:t>‹#›</a:t>
            </a:fld>
            <a:endParaRPr lang="zh-CN" altLang="en-US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EB8742-D20F-47AF-B223-1691DC438F2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dirty="0">
                <a:ea typeface="华文彩云" panose="02010800040101010101" pitchFamily="2" charset="-122"/>
              </a:rPr>
              <a:t>‹#›</a:t>
            </a:fld>
            <a:endParaRPr lang="zh-CN" altLang="en-US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/>
          <p:nvPr/>
        </p:nvSpPr>
        <p:spPr>
          <a:xfrm>
            <a:off x="1754188" y="2349500"/>
            <a:ext cx="5545137" cy="1309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>
                <a:gradFill rotWithShape="1">
                  <a:gsLst>
                    <a:gs pos="0">
                      <a:srgbClr val="FF3300"/>
                    </a:gs>
                    <a:gs pos="100000">
                      <a:srgbClr val="FFFF00"/>
                    </a:gs>
                  </a:gsLst>
                  <a:path path="rect">
                    <a:fillToRect r="100000" b="10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6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小数乘整数</a:t>
            </a:r>
          </a:p>
        </p:txBody>
      </p:sp>
      <p:sp>
        <p:nvSpPr>
          <p:cNvPr id="22531" name="Text Box 3"/>
          <p:cNvSpPr txBox="1"/>
          <p:nvPr/>
        </p:nvSpPr>
        <p:spPr>
          <a:xfrm>
            <a:off x="684213" y="592138"/>
            <a:ext cx="3565525" cy="45878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dirty="0">
                <a:solidFill>
                  <a:srgbClr val="FF99CC"/>
                </a:solidFill>
                <a:latin typeface="Arial" panose="020B0604020202020204" pitchFamily="34" charset="0"/>
                <a:ea typeface="方正行楷简体" pitchFamily="2" charset="-122"/>
              </a:rPr>
              <a:t>西师版五年级数学上册</a:t>
            </a:r>
          </a:p>
        </p:txBody>
      </p:sp>
      <p:sp>
        <p:nvSpPr>
          <p:cNvPr id="6" name="矩形 5"/>
          <p:cNvSpPr/>
          <p:nvPr/>
        </p:nvSpPr>
        <p:spPr>
          <a:xfrm>
            <a:off x="3261411" y="580548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/>
          <p:nvPr/>
        </p:nvSpPr>
        <p:spPr>
          <a:xfrm>
            <a:off x="323850" y="977900"/>
            <a:ext cx="3025775" cy="579438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zh-CN" altLang="en-US" sz="3200" b="0" dirty="0">
                <a:solidFill>
                  <a:srgbClr val="D60093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算一算，比一比</a:t>
            </a:r>
          </a:p>
        </p:txBody>
      </p:sp>
      <p:grpSp>
        <p:nvGrpSpPr>
          <p:cNvPr id="13315" name="Group 3"/>
          <p:cNvGrpSpPr/>
          <p:nvPr/>
        </p:nvGrpSpPr>
        <p:grpSpPr>
          <a:xfrm>
            <a:off x="323850" y="4149725"/>
            <a:ext cx="2232025" cy="2159000"/>
            <a:chOff x="0" y="0"/>
            <a:chExt cx="1406" cy="1360"/>
          </a:xfrm>
        </p:grpSpPr>
        <p:sp>
          <p:nvSpPr>
            <p:cNvPr id="31775" name="Rectangle 4"/>
            <p:cNvSpPr/>
            <p:nvPr/>
          </p:nvSpPr>
          <p:spPr>
            <a:xfrm>
              <a:off x="0" y="0"/>
              <a:ext cx="1406" cy="136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 anchor="ctr" anchorCtr="0">
              <a:spAutoFit/>
            </a:bodyPr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1776" name="Line 5"/>
            <p:cNvSpPr/>
            <p:nvPr/>
          </p:nvSpPr>
          <p:spPr>
            <a:xfrm>
              <a:off x="137" y="907"/>
              <a:ext cx="1072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7" name="Text Box 6"/>
            <p:cNvSpPr txBox="1"/>
            <p:nvPr/>
          </p:nvSpPr>
          <p:spPr>
            <a:xfrm>
              <a:off x="91" y="105"/>
              <a:ext cx="114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algn="l"/>
              <a:r>
                <a:rPr lang="zh-CN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        7</a:t>
              </a:r>
            </a:p>
          </p:txBody>
        </p:sp>
        <p:sp>
          <p:nvSpPr>
            <p:cNvPr id="31778" name="Rectangle 7"/>
            <p:cNvSpPr/>
            <p:nvPr/>
          </p:nvSpPr>
          <p:spPr>
            <a:xfrm>
              <a:off x="91" y="499"/>
              <a:ext cx="31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algn="l"/>
              <a:r>
                <a:rPr lang="zh-CN" altLang="zh-CN" sz="3200" dirty="0">
                  <a:latin typeface="Arial" panose="020B0604020202020204" pitchFamily="34" charset="0"/>
                  <a:ea typeface="宋体" panose="02010600030101010101" pitchFamily="2" charset="-122"/>
                </a:rPr>
                <a:t>×</a:t>
              </a:r>
            </a:p>
          </p:txBody>
        </p:sp>
        <p:sp>
          <p:nvSpPr>
            <p:cNvPr id="31779" name="Text Box 8"/>
            <p:cNvSpPr txBox="1"/>
            <p:nvPr/>
          </p:nvSpPr>
          <p:spPr>
            <a:xfrm>
              <a:off x="446" y="482"/>
              <a:ext cx="26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algn="l"/>
              <a:endParaRPr lang="zh-CN" altLang="zh-CN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1780" name="Text Box 9"/>
            <p:cNvSpPr txBox="1"/>
            <p:nvPr/>
          </p:nvSpPr>
          <p:spPr>
            <a:xfrm>
              <a:off x="736" y="499"/>
              <a:ext cx="26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algn="l"/>
              <a:r>
                <a:rPr lang="zh-CN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</a:p>
          </p:txBody>
        </p:sp>
      </p:grpSp>
      <p:grpSp>
        <p:nvGrpSpPr>
          <p:cNvPr id="13322" name="Group 10"/>
          <p:cNvGrpSpPr/>
          <p:nvPr/>
        </p:nvGrpSpPr>
        <p:grpSpPr>
          <a:xfrm>
            <a:off x="2124075" y="2565400"/>
            <a:ext cx="2232025" cy="2159000"/>
            <a:chOff x="0" y="0"/>
            <a:chExt cx="1406" cy="1360"/>
          </a:xfrm>
        </p:grpSpPr>
        <p:sp>
          <p:nvSpPr>
            <p:cNvPr id="31769" name="Rectangle 11"/>
            <p:cNvSpPr/>
            <p:nvPr/>
          </p:nvSpPr>
          <p:spPr>
            <a:xfrm>
              <a:off x="0" y="0"/>
              <a:ext cx="1406" cy="136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 anchor="ctr" anchorCtr="0">
              <a:spAutoFit/>
            </a:bodyPr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1770" name="Line 12"/>
            <p:cNvSpPr/>
            <p:nvPr/>
          </p:nvSpPr>
          <p:spPr>
            <a:xfrm>
              <a:off x="137" y="907"/>
              <a:ext cx="1072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1" name="Text Box 13"/>
            <p:cNvSpPr txBox="1"/>
            <p:nvPr/>
          </p:nvSpPr>
          <p:spPr>
            <a:xfrm>
              <a:off x="91" y="105"/>
              <a:ext cx="114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algn="l"/>
              <a:r>
                <a:rPr lang="zh-CN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     0.7</a:t>
              </a:r>
            </a:p>
          </p:txBody>
        </p:sp>
        <p:sp>
          <p:nvSpPr>
            <p:cNvPr id="31772" name="Rectangle 14"/>
            <p:cNvSpPr/>
            <p:nvPr/>
          </p:nvSpPr>
          <p:spPr>
            <a:xfrm>
              <a:off x="91" y="499"/>
              <a:ext cx="31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algn="l"/>
              <a:r>
                <a:rPr lang="zh-CN" altLang="zh-CN" sz="3200" dirty="0">
                  <a:latin typeface="Arial" panose="020B0604020202020204" pitchFamily="34" charset="0"/>
                  <a:ea typeface="宋体" panose="02010600030101010101" pitchFamily="2" charset="-122"/>
                </a:rPr>
                <a:t>×</a:t>
              </a:r>
            </a:p>
          </p:txBody>
        </p:sp>
        <p:sp>
          <p:nvSpPr>
            <p:cNvPr id="31773" name="Text Box 15"/>
            <p:cNvSpPr txBox="1"/>
            <p:nvPr/>
          </p:nvSpPr>
          <p:spPr>
            <a:xfrm>
              <a:off x="446" y="482"/>
              <a:ext cx="26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algn="l"/>
              <a:endParaRPr lang="zh-CN" altLang="zh-CN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1774" name="Text Box 16"/>
            <p:cNvSpPr txBox="1"/>
            <p:nvPr/>
          </p:nvSpPr>
          <p:spPr>
            <a:xfrm>
              <a:off x="736" y="499"/>
              <a:ext cx="26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algn="l"/>
              <a:r>
                <a:rPr lang="zh-CN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</a:p>
          </p:txBody>
        </p:sp>
      </p:grpSp>
      <p:grpSp>
        <p:nvGrpSpPr>
          <p:cNvPr id="13329" name="Group 17"/>
          <p:cNvGrpSpPr/>
          <p:nvPr/>
        </p:nvGrpSpPr>
        <p:grpSpPr>
          <a:xfrm>
            <a:off x="4859338" y="3357563"/>
            <a:ext cx="2232025" cy="2159000"/>
            <a:chOff x="0" y="0"/>
            <a:chExt cx="1406" cy="1360"/>
          </a:xfrm>
        </p:grpSpPr>
        <p:sp>
          <p:nvSpPr>
            <p:cNvPr id="31763" name="Rectangle 18"/>
            <p:cNvSpPr/>
            <p:nvPr/>
          </p:nvSpPr>
          <p:spPr>
            <a:xfrm>
              <a:off x="0" y="0"/>
              <a:ext cx="1406" cy="136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 anchor="ctr" anchorCtr="0">
              <a:spAutoFit/>
            </a:bodyPr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1764" name="Line 19"/>
            <p:cNvSpPr/>
            <p:nvPr/>
          </p:nvSpPr>
          <p:spPr>
            <a:xfrm>
              <a:off x="137" y="907"/>
              <a:ext cx="1072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5" name="Text Box 20"/>
            <p:cNvSpPr txBox="1"/>
            <p:nvPr/>
          </p:nvSpPr>
          <p:spPr>
            <a:xfrm>
              <a:off x="91" y="105"/>
              <a:ext cx="114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algn="l"/>
              <a:r>
                <a:rPr lang="zh-CN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    1  2</a:t>
              </a:r>
            </a:p>
          </p:txBody>
        </p:sp>
        <p:sp>
          <p:nvSpPr>
            <p:cNvPr id="31766" name="Rectangle 21"/>
            <p:cNvSpPr/>
            <p:nvPr/>
          </p:nvSpPr>
          <p:spPr>
            <a:xfrm>
              <a:off x="91" y="499"/>
              <a:ext cx="31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algn="l"/>
              <a:r>
                <a:rPr lang="zh-CN" altLang="zh-CN" sz="3200" dirty="0">
                  <a:latin typeface="Arial" panose="020B0604020202020204" pitchFamily="34" charset="0"/>
                  <a:ea typeface="宋体" panose="02010600030101010101" pitchFamily="2" charset="-122"/>
                </a:rPr>
                <a:t>×</a:t>
              </a:r>
            </a:p>
          </p:txBody>
        </p:sp>
        <p:sp>
          <p:nvSpPr>
            <p:cNvPr id="31767" name="Text Box 22"/>
            <p:cNvSpPr txBox="1"/>
            <p:nvPr/>
          </p:nvSpPr>
          <p:spPr>
            <a:xfrm>
              <a:off x="446" y="482"/>
              <a:ext cx="26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algn="l"/>
              <a:endParaRPr lang="zh-CN" altLang="zh-CN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1768" name="Text Box 23"/>
            <p:cNvSpPr txBox="1"/>
            <p:nvPr/>
          </p:nvSpPr>
          <p:spPr>
            <a:xfrm>
              <a:off x="736" y="499"/>
              <a:ext cx="26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algn="l"/>
              <a:r>
                <a:rPr lang="zh-CN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</a:p>
          </p:txBody>
        </p:sp>
      </p:grpSp>
      <p:grpSp>
        <p:nvGrpSpPr>
          <p:cNvPr id="13336" name="Group 24"/>
          <p:cNvGrpSpPr/>
          <p:nvPr/>
        </p:nvGrpSpPr>
        <p:grpSpPr>
          <a:xfrm>
            <a:off x="6659563" y="1773238"/>
            <a:ext cx="2232025" cy="2159000"/>
            <a:chOff x="0" y="0"/>
            <a:chExt cx="1406" cy="1360"/>
          </a:xfrm>
        </p:grpSpPr>
        <p:sp>
          <p:nvSpPr>
            <p:cNvPr id="31757" name="Rectangle 25"/>
            <p:cNvSpPr/>
            <p:nvPr/>
          </p:nvSpPr>
          <p:spPr>
            <a:xfrm>
              <a:off x="0" y="0"/>
              <a:ext cx="1406" cy="136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 anchor="ctr" anchorCtr="0">
              <a:spAutoFit/>
            </a:bodyPr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1758" name="Line 26"/>
            <p:cNvSpPr/>
            <p:nvPr/>
          </p:nvSpPr>
          <p:spPr>
            <a:xfrm>
              <a:off x="137" y="907"/>
              <a:ext cx="1072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9" name="Text Box 27"/>
            <p:cNvSpPr txBox="1"/>
            <p:nvPr/>
          </p:nvSpPr>
          <p:spPr>
            <a:xfrm>
              <a:off x="91" y="105"/>
              <a:ext cx="114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algn="l"/>
              <a:r>
                <a:rPr lang="zh-CN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   1.  2</a:t>
              </a:r>
            </a:p>
          </p:txBody>
        </p:sp>
        <p:sp>
          <p:nvSpPr>
            <p:cNvPr id="31760" name="Rectangle 28"/>
            <p:cNvSpPr/>
            <p:nvPr/>
          </p:nvSpPr>
          <p:spPr>
            <a:xfrm>
              <a:off x="91" y="499"/>
              <a:ext cx="31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algn="l"/>
              <a:r>
                <a:rPr lang="zh-CN" altLang="zh-CN" sz="3200" dirty="0">
                  <a:latin typeface="Arial" panose="020B0604020202020204" pitchFamily="34" charset="0"/>
                  <a:ea typeface="宋体" panose="02010600030101010101" pitchFamily="2" charset="-122"/>
                </a:rPr>
                <a:t>×</a:t>
              </a:r>
            </a:p>
          </p:txBody>
        </p:sp>
        <p:sp>
          <p:nvSpPr>
            <p:cNvPr id="31761" name="Text Box 29"/>
            <p:cNvSpPr txBox="1"/>
            <p:nvPr/>
          </p:nvSpPr>
          <p:spPr>
            <a:xfrm>
              <a:off x="446" y="482"/>
              <a:ext cx="26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algn="l"/>
              <a:endParaRPr lang="zh-CN" altLang="zh-CN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1762" name="Text Box 30"/>
            <p:cNvSpPr txBox="1"/>
            <p:nvPr/>
          </p:nvSpPr>
          <p:spPr>
            <a:xfrm>
              <a:off x="736" y="499"/>
              <a:ext cx="26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algn="l"/>
              <a:r>
                <a:rPr lang="zh-CN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</a:p>
          </p:txBody>
        </p:sp>
      </p:grpSp>
      <p:sp>
        <p:nvSpPr>
          <p:cNvPr id="13343" name="Text Box 31"/>
          <p:cNvSpPr txBox="1"/>
          <p:nvPr/>
        </p:nvSpPr>
        <p:spPr>
          <a:xfrm>
            <a:off x="917575" y="5595938"/>
            <a:ext cx="120650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dirty="0">
                <a:solidFill>
                  <a:srgbClr val="FF0066"/>
                </a:solidFill>
                <a:latin typeface="Arial" panose="020B0604020202020204" pitchFamily="34" charset="0"/>
              </a:rPr>
              <a:t>2 8</a:t>
            </a:r>
          </a:p>
        </p:txBody>
      </p:sp>
      <p:sp>
        <p:nvSpPr>
          <p:cNvPr id="13344" name="Text Box 32"/>
          <p:cNvSpPr txBox="1"/>
          <p:nvPr/>
        </p:nvSpPr>
        <p:spPr>
          <a:xfrm>
            <a:off x="2717800" y="4011613"/>
            <a:ext cx="120650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dirty="0">
                <a:solidFill>
                  <a:srgbClr val="FF0066"/>
                </a:solidFill>
                <a:latin typeface="Arial" panose="020B0604020202020204" pitchFamily="34" charset="0"/>
              </a:rPr>
              <a:t>2.8</a:t>
            </a:r>
          </a:p>
        </p:txBody>
      </p:sp>
      <p:sp>
        <p:nvSpPr>
          <p:cNvPr id="13345" name="Text Box 33"/>
          <p:cNvSpPr txBox="1"/>
          <p:nvPr/>
        </p:nvSpPr>
        <p:spPr>
          <a:xfrm>
            <a:off x="5381625" y="4725988"/>
            <a:ext cx="120650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dirty="0">
                <a:solidFill>
                  <a:srgbClr val="FF0066"/>
                </a:solidFill>
                <a:latin typeface="Arial" panose="020B0604020202020204" pitchFamily="34" charset="0"/>
              </a:rPr>
              <a:t>6  0</a:t>
            </a:r>
          </a:p>
        </p:txBody>
      </p:sp>
      <p:sp>
        <p:nvSpPr>
          <p:cNvPr id="13346" name="Text Box 34"/>
          <p:cNvSpPr txBox="1"/>
          <p:nvPr/>
        </p:nvSpPr>
        <p:spPr>
          <a:xfrm>
            <a:off x="7164388" y="3141663"/>
            <a:ext cx="120650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dirty="0">
                <a:solidFill>
                  <a:srgbClr val="FF0066"/>
                </a:solidFill>
                <a:latin typeface="Arial" panose="020B0604020202020204" pitchFamily="34" charset="0"/>
              </a:rPr>
              <a:t>6 .0</a:t>
            </a:r>
          </a:p>
        </p:txBody>
      </p:sp>
      <p:sp>
        <p:nvSpPr>
          <p:cNvPr id="13347" name="Line 35"/>
          <p:cNvSpPr/>
          <p:nvPr/>
        </p:nvSpPr>
        <p:spPr>
          <a:xfrm>
            <a:off x="7885113" y="3284538"/>
            <a:ext cx="287337" cy="43180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48" name="WordArt 36"/>
          <p:cNvSpPr>
            <a:spLocks noChangeArrowheads="1" noChangeShapeType="1"/>
          </p:cNvSpPr>
          <p:nvPr/>
        </p:nvSpPr>
        <p:spPr bwMode="auto">
          <a:xfrm>
            <a:off x="539750" y="117475"/>
            <a:ext cx="914400" cy="700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 w="9525" cap="flat" cmpd="sng"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/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练习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43" grpId="0"/>
      <p:bldP spid="13344" grpId="0"/>
      <p:bldP spid="13345" grpId="0"/>
      <p:bldP spid="133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/>
          <p:nvPr/>
        </p:nvGrpSpPr>
        <p:grpSpPr>
          <a:xfrm>
            <a:off x="4787900" y="2636838"/>
            <a:ext cx="3960813" cy="1812925"/>
            <a:chOff x="0" y="0"/>
            <a:chExt cx="2495" cy="1142"/>
          </a:xfrm>
        </p:grpSpPr>
        <p:sp>
          <p:nvSpPr>
            <p:cNvPr id="32788" name="未知"/>
            <p:cNvSpPr/>
            <p:nvPr/>
          </p:nvSpPr>
          <p:spPr>
            <a:xfrm>
              <a:off x="0" y="0"/>
              <a:ext cx="2495" cy="1142"/>
            </a:xfrm>
            <a:custGeom>
              <a:avLst/>
              <a:gdLst/>
              <a:ahLst/>
              <a:cxnLst>
                <a:cxn ang="0">
                  <a:pos x="0" y="978"/>
                </a:cxn>
                <a:cxn ang="0">
                  <a:pos x="52" y="597"/>
                </a:cxn>
                <a:cxn ang="0">
                  <a:pos x="70" y="530"/>
                </a:cxn>
                <a:cxn ang="0">
                  <a:pos x="121" y="497"/>
                </a:cxn>
                <a:cxn ang="0">
                  <a:pos x="346" y="364"/>
                </a:cxn>
                <a:cxn ang="0">
                  <a:pos x="607" y="133"/>
                </a:cxn>
                <a:cxn ang="0">
                  <a:pos x="796" y="82"/>
                </a:cxn>
                <a:cxn ang="0">
                  <a:pos x="1021" y="0"/>
                </a:cxn>
                <a:cxn ang="0">
                  <a:pos x="2060" y="49"/>
                </a:cxn>
                <a:cxn ang="0">
                  <a:pos x="2113" y="82"/>
                </a:cxn>
                <a:cxn ang="0">
                  <a:pos x="2216" y="116"/>
                </a:cxn>
                <a:cxn ang="0">
                  <a:pos x="2702" y="215"/>
                </a:cxn>
                <a:cxn ang="0">
                  <a:pos x="2753" y="266"/>
                </a:cxn>
                <a:cxn ang="0">
                  <a:pos x="2823" y="364"/>
                </a:cxn>
                <a:cxn ang="0">
                  <a:pos x="2891" y="546"/>
                </a:cxn>
                <a:cxn ang="0">
                  <a:pos x="2944" y="878"/>
                </a:cxn>
                <a:cxn ang="0">
                  <a:pos x="2978" y="978"/>
                </a:cxn>
                <a:cxn ang="0">
                  <a:pos x="2961" y="1259"/>
                </a:cxn>
                <a:cxn ang="0">
                  <a:pos x="2857" y="1276"/>
                </a:cxn>
                <a:cxn ang="0">
                  <a:pos x="2632" y="1342"/>
                </a:cxn>
                <a:cxn ang="0">
                  <a:pos x="2286" y="1325"/>
                </a:cxn>
                <a:cxn ang="0">
                  <a:pos x="1819" y="1193"/>
                </a:cxn>
                <a:cxn ang="0">
                  <a:pos x="537" y="1176"/>
                </a:cxn>
                <a:cxn ang="0">
                  <a:pos x="346" y="1127"/>
                </a:cxn>
                <a:cxn ang="0">
                  <a:pos x="208" y="1094"/>
                </a:cxn>
                <a:cxn ang="0">
                  <a:pos x="103" y="1043"/>
                </a:cxn>
                <a:cxn ang="0">
                  <a:pos x="0" y="978"/>
                </a:cxn>
              </a:cxnLst>
              <a:rect l="0" t="0" r="0" b="0"/>
              <a:pathLst>
                <a:path w="2077" h="972">
                  <a:moveTo>
                    <a:pt x="0" y="708"/>
                  </a:moveTo>
                  <a:cubicBezTo>
                    <a:pt x="11" y="616"/>
                    <a:pt x="11" y="521"/>
                    <a:pt x="36" y="432"/>
                  </a:cubicBezTo>
                  <a:cubicBezTo>
                    <a:pt x="41" y="416"/>
                    <a:pt x="39" y="398"/>
                    <a:pt x="48" y="384"/>
                  </a:cubicBezTo>
                  <a:cubicBezTo>
                    <a:pt x="56" y="372"/>
                    <a:pt x="72" y="368"/>
                    <a:pt x="84" y="360"/>
                  </a:cubicBezTo>
                  <a:cubicBezTo>
                    <a:pt x="136" y="323"/>
                    <a:pt x="188" y="299"/>
                    <a:pt x="240" y="264"/>
                  </a:cubicBezTo>
                  <a:cubicBezTo>
                    <a:pt x="270" y="173"/>
                    <a:pt x="340" y="136"/>
                    <a:pt x="420" y="96"/>
                  </a:cubicBezTo>
                  <a:cubicBezTo>
                    <a:pt x="461" y="76"/>
                    <a:pt x="552" y="60"/>
                    <a:pt x="552" y="60"/>
                  </a:cubicBezTo>
                  <a:cubicBezTo>
                    <a:pt x="601" y="27"/>
                    <a:pt x="652" y="19"/>
                    <a:pt x="708" y="0"/>
                  </a:cubicBezTo>
                  <a:cubicBezTo>
                    <a:pt x="945" y="7"/>
                    <a:pt x="1192" y="2"/>
                    <a:pt x="1428" y="36"/>
                  </a:cubicBezTo>
                  <a:cubicBezTo>
                    <a:pt x="1440" y="44"/>
                    <a:pt x="1451" y="54"/>
                    <a:pt x="1464" y="60"/>
                  </a:cubicBezTo>
                  <a:cubicBezTo>
                    <a:pt x="1487" y="70"/>
                    <a:pt x="1536" y="84"/>
                    <a:pt x="1536" y="84"/>
                  </a:cubicBezTo>
                  <a:cubicBezTo>
                    <a:pt x="1637" y="159"/>
                    <a:pt x="1758" y="110"/>
                    <a:pt x="1872" y="156"/>
                  </a:cubicBezTo>
                  <a:cubicBezTo>
                    <a:pt x="1884" y="168"/>
                    <a:pt x="1898" y="179"/>
                    <a:pt x="1908" y="192"/>
                  </a:cubicBezTo>
                  <a:cubicBezTo>
                    <a:pt x="1926" y="215"/>
                    <a:pt x="1956" y="264"/>
                    <a:pt x="1956" y="264"/>
                  </a:cubicBezTo>
                  <a:cubicBezTo>
                    <a:pt x="1983" y="374"/>
                    <a:pt x="1962" y="333"/>
                    <a:pt x="2004" y="396"/>
                  </a:cubicBezTo>
                  <a:cubicBezTo>
                    <a:pt x="2018" y="589"/>
                    <a:pt x="1998" y="511"/>
                    <a:pt x="2040" y="636"/>
                  </a:cubicBezTo>
                  <a:cubicBezTo>
                    <a:pt x="2048" y="660"/>
                    <a:pt x="2064" y="708"/>
                    <a:pt x="2064" y="708"/>
                  </a:cubicBezTo>
                  <a:cubicBezTo>
                    <a:pt x="2060" y="776"/>
                    <a:pt x="2077" y="849"/>
                    <a:pt x="2052" y="912"/>
                  </a:cubicBezTo>
                  <a:cubicBezTo>
                    <a:pt x="2043" y="935"/>
                    <a:pt x="2004" y="918"/>
                    <a:pt x="1980" y="924"/>
                  </a:cubicBezTo>
                  <a:cubicBezTo>
                    <a:pt x="1927" y="937"/>
                    <a:pt x="1877" y="959"/>
                    <a:pt x="1824" y="972"/>
                  </a:cubicBezTo>
                  <a:cubicBezTo>
                    <a:pt x="1744" y="968"/>
                    <a:pt x="1664" y="967"/>
                    <a:pt x="1584" y="960"/>
                  </a:cubicBezTo>
                  <a:cubicBezTo>
                    <a:pt x="1474" y="950"/>
                    <a:pt x="1369" y="867"/>
                    <a:pt x="1260" y="864"/>
                  </a:cubicBezTo>
                  <a:cubicBezTo>
                    <a:pt x="964" y="856"/>
                    <a:pt x="668" y="856"/>
                    <a:pt x="372" y="852"/>
                  </a:cubicBezTo>
                  <a:cubicBezTo>
                    <a:pt x="328" y="841"/>
                    <a:pt x="285" y="826"/>
                    <a:pt x="240" y="816"/>
                  </a:cubicBezTo>
                  <a:cubicBezTo>
                    <a:pt x="215" y="811"/>
                    <a:pt x="170" y="805"/>
                    <a:pt x="144" y="792"/>
                  </a:cubicBezTo>
                  <a:cubicBezTo>
                    <a:pt x="51" y="745"/>
                    <a:pt x="162" y="786"/>
                    <a:pt x="72" y="756"/>
                  </a:cubicBezTo>
                  <a:cubicBezTo>
                    <a:pt x="70" y="754"/>
                    <a:pt x="0" y="667"/>
                    <a:pt x="0" y="70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>
                    <a:alpha val="100000"/>
                  </a:srgbClr>
                </a:gs>
                <a:gs pos="100000">
                  <a:srgbClr val="996600">
                    <a:alpha val="100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rgbClr val="996633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89" name="Text Box 4"/>
            <p:cNvSpPr txBox="1"/>
            <p:nvPr/>
          </p:nvSpPr>
          <p:spPr>
            <a:xfrm>
              <a:off x="253" y="227"/>
              <a:ext cx="1521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dirty="0">
                  <a:latin typeface="Comic Sans MS" panose="030F0702030302020204" pitchFamily="66" charset="0"/>
                </a:rPr>
                <a:t>12.1</a:t>
              </a:r>
              <a:r>
                <a:rPr lang="en-US" altLang="zh-CN" dirty="0">
                  <a:latin typeface="Arial" panose="020B0604020202020204" pitchFamily="34" charset="0"/>
                </a:rPr>
                <a:t>×</a:t>
              </a:r>
              <a:r>
                <a:rPr lang="zh-CN" altLang="en-US" dirty="0">
                  <a:latin typeface="Comic Sans MS" panose="030F0702030302020204" pitchFamily="66" charset="0"/>
                </a:rPr>
                <a:t>4＝</a:t>
              </a:r>
            </a:p>
          </p:txBody>
        </p:sp>
        <p:sp>
          <p:nvSpPr>
            <p:cNvPr id="32790" name="Text Box 5"/>
            <p:cNvSpPr txBox="1"/>
            <p:nvPr/>
          </p:nvSpPr>
          <p:spPr>
            <a:xfrm>
              <a:off x="318" y="580"/>
              <a:ext cx="1428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dirty="0">
                  <a:latin typeface="Arial" panose="020B0604020202020204" pitchFamily="34" charset="0"/>
                </a:rPr>
                <a:t>1.21</a:t>
              </a:r>
              <a:r>
                <a:rPr lang="en-US" altLang="zh-CN" dirty="0">
                  <a:latin typeface="Arial" panose="020B0604020202020204" pitchFamily="34" charset="0"/>
                </a:rPr>
                <a:t>×</a:t>
              </a:r>
              <a:r>
                <a:rPr lang="zh-CN" altLang="en-US" dirty="0">
                  <a:latin typeface="Comic Sans MS" panose="030F0702030302020204" pitchFamily="66" charset="0"/>
                </a:rPr>
                <a:t>4＝</a:t>
              </a:r>
            </a:p>
          </p:txBody>
        </p:sp>
      </p:grpSp>
      <p:sp>
        <p:nvSpPr>
          <p:cNvPr id="14342" name="Text Box 6"/>
          <p:cNvSpPr txBox="1"/>
          <p:nvPr/>
        </p:nvSpPr>
        <p:spPr>
          <a:xfrm>
            <a:off x="7270750" y="3579813"/>
            <a:ext cx="1217613" cy="64135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 dirty="0">
                <a:solidFill>
                  <a:srgbClr val="FFFF00"/>
                </a:solidFill>
                <a:latin typeface="Comic Sans MS" panose="030F0702030302020204" pitchFamily="66" charset="0"/>
              </a:rPr>
              <a:t>4.84</a:t>
            </a:r>
          </a:p>
        </p:txBody>
      </p:sp>
      <p:sp>
        <p:nvSpPr>
          <p:cNvPr id="14343" name="Text Box 7"/>
          <p:cNvSpPr txBox="1"/>
          <p:nvPr/>
        </p:nvSpPr>
        <p:spPr>
          <a:xfrm>
            <a:off x="7210425" y="3003550"/>
            <a:ext cx="1217613" cy="64135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 dirty="0">
                <a:solidFill>
                  <a:srgbClr val="FFFF00"/>
                </a:solidFill>
                <a:latin typeface="Comic Sans MS" panose="030F0702030302020204" pitchFamily="66" charset="0"/>
              </a:rPr>
              <a:t>48.4</a:t>
            </a:r>
          </a:p>
        </p:txBody>
      </p:sp>
      <p:grpSp>
        <p:nvGrpSpPr>
          <p:cNvPr id="14344" name="Group 8"/>
          <p:cNvGrpSpPr/>
          <p:nvPr/>
        </p:nvGrpSpPr>
        <p:grpSpPr>
          <a:xfrm>
            <a:off x="2195513" y="3860800"/>
            <a:ext cx="4032250" cy="1477963"/>
            <a:chOff x="0" y="0"/>
            <a:chExt cx="2303" cy="931"/>
          </a:xfrm>
        </p:grpSpPr>
        <p:sp>
          <p:nvSpPr>
            <p:cNvPr id="32785" name="未知"/>
            <p:cNvSpPr/>
            <p:nvPr/>
          </p:nvSpPr>
          <p:spPr>
            <a:xfrm>
              <a:off x="0" y="0"/>
              <a:ext cx="2303" cy="931"/>
            </a:xfrm>
            <a:custGeom>
              <a:avLst/>
              <a:gdLst/>
              <a:ahLst/>
              <a:cxnLst>
                <a:cxn ang="0">
                  <a:pos x="24" y="635"/>
                </a:cxn>
                <a:cxn ang="0">
                  <a:pos x="196" y="271"/>
                </a:cxn>
                <a:cxn ang="0">
                  <a:pos x="264" y="206"/>
                </a:cxn>
                <a:cxn ang="0">
                  <a:pos x="310" y="149"/>
                </a:cxn>
                <a:cxn ang="0">
                  <a:pos x="334" y="122"/>
                </a:cxn>
                <a:cxn ang="0">
                  <a:pos x="622" y="56"/>
                </a:cxn>
                <a:cxn ang="0">
                  <a:pos x="920" y="0"/>
                </a:cxn>
                <a:cxn ang="0">
                  <a:pos x="1588" y="10"/>
                </a:cxn>
                <a:cxn ang="0">
                  <a:pos x="1795" y="28"/>
                </a:cxn>
                <a:cxn ang="0">
                  <a:pos x="1910" y="75"/>
                </a:cxn>
                <a:cxn ang="0">
                  <a:pos x="2037" y="159"/>
                </a:cxn>
                <a:cxn ang="0">
                  <a:pos x="2209" y="224"/>
                </a:cxn>
                <a:cxn ang="0">
                  <a:pos x="2255" y="364"/>
                </a:cxn>
                <a:cxn ang="0">
                  <a:pos x="2243" y="645"/>
                </a:cxn>
                <a:cxn ang="0">
                  <a:pos x="2221" y="672"/>
                </a:cxn>
                <a:cxn ang="0">
                  <a:pos x="2209" y="701"/>
                </a:cxn>
                <a:cxn ang="0">
                  <a:pos x="2025" y="710"/>
                </a:cxn>
                <a:cxn ang="0">
                  <a:pos x="1058" y="794"/>
                </a:cxn>
                <a:cxn ang="0">
                  <a:pos x="448" y="766"/>
                </a:cxn>
                <a:cxn ang="0">
                  <a:pos x="70" y="729"/>
                </a:cxn>
                <a:cxn ang="0">
                  <a:pos x="24" y="635"/>
                </a:cxn>
              </a:cxnLst>
              <a:rect l="0" t="0" r="0" b="0"/>
              <a:pathLst>
                <a:path w="2352" h="1055">
                  <a:moveTo>
                    <a:pt x="24" y="816"/>
                  </a:moveTo>
                  <a:cubicBezTo>
                    <a:pt x="42" y="640"/>
                    <a:pt x="44" y="455"/>
                    <a:pt x="204" y="348"/>
                  </a:cubicBezTo>
                  <a:cubicBezTo>
                    <a:pt x="238" y="297"/>
                    <a:pt x="218" y="283"/>
                    <a:pt x="276" y="264"/>
                  </a:cubicBezTo>
                  <a:cubicBezTo>
                    <a:pt x="292" y="240"/>
                    <a:pt x="308" y="216"/>
                    <a:pt x="324" y="192"/>
                  </a:cubicBezTo>
                  <a:cubicBezTo>
                    <a:pt x="332" y="180"/>
                    <a:pt x="334" y="161"/>
                    <a:pt x="348" y="156"/>
                  </a:cubicBezTo>
                  <a:cubicBezTo>
                    <a:pt x="447" y="123"/>
                    <a:pt x="547" y="95"/>
                    <a:pt x="648" y="72"/>
                  </a:cubicBezTo>
                  <a:cubicBezTo>
                    <a:pt x="752" y="48"/>
                    <a:pt x="858" y="34"/>
                    <a:pt x="960" y="0"/>
                  </a:cubicBezTo>
                  <a:cubicBezTo>
                    <a:pt x="1192" y="4"/>
                    <a:pt x="1424" y="3"/>
                    <a:pt x="1656" y="12"/>
                  </a:cubicBezTo>
                  <a:cubicBezTo>
                    <a:pt x="1728" y="15"/>
                    <a:pt x="1872" y="36"/>
                    <a:pt x="1872" y="36"/>
                  </a:cubicBezTo>
                  <a:cubicBezTo>
                    <a:pt x="1911" y="62"/>
                    <a:pt x="1948" y="81"/>
                    <a:pt x="1992" y="96"/>
                  </a:cubicBezTo>
                  <a:cubicBezTo>
                    <a:pt x="2039" y="143"/>
                    <a:pt x="2059" y="182"/>
                    <a:pt x="2124" y="204"/>
                  </a:cubicBezTo>
                  <a:cubicBezTo>
                    <a:pt x="2183" y="248"/>
                    <a:pt x="2234" y="270"/>
                    <a:pt x="2304" y="288"/>
                  </a:cubicBezTo>
                  <a:cubicBezTo>
                    <a:pt x="2326" y="354"/>
                    <a:pt x="2341" y="401"/>
                    <a:pt x="2352" y="468"/>
                  </a:cubicBezTo>
                  <a:cubicBezTo>
                    <a:pt x="2348" y="588"/>
                    <a:pt x="2351" y="708"/>
                    <a:pt x="2340" y="828"/>
                  </a:cubicBezTo>
                  <a:cubicBezTo>
                    <a:pt x="2339" y="842"/>
                    <a:pt x="2322" y="851"/>
                    <a:pt x="2316" y="864"/>
                  </a:cubicBezTo>
                  <a:cubicBezTo>
                    <a:pt x="2310" y="875"/>
                    <a:pt x="2316" y="897"/>
                    <a:pt x="2304" y="900"/>
                  </a:cubicBezTo>
                  <a:cubicBezTo>
                    <a:pt x="2242" y="915"/>
                    <a:pt x="2176" y="908"/>
                    <a:pt x="2112" y="912"/>
                  </a:cubicBezTo>
                  <a:cubicBezTo>
                    <a:pt x="1790" y="1019"/>
                    <a:pt x="1439" y="1008"/>
                    <a:pt x="1104" y="1020"/>
                  </a:cubicBezTo>
                  <a:cubicBezTo>
                    <a:pt x="825" y="1014"/>
                    <a:pt x="680" y="1055"/>
                    <a:pt x="468" y="984"/>
                  </a:cubicBezTo>
                  <a:cubicBezTo>
                    <a:pt x="336" y="852"/>
                    <a:pt x="531" y="1030"/>
                    <a:pt x="72" y="936"/>
                  </a:cubicBezTo>
                  <a:cubicBezTo>
                    <a:pt x="49" y="931"/>
                    <a:pt x="0" y="840"/>
                    <a:pt x="24" y="816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>
                    <a:alpha val="100000"/>
                  </a:srgbClr>
                </a:gs>
                <a:gs pos="100000">
                  <a:srgbClr val="996600">
                    <a:alpha val="100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rgbClr val="996633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86" name="Text Box 10"/>
            <p:cNvSpPr txBox="1"/>
            <p:nvPr/>
          </p:nvSpPr>
          <p:spPr>
            <a:xfrm>
              <a:off x="619" y="91"/>
              <a:ext cx="93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dirty="0">
                  <a:latin typeface="Comic Sans MS" panose="030F0702030302020204" pitchFamily="66" charset="0"/>
                </a:rPr>
                <a:t>4</a:t>
              </a:r>
              <a:r>
                <a:rPr lang="en-US" altLang="zh-CN" dirty="0">
                  <a:latin typeface="Arial" panose="020B0604020202020204" pitchFamily="34" charset="0"/>
                </a:rPr>
                <a:t>×</a:t>
              </a:r>
              <a:r>
                <a:rPr lang="zh-CN" altLang="en-US" dirty="0">
                  <a:latin typeface="Arial" panose="020B0604020202020204" pitchFamily="34" charset="0"/>
                </a:rPr>
                <a:t>6</a:t>
              </a:r>
              <a:r>
                <a:rPr lang="zh-CN" altLang="en-US" dirty="0">
                  <a:latin typeface="Comic Sans MS" panose="030F0702030302020204" pitchFamily="66" charset="0"/>
                </a:rPr>
                <a:t>＝</a:t>
              </a:r>
            </a:p>
          </p:txBody>
        </p:sp>
        <p:sp>
          <p:nvSpPr>
            <p:cNvPr id="32787" name="Text Box 11"/>
            <p:cNvSpPr txBox="1"/>
            <p:nvPr/>
          </p:nvSpPr>
          <p:spPr>
            <a:xfrm>
              <a:off x="536" y="438"/>
              <a:ext cx="1135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dirty="0">
                  <a:latin typeface="Arial" panose="020B0604020202020204" pitchFamily="34" charset="0"/>
                </a:rPr>
                <a:t>0.4</a:t>
              </a:r>
              <a:r>
                <a:rPr lang="en-US" altLang="zh-CN" dirty="0">
                  <a:latin typeface="Arial" panose="020B0604020202020204" pitchFamily="34" charset="0"/>
                </a:rPr>
                <a:t>×</a:t>
              </a:r>
              <a:r>
                <a:rPr lang="zh-CN" altLang="en-US" dirty="0">
                  <a:latin typeface="Arial" panose="020B0604020202020204" pitchFamily="34" charset="0"/>
                </a:rPr>
                <a:t>6</a:t>
              </a:r>
              <a:r>
                <a:rPr lang="zh-CN" altLang="en-US" dirty="0">
                  <a:latin typeface="Comic Sans MS" panose="030F0702030302020204" pitchFamily="66" charset="0"/>
                </a:rPr>
                <a:t>＝</a:t>
              </a:r>
            </a:p>
          </p:txBody>
        </p:sp>
      </p:grpSp>
      <p:grpSp>
        <p:nvGrpSpPr>
          <p:cNvPr id="14348" name="Group 12"/>
          <p:cNvGrpSpPr/>
          <p:nvPr/>
        </p:nvGrpSpPr>
        <p:grpSpPr>
          <a:xfrm>
            <a:off x="630238" y="4868863"/>
            <a:ext cx="3654425" cy="1512887"/>
            <a:chOff x="0" y="0"/>
            <a:chExt cx="1893" cy="953"/>
          </a:xfrm>
        </p:grpSpPr>
        <p:sp>
          <p:nvSpPr>
            <p:cNvPr id="32782" name="未知"/>
            <p:cNvSpPr/>
            <p:nvPr/>
          </p:nvSpPr>
          <p:spPr>
            <a:xfrm>
              <a:off x="0" y="0"/>
              <a:ext cx="1893" cy="952"/>
            </a:xfrm>
            <a:custGeom>
              <a:avLst/>
              <a:gdLst/>
              <a:ahLst/>
              <a:cxnLst>
                <a:cxn ang="0">
                  <a:pos x="446" y="918"/>
                </a:cxn>
                <a:cxn ang="0">
                  <a:pos x="158" y="840"/>
                </a:cxn>
                <a:cxn ang="0">
                  <a:pos x="86" y="806"/>
                </a:cxn>
                <a:cxn ang="0">
                  <a:pos x="38" y="740"/>
                </a:cxn>
                <a:cxn ang="0">
                  <a:pos x="50" y="550"/>
                </a:cxn>
                <a:cxn ang="0">
                  <a:pos x="170" y="360"/>
                </a:cxn>
                <a:cxn ang="0">
                  <a:pos x="278" y="293"/>
                </a:cxn>
                <a:cxn ang="0">
                  <a:pos x="350" y="237"/>
                </a:cxn>
                <a:cxn ang="0">
                  <a:pos x="374" y="204"/>
                </a:cxn>
                <a:cxn ang="0">
                  <a:pos x="782" y="159"/>
                </a:cxn>
                <a:cxn ang="0">
                  <a:pos x="926" y="115"/>
                </a:cxn>
                <a:cxn ang="0">
                  <a:pos x="1478" y="137"/>
                </a:cxn>
                <a:cxn ang="0">
                  <a:pos x="1610" y="204"/>
                </a:cxn>
                <a:cxn ang="0">
                  <a:pos x="1838" y="327"/>
                </a:cxn>
                <a:cxn ang="0">
                  <a:pos x="1886" y="550"/>
                </a:cxn>
                <a:cxn ang="0">
                  <a:pos x="1862" y="718"/>
                </a:cxn>
                <a:cxn ang="0">
                  <a:pos x="1658" y="884"/>
                </a:cxn>
                <a:cxn ang="0">
                  <a:pos x="446" y="896"/>
                </a:cxn>
                <a:cxn ang="0">
                  <a:pos x="446" y="918"/>
                </a:cxn>
              </a:cxnLst>
              <a:rect l="0" t="0" r="0" b="0"/>
              <a:pathLst>
                <a:path w="1893" h="987">
                  <a:moveTo>
                    <a:pt x="446" y="987"/>
                  </a:moveTo>
                  <a:cubicBezTo>
                    <a:pt x="304" y="974"/>
                    <a:pt x="271" y="978"/>
                    <a:pt x="158" y="903"/>
                  </a:cubicBezTo>
                  <a:cubicBezTo>
                    <a:pt x="136" y="888"/>
                    <a:pt x="108" y="882"/>
                    <a:pt x="86" y="867"/>
                  </a:cubicBezTo>
                  <a:cubicBezTo>
                    <a:pt x="70" y="843"/>
                    <a:pt x="54" y="819"/>
                    <a:pt x="38" y="795"/>
                  </a:cubicBezTo>
                  <a:cubicBezTo>
                    <a:pt x="0" y="738"/>
                    <a:pt x="43" y="659"/>
                    <a:pt x="50" y="591"/>
                  </a:cubicBezTo>
                  <a:cubicBezTo>
                    <a:pt x="58" y="509"/>
                    <a:pt x="89" y="414"/>
                    <a:pt x="170" y="387"/>
                  </a:cubicBezTo>
                  <a:cubicBezTo>
                    <a:pt x="206" y="351"/>
                    <a:pt x="230" y="331"/>
                    <a:pt x="278" y="315"/>
                  </a:cubicBezTo>
                  <a:cubicBezTo>
                    <a:pt x="300" y="293"/>
                    <a:pt x="328" y="277"/>
                    <a:pt x="350" y="255"/>
                  </a:cubicBezTo>
                  <a:cubicBezTo>
                    <a:pt x="360" y="245"/>
                    <a:pt x="362" y="227"/>
                    <a:pt x="374" y="219"/>
                  </a:cubicBezTo>
                  <a:cubicBezTo>
                    <a:pt x="475" y="156"/>
                    <a:pt x="719" y="174"/>
                    <a:pt x="782" y="171"/>
                  </a:cubicBezTo>
                  <a:cubicBezTo>
                    <a:pt x="836" y="157"/>
                    <a:pt x="870" y="134"/>
                    <a:pt x="926" y="123"/>
                  </a:cubicBezTo>
                  <a:cubicBezTo>
                    <a:pt x="1110" y="0"/>
                    <a:pt x="1303" y="89"/>
                    <a:pt x="1478" y="147"/>
                  </a:cubicBezTo>
                  <a:cubicBezTo>
                    <a:pt x="1522" y="180"/>
                    <a:pt x="1564" y="193"/>
                    <a:pt x="1610" y="219"/>
                  </a:cubicBezTo>
                  <a:cubicBezTo>
                    <a:pt x="1689" y="263"/>
                    <a:pt x="1751" y="322"/>
                    <a:pt x="1838" y="351"/>
                  </a:cubicBezTo>
                  <a:cubicBezTo>
                    <a:pt x="1893" y="433"/>
                    <a:pt x="1878" y="473"/>
                    <a:pt x="1886" y="591"/>
                  </a:cubicBezTo>
                  <a:cubicBezTo>
                    <a:pt x="1874" y="650"/>
                    <a:pt x="1880" y="713"/>
                    <a:pt x="1862" y="771"/>
                  </a:cubicBezTo>
                  <a:cubicBezTo>
                    <a:pt x="1836" y="854"/>
                    <a:pt x="1751" y="950"/>
                    <a:pt x="1658" y="951"/>
                  </a:cubicBezTo>
                  <a:cubicBezTo>
                    <a:pt x="1254" y="955"/>
                    <a:pt x="850" y="959"/>
                    <a:pt x="446" y="963"/>
                  </a:cubicBezTo>
                  <a:cubicBezTo>
                    <a:pt x="382" y="979"/>
                    <a:pt x="382" y="971"/>
                    <a:pt x="446" y="987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00">
                    <a:alpha val="100000"/>
                  </a:srgbClr>
                </a:gs>
                <a:gs pos="100000">
                  <a:srgbClr val="996600">
                    <a:alpha val="100000"/>
                  </a:srgbClr>
                </a:gs>
              </a:gsLst>
              <a:lin ang="5400000" scaled="1"/>
              <a:tileRect/>
            </a:gradFill>
            <a:ln w="9525" cap="flat" cmpd="sng">
              <a:solidFill>
                <a:srgbClr val="996633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83" name="Text Box 14"/>
            <p:cNvSpPr txBox="1"/>
            <p:nvPr/>
          </p:nvSpPr>
          <p:spPr>
            <a:xfrm>
              <a:off x="354" y="196"/>
              <a:ext cx="100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dirty="0">
                  <a:latin typeface="Comic Sans MS" panose="030F0702030302020204" pitchFamily="66" charset="0"/>
                </a:rPr>
                <a:t>32</a:t>
              </a:r>
              <a:r>
                <a:rPr lang="en-US" altLang="zh-CN" dirty="0">
                  <a:latin typeface="Arial" panose="020B0604020202020204" pitchFamily="34" charset="0"/>
                </a:rPr>
                <a:t>×</a:t>
              </a:r>
              <a:r>
                <a:rPr lang="zh-CN" altLang="en-US" dirty="0">
                  <a:latin typeface="Comic Sans MS" panose="030F0702030302020204" pitchFamily="66" charset="0"/>
                </a:rPr>
                <a:t>3＝</a:t>
              </a:r>
            </a:p>
          </p:txBody>
        </p:sp>
        <p:sp>
          <p:nvSpPr>
            <p:cNvPr id="32784" name="Text Box 15"/>
            <p:cNvSpPr txBox="1"/>
            <p:nvPr/>
          </p:nvSpPr>
          <p:spPr>
            <a:xfrm>
              <a:off x="322" y="549"/>
              <a:ext cx="110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dirty="0">
                  <a:latin typeface="Comic Sans MS" panose="030F0702030302020204" pitchFamily="66" charset="0"/>
                </a:rPr>
                <a:t>3.2</a:t>
              </a:r>
              <a:r>
                <a:rPr lang="en-US" altLang="zh-CN" dirty="0">
                  <a:latin typeface="Arial" panose="020B0604020202020204" pitchFamily="34" charset="0"/>
                </a:rPr>
                <a:t>×</a:t>
              </a:r>
              <a:r>
                <a:rPr lang="zh-CN" altLang="en-US" dirty="0">
                  <a:latin typeface="Comic Sans MS" panose="030F0702030302020204" pitchFamily="66" charset="0"/>
                </a:rPr>
                <a:t>3＝</a:t>
              </a:r>
            </a:p>
          </p:txBody>
        </p:sp>
      </p:grpSp>
      <p:pic>
        <p:nvPicPr>
          <p:cNvPr id="32775" name="Picture 16" descr="BUILD023s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13878">
            <a:off x="7124700" y="760413"/>
            <a:ext cx="1660525" cy="20812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53" name="Picture 17" descr="rabbit007s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49363" y="3716338"/>
            <a:ext cx="1162050" cy="1504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54" name="Text Box 18"/>
          <p:cNvSpPr txBox="1"/>
          <p:nvPr/>
        </p:nvSpPr>
        <p:spPr>
          <a:xfrm>
            <a:off x="3187700" y="5157788"/>
            <a:ext cx="739775" cy="64135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 dirty="0">
                <a:solidFill>
                  <a:srgbClr val="FFFF00"/>
                </a:solidFill>
                <a:latin typeface="Comic Sans MS" panose="030F0702030302020204" pitchFamily="66" charset="0"/>
              </a:rPr>
              <a:t>96</a:t>
            </a:r>
          </a:p>
        </p:txBody>
      </p:sp>
      <p:sp>
        <p:nvSpPr>
          <p:cNvPr id="14355" name="Text Box 19"/>
          <p:cNvSpPr txBox="1"/>
          <p:nvPr/>
        </p:nvSpPr>
        <p:spPr>
          <a:xfrm>
            <a:off x="3162300" y="5734050"/>
            <a:ext cx="938213" cy="64135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 dirty="0">
                <a:solidFill>
                  <a:srgbClr val="FFFF00"/>
                </a:solidFill>
                <a:latin typeface="Comic Sans MS" panose="030F0702030302020204" pitchFamily="66" charset="0"/>
              </a:rPr>
              <a:t>9.6</a:t>
            </a:r>
          </a:p>
        </p:txBody>
      </p:sp>
      <p:sp>
        <p:nvSpPr>
          <p:cNvPr id="14356" name="Text Box 20"/>
          <p:cNvSpPr txBox="1"/>
          <p:nvPr/>
        </p:nvSpPr>
        <p:spPr>
          <a:xfrm>
            <a:off x="5072063" y="4011613"/>
            <a:ext cx="739775" cy="64135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 dirty="0">
                <a:solidFill>
                  <a:srgbClr val="FFFF00"/>
                </a:solidFill>
                <a:latin typeface="Comic Sans MS" panose="030F0702030302020204" pitchFamily="66" charset="0"/>
              </a:rPr>
              <a:t>24</a:t>
            </a:r>
          </a:p>
        </p:txBody>
      </p:sp>
      <p:sp>
        <p:nvSpPr>
          <p:cNvPr id="14357" name="Text Box 21"/>
          <p:cNvSpPr txBox="1"/>
          <p:nvPr/>
        </p:nvSpPr>
        <p:spPr>
          <a:xfrm>
            <a:off x="4962525" y="4587875"/>
            <a:ext cx="938213" cy="64135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 dirty="0">
                <a:solidFill>
                  <a:srgbClr val="FFFF00"/>
                </a:solidFill>
                <a:latin typeface="Comic Sans MS" panose="030F0702030302020204" pitchFamily="66" charset="0"/>
              </a:rPr>
              <a:t>2.4</a:t>
            </a:r>
          </a:p>
        </p:txBody>
      </p:sp>
      <p:sp>
        <p:nvSpPr>
          <p:cNvPr id="14358" name="WordArt 22"/>
          <p:cNvSpPr>
            <a:spLocks noChangeArrowheads="1" noChangeShapeType="1"/>
          </p:cNvSpPr>
          <p:nvPr/>
        </p:nvSpPr>
        <p:spPr bwMode="auto">
          <a:xfrm>
            <a:off x="539750" y="117475"/>
            <a:ext cx="914400" cy="700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 w="9525" cap="flat" cmpd="sng"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/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练习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583 0.20556 C -0.27621 0.13357 -0.25659 0.06158 -0.2375 0.06945 C -0.2184 0.07732 -0.2 0.25463 -0.18125 0.25278 C -0.1625 0.25093 -0.13923 0.06158 -0.125 0.05834 C -0.11076 0.0551 -0.11666 0.24306 -0.09583 0.23334 C -0.075 0.22362 -0.01597 0.03889 2.77778E-7 -4.07407E-6 " pathEditMode="relative" ptsTypes="aaaaaA">
                                      <p:cBhvr>
                                        <p:cTn id="20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046 C 0.02344 -0.10833 0.04671 -0.21643 0.079 -0.2463 C 0.11111 -0.27685 0.15226 -0.22893 0.19341 -0.18125 " pathEditMode="relative" rAng="171547648" ptsTypes="aaA">
                                      <p:cBhvr>
                                        <p:cTn id="41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-1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341 -0.18125 C 0.23612 -0.30092 0.27882 -0.4206 0.32674 -0.45069 C 0.37466 -0.48078 0.45521 -0.37662 0.48091 -0.3618 " pathEditMode="relative" ptsTypes="aaA">
                                      <p:cBhvr>
                                        <p:cTn id="62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  <p:bldP spid="14354" grpId="0"/>
      <p:bldP spid="14355" grpId="0"/>
      <p:bldP spid="14356" grpId="0"/>
      <p:bldP spid="143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天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8" y="620713"/>
            <a:ext cx="8820150" cy="59039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795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076700"/>
            <a:ext cx="3455988" cy="2447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796" name="Rectangle 4"/>
          <p:cNvSpPr/>
          <p:nvPr/>
        </p:nvSpPr>
        <p:spPr>
          <a:xfrm>
            <a:off x="647700" y="4868863"/>
            <a:ext cx="2052638" cy="792162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000" tIns="46800" rIns="90000" bIns="46800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3797" name="Text Box 5"/>
          <p:cNvSpPr txBox="1"/>
          <p:nvPr/>
        </p:nvSpPr>
        <p:spPr>
          <a:xfrm>
            <a:off x="684213" y="4941888"/>
            <a:ext cx="1930400" cy="64135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dirty="0">
                <a:latin typeface="Comic Sans MS" panose="030F0702030302020204" pitchFamily="66" charset="0"/>
              </a:rPr>
              <a:t>1.49</a:t>
            </a:r>
            <a:r>
              <a:rPr lang="zh-CN" altLang="en-US" dirty="0">
                <a:latin typeface="Arial" panose="020B0604020202020204" pitchFamily="34" charset="0"/>
              </a:rPr>
              <a:t>×3</a:t>
            </a:r>
          </a:p>
        </p:txBody>
      </p:sp>
      <p:pic>
        <p:nvPicPr>
          <p:cNvPr id="33798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55875" y="3716338"/>
            <a:ext cx="3455988" cy="2447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799" name="Rectangle 7"/>
          <p:cNvSpPr/>
          <p:nvPr/>
        </p:nvSpPr>
        <p:spPr>
          <a:xfrm>
            <a:off x="3348038" y="4508500"/>
            <a:ext cx="2016125" cy="792163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000" tIns="46800" rIns="90000" bIns="46800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3800" name="Text Box 8"/>
          <p:cNvSpPr txBox="1"/>
          <p:nvPr/>
        </p:nvSpPr>
        <p:spPr>
          <a:xfrm>
            <a:off x="3351213" y="4586288"/>
            <a:ext cx="1930400" cy="64135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dirty="0">
                <a:latin typeface="Comic Sans MS" panose="030F0702030302020204" pitchFamily="66" charset="0"/>
              </a:rPr>
              <a:t>14.9</a:t>
            </a:r>
            <a:r>
              <a:rPr lang="zh-CN" altLang="en-US" dirty="0">
                <a:latin typeface="Arial" panose="020B0604020202020204" pitchFamily="34" charset="0"/>
              </a:rPr>
              <a:t>×3</a:t>
            </a:r>
          </a:p>
        </p:txBody>
      </p:sp>
      <p:pic>
        <p:nvPicPr>
          <p:cNvPr id="33801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08625" y="4076700"/>
            <a:ext cx="3455988" cy="2447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802" name="Rectangle 10"/>
          <p:cNvSpPr/>
          <p:nvPr/>
        </p:nvSpPr>
        <p:spPr>
          <a:xfrm>
            <a:off x="6084888" y="4868863"/>
            <a:ext cx="2374900" cy="792162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000" tIns="46800" rIns="90000" bIns="46800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3803" name="Text Box 11"/>
          <p:cNvSpPr txBox="1"/>
          <p:nvPr/>
        </p:nvSpPr>
        <p:spPr>
          <a:xfrm>
            <a:off x="6164263" y="4946650"/>
            <a:ext cx="2209800" cy="64135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dirty="0">
                <a:latin typeface="Comic Sans MS" panose="030F0702030302020204" pitchFamily="66" charset="0"/>
              </a:rPr>
              <a:t>0.149</a:t>
            </a:r>
            <a:r>
              <a:rPr lang="zh-CN" altLang="en-US" dirty="0">
                <a:latin typeface="Arial" panose="020B0604020202020204" pitchFamily="34" charset="0"/>
              </a:rPr>
              <a:t>×3</a:t>
            </a:r>
          </a:p>
        </p:txBody>
      </p:sp>
      <p:grpSp>
        <p:nvGrpSpPr>
          <p:cNvPr id="15372" name="Group 12"/>
          <p:cNvGrpSpPr/>
          <p:nvPr/>
        </p:nvGrpSpPr>
        <p:grpSpPr>
          <a:xfrm>
            <a:off x="1042988" y="1482725"/>
            <a:ext cx="1504950" cy="1658938"/>
            <a:chOff x="0" y="0"/>
            <a:chExt cx="948" cy="1045"/>
          </a:xfrm>
        </p:grpSpPr>
        <p:sp>
          <p:nvSpPr>
            <p:cNvPr id="33814" name="Text Box 13"/>
            <p:cNvSpPr txBox="1"/>
            <p:nvPr/>
          </p:nvSpPr>
          <p:spPr>
            <a:xfrm>
              <a:off x="221" y="635"/>
              <a:ext cx="680" cy="410"/>
            </a:xfrm>
            <a:prstGeom prst="rect">
              <a:avLst/>
            </a:prstGeom>
            <a:solidFill>
              <a:srgbClr val="CCFF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zh-CN" dirty="0">
                  <a:latin typeface="Arial" panose="020B0604020202020204" pitchFamily="34" charset="0"/>
                </a:rPr>
                <a:t>44.7</a:t>
              </a:r>
            </a:p>
          </p:txBody>
        </p:sp>
        <p:pic>
          <p:nvPicPr>
            <p:cNvPr id="33815" name="Picture 14" descr="insect013s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0" y="0"/>
              <a:ext cx="948" cy="72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5375" name="Group 15"/>
          <p:cNvGrpSpPr/>
          <p:nvPr/>
        </p:nvGrpSpPr>
        <p:grpSpPr>
          <a:xfrm>
            <a:off x="3851275" y="908050"/>
            <a:ext cx="1557338" cy="1658938"/>
            <a:chOff x="0" y="0"/>
            <a:chExt cx="981" cy="1045"/>
          </a:xfrm>
        </p:grpSpPr>
        <p:sp>
          <p:nvSpPr>
            <p:cNvPr id="33812" name="Text Box 16"/>
            <p:cNvSpPr txBox="1"/>
            <p:nvPr/>
          </p:nvSpPr>
          <p:spPr>
            <a:xfrm>
              <a:off x="141" y="635"/>
              <a:ext cx="840" cy="410"/>
            </a:xfrm>
            <a:prstGeom prst="rect">
              <a:avLst/>
            </a:prstGeom>
            <a:solidFill>
              <a:srgbClr val="CCFF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zh-CN" dirty="0">
                  <a:latin typeface="Arial" panose="020B0604020202020204" pitchFamily="34" charset="0"/>
                </a:rPr>
                <a:t>0.447</a:t>
              </a:r>
            </a:p>
          </p:txBody>
        </p:sp>
        <p:pic>
          <p:nvPicPr>
            <p:cNvPr id="33813" name="Picture 17" descr="insect013s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0" y="0"/>
              <a:ext cx="948" cy="72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5378" name="Group 18"/>
          <p:cNvGrpSpPr/>
          <p:nvPr/>
        </p:nvGrpSpPr>
        <p:grpSpPr>
          <a:xfrm>
            <a:off x="6516688" y="1482725"/>
            <a:ext cx="1504950" cy="1658938"/>
            <a:chOff x="0" y="0"/>
            <a:chExt cx="948" cy="1045"/>
          </a:xfrm>
        </p:grpSpPr>
        <p:sp>
          <p:nvSpPr>
            <p:cNvPr id="33810" name="Text Box 19"/>
            <p:cNvSpPr txBox="1"/>
            <p:nvPr/>
          </p:nvSpPr>
          <p:spPr>
            <a:xfrm>
              <a:off x="221" y="635"/>
              <a:ext cx="680" cy="410"/>
            </a:xfrm>
            <a:prstGeom prst="rect">
              <a:avLst/>
            </a:prstGeom>
            <a:solidFill>
              <a:srgbClr val="CCFF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zh-CN" dirty="0">
                  <a:latin typeface="Arial" panose="020B0604020202020204" pitchFamily="34" charset="0"/>
                </a:rPr>
                <a:t>4.47</a:t>
              </a:r>
            </a:p>
          </p:txBody>
        </p:sp>
        <p:pic>
          <p:nvPicPr>
            <p:cNvPr id="33811" name="Picture 20" descr="insect013s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0" y="0"/>
              <a:ext cx="948" cy="72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3807" name="Rectangle 21"/>
          <p:cNvSpPr/>
          <p:nvPr/>
        </p:nvSpPr>
        <p:spPr>
          <a:xfrm>
            <a:off x="627063" y="771525"/>
            <a:ext cx="2682875" cy="64135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zh-CN" b="0" dirty="0">
                <a:solidFill>
                  <a:srgbClr val="0000FF"/>
                </a:solidFill>
                <a:latin typeface="Arial" panose="020B0604020202020204" pitchFamily="34" charset="0"/>
              </a:rPr>
              <a:t>149×3=447</a:t>
            </a:r>
          </a:p>
        </p:txBody>
      </p:sp>
      <p:sp>
        <p:nvSpPr>
          <p:cNvPr id="33808" name="Text Box 22"/>
          <p:cNvSpPr txBox="1"/>
          <p:nvPr/>
        </p:nvSpPr>
        <p:spPr>
          <a:xfrm>
            <a:off x="2586038" y="58738"/>
            <a:ext cx="2922587" cy="64135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给小蜜蜂找家</a:t>
            </a:r>
          </a:p>
        </p:txBody>
      </p:sp>
      <p:sp>
        <p:nvSpPr>
          <p:cNvPr id="15383" name="WordArt 23"/>
          <p:cNvSpPr>
            <a:spLocks noChangeArrowheads="1" noChangeShapeType="1"/>
          </p:cNvSpPr>
          <p:nvPr/>
        </p:nvSpPr>
        <p:spPr bwMode="auto">
          <a:xfrm>
            <a:off x="539750" y="117475"/>
            <a:ext cx="914400" cy="700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 w="9525" cap="flat" cmpd="sng"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/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练习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C 0.00087 0.03194 0.00191 0.06389 0.02118 0.08565 C 0.04046 0.1074 0.08264 0.12176 0.11528 0.13055 C 0.14809 0.13912 0.19046 0.12592 0.21789 0.13819 C 0.24532 0.15069 0.26945 0.19352 0.28004 0.20486 " pathEditMode="relative" rAng="0" ptsTypes="aaaaA">
                                      <p:cBhvr>
                                        <p:cTn id="22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0" y="1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C 0.0217 0.06134 0.04341 0.12269 0.07917 0.15718 C 0.11493 0.19144 0.17674 0.18542 0.21459 0.20625 C 0.25243 0.22685 0.2941 0.26088 0.30625 0.28148 C 0.31841 0.30232 0.30295 0.31644 0.2875 0.33079 " pathEditMode="relative" rAng="0" ptsTypes="aaaaA">
                                      <p:cBhvr>
                                        <p:cTn id="26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0" y="1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C -0.0448 0.03194 -0.08959 0.06435 -0.15191 0.07824 C -0.21441 0.09213 -0.30799 0.06597 -0.37448 0.08287 C -0.44115 0.09977 -0.51077 0.15208 -0.55139 0.1794 C -0.59202 0.20671 -0.60695 0.23541 -0.61789 0.24699 " pathEditMode="relative" rAng="0" ptsTypes="aaaaA">
                                      <p:cBhvr>
                                        <p:cTn id="30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00" y="1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ehf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" y="620713"/>
            <a:ext cx="8964613" cy="5924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AutoShape 3"/>
          <p:cNvSpPr/>
          <p:nvPr/>
        </p:nvSpPr>
        <p:spPr>
          <a:xfrm>
            <a:off x="109538" y="622300"/>
            <a:ext cx="3744912" cy="1800225"/>
          </a:xfrm>
          <a:prstGeom prst="cloudCallout">
            <a:avLst>
              <a:gd name="adj1" fmla="val 202991"/>
              <a:gd name="adj2" fmla="val -342162"/>
            </a:avLst>
          </a:prstGeom>
          <a:solidFill>
            <a:srgbClr val="FFFFCC"/>
          </a:solidFill>
          <a:ln w="9525" cap="flat" cmpd="sng">
            <a:solidFill>
              <a:srgbClr val="CC9900"/>
            </a:solidFill>
            <a:prstDash val="solid"/>
            <a:headEnd type="none" w="med" len="med"/>
            <a:tailEnd type="none" w="med" len="med"/>
          </a:ln>
        </p:spPr>
        <p:txBody>
          <a:bodyPr lIns="90000" tIns="46800" rIns="90000" bIns="46800" anchor="ctr" anchorCtr="0"/>
          <a:lstStyle/>
          <a:p>
            <a:pPr algn="l"/>
            <a:r>
              <a:rPr lang="zh-CN" altLang="zh-CN" b="0" dirty="0">
                <a:solidFill>
                  <a:schemeClr val="bg1"/>
                </a:solidFill>
                <a:latin typeface="Arial" panose="020B0604020202020204" pitchFamily="34" charset="0"/>
              </a:rPr>
              <a:t>  </a:t>
            </a:r>
            <a:r>
              <a:rPr lang="zh-CN" altLang="en-US" b="0" dirty="0">
                <a:solidFill>
                  <a:schemeClr val="bg1"/>
                </a:solidFill>
                <a:latin typeface="Arial" panose="020B0604020202020204" pitchFamily="34" charset="0"/>
              </a:rPr>
              <a:t>每箱苹果  </a:t>
            </a:r>
          </a:p>
          <a:p>
            <a:pPr algn="l"/>
            <a:r>
              <a:rPr lang="zh-CN" altLang="zh-CN" b="0" dirty="0">
                <a:solidFill>
                  <a:schemeClr val="bg1"/>
                </a:solidFill>
                <a:latin typeface="Arial" panose="020B0604020202020204" pitchFamily="34" charset="0"/>
              </a:rPr>
              <a:t>  22.5</a:t>
            </a:r>
            <a:r>
              <a:rPr lang="zh-CN" altLang="en-US" b="0" dirty="0">
                <a:solidFill>
                  <a:schemeClr val="bg1"/>
                </a:solidFill>
                <a:latin typeface="Arial" panose="020B0604020202020204" pitchFamily="34" charset="0"/>
              </a:rPr>
              <a:t>元。</a:t>
            </a:r>
          </a:p>
        </p:txBody>
      </p:sp>
      <p:sp>
        <p:nvSpPr>
          <p:cNvPr id="16388" name="AutoShape 4"/>
          <p:cNvSpPr/>
          <p:nvPr/>
        </p:nvSpPr>
        <p:spPr>
          <a:xfrm>
            <a:off x="2700338" y="4797425"/>
            <a:ext cx="4032250" cy="1727200"/>
          </a:xfrm>
          <a:prstGeom prst="cloudCallout">
            <a:avLst>
              <a:gd name="adj1" fmla="val 80157"/>
              <a:gd name="adj2" fmla="val -101472"/>
            </a:avLst>
          </a:prstGeom>
          <a:solidFill>
            <a:srgbClr val="FFFFCC"/>
          </a:solidFill>
          <a:ln w="9525" cap="flat" cmpd="sng">
            <a:solidFill>
              <a:srgbClr val="CC9900"/>
            </a:solidFill>
            <a:prstDash val="solid"/>
            <a:headEnd type="none" w="med" len="med"/>
            <a:tailEnd type="none" w="med" len="med"/>
          </a:ln>
        </p:spPr>
        <p:txBody>
          <a:bodyPr lIns="90000" tIns="46800" rIns="90000" bIns="46800" anchor="ctr" anchorCtr="0"/>
          <a:lstStyle/>
          <a:p>
            <a:pPr algn="l"/>
            <a:r>
              <a:rPr lang="zh-CN" altLang="zh-CN" b="0" dirty="0">
                <a:solidFill>
                  <a:schemeClr val="bg1"/>
                </a:solidFill>
                <a:latin typeface="Arial" panose="020B0604020202020204" pitchFamily="34" charset="0"/>
              </a:rPr>
              <a:t>  </a:t>
            </a:r>
            <a:r>
              <a:rPr lang="zh-CN" altLang="en-US" b="0" dirty="0">
                <a:solidFill>
                  <a:schemeClr val="bg1"/>
                </a:solidFill>
                <a:latin typeface="Arial" panose="020B0604020202020204" pitchFamily="34" charset="0"/>
              </a:rPr>
              <a:t>买</a:t>
            </a:r>
            <a:r>
              <a:rPr lang="zh-CN" altLang="zh-CN" b="0" dirty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r>
              <a:rPr lang="zh-CN" altLang="en-US" b="0" dirty="0">
                <a:solidFill>
                  <a:schemeClr val="bg1"/>
                </a:solidFill>
                <a:latin typeface="Arial" panose="020B0604020202020204" pitchFamily="34" charset="0"/>
              </a:rPr>
              <a:t>箱要多    </a:t>
            </a:r>
          </a:p>
          <a:p>
            <a:pPr algn="l"/>
            <a:r>
              <a:rPr lang="zh-CN" altLang="zh-CN" b="0" dirty="0">
                <a:solidFill>
                  <a:schemeClr val="bg1"/>
                </a:solidFill>
                <a:latin typeface="Arial" panose="020B0604020202020204" pitchFamily="34" charset="0"/>
              </a:rPr>
              <a:t>   </a:t>
            </a:r>
            <a:r>
              <a:rPr lang="zh-CN" altLang="en-US" b="0" dirty="0">
                <a:solidFill>
                  <a:schemeClr val="bg1"/>
                </a:solidFill>
                <a:latin typeface="Arial" panose="020B0604020202020204" pitchFamily="34" charset="0"/>
              </a:rPr>
              <a:t>少钱呢？</a:t>
            </a:r>
          </a:p>
        </p:txBody>
      </p:sp>
      <p:sp>
        <p:nvSpPr>
          <p:cNvPr id="16389" name="WordArt 5"/>
          <p:cNvSpPr>
            <a:spLocks noChangeArrowheads="1" noChangeShapeType="1"/>
          </p:cNvSpPr>
          <p:nvPr/>
        </p:nvSpPr>
        <p:spPr bwMode="auto">
          <a:xfrm>
            <a:off x="539750" y="117475"/>
            <a:ext cx="914400" cy="700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 w="9525" cap="flat" cmpd="sng"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/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练习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ldLvl="0" animBg="1"/>
      <p:bldP spid="163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/>
          <p:nvPr/>
        </p:nvSpPr>
        <p:spPr>
          <a:xfrm>
            <a:off x="179388" y="620713"/>
            <a:ext cx="8820150" cy="59039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lIns="90000" tIns="46800" rIns="90000" bIns="46800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35843" name="Picture 3" descr="pb_1000074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8" y="2565400"/>
            <a:ext cx="3960812" cy="39608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5844" name="AutoShape 4"/>
          <p:cNvSpPr/>
          <p:nvPr/>
        </p:nvSpPr>
        <p:spPr>
          <a:xfrm>
            <a:off x="2771775" y="836613"/>
            <a:ext cx="5795963" cy="3384550"/>
          </a:xfrm>
          <a:prstGeom prst="cloudCallout">
            <a:avLst>
              <a:gd name="adj1" fmla="val 35509"/>
              <a:gd name="adj2" fmla="val 84569"/>
            </a:avLst>
          </a:prstGeom>
          <a:solidFill>
            <a:srgbClr val="FFFFCC"/>
          </a:solidFill>
          <a:ln w="9525" cap="flat" cmpd="sng">
            <a:solidFill>
              <a:srgbClr val="CC9900"/>
            </a:solidFill>
            <a:prstDash val="solid"/>
            <a:headEnd type="none" w="med" len="med"/>
            <a:tailEnd type="none" w="med" len="med"/>
          </a:ln>
        </p:spPr>
        <p:txBody>
          <a:bodyPr lIns="90000" tIns="46800" rIns="90000" bIns="46800" anchor="ctr" anchorCtr="0"/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pic>
        <p:nvPicPr>
          <p:cNvPr id="35845" name="Picture 5" descr="4B3985513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3963" y="5013325"/>
            <a:ext cx="1220787" cy="14430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5846" name="Text Box 6"/>
          <p:cNvSpPr txBox="1"/>
          <p:nvPr/>
        </p:nvSpPr>
        <p:spPr>
          <a:xfrm>
            <a:off x="3419475" y="1546225"/>
            <a:ext cx="4679950" cy="173990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zh-CN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个日记本</a:t>
            </a:r>
            <a:r>
              <a:rPr lang="zh-CN" altLang="zh-CN" dirty="0">
                <a:solidFill>
                  <a:schemeClr val="bg1"/>
                </a:solidFill>
                <a:latin typeface="Arial" panose="020B0604020202020204" pitchFamily="34" charset="0"/>
              </a:rPr>
              <a:t>5.8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元，丁丁要买</a:t>
            </a:r>
            <a:r>
              <a:rPr lang="zh-CN" altLang="zh-CN" dirty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个这样的日记本，需要多少钱呢？</a:t>
            </a:r>
          </a:p>
        </p:txBody>
      </p:sp>
      <p:sp>
        <p:nvSpPr>
          <p:cNvPr id="17415" name="WordArt 7"/>
          <p:cNvSpPr>
            <a:spLocks noChangeArrowheads="1" noChangeShapeType="1"/>
          </p:cNvSpPr>
          <p:nvPr/>
        </p:nvSpPr>
        <p:spPr bwMode="auto">
          <a:xfrm>
            <a:off x="539750" y="117475"/>
            <a:ext cx="914400" cy="700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 w="9525" cap="flat" cmpd="sng"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/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练习</a:t>
            </a: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/>
          <p:nvPr/>
        </p:nvSpPr>
        <p:spPr>
          <a:xfrm>
            <a:off x="-30162" y="904875"/>
            <a:ext cx="9345612" cy="58102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3200" b="0" dirty="0">
                <a:latin typeface="黑体" panose="02010609060101010101" pitchFamily="2" charset="-122"/>
                <a:ea typeface="黑体" panose="02010609060101010101" pitchFamily="2" charset="-122"/>
              </a:rPr>
              <a:t>一袋牛奶重1.25千克，24袋牛奶重多少千克？</a:t>
            </a:r>
          </a:p>
        </p:txBody>
      </p:sp>
      <p:pic>
        <p:nvPicPr>
          <p:cNvPr id="36867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13" y="1908175"/>
            <a:ext cx="4810125" cy="4257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7" name="WordArt 5"/>
          <p:cNvSpPr>
            <a:spLocks noChangeArrowheads="1" noChangeShapeType="1"/>
          </p:cNvSpPr>
          <p:nvPr/>
        </p:nvSpPr>
        <p:spPr bwMode="auto">
          <a:xfrm>
            <a:off x="539750" y="117475"/>
            <a:ext cx="914400" cy="700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 w="9525" cap="flat" cmpd="sng"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/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练习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000" tIns="46800" rIns="90000" bIns="46800" anchor="ctr" anchorCtr="0">
            <a:spAutoFit/>
          </a:bodyPr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7891" name="Text Box 3"/>
          <p:cNvSpPr txBox="1"/>
          <p:nvPr/>
        </p:nvSpPr>
        <p:spPr>
          <a:xfrm>
            <a:off x="468313" y="1196975"/>
            <a:ext cx="8058150" cy="120173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latin typeface="Arial" panose="020B0604020202020204" pitchFamily="34" charset="0"/>
              </a:rPr>
              <a:t>用2、3、4这三个数字及小数点，任意组成小数乘一位整数的算式，并算出来。 </a:t>
            </a:r>
          </a:p>
        </p:txBody>
      </p:sp>
      <p:grpSp>
        <p:nvGrpSpPr>
          <p:cNvPr id="19460" name="Group 4"/>
          <p:cNvGrpSpPr/>
          <p:nvPr/>
        </p:nvGrpSpPr>
        <p:grpSpPr>
          <a:xfrm>
            <a:off x="107950" y="3141663"/>
            <a:ext cx="8964613" cy="2374900"/>
            <a:chOff x="0" y="0"/>
            <a:chExt cx="5647" cy="1496"/>
          </a:xfrm>
        </p:grpSpPr>
        <p:sp>
          <p:nvSpPr>
            <p:cNvPr id="37896" name="AutoShape 5"/>
            <p:cNvSpPr/>
            <p:nvPr/>
          </p:nvSpPr>
          <p:spPr>
            <a:xfrm>
              <a:off x="0" y="0"/>
              <a:ext cx="5647" cy="1496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lIns="90000" tIns="46800" rIns="90000" bIns="46800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7897" name="Text Box 6"/>
            <p:cNvSpPr txBox="1"/>
            <p:nvPr/>
          </p:nvSpPr>
          <p:spPr>
            <a:xfrm>
              <a:off x="137" y="231"/>
              <a:ext cx="1531" cy="404"/>
            </a:xfrm>
            <a:prstGeom prst="rect">
              <a:avLst/>
            </a:prstGeom>
            <a:solidFill>
              <a:srgbClr val="CCECFF"/>
            </a:solidFill>
            <a:ln w="9525">
              <a:noFill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zh-CN" b="0" dirty="0">
                  <a:solidFill>
                    <a:srgbClr val="996600"/>
                  </a:solidFill>
                  <a:latin typeface="Arial" panose="020B0604020202020204" pitchFamily="34" charset="0"/>
                </a:rPr>
                <a:t>2.3×4=9.2</a:t>
              </a:r>
            </a:p>
          </p:txBody>
        </p:sp>
        <p:sp>
          <p:nvSpPr>
            <p:cNvPr id="37898" name="Text Box 7"/>
            <p:cNvSpPr txBox="1"/>
            <p:nvPr/>
          </p:nvSpPr>
          <p:spPr>
            <a:xfrm>
              <a:off x="91" y="730"/>
              <a:ext cx="1771" cy="404"/>
            </a:xfrm>
            <a:prstGeom prst="rect">
              <a:avLst/>
            </a:prstGeom>
            <a:solidFill>
              <a:srgbClr val="CCECFF"/>
            </a:solidFill>
            <a:ln w="9525">
              <a:noFill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zh-CN" b="0" dirty="0">
                  <a:solidFill>
                    <a:srgbClr val="996600"/>
                  </a:solidFill>
                  <a:latin typeface="Arial" panose="020B0604020202020204" pitchFamily="34" charset="0"/>
                </a:rPr>
                <a:t>3.2 ×4=12.8</a:t>
              </a:r>
            </a:p>
          </p:txBody>
        </p:sp>
        <p:sp>
          <p:nvSpPr>
            <p:cNvPr id="37899" name="Text Box 8"/>
            <p:cNvSpPr txBox="1"/>
            <p:nvPr/>
          </p:nvSpPr>
          <p:spPr>
            <a:xfrm>
              <a:off x="2087" y="272"/>
              <a:ext cx="1611" cy="404"/>
            </a:xfrm>
            <a:prstGeom prst="rect">
              <a:avLst/>
            </a:prstGeom>
            <a:solidFill>
              <a:srgbClr val="CCECFF"/>
            </a:solidFill>
            <a:ln w="9525">
              <a:noFill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zh-CN" b="0" dirty="0">
                  <a:solidFill>
                    <a:srgbClr val="996600"/>
                  </a:solidFill>
                  <a:latin typeface="Arial" panose="020B0604020202020204" pitchFamily="34" charset="0"/>
                </a:rPr>
                <a:t>2.4 ×3=7.2</a:t>
              </a:r>
            </a:p>
          </p:txBody>
        </p:sp>
        <p:sp>
          <p:nvSpPr>
            <p:cNvPr id="37900" name="Text Box 9"/>
            <p:cNvSpPr txBox="1"/>
            <p:nvPr/>
          </p:nvSpPr>
          <p:spPr>
            <a:xfrm>
              <a:off x="2109" y="767"/>
              <a:ext cx="1771" cy="404"/>
            </a:xfrm>
            <a:prstGeom prst="rect">
              <a:avLst/>
            </a:prstGeom>
            <a:solidFill>
              <a:srgbClr val="CCECFF"/>
            </a:solidFill>
            <a:ln w="9525">
              <a:noFill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zh-CN" b="0" dirty="0">
                  <a:solidFill>
                    <a:srgbClr val="996600"/>
                  </a:solidFill>
                  <a:latin typeface="Arial" panose="020B0604020202020204" pitchFamily="34" charset="0"/>
                </a:rPr>
                <a:t>4.2 ×3=12.6</a:t>
              </a:r>
            </a:p>
          </p:txBody>
        </p:sp>
        <p:sp>
          <p:nvSpPr>
            <p:cNvPr id="37901" name="Text Box 10"/>
            <p:cNvSpPr txBox="1"/>
            <p:nvPr/>
          </p:nvSpPr>
          <p:spPr>
            <a:xfrm>
              <a:off x="3946" y="272"/>
              <a:ext cx="1611" cy="404"/>
            </a:xfrm>
            <a:prstGeom prst="rect">
              <a:avLst/>
            </a:prstGeom>
            <a:solidFill>
              <a:srgbClr val="CCECFF"/>
            </a:solidFill>
            <a:ln w="9525">
              <a:noFill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zh-CN" b="0" dirty="0">
                  <a:solidFill>
                    <a:srgbClr val="996600"/>
                  </a:solidFill>
                  <a:latin typeface="Arial" panose="020B0604020202020204" pitchFamily="34" charset="0"/>
                </a:rPr>
                <a:t>3.4 ×2=6.8</a:t>
              </a:r>
            </a:p>
          </p:txBody>
        </p:sp>
        <p:sp>
          <p:nvSpPr>
            <p:cNvPr id="37902" name="Text Box 11"/>
            <p:cNvSpPr txBox="1"/>
            <p:nvPr/>
          </p:nvSpPr>
          <p:spPr>
            <a:xfrm>
              <a:off x="3946" y="771"/>
              <a:ext cx="1611" cy="404"/>
            </a:xfrm>
            <a:prstGeom prst="rect">
              <a:avLst/>
            </a:prstGeom>
            <a:solidFill>
              <a:srgbClr val="CCECFF"/>
            </a:solidFill>
            <a:ln w="9525">
              <a:noFill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zh-CN" b="0" dirty="0">
                  <a:solidFill>
                    <a:srgbClr val="996600"/>
                  </a:solidFill>
                  <a:latin typeface="Arial" panose="020B0604020202020204" pitchFamily="34" charset="0"/>
                </a:rPr>
                <a:t>4.3 ×2=8.6</a:t>
              </a:r>
            </a:p>
          </p:txBody>
        </p:sp>
      </p:grpSp>
      <p:pic>
        <p:nvPicPr>
          <p:cNvPr id="37893" name="Picture 12" descr="4B3986393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7988" y="5734050"/>
            <a:ext cx="866775" cy="800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94" name="Text Box 13"/>
          <p:cNvSpPr txBox="1"/>
          <p:nvPr/>
        </p:nvSpPr>
        <p:spPr>
          <a:xfrm>
            <a:off x="1374775" y="44450"/>
            <a:ext cx="2692400" cy="109855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lstStyle/>
          <a:p>
            <a:r>
              <a:rPr lang="zh-CN" altLang="en-US" sz="6600" dirty="0">
                <a:solidFill>
                  <a:srgbClr val="00FF00"/>
                </a:solidFill>
                <a:latin typeface="Arial" panose="020B0604020202020204" pitchFamily="34" charset="0"/>
              </a:rPr>
              <a:t>我能行</a:t>
            </a:r>
          </a:p>
        </p:txBody>
      </p:sp>
      <p:sp>
        <p:nvSpPr>
          <p:cNvPr id="19470" name="WordArt 14"/>
          <p:cNvSpPr>
            <a:spLocks noChangeArrowheads="1" noChangeShapeType="1"/>
          </p:cNvSpPr>
          <p:nvPr/>
        </p:nvSpPr>
        <p:spPr bwMode="auto">
          <a:xfrm>
            <a:off x="539750" y="117475"/>
            <a:ext cx="914400" cy="700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 w="9525" cap="flat" cmpd="sng"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/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练习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/>
          <p:nvPr/>
        </p:nvSpPr>
        <p:spPr>
          <a:xfrm>
            <a:off x="2189163" y="2189163"/>
            <a:ext cx="4608512" cy="200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6999"/>
                    </a:srgbClr>
                  </a:outerShdw>
                </a:effectLst>
                <a:latin typeface="楷体_GB2312" charset="0"/>
                <a:ea typeface="楷体_GB2312" charset="0"/>
              </a:rPr>
              <a:t>谢谢！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/>
          <p:nvPr/>
        </p:nvSpPr>
        <p:spPr>
          <a:xfrm>
            <a:off x="612775" y="4510088"/>
            <a:ext cx="8280400" cy="1295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lIns="90000" tIns="46800" rIns="90000" bIns="46800" anchor="ctr" anchorCtr="0"/>
          <a:lstStyle/>
          <a:p>
            <a:pPr algn="l"/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一个因数不变，另一个因数扩大10倍、100倍、1000倍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……</a:t>
            </a:r>
          </a:p>
          <a:p>
            <a:pPr algn="l"/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那么积也随着扩大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10倍、100倍、1000倍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……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974725"/>
            <a:ext cx="8229600" cy="65405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rmAutofit/>
          </a:bodyPr>
          <a:lstStyle/>
          <a:p>
            <a:pPr marL="48450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口算：仔细观察每组题，你发现了什么？</a:t>
            </a:r>
          </a:p>
        </p:txBody>
      </p:sp>
      <p:sp>
        <p:nvSpPr>
          <p:cNvPr id="23556" name="Rectangle 4"/>
          <p:cNvSpPr>
            <a:spLocks noGrp="1"/>
          </p:cNvSpPr>
          <p:nvPr>
            <p:ph idx="1"/>
          </p:nvPr>
        </p:nvSpPr>
        <p:spPr>
          <a:xfrm>
            <a:off x="828675" y="1701800"/>
            <a:ext cx="7200900" cy="2951163"/>
          </a:xfrm>
          <a:ln/>
        </p:spPr>
        <p:txBody>
          <a:bodyPr vert="horz" wrap="square" anchor="t" anchorCtr="0"/>
          <a:lstStyle/>
          <a:p>
            <a:r>
              <a:rPr lang="zh-CN" altLang="en-US" dirty="0">
                <a:solidFill>
                  <a:schemeClr val="bg1"/>
                </a:solidFill>
              </a:rPr>
              <a:t>3X2=                     5X4=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30X2=                  5X40=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300X2=                5X400=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3000X2=              5X4000=</a:t>
            </a:r>
          </a:p>
        </p:txBody>
      </p:sp>
      <p:sp>
        <p:nvSpPr>
          <p:cNvPr id="4101" name="WordArt 5"/>
          <p:cNvSpPr>
            <a:spLocks noChangeArrowheads="1" noChangeShapeType="1"/>
          </p:cNvSpPr>
          <p:nvPr/>
        </p:nvSpPr>
        <p:spPr bwMode="auto">
          <a:xfrm>
            <a:off x="539750" y="117475"/>
            <a:ext cx="914400" cy="700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 w="9525" cap="flat" cmpd="sng"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/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复习</a:t>
            </a:r>
          </a:p>
        </p:txBody>
      </p:sp>
      <p:sp>
        <p:nvSpPr>
          <p:cNvPr id="4102" name="Text Box 6"/>
          <p:cNvSpPr txBox="1"/>
          <p:nvPr/>
        </p:nvSpPr>
        <p:spPr>
          <a:xfrm>
            <a:off x="2254250" y="1676400"/>
            <a:ext cx="439738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b="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03" name="Text Box 7"/>
          <p:cNvSpPr txBox="1"/>
          <p:nvPr/>
        </p:nvSpPr>
        <p:spPr>
          <a:xfrm>
            <a:off x="2408238" y="2276475"/>
            <a:ext cx="696912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b="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60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04" name="Text Box 8"/>
          <p:cNvSpPr txBox="1"/>
          <p:nvPr/>
        </p:nvSpPr>
        <p:spPr>
          <a:xfrm>
            <a:off x="2563813" y="2852738"/>
            <a:ext cx="955675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b="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600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05" name="Text Box 9"/>
          <p:cNvSpPr txBox="1"/>
          <p:nvPr/>
        </p:nvSpPr>
        <p:spPr>
          <a:xfrm>
            <a:off x="2800350" y="3429000"/>
            <a:ext cx="1211263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b="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6000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06" name="Text Box 10"/>
          <p:cNvSpPr txBox="1"/>
          <p:nvPr/>
        </p:nvSpPr>
        <p:spPr>
          <a:xfrm>
            <a:off x="5480050" y="1628775"/>
            <a:ext cx="696913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b="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07" name="Text Box 11"/>
          <p:cNvSpPr txBox="1"/>
          <p:nvPr/>
        </p:nvSpPr>
        <p:spPr>
          <a:xfrm>
            <a:off x="5576888" y="2212975"/>
            <a:ext cx="954087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b="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200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08" name="Text Box 12"/>
          <p:cNvSpPr txBox="1"/>
          <p:nvPr/>
        </p:nvSpPr>
        <p:spPr>
          <a:xfrm>
            <a:off x="5791200" y="2840038"/>
            <a:ext cx="1211263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b="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2000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09" name="Text Box 13"/>
          <p:cNvSpPr txBox="1"/>
          <p:nvPr/>
        </p:nvSpPr>
        <p:spPr>
          <a:xfrm>
            <a:off x="6005513" y="3403600"/>
            <a:ext cx="1468437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b="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20000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ldLvl="0" animBg="1"/>
      <p:bldP spid="4102" grpId="0" bldLvl="0"/>
      <p:bldP spid="4103" grpId="0" bldLvl="0"/>
      <p:bldP spid="4104" grpId="0" bldLvl="0"/>
      <p:bldP spid="4105" grpId="0" bldLvl="0"/>
      <p:bldP spid="4106" grpId="0" bldLvl="0"/>
      <p:bldP spid="4107" grpId="0" bldLvl="0"/>
      <p:bldP spid="4108" grpId="0" bldLvl="0"/>
      <p:bldP spid="4109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rmAutofit/>
          </a:bodyPr>
          <a:lstStyle/>
          <a:p>
            <a:pPr marL="48450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200" b="0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小数乘整数</a:t>
            </a:r>
          </a:p>
        </p:txBody>
      </p:sp>
      <p:pic>
        <p:nvPicPr>
          <p:cNvPr id="24579" name="Picture 2" descr="P002_副本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196975"/>
            <a:ext cx="7632700" cy="5186363"/>
          </a:xfrm>
          <a:ln/>
        </p:spPr>
      </p:pic>
      <p:pic>
        <p:nvPicPr>
          <p:cNvPr id="24580" name="Picture 4" descr="图片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" y="4221163"/>
            <a:ext cx="1031875" cy="2076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5" name="AutoShape 5"/>
          <p:cNvSpPr/>
          <p:nvPr/>
        </p:nvSpPr>
        <p:spPr>
          <a:xfrm>
            <a:off x="107950" y="2492375"/>
            <a:ext cx="3276600" cy="1370013"/>
          </a:xfrm>
          <a:prstGeom prst="cloudCallout">
            <a:avLst>
              <a:gd name="adj1" fmla="val -36236"/>
              <a:gd name="adj2" fmla="val 72819"/>
            </a:avLst>
          </a:prstGeom>
          <a:solidFill>
            <a:schemeClr val="bg1"/>
          </a:solidFill>
          <a:ln w="9525" cap="flat" cmpd="sng">
            <a:solidFill>
              <a:srgbClr val="008000"/>
            </a:solidFill>
            <a:prstDash val="solid"/>
            <a:headEnd type="none" w="med" len="med"/>
            <a:tailEnd type="none" w="med" len="med"/>
          </a:ln>
        </p:spPr>
        <p:txBody>
          <a:bodyPr lIns="90000" tIns="46800" rIns="90000" bIns="46800" anchor="ctr" anchorCtr="0"/>
          <a:lstStyle/>
          <a:p>
            <a:r>
              <a:rPr lang="zh-CN" altLang="en-US" sz="2400" dirty="0">
                <a:latin typeface="Arial" panose="020B0604020202020204" pitchFamily="34" charset="0"/>
              </a:rPr>
              <a:t>你能提出什么数学问题？</a:t>
            </a:r>
          </a:p>
        </p:txBody>
      </p:sp>
      <p:sp>
        <p:nvSpPr>
          <p:cNvPr id="5126" name="WordArt 6"/>
          <p:cNvSpPr>
            <a:spLocks noChangeArrowheads="1" noChangeShapeType="1"/>
          </p:cNvSpPr>
          <p:nvPr/>
        </p:nvSpPr>
        <p:spPr bwMode="auto">
          <a:xfrm>
            <a:off x="539750" y="117475"/>
            <a:ext cx="914400" cy="700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 w="9525" cap="flat" cmpd="sng"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/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新课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/>
          <p:nvPr/>
        </p:nvSpPr>
        <p:spPr>
          <a:xfrm>
            <a:off x="539750" y="260350"/>
            <a:ext cx="273685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en-US" dirty="0">
                <a:solidFill>
                  <a:srgbClr val="FF99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用加法计算</a:t>
            </a:r>
          </a:p>
        </p:txBody>
      </p:sp>
      <p:sp>
        <p:nvSpPr>
          <p:cNvPr id="6147" name="Text Box 3"/>
          <p:cNvSpPr txBox="1"/>
          <p:nvPr/>
        </p:nvSpPr>
        <p:spPr>
          <a:xfrm>
            <a:off x="755650" y="1266825"/>
            <a:ext cx="6696075" cy="650875"/>
          </a:xfrm>
          <a:prstGeom prst="rect">
            <a:avLst/>
          </a:prstGeom>
          <a:noFill/>
          <a:ln w="9525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en-US" dirty="0">
                <a:solidFill>
                  <a:srgbClr val="FFFF00"/>
                </a:solidFill>
                <a:latin typeface="Comic Sans MS" panose="030F0702030302020204" pitchFamily="66" charset="0"/>
                <a:ea typeface="华文新魏" panose="02010800040101010101" pitchFamily="2" charset="-122"/>
              </a:rPr>
              <a:t>1.7+</a:t>
            </a:r>
            <a:r>
              <a:rPr lang="zh-CN" altLang="en-US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1.7</a:t>
            </a:r>
            <a:r>
              <a:rPr lang="zh-CN" altLang="en-US" dirty="0">
                <a:solidFill>
                  <a:srgbClr val="FFFF00"/>
                </a:solidFill>
                <a:latin typeface="Comic Sans MS" panose="030F0702030302020204" pitchFamily="66" charset="0"/>
                <a:ea typeface="华文新魏" panose="02010800040101010101" pitchFamily="2" charset="-122"/>
              </a:rPr>
              <a:t>+</a:t>
            </a:r>
            <a:r>
              <a:rPr lang="zh-CN" altLang="en-US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1.7+1.7+1.7+1.7</a:t>
            </a:r>
            <a:r>
              <a:rPr lang="zh-CN" altLang="en-US" dirty="0">
                <a:solidFill>
                  <a:srgbClr val="FFFF00"/>
                </a:solidFill>
                <a:latin typeface="Comic Sans MS" panose="030F0702030302020204" pitchFamily="66" charset="0"/>
                <a:ea typeface="华文新魏" panose="02010800040101010101" pitchFamily="2" charset="-122"/>
              </a:rPr>
              <a:t>=</a:t>
            </a:r>
            <a:endParaRPr lang="zh-CN" altLang="en-US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48" name="Text Box 4"/>
          <p:cNvSpPr txBox="1"/>
          <p:nvPr/>
        </p:nvSpPr>
        <p:spPr>
          <a:xfrm>
            <a:off x="6226175" y="1266825"/>
            <a:ext cx="2233613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en-US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10.2（元）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ldLvl="0"/>
      <p:bldP spid="6147" grpId="0" bldLvl="0" animBg="1"/>
      <p:bldP spid="6148" grpId="0" bldLvl="0"/>
      <p:bldP spid="6148" grpId="1" bldLvl="0"/>
      <p:bldP spid="6148" grpId="2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/>
          <p:nvPr/>
        </p:nvSpPr>
        <p:spPr>
          <a:xfrm>
            <a:off x="1331913" y="1339850"/>
            <a:ext cx="2735262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en-US" dirty="0">
                <a:solidFill>
                  <a:srgbClr val="FF99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1.7X6=</a:t>
            </a:r>
            <a:endParaRPr lang="zh-CN" altLang="en-US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1" name="Text Box 3"/>
          <p:cNvSpPr txBox="1"/>
          <p:nvPr/>
        </p:nvSpPr>
        <p:spPr>
          <a:xfrm>
            <a:off x="2844800" y="1339850"/>
            <a:ext cx="2735263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en-US" dirty="0">
                <a:solidFill>
                  <a:srgbClr val="FF99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10.2（元）</a:t>
            </a:r>
            <a:endParaRPr lang="zh-CN" altLang="en-US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2" name="Rectangle 4"/>
          <p:cNvSpPr/>
          <p:nvPr/>
        </p:nvSpPr>
        <p:spPr>
          <a:xfrm>
            <a:off x="1547813" y="2205038"/>
            <a:ext cx="3095625" cy="3600450"/>
          </a:xfrm>
          <a:prstGeom prst="rect">
            <a:avLst/>
          </a:prstGeom>
          <a:solidFill>
            <a:srgbClr val="FFCC00"/>
          </a:solidFill>
          <a:ln w="9525" cap="flat" cmpd="sng">
            <a:solidFill>
              <a:srgbClr val="3399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000" tIns="46800" rIns="90000" bIns="46800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73" name="Rectangle 5"/>
          <p:cNvSpPr/>
          <p:nvPr/>
        </p:nvSpPr>
        <p:spPr>
          <a:xfrm>
            <a:off x="5437188" y="2205038"/>
            <a:ext cx="3095625" cy="360045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3399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000" tIns="46800" rIns="90000" bIns="46800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74" name="Line 6"/>
          <p:cNvSpPr/>
          <p:nvPr/>
        </p:nvSpPr>
        <p:spPr>
          <a:xfrm>
            <a:off x="1836738" y="4432300"/>
            <a:ext cx="2303462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5" name="Text Box 7"/>
          <p:cNvSpPr txBox="1"/>
          <p:nvPr/>
        </p:nvSpPr>
        <p:spPr>
          <a:xfrm>
            <a:off x="2197100" y="4506913"/>
            <a:ext cx="195580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en-US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 0 .2 元</a:t>
            </a:r>
          </a:p>
        </p:txBody>
      </p:sp>
      <p:sp>
        <p:nvSpPr>
          <p:cNvPr id="7176" name="Text Box 8"/>
          <p:cNvSpPr txBox="1"/>
          <p:nvPr/>
        </p:nvSpPr>
        <p:spPr>
          <a:xfrm>
            <a:off x="2628900" y="3067050"/>
            <a:ext cx="130810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en-US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1 .7</a:t>
            </a:r>
          </a:p>
        </p:txBody>
      </p:sp>
      <p:sp>
        <p:nvSpPr>
          <p:cNvPr id="7177" name="Rectangle 9"/>
          <p:cNvSpPr/>
          <p:nvPr/>
        </p:nvSpPr>
        <p:spPr>
          <a:xfrm>
            <a:off x="1836738" y="3787775"/>
            <a:ext cx="484187" cy="519113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zh-CN" sz="28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178" name="Text Box 10"/>
          <p:cNvSpPr txBox="1"/>
          <p:nvPr/>
        </p:nvSpPr>
        <p:spPr>
          <a:xfrm>
            <a:off x="3132138" y="3716338"/>
            <a:ext cx="40640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en-US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  <a:endParaRPr lang="zh-CN" altLang="en-US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9" name="Text Box 11"/>
          <p:cNvSpPr txBox="1"/>
          <p:nvPr/>
        </p:nvSpPr>
        <p:spPr>
          <a:xfrm>
            <a:off x="3563938" y="2995613"/>
            <a:ext cx="639762" cy="64135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dirty="0">
                <a:solidFill>
                  <a:srgbClr val="FF3300"/>
                </a:solidFill>
                <a:latin typeface="Arial" panose="020B0604020202020204" pitchFamily="34" charset="0"/>
              </a:rPr>
              <a:t>元</a:t>
            </a:r>
          </a:p>
        </p:txBody>
      </p:sp>
      <p:sp>
        <p:nvSpPr>
          <p:cNvPr id="7180" name="Line 12"/>
          <p:cNvSpPr/>
          <p:nvPr/>
        </p:nvSpPr>
        <p:spPr>
          <a:xfrm>
            <a:off x="4140200" y="3355975"/>
            <a:ext cx="252095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1" name="Text Box 13"/>
          <p:cNvSpPr txBox="1"/>
          <p:nvPr/>
        </p:nvSpPr>
        <p:spPr>
          <a:xfrm>
            <a:off x="6719888" y="2995613"/>
            <a:ext cx="152400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en-US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 7 角</a:t>
            </a:r>
          </a:p>
        </p:txBody>
      </p:sp>
      <p:sp>
        <p:nvSpPr>
          <p:cNvPr id="7182" name="Rectangle 14"/>
          <p:cNvSpPr/>
          <p:nvPr/>
        </p:nvSpPr>
        <p:spPr>
          <a:xfrm>
            <a:off x="5822950" y="3787775"/>
            <a:ext cx="484188" cy="519113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zh-CN" sz="2800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183" name="Text Box 15"/>
          <p:cNvSpPr txBox="1"/>
          <p:nvPr/>
        </p:nvSpPr>
        <p:spPr>
          <a:xfrm>
            <a:off x="7118350" y="3716338"/>
            <a:ext cx="40640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en-US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7184" name="Line 16"/>
          <p:cNvSpPr/>
          <p:nvPr/>
        </p:nvSpPr>
        <p:spPr>
          <a:xfrm>
            <a:off x="5867400" y="4437063"/>
            <a:ext cx="2378075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5" name="Text Box 17"/>
          <p:cNvSpPr txBox="1"/>
          <p:nvPr/>
        </p:nvSpPr>
        <p:spPr>
          <a:xfrm>
            <a:off x="6359525" y="4514850"/>
            <a:ext cx="130810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en-US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1 0 2</a:t>
            </a:r>
          </a:p>
        </p:txBody>
      </p:sp>
      <p:sp>
        <p:nvSpPr>
          <p:cNvPr id="7186" name="Text Box 18"/>
          <p:cNvSpPr txBox="1"/>
          <p:nvPr/>
        </p:nvSpPr>
        <p:spPr>
          <a:xfrm>
            <a:off x="7524750" y="4443413"/>
            <a:ext cx="639763" cy="64135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dirty="0">
                <a:solidFill>
                  <a:srgbClr val="FF00FF"/>
                </a:solidFill>
                <a:latin typeface="Arial" panose="020B0604020202020204" pitchFamily="34" charset="0"/>
              </a:rPr>
              <a:t>角</a:t>
            </a:r>
          </a:p>
        </p:txBody>
      </p:sp>
      <p:sp>
        <p:nvSpPr>
          <p:cNvPr id="7187" name="Line 19"/>
          <p:cNvSpPr/>
          <p:nvPr/>
        </p:nvSpPr>
        <p:spPr>
          <a:xfrm flipH="1">
            <a:off x="4141788" y="4795838"/>
            <a:ext cx="2303462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8" name="Text Box 20"/>
          <p:cNvSpPr txBox="1"/>
          <p:nvPr/>
        </p:nvSpPr>
        <p:spPr>
          <a:xfrm>
            <a:off x="1403350" y="5805488"/>
            <a:ext cx="6351588" cy="64135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lstStyle/>
          <a:p>
            <a:r>
              <a:rPr lang="zh-CN" altLang="en-US" dirty="0">
                <a:solidFill>
                  <a:srgbClr val="FFFF00"/>
                </a:solidFill>
                <a:latin typeface="Arial" panose="020B0604020202020204" pitchFamily="34" charset="0"/>
              </a:rPr>
              <a:t>答：买6千克西红柿需要10.2元</a:t>
            </a:r>
          </a:p>
        </p:txBody>
      </p:sp>
      <p:sp>
        <p:nvSpPr>
          <p:cNvPr id="7189" name="Text Box 21"/>
          <p:cNvSpPr txBox="1"/>
          <p:nvPr/>
        </p:nvSpPr>
        <p:spPr>
          <a:xfrm>
            <a:off x="1258888" y="476250"/>
            <a:ext cx="273685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en-US" dirty="0">
                <a:solidFill>
                  <a:srgbClr val="FF99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用乘法计算</a:t>
            </a:r>
            <a:endParaRPr lang="zh-CN" altLang="en-US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90" name="Text Box 22"/>
          <p:cNvSpPr txBox="1"/>
          <p:nvPr/>
        </p:nvSpPr>
        <p:spPr>
          <a:xfrm>
            <a:off x="4429125" y="2970213"/>
            <a:ext cx="1431925" cy="458787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lstStyle/>
          <a:p>
            <a:r>
              <a:rPr lang="zh-CN" altLang="en-US" sz="2400" dirty="0">
                <a:latin typeface="Arial" panose="020B0604020202020204" pitchFamily="34" charset="0"/>
              </a:rPr>
              <a:t>扩大10倍</a:t>
            </a:r>
          </a:p>
        </p:txBody>
      </p:sp>
      <p:sp>
        <p:nvSpPr>
          <p:cNvPr id="7191" name="Text Box 23"/>
          <p:cNvSpPr txBox="1"/>
          <p:nvPr/>
        </p:nvSpPr>
        <p:spPr>
          <a:xfrm>
            <a:off x="4429125" y="4338638"/>
            <a:ext cx="1431925" cy="458787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>
            <a:spAutoFit/>
          </a:bodyPr>
          <a:lstStyle/>
          <a:p>
            <a:r>
              <a:rPr lang="zh-CN" altLang="en-US" sz="2400" dirty="0">
                <a:latin typeface="Arial" panose="020B0604020202020204" pitchFamily="34" charset="0"/>
              </a:rPr>
              <a:t>缩小10倍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autoRev="1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autoRev="1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9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9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172" grpId="0" animBg="1"/>
      <p:bldP spid="7173" grpId="0" animBg="1"/>
      <p:bldP spid="7175" grpId="0"/>
      <p:bldP spid="7176" grpId="0"/>
      <p:bldP spid="7176" grpId="1"/>
      <p:bldP spid="7177" grpId="0"/>
      <p:bldP spid="7178" grpId="0"/>
      <p:bldP spid="7179" grpId="0"/>
      <p:bldP spid="7181" grpId="0"/>
      <p:bldP spid="7182" grpId="0"/>
      <p:bldP spid="7183" grpId="0"/>
      <p:bldP spid="7185" grpId="0"/>
      <p:bldP spid="7186" grpId="0"/>
      <p:bldP spid="7188" grpId="0" bldLvl="0"/>
      <p:bldP spid="7189" grpId="0"/>
      <p:bldP spid="7190" grpId="0" bldLvl="0"/>
      <p:bldP spid="7191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/>
          <p:nvPr/>
        </p:nvSpPr>
        <p:spPr>
          <a:xfrm>
            <a:off x="4427538" y="620713"/>
            <a:ext cx="4537075" cy="5903912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 wrap="none" lIns="90000" tIns="46800" rIns="90000" bIns="46800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1" name="Text Box 3"/>
          <p:cNvSpPr txBox="1"/>
          <p:nvPr/>
        </p:nvSpPr>
        <p:spPr>
          <a:xfrm>
            <a:off x="4645025" y="866775"/>
            <a:ext cx="4319588" cy="157162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3200" b="0" dirty="0">
                <a:solidFill>
                  <a:schemeClr val="bg1"/>
                </a:solidFill>
                <a:latin typeface="Arial" panose="020B0604020202020204" pitchFamily="34" charset="0"/>
              </a:rPr>
              <a:t>做一件儿童服装用布</a:t>
            </a:r>
            <a:r>
              <a:rPr lang="zh-CN" altLang="zh-CN" sz="3200" b="0" dirty="0">
                <a:solidFill>
                  <a:schemeClr val="bg1"/>
                </a:solidFill>
                <a:latin typeface="Arial" panose="020B0604020202020204" pitchFamily="34" charset="0"/>
              </a:rPr>
              <a:t>0.72</a:t>
            </a:r>
            <a:r>
              <a:rPr lang="zh-CN" altLang="en-US" sz="3200" b="0" dirty="0">
                <a:solidFill>
                  <a:schemeClr val="bg1"/>
                </a:solidFill>
                <a:latin typeface="Arial" panose="020B0604020202020204" pitchFamily="34" charset="0"/>
              </a:rPr>
              <a:t>米，做这样的</a:t>
            </a:r>
            <a:r>
              <a:rPr lang="zh-CN" altLang="zh-CN" sz="3200" b="0" dirty="0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  <a:r>
              <a:rPr lang="zh-CN" altLang="en-US" sz="3200" b="0" dirty="0">
                <a:solidFill>
                  <a:schemeClr val="bg1"/>
                </a:solidFill>
                <a:latin typeface="Arial" panose="020B0604020202020204" pitchFamily="34" charset="0"/>
              </a:rPr>
              <a:t>套衣服需要布料多少米？</a:t>
            </a:r>
          </a:p>
        </p:txBody>
      </p:sp>
      <p:sp>
        <p:nvSpPr>
          <p:cNvPr id="8196" name="Text Box 4"/>
          <p:cNvSpPr txBox="1"/>
          <p:nvPr/>
        </p:nvSpPr>
        <p:spPr>
          <a:xfrm>
            <a:off x="4860925" y="2492375"/>
            <a:ext cx="4030663" cy="771525"/>
          </a:xfrm>
          <a:prstGeom prst="rect">
            <a:avLst/>
          </a:prstGeom>
          <a:noFill/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en-US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0.72×5=？（米）</a:t>
            </a:r>
            <a:r>
              <a:rPr lang="zh-CN" altLang="en-US" sz="4400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</p:txBody>
      </p:sp>
      <p:pic>
        <p:nvPicPr>
          <p:cNvPr id="27653" name="Picture 5" descr="0f870bcec4878f3f01e9288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620713"/>
            <a:ext cx="4211638" cy="59039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/>
          <p:nvPr/>
        </p:nvSpPr>
        <p:spPr>
          <a:xfrm>
            <a:off x="2987675" y="2420938"/>
            <a:ext cx="5688013" cy="309562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000" tIns="46800" rIns="90000" bIns="46800" anchor="ctr" anchorCtr="0"/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9219" name="Line 3"/>
          <p:cNvSpPr/>
          <p:nvPr/>
        </p:nvSpPr>
        <p:spPr>
          <a:xfrm>
            <a:off x="1187450" y="4365625"/>
            <a:ext cx="1655763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20" name="Text Box 4"/>
          <p:cNvSpPr txBox="1"/>
          <p:nvPr/>
        </p:nvSpPr>
        <p:spPr>
          <a:xfrm>
            <a:off x="1463675" y="4435475"/>
            <a:ext cx="195580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zh-CN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3. 6</a:t>
            </a:r>
          </a:p>
        </p:txBody>
      </p:sp>
      <p:sp>
        <p:nvSpPr>
          <p:cNvPr id="9221" name="Text Box 5"/>
          <p:cNvSpPr txBox="1"/>
          <p:nvPr/>
        </p:nvSpPr>
        <p:spPr>
          <a:xfrm>
            <a:off x="1474788" y="3003550"/>
            <a:ext cx="165735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zh-CN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0 .7 2</a:t>
            </a:r>
          </a:p>
        </p:txBody>
      </p:sp>
      <p:sp>
        <p:nvSpPr>
          <p:cNvPr id="9222" name="Rectangle 6"/>
          <p:cNvSpPr/>
          <p:nvPr/>
        </p:nvSpPr>
        <p:spPr>
          <a:xfrm>
            <a:off x="1135063" y="3716338"/>
            <a:ext cx="484187" cy="519112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zh-CN" sz="2800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9223" name="Text Box 7"/>
          <p:cNvSpPr txBox="1"/>
          <p:nvPr/>
        </p:nvSpPr>
        <p:spPr>
          <a:xfrm>
            <a:off x="2338388" y="3644900"/>
            <a:ext cx="40640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zh-CN" dirty="0">
                <a:solidFill>
                  <a:srgbClr val="FF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28680" name="Text Box 8"/>
          <p:cNvSpPr txBox="1"/>
          <p:nvPr/>
        </p:nvSpPr>
        <p:spPr>
          <a:xfrm>
            <a:off x="3132138" y="1125538"/>
            <a:ext cx="3384550" cy="7032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zh-CN" sz="4000" dirty="0">
                <a:latin typeface="Arial" panose="020B0604020202020204" pitchFamily="34" charset="0"/>
                <a:ea typeface="宋体" panose="02010600030101010101" pitchFamily="2" charset="-122"/>
              </a:rPr>
              <a:t>0.72×5=  </a:t>
            </a:r>
          </a:p>
        </p:txBody>
      </p:sp>
      <p:sp>
        <p:nvSpPr>
          <p:cNvPr id="9225" name="Line 9"/>
          <p:cNvSpPr/>
          <p:nvPr/>
        </p:nvSpPr>
        <p:spPr>
          <a:xfrm>
            <a:off x="3130550" y="3357563"/>
            <a:ext cx="324167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26" name="Text Box 10"/>
          <p:cNvSpPr txBox="1"/>
          <p:nvPr/>
        </p:nvSpPr>
        <p:spPr>
          <a:xfrm>
            <a:off x="6502400" y="3003550"/>
            <a:ext cx="877888" cy="64928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zh-CN" dirty="0">
                <a:latin typeface="Arial" panose="020B0604020202020204" pitchFamily="34" charset="0"/>
                <a:ea typeface="宋体" panose="02010600030101010101" pitchFamily="2" charset="-122"/>
              </a:rPr>
              <a:t>7 2</a:t>
            </a:r>
          </a:p>
        </p:txBody>
      </p:sp>
      <p:sp>
        <p:nvSpPr>
          <p:cNvPr id="9227" name="Rectangle 11"/>
          <p:cNvSpPr/>
          <p:nvPr/>
        </p:nvSpPr>
        <p:spPr>
          <a:xfrm>
            <a:off x="6032500" y="3716338"/>
            <a:ext cx="484188" cy="525462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9228" name="Text Box 12"/>
          <p:cNvSpPr txBox="1"/>
          <p:nvPr/>
        </p:nvSpPr>
        <p:spPr>
          <a:xfrm>
            <a:off x="6900863" y="3644900"/>
            <a:ext cx="263525" cy="649288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zh-CN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9229" name="Line 13"/>
          <p:cNvSpPr/>
          <p:nvPr/>
        </p:nvSpPr>
        <p:spPr>
          <a:xfrm>
            <a:off x="6156325" y="4365625"/>
            <a:ext cx="12954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0" name="Text Box 14"/>
          <p:cNvSpPr txBox="1"/>
          <p:nvPr/>
        </p:nvSpPr>
        <p:spPr>
          <a:xfrm>
            <a:off x="6142038" y="4443413"/>
            <a:ext cx="1382712" cy="64928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zh-CN" dirty="0">
                <a:latin typeface="Arial" panose="020B0604020202020204" pitchFamily="34" charset="0"/>
                <a:ea typeface="宋体" panose="02010600030101010101" pitchFamily="2" charset="-122"/>
              </a:rPr>
              <a:t>3 6 0</a:t>
            </a:r>
          </a:p>
        </p:txBody>
      </p:sp>
      <p:sp>
        <p:nvSpPr>
          <p:cNvPr id="9231" name="Line 15"/>
          <p:cNvSpPr/>
          <p:nvPr/>
        </p:nvSpPr>
        <p:spPr>
          <a:xfrm flipH="1">
            <a:off x="3059113" y="4724400"/>
            <a:ext cx="295275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2" name="Text Box 16"/>
          <p:cNvSpPr txBox="1"/>
          <p:nvPr/>
        </p:nvSpPr>
        <p:spPr>
          <a:xfrm>
            <a:off x="3417888" y="2708275"/>
            <a:ext cx="2017712" cy="519113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en-US" sz="2800" dirty="0">
                <a:solidFill>
                  <a:srgbClr val="FF3300"/>
                </a:solidFill>
                <a:latin typeface="楷体_GB2312" pitchFamily="49" charset="-122"/>
              </a:rPr>
              <a:t>扩大</a:t>
            </a:r>
            <a:r>
              <a:rPr lang="zh-CN" altLang="zh-CN" sz="2800" dirty="0">
                <a:solidFill>
                  <a:srgbClr val="FF3300"/>
                </a:solidFill>
                <a:latin typeface="楷体_GB2312" pitchFamily="49" charset="-122"/>
              </a:rPr>
              <a:t>100</a:t>
            </a:r>
            <a:r>
              <a:rPr lang="zh-CN" altLang="en-US" sz="2800" dirty="0">
                <a:solidFill>
                  <a:srgbClr val="FF3300"/>
                </a:solidFill>
                <a:latin typeface="楷体_GB2312" pitchFamily="49" charset="-122"/>
              </a:rPr>
              <a:t>倍</a:t>
            </a:r>
          </a:p>
        </p:txBody>
      </p:sp>
      <p:grpSp>
        <p:nvGrpSpPr>
          <p:cNvPr id="9233" name="Group 17"/>
          <p:cNvGrpSpPr/>
          <p:nvPr/>
        </p:nvGrpSpPr>
        <p:grpSpPr>
          <a:xfrm>
            <a:off x="2987675" y="3860800"/>
            <a:ext cx="3179763" cy="950913"/>
            <a:chOff x="0" y="0"/>
            <a:chExt cx="2003" cy="599"/>
          </a:xfrm>
        </p:grpSpPr>
        <p:sp>
          <p:nvSpPr>
            <p:cNvPr id="28693" name="Text Box 18"/>
            <p:cNvSpPr txBox="1"/>
            <p:nvPr/>
          </p:nvSpPr>
          <p:spPr>
            <a:xfrm>
              <a:off x="0" y="136"/>
              <a:ext cx="184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>
              <a:spAutoFit/>
            </a:bodyPr>
            <a:lstStyle/>
            <a:p>
              <a:pPr algn="l"/>
              <a:r>
                <a:rPr lang="zh-CN" altLang="en-US" sz="2800" dirty="0">
                  <a:solidFill>
                    <a:srgbClr val="FF3300"/>
                  </a:solidFill>
                  <a:latin typeface="楷体_GB2312" pitchFamily="49" charset="-122"/>
                </a:rPr>
                <a:t>缩小到它的</a:t>
              </a:r>
            </a:p>
          </p:txBody>
        </p:sp>
        <p:grpSp>
          <p:nvGrpSpPr>
            <p:cNvPr id="28694" name="Group 19"/>
            <p:cNvGrpSpPr/>
            <p:nvPr/>
          </p:nvGrpSpPr>
          <p:grpSpPr>
            <a:xfrm>
              <a:off x="1179" y="0"/>
              <a:ext cx="824" cy="599"/>
              <a:chOff x="0" y="0"/>
              <a:chExt cx="824" cy="599"/>
            </a:xfrm>
          </p:grpSpPr>
          <p:sp>
            <p:nvSpPr>
              <p:cNvPr id="28695" name="Text Box 20"/>
              <p:cNvSpPr txBox="1"/>
              <p:nvPr/>
            </p:nvSpPr>
            <p:spPr>
              <a:xfrm>
                <a:off x="0" y="272"/>
                <a:ext cx="824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l"/>
                <a:r>
                  <a:rPr lang="zh-CN" altLang="zh-CN" sz="2800" b="0" dirty="0">
                    <a:solidFill>
                      <a:srgbClr val="FF33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100</a:t>
                </a:r>
              </a:p>
            </p:txBody>
          </p:sp>
          <p:sp>
            <p:nvSpPr>
              <p:cNvPr id="28696" name="Text Box 21"/>
              <p:cNvSpPr txBox="1"/>
              <p:nvPr/>
            </p:nvSpPr>
            <p:spPr>
              <a:xfrm>
                <a:off x="128" y="0"/>
                <a:ext cx="325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l"/>
                <a:r>
                  <a:rPr lang="zh-CN" altLang="zh-CN" sz="2800" b="0" dirty="0">
                    <a:solidFill>
                      <a:srgbClr val="FF33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28697" name="Line 22"/>
              <p:cNvSpPr/>
              <p:nvPr/>
            </p:nvSpPr>
            <p:spPr>
              <a:xfrm>
                <a:off x="45" y="318"/>
                <a:ext cx="454" cy="1"/>
              </a:xfrm>
              <a:prstGeom prst="line">
                <a:avLst/>
              </a:prstGeom>
              <a:ln w="28575" cap="flat" cmpd="sng">
                <a:solidFill>
                  <a:srgbClr val="FF33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9239" name="Text Box 23"/>
          <p:cNvSpPr txBox="1"/>
          <p:nvPr/>
        </p:nvSpPr>
        <p:spPr>
          <a:xfrm>
            <a:off x="2339975" y="4437063"/>
            <a:ext cx="44450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zh-CN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</a:t>
            </a:r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40" name="Text Box 24"/>
          <p:cNvSpPr txBox="1"/>
          <p:nvPr/>
        </p:nvSpPr>
        <p:spPr>
          <a:xfrm>
            <a:off x="5207000" y="1146175"/>
            <a:ext cx="2092325" cy="64770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ctr" anchorCtr="0">
            <a:spAutoFit/>
          </a:bodyPr>
          <a:lstStyle/>
          <a:p>
            <a:r>
              <a:rPr lang="zh-CN" altLang="en-US" dirty="0">
                <a:latin typeface="Arial" panose="020B0604020202020204" pitchFamily="34" charset="0"/>
              </a:rPr>
              <a:t>3.6（米）</a:t>
            </a:r>
          </a:p>
        </p:txBody>
      </p:sp>
      <p:sp>
        <p:nvSpPr>
          <p:cNvPr id="9241" name="Text Box 25"/>
          <p:cNvSpPr txBox="1"/>
          <p:nvPr/>
        </p:nvSpPr>
        <p:spPr>
          <a:xfrm>
            <a:off x="2311400" y="5589588"/>
            <a:ext cx="4016375" cy="6397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b="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答：需要布料3.6米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autoRev="1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6" dur="1000"/>
                                        <p:tgtEl>
                                          <p:spTgt spid="9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9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9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9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20" grpId="0"/>
      <p:bldP spid="9221" grpId="0"/>
      <p:bldP spid="9221" grpId="1"/>
      <p:bldP spid="9222" grpId="0"/>
      <p:bldP spid="9223" grpId="0"/>
      <p:bldP spid="9226" grpId="0"/>
      <p:bldP spid="9227" grpId="0"/>
      <p:bldP spid="9228" grpId="0"/>
      <p:bldP spid="9230" grpId="0"/>
      <p:bldP spid="9232" grpId="0"/>
      <p:bldP spid="9239" grpId="0" build="allAtOnce"/>
      <p:bldP spid="9239" grpId="1" build="allAtOnce"/>
      <p:bldP spid="9241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/>
          <p:nvPr/>
        </p:nvSpPr>
        <p:spPr>
          <a:xfrm>
            <a:off x="2987675" y="3714750"/>
            <a:ext cx="230346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43" name="Text Box 3"/>
          <p:cNvSpPr txBox="1"/>
          <p:nvPr/>
        </p:nvSpPr>
        <p:spPr>
          <a:xfrm>
            <a:off x="3781425" y="3789363"/>
            <a:ext cx="1222375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zh-CN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4  6</a:t>
            </a:r>
          </a:p>
        </p:txBody>
      </p:sp>
      <p:sp>
        <p:nvSpPr>
          <p:cNvPr id="10244" name="Text Box 4"/>
          <p:cNvSpPr txBox="1"/>
          <p:nvPr/>
        </p:nvSpPr>
        <p:spPr>
          <a:xfrm>
            <a:off x="3779838" y="2349500"/>
            <a:ext cx="130810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zh-CN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2 .3</a:t>
            </a:r>
          </a:p>
        </p:txBody>
      </p:sp>
      <p:sp>
        <p:nvSpPr>
          <p:cNvPr id="10245" name="Rectangle 5"/>
          <p:cNvSpPr/>
          <p:nvPr/>
        </p:nvSpPr>
        <p:spPr>
          <a:xfrm>
            <a:off x="2987675" y="3070225"/>
            <a:ext cx="484188" cy="519113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zh-CN" sz="28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10246" name="Text Box 6"/>
          <p:cNvSpPr txBox="1"/>
          <p:nvPr/>
        </p:nvSpPr>
        <p:spPr>
          <a:xfrm>
            <a:off x="3779838" y="3005138"/>
            <a:ext cx="1223962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zh-CN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1  2</a:t>
            </a:r>
          </a:p>
        </p:txBody>
      </p:sp>
      <p:sp>
        <p:nvSpPr>
          <p:cNvPr id="29703" name="Text Box 7"/>
          <p:cNvSpPr txBox="1"/>
          <p:nvPr/>
        </p:nvSpPr>
        <p:spPr>
          <a:xfrm>
            <a:off x="3203575" y="1125538"/>
            <a:ext cx="3097213" cy="70167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zh-CN" sz="4000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2.3×12=  ?</a:t>
            </a:r>
          </a:p>
        </p:txBody>
      </p:sp>
      <p:sp>
        <p:nvSpPr>
          <p:cNvPr id="10248" name="Rectangle 8"/>
          <p:cNvSpPr/>
          <p:nvPr/>
        </p:nvSpPr>
        <p:spPr>
          <a:xfrm>
            <a:off x="4211638" y="2349500"/>
            <a:ext cx="144462" cy="503238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 anchorCtr="0"/>
          <a:lstStyle/>
          <a:p>
            <a:endParaRPr lang="zh-CN" altLang="zh-CN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0249" name="Text Box 9"/>
          <p:cNvSpPr txBox="1"/>
          <p:nvPr/>
        </p:nvSpPr>
        <p:spPr>
          <a:xfrm>
            <a:off x="3275013" y="4300538"/>
            <a:ext cx="1222375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zh-CN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2  3</a:t>
            </a:r>
          </a:p>
        </p:txBody>
      </p:sp>
      <p:sp>
        <p:nvSpPr>
          <p:cNvPr id="10250" name="Line 10"/>
          <p:cNvSpPr/>
          <p:nvPr/>
        </p:nvSpPr>
        <p:spPr>
          <a:xfrm>
            <a:off x="2987675" y="4941888"/>
            <a:ext cx="230346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1" name="Text Box 11"/>
          <p:cNvSpPr txBox="1"/>
          <p:nvPr/>
        </p:nvSpPr>
        <p:spPr>
          <a:xfrm>
            <a:off x="3275013" y="5013325"/>
            <a:ext cx="2087562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zh-CN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2  7  6</a:t>
            </a:r>
          </a:p>
        </p:txBody>
      </p:sp>
      <p:sp>
        <p:nvSpPr>
          <p:cNvPr id="10252" name="Line 12"/>
          <p:cNvSpPr/>
          <p:nvPr/>
        </p:nvSpPr>
        <p:spPr>
          <a:xfrm>
            <a:off x="4930775" y="2709863"/>
            <a:ext cx="1008063" cy="0"/>
          </a:xfrm>
          <a:prstGeom prst="line">
            <a:avLst/>
          </a:prstGeom>
          <a:ln w="38100" cap="flat" cmpd="sng">
            <a:solidFill>
              <a:srgbClr val="996600"/>
            </a:solidFill>
            <a:prstDash val="sysDot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3" name="Text Box 13"/>
          <p:cNvSpPr txBox="1"/>
          <p:nvPr/>
        </p:nvSpPr>
        <p:spPr>
          <a:xfrm>
            <a:off x="6084888" y="2420938"/>
            <a:ext cx="1800225" cy="519112"/>
          </a:xfrm>
          <a:prstGeom prst="rect">
            <a:avLst/>
          </a:prstGeom>
          <a:solidFill>
            <a:srgbClr val="008000"/>
          </a:solidFill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en-US" sz="2800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一位小数</a:t>
            </a:r>
          </a:p>
        </p:txBody>
      </p:sp>
      <p:sp>
        <p:nvSpPr>
          <p:cNvPr id="10254" name="Line 14"/>
          <p:cNvSpPr/>
          <p:nvPr/>
        </p:nvSpPr>
        <p:spPr>
          <a:xfrm>
            <a:off x="7019925" y="2924175"/>
            <a:ext cx="0" cy="2376488"/>
          </a:xfrm>
          <a:prstGeom prst="line">
            <a:avLst/>
          </a:prstGeom>
          <a:ln w="38100" cap="flat" cmpd="sng">
            <a:solidFill>
              <a:srgbClr val="996600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5" name="Line 15"/>
          <p:cNvSpPr/>
          <p:nvPr/>
        </p:nvSpPr>
        <p:spPr>
          <a:xfrm flipH="1">
            <a:off x="4859338" y="5300663"/>
            <a:ext cx="2160587" cy="0"/>
          </a:xfrm>
          <a:prstGeom prst="line">
            <a:avLst/>
          </a:prstGeom>
          <a:ln w="38100" cap="flat" cmpd="sng">
            <a:solidFill>
              <a:srgbClr val="996600"/>
            </a:solidFill>
            <a:prstDash val="sysDot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6" name="Text Box 16"/>
          <p:cNvSpPr txBox="1"/>
          <p:nvPr/>
        </p:nvSpPr>
        <p:spPr>
          <a:xfrm>
            <a:off x="4067175" y="4959350"/>
            <a:ext cx="360363" cy="70167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zh-CN" altLang="zh-CN" sz="40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0257" name="WordArt 17"/>
          <p:cNvSpPr>
            <a:spLocks noChangeArrowheads="1" noChangeShapeType="1"/>
          </p:cNvSpPr>
          <p:nvPr/>
        </p:nvSpPr>
        <p:spPr bwMode="auto">
          <a:xfrm>
            <a:off x="539750" y="117475"/>
            <a:ext cx="914400" cy="700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 w="9525" cap="flat" cmpd="sng"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/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练习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autoRev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6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4" grpId="1"/>
      <p:bldP spid="10245" grpId="0"/>
      <p:bldP spid="10246" grpId="0"/>
      <p:bldP spid="10248" grpId="0"/>
      <p:bldP spid="10248" grpId="1"/>
      <p:bldP spid="10249" grpId="0"/>
      <p:bldP spid="10251" grpId="0"/>
      <p:bldP spid="10253" grpId="0" animBg="1"/>
      <p:bldP spid="102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/>
          <p:nvPr/>
        </p:nvSpPr>
        <p:spPr>
          <a:xfrm>
            <a:off x="1042988" y="1449388"/>
            <a:ext cx="7123112" cy="399097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ctr" anchorCtr="0">
            <a:spAutoFit/>
          </a:bodyPr>
          <a:lstStyle/>
          <a:p>
            <a:pPr algn="l"/>
            <a:r>
              <a:rPr lang="zh-CN" altLang="en-US" sz="4400" dirty="0">
                <a:solidFill>
                  <a:srgbClr val="FFFF00"/>
                </a:solidFill>
                <a:latin typeface="Arial" panose="020B0604020202020204" pitchFamily="34" charset="0"/>
              </a:rPr>
              <a:t>小数乘整数的一般方法：</a:t>
            </a:r>
          </a:p>
          <a:p>
            <a:pPr algn="l"/>
            <a:endParaRPr lang="zh-CN" altLang="zh-CN" sz="440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algn="l"/>
            <a:r>
              <a:rPr lang="zh-CN" altLang="zh-CN" sz="4400" dirty="0">
                <a:solidFill>
                  <a:srgbClr val="FFFF00"/>
                </a:solidFill>
                <a:latin typeface="Arial" panose="020B0604020202020204" pitchFamily="34" charset="0"/>
              </a:rPr>
              <a:t>    ① </a:t>
            </a:r>
            <a:r>
              <a:rPr lang="zh-CN" altLang="en-US" sz="4400" dirty="0">
                <a:solidFill>
                  <a:srgbClr val="FFFF00"/>
                </a:solidFill>
                <a:latin typeface="Arial" panose="020B0604020202020204" pitchFamily="34" charset="0"/>
              </a:rPr>
              <a:t>先将小数转化为整数；</a:t>
            </a:r>
            <a:br>
              <a:rPr lang="zh-CN" altLang="en-US" sz="4400" dirty="0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en-US" altLang="zh-CN" sz="4400" dirty="0">
                <a:solidFill>
                  <a:srgbClr val="FFFF00"/>
                </a:solidFill>
                <a:latin typeface="Arial" panose="020B0604020202020204" pitchFamily="34" charset="0"/>
              </a:rPr>
              <a:t>    ② </a:t>
            </a:r>
            <a:r>
              <a:rPr lang="zh-CN" altLang="en-US" sz="4400" dirty="0">
                <a:solidFill>
                  <a:srgbClr val="FFFF00"/>
                </a:solidFill>
                <a:latin typeface="Arial" panose="020B0604020202020204" pitchFamily="34" charset="0"/>
              </a:rPr>
              <a:t>按整数乘法算出积；</a:t>
            </a:r>
            <a:br>
              <a:rPr lang="zh-CN" altLang="en-US" sz="4400" dirty="0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en-US" altLang="zh-CN" sz="4400" dirty="0">
                <a:solidFill>
                  <a:srgbClr val="FFFF00"/>
                </a:solidFill>
                <a:latin typeface="Arial" panose="020B0604020202020204" pitchFamily="34" charset="0"/>
              </a:rPr>
              <a:t>    ③ </a:t>
            </a:r>
            <a:r>
              <a:rPr lang="zh-CN" altLang="en-US" sz="4400" dirty="0">
                <a:solidFill>
                  <a:srgbClr val="FFFF00"/>
                </a:solidFill>
                <a:latin typeface="Arial" panose="020B0604020202020204" pitchFamily="34" charset="0"/>
              </a:rPr>
              <a:t>确定积的小数点位置。</a:t>
            </a:r>
            <a:r>
              <a:rPr lang="zh-CN" altLang="en-US" b="0" dirty="0">
                <a:solidFill>
                  <a:srgbClr val="FFFF00"/>
                </a:solidFill>
                <a:latin typeface="Arial" panose="020B0604020202020204" pitchFamily="34" charset="0"/>
              </a:rPr>
              <a:t/>
            </a:r>
            <a:br>
              <a:rPr lang="zh-CN" altLang="en-US" b="0" dirty="0">
                <a:solidFill>
                  <a:srgbClr val="FFFF00"/>
                </a:solidFill>
                <a:latin typeface="Arial" panose="020B0604020202020204" pitchFamily="34" charset="0"/>
              </a:rPr>
            </a:br>
            <a:endParaRPr lang="zh-CN" altLang="en-US" b="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11267" name="WordArt 3"/>
          <p:cNvSpPr>
            <a:spLocks noChangeArrowheads="1" noChangeShapeType="1"/>
          </p:cNvSpPr>
          <p:nvPr/>
        </p:nvSpPr>
        <p:spPr bwMode="auto">
          <a:xfrm>
            <a:off x="755650" y="476250"/>
            <a:ext cx="914400" cy="700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 w="9525" cmpd="sng"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/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99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559</Words>
  <Application>Microsoft Office PowerPoint</Application>
  <PresentationFormat>全屏显示(4:3)</PresentationFormat>
  <Paragraphs>132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方正行楷简体</vt:lpstr>
      <vt:lpstr>黑体</vt:lpstr>
      <vt:lpstr>华文彩云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Comic Sans MS</vt:lpstr>
      <vt:lpstr>WWW.2PPT.COM
</vt:lpstr>
      <vt:lpstr>PowerPoint 演示文稿</vt:lpstr>
      <vt:lpstr>口算：仔细观察每组题，你发现了什么？</vt:lpstr>
      <vt:lpstr>小数乘整数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2005-03-24T11:45:55Z</dcterms:created>
  <dcterms:modified xsi:type="dcterms:W3CDTF">2023-01-16T13:40:19Z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DDF708D4E6E04935908203A367031C70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