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F8C26-E618-4E22-A731-1E02BA9376C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31A93-926D-4695-B0E6-5A3CA5BA73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4C629-3105-40C6-B3CC-089815763F87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3ABEE-1C17-48FA-8200-13DCB177434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5A356-79BC-44F4-B21C-B2FB5A232E8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73AA5-423B-490E-B70C-8B14AD3DC7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2DF02-1AD0-4B83-B59A-E86EEB130DD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0C590-DFA9-49DF-A5BF-0D4C5578A5C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32AC-4950-4392-9B40-5D689BC9A3E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4F9E7-5221-484E-AAC0-8B5978EE22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FBBB6-4A8C-4EA7-9BD8-533BED83135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616E2-BE75-4936-A995-0C62D78F220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24AE4-E261-43C2-B50D-CE26195EB1C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7C4C5-42E4-4F92-8CB7-BE8982282B7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EF00AE-C1D0-4159-8064-877865D9C7C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slide" Target="slide8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1.wav"/><Relationship Id="rId5" Type="http://schemas.openxmlformats.org/officeDocument/2006/relationships/slide" Target="slide8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061" y="1600200"/>
            <a:ext cx="7772400" cy="1470025"/>
          </a:xfrm>
        </p:spPr>
        <p:txBody>
          <a:bodyPr/>
          <a:lstStyle/>
          <a:p>
            <a:r>
              <a:rPr lang="en-US" altLang="zh-CN" sz="8000" b="1" dirty="0" smtClean="0">
                <a:solidFill>
                  <a:srgbClr val="663300"/>
                </a:solidFill>
                <a:latin typeface="汉仪大宋简" pitchFamily="49" charset="-122"/>
                <a:ea typeface="汉仪大宋简" pitchFamily="49" charset="-122"/>
              </a:rPr>
              <a:t>7.6 </a:t>
            </a:r>
            <a:r>
              <a:rPr lang="zh-CN" altLang="en-US" sz="8000" b="1" dirty="0" smtClean="0">
                <a:solidFill>
                  <a:srgbClr val="663300"/>
                </a:solidFill>
                <a:latin typeface="汉仪大宋简" pitchFamily="49" charset="-122"/>
                <a:ea typeface="汉仪大宋简" pitchFamily="49" charset="-122"/>
              </a:rPr>
              <a:t>立</a:t>
            </a:r>
            <a:r>
              <a:rPr lang="zh-CN" altLang="en-US" sz="8000" b="1" dirty="0">
                <a:solidFill>
                  <a:srgbClr val="663300"/>
                </a:solidFill>
                <a:latin typeface="汉仪大宋简" pitchFamily="49" charset="-122"/>
                <a:ea typeface="汉仪大宋简" pitchFamily="49" charset="-122"/>
              </a:rPr>
              <a:t>方根</a:t>
            </a:r>
          </a:p>
        </p:txBody>
      </p:sp>
      <p:sp>
        <p:nvSpPr>
          <p:cNvPr id="6" name="矩形 5"/>
          <p:cNvSpPr/>
          <p:nvPr/>
        </p:nvSpPr>
        <p:spPr>
          <a:xfrm>
            <a:off x="2665656" y="4953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66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66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229600" cy="1143000"/>
          </a:xfrm>
        </p:spPr>
        <p:txBody>
          <a:bodyPr/>
          <a:lstStyle/>
          <a:p>
            <a:r>
              <a:rPr lang="zh-CN" altLang="en-US" sz="6600" b="1" dirty="0"/>
              <a:t>学习目标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8229600" cy="1828800"/>
          </a:xfrm>
        </p:spPr>
        <p:txBody>
          <a:bodyPr/>
          <a:lstStyle/>
          <a:p>
            <a:r>
              <a:rPr kumimoji="1" lang="en-US" altLang="zh-CN" sz="4000" dirty="0">
                <a:latin typeface="汉仪大宋简" pitchFamily="49" charset="-122"/>
                <a:ea typeface="汉仪大宋简" pitchFamily="49" charset="-122"/>
              </a:rPr>
              <a:t>1</a:t>
            </a:r>
            <a:r>
              <a:rPr kumimoji="1" lang="zh-CN" altLang="en-US" sz="4000" dirty="0">
                <a:latin typeface="汉仪大宋简" pitchFamily="49" charset="-122"/>
                <a:ea typeface="汉仪大宋简" pitchFamily="49" charset="-122"/>
              </a:rPr>
              <a:t>，了解立方根的意义</a:t>
            </a:r>
          </a:p>
          <a:p>
            <a:r>
              <a:rPr kumimoji="1" lang="en-US" altLang="zh-CN" sz="4000" dirty="0">
                <a:latin typeface="汉仪大宋简" pitchFamily="49" charset="-122"/>
                <a:ea typeface="汉仪大宋简" pitchFamily="49" charset="-122"/>
              </a:rPr>
              <a:t>2</a:t>
            </a:r>
            <a:r>
              <a:rPr kumimoji="1" lang="zh-CN" altLang="en-US" sz="4000" dirty="0">
                <a:latin typeface="汉仪大宋简" pitchFamily="49" charset="-122"/>
                <a:ea typeface="汉仪大宋简" pitchFamily="49" charset="-122"/>
              </a:rPr>
              <a:t>，会求一个数的立方根</a:t>
            </a:r>
          </a:p>
          <a:p>
            <a:r>
              <a:rPr kumimoji="1" lang="en-US" altLang="zh-CN" sz="4000" dirty="0">
                <a:latin typeface="汉仪大宋简" pitchFamily="49" charset="-122"/>
                <a:ea typeface="汉仪大宋简" pitchFamily="49" charset="-122"/>
              </a:rPr>
              <a:t>3</a:t>
            </a:r>
            <a:r>
              <a:rPr kumimoji="1" lang="zh-CN" altLang="en-US" sz="4000" dirty="0">
                <a:latin typeface="汉仪大宋简" pitchFamily="49" charset="-122"/>
                <a:ea typeface="汉仪大宋简" pitchFamily="49" charset="-122"/>
              </a:rPr>
              <a:t>，掌握立方根的性质</a:t>
            </a:r>
          </a:p>
          <a:p>
            <a:endParaRPr kumimoji="1" lang="en-US" altLang="zh-CN" sz="4000" dirty="0">
              <a:latin typeface="汉仪大宋简" pitchFamily="49" charset="-122"/>
              <a:ea typeface="汉仪大宋简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自学指导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，自学课本</a:t>
            </a:r>
            <a:r>
              <a:rPr lang="en-US" altLang="zh-CN" dirty="0"/>
              <a:t>64</a:t>
            </a:r>
            <a:r>
              <a:rPr lang="zh-CN" altLang="en-US" dirty="0"/>
              <a:t>到</a:t>
            </a:r>
            <a:r>
              <a:rPr lang="en-US" altLang="zh-CN" dirty="0"/>
              <a:t>66</a:t>
            </a:r>
            <a:r>
              <a:rPr lang="zh-CN" altLang="en-US" dirty="0"/>
              <a:t>页，时间</a:t>
            </a:r>
            <a:r>
              <a:rPr lang="en-US" altLang="zh-CN" dirty="0"/>
              <a:t>6</a:t>
            </a:r>
            <a:r>
              <a:rPr lang="zh-CN" altLang="en-US" dirty="0"/>
              <a:t>分钟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，注意思考以下问题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）立方根的定义和求法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）立方根与平方根有何区别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）如何估计整数立方根的范围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，尝试完成练习</a:t>
            </a:r>
            <a:r>
              <a:rPr lang="en-US" altLang="zh-CN" dirty="0"/>
              <a:t>1,2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0"/>
            <a:ext cx="27368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</a:rPr>
              <a:t>练一练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8964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</a:rPr>
              <a:t>1.</a:t>
            </a:r>
            <a:r>
              <a:rPr lang="zh-CN" altLang="en-US" sz="4000" b="1" dirty="0">
                <a:solidFill>
                  <a:srgbClr val="000000"/>
                </a:solidFill>
              </a:rPr>
              <a:t>判断下列说法是否正确</a:t>
            </a:r>
            <a:r>
              <a:rPr lang="en-US" altLang="zh-CN" sz="4000" b="1" dirty="0">
                <a:solidFill>
                  <a:srgbClr val="000000"/>
                </a:solidFill>
              </a:rPr>
              <a:t>,</a:t>
            </a:r>
            <a:r>
              <a:rPr lang="zh-CN" altLang="en-US" sz="4000" b="1" dirty="0">
                <a:solidFill>
                  <a:srgbClr val="000000"/>
                </a:solidFill>
              </a:rPr>
              <a:t>并说明理由</a:t>
            </a:r>
          </a:p>
        </p:txBody>
      </p:sp>
      <p:grpSp>
        <p:nvGrpSpPr>
          <p:cNvPr id="28676" name="Group 4"/>
          <p:cNvGrpSpPr/>
          <p:nvPr/>
        </p:nvGrpSpPr>
        <p:grpSpPr bwMode="auto">
          <a:xfrm>
            <a:off x="323850" y="1341438"/>
            <a:ext cx="5903913" cy="1504950"/>
            <a:chOff x="930" y="1389"/>
            <a:chExt cx="3719" cy="948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930" y="1661"/>
              <a:ext cx="14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srgbClr val="000000"/>
                  </a:solidFill>
                </a:rPr>
                <a:t>(1) </a:t>
              </a:r>
            </a:p>
          </p:txBody>
        </p:sp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1474" y="1389"/>
            <a:ext cx="3175" cy="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公式" r:id="rId4" imgW="1231265" imgH="393700" progId="Equation.3">
                    <p:embed/>
                  </p:oleObj>
                </mc:Choice>
                <mc:Fallback>
                  <p:oleObj name="公式" r:id="rId4" imgW="1231265" imgH="3937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389"/>
                          <a:ext cx="3175" cy="9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588125" y="1628775"/>
            <a:ext cx="16557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23850" y="2852738"/>
            <a:ext cx="6551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</a:rPr>
              <a:t>(2)  </a:t>
            </a:r>
            <a:r>
              <a:rPr lang="en-US" altLang="zh-CN" sz="4000" b="1" dirty="0">
                <a:solidFill>
                  <a:srgbClr val="000000"/>
                </a:solidFill>
              </a:rPr>
              <a:t>25</a:t>
            </a:r>
            <a:r>
              <a:rPr lang="zh-CN" altLang="en-US" sz="4000" b="1" dirty="0">
                <a:solidFill>
                  <a:srgbClr val="000000"/>
                </a:solidFill>
              </a:rPr>
              <a:t>的平方根是</a:t>
            </a:r>
            <a:r>
              <a:rPr lang="en-US" altLang="zh-CN" sz="40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148263" y="2708275"/>
            <a:ext cx="11525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23850" y="3789363"/>
            <a:ext cx="583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</a:rPr>
              <a:t>(3) </a:t>
            </a:r>
            <a:r>
              <a:rPr lang="en-US" altLang="zh-CN" sz="4000" b="1" dirty="0">
                <a:solidFill>
                  <a:srgbClr val="000000"/>
                </a:solidFill>
              </a:rPr>
              <a:t>-64</a:t>
            </a:r>
            <a:r>
              <a:rPr lang="zh-CN" altLang="en-US" sz="4000" b="1" dirty="0">
                <a:solidFill>
                  <a:srgbClr val="000000"/>
                </a:solidFill>
              </a:rPr>
              <a:t>没有立方根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003800" y="3716338"/>
            <a:ext cx="1152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3300"/>
                </a:solidFill>
              </a:rPr>
              <a:t>x</a:t>
            </a:r>
          </a:p>
        </p:txBody>
      </p:sp>
      <p:grpSp>
        <p:nvGrpSpPr>
          <p:cNvPr id="28684" name="Group 12"/>
          <p:cNvGrpSpPr/>
          <p:nvPr/>
        </p:nvGrpSpPr>
        <p:grpSpPr bwMode="auto">
          <a:xfrm>
            <a:off x="323850" y="4797425"/>
            <a:ext cx="4968875" cy="701675"/>
            <a:chOff x="340" y="3249"/>
            <a:chExt cx="3130" cy="442"/>
          </a:xfrm>
        </p:grpSpPr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340" y="3249"/>
              <a:ext cx="313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srgbClr val="000000"/>
                  </a:solidFill>
                </a:rPr>
                <a:t>(4) </a:t>
              </a:r>
              <a:r>
                <a:rPr lang="en-US" altLang="zh-CN" sz="3600" b="1" dirty="0">
                  <a:solidFill>
                    <a:srgbClr val="000000"/>
                  </a:solidFill>
                </a:rPr>
                <a:t>-4</a:t>
              </a:r>
              <a:r>
                <a:rPr lang="zh-CN" altLang="en-US" sz="3600" b="1" dirty="0">
                  <a:solidFill>
                    <a:srgbClr val="000000"/>
                  </a:solidFill>
                </a:rPr>
                <a:t>的平方根是</a:t>
              </a:r>
            </a:p>
          </p:txBody>
        </p:sp>
        <p:graphicFrame>
          <p:nvGraphicFramePr>
            <p:cNvPr id="28686" name="Object 14"/>
            <p:cNvGraphicFramePr>
              <a:graphicFrameLocks noChangeAspect="1"/>
            </p:cNvGraphicFramePr>
            <p:nvPr/>
          </p:nvGraphicFramePr>
          <p:xfrm>
            <a:off x="2608" y="3249"/>
            <a:ext cx="408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公式" r:id="rId6" imgW="241300" imgH="165100" progId="Equation.3">
                    <p:embed/>
                  </p:oleObj>
                </mc:Choice>
                <mc:Fallback>
                  <p:oleObj name="公式" r:id="rId6" imgW="241300" imgH="165100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3249"/>
                          <a:ext cx="408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148263" y="4652963"/>
            <a:ext cx="10080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95288" y="5734050"/>
            <a:ext cx="6911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(5) 0</a:t>
            </a:r>
            <a:r>
              <a:rPr lang="zh-CN" altLang="en-US" sz="3600" b="1" dirty="0">
                <a:solidFill>
                  <a:srgbClr val="000000"/>
                </a:solidFill>
              </a:rPr>
              <a:t>的平方根和立方根都是</a:t>
            </a:r>
            <a:r>
              <a:rPr lang="en-US" altLang="zh-CN" sz="36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588125" y="5589588"/>
            <a:ext cx="18716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33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/>
      <p:bldP spid="28683" grpId="0"/>
      <p:bldP spid="28687" grpId="0"/>
      <p:bldP spid="28688" grpId="0"/>
      <p:bldP spid="286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323850" y="2276475"/>
          <a:ext cx="8532813" cy="2798763"/>
        </p:xfrm>
        <a:graphic>
          <a:graphicData uri="http://schemas.openxmlformats.org/drawingml/2006/table">
            <a:tbl>
              <a:tblPr/>
              <a:tblGrid>
                <a:gridCol w="197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被开方数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平方根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立方根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负数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04800" y="836612"/>
            <a:ext cx="822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讨论</a:t>
            </a:r>
            <a:r>
              <a:rPr lang="en-US" altLang="zh-CN" sz="4000" b="1" dirty="0">
                <a:solidFill>
                  <a:srgbClr val="000000"/>
                </a:solidFill>
              </a:rPr>
              <a:t>:</a:t>
            </a:r>
            <a:r>
              <a:rPr lang="zh-CN" altLang="en-US" sz="4000" b="1" dirty="0">
                <a:solidFill>
                  <a:srgbClr val="000000"/>
                </a:solidFill>
              </a:rPr>
              <a:t>你能归纳出平方根和立方根的异同点吗</a:t>
            </a:r>
            <a:r>
              <a:rPr lang="en-US" altLang="zh-CN" sz="4000" b="1" dirty="0">
                <a:solidFill>
                  <a:srgbClr val="000000"/>
                </a:solidFill>
              </a:rPr>
              <a:t>?</a:t>
            </a:r>
          </a:p>
        </p:txBody>
      </p:sp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2297113" y="2952750"/>
          <a:ext cx="3600450" cy="2106613"/>
        </p:xfrm>
        <a:graphic>
          <a:graphicData uri="http://schemas.openxmlformats.org/drawingml/2006/table">
            <a:tbl>
              <a:tblPr/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有两个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互为相反数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无平方根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731" name="Group 35"/>
          <p:cNvGraphicFramePr>
            <a:graphicFrameLocks noGrp="1"/>
          </p:cNvGraphicFramePr>
          <p:nvPr/>
        </p:nvGraphicFramePr>
        <p:xfrm>
          <a:off x="5911850" y="2982913"/>
          <a:ext cx="2952750" cy="2106613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有一个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是正数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有一个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是负数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179388" y="620713"/>
            <a:ext cx="8713787" cy="264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lum bright="-12000" contrast="18000"/>
          </a:blip>
          <a:srcRect/>
          <a:stretch>
            <a:fillRect/>
          </a:stretch>
        </p:blipFill>
        <p:spPr bwMode="auto">
          <a:xfrm>
            <a:off x="179388" y="3270250"/>
            <a:ext cx="4826000" cy="316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 dirty="0"/>
              <a:t>例三对我们有何启发？</a:t>
            </a:r>
          </a:p>
          <a:p>
            <a:r>
              <a:rPr lang="zh-CN" altLang="en-US" sz="4800" dirty="0"/>
              <a:t>模仿例三完成</a:t>
            </a:r>
            <a:r>
              <a:rPr lang="en-US" altLang="zh-CN" sz="4800" dirty="0"/>
              <a:t>67</a:t>
            </a:r>
            <a:r>
              <a:rPr lang="zh-CN" altLang="en-US" sz="4800" dirty="0"/>
              <a:t>页</a:t>
            </a:r>
            <a:r>
              <a:rPr lang="en-US" altLang="zh-CN" sz="4800" dirty="0"/>
              <a:t>4</a:t>
            </a:r>
            <a:r>
              <a:rPr lang="zh-CN" altLang="en-US" sz="4800" dirty="0"/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323850" y="1325563"/>
            <a:ext cx="7920038" cy="1311275"/>
            <a:chOff x="204" y="835"/>
            <a:chExt cx="4989" cy="826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204" y="835"/>
              <a:ext cx="498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en-US" sz="4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一个数的平方等于</a:t>
              </a:r>
              <a:r>
                <a:rPr lang="en-US" altLang="zh-CN" sz="4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64</a:t>
              </a:r>
              <a:r>
                <a:rPr lang="zh-CN" altLang="en-US" sz="4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，则这个数的立方根是 </a:t>
              </a:r>
            </a:p>
          </p:txBody>
        </p:sp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>
              <a:off x="1927" y="1606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1749" name="Group 5"/>
          <p:cNvGrpSpPr/>
          <p:nvPr/>
        </p:nvGrpSpPr>
        <p:grpSpPr bwMode="auto">
          <a:xfrm>
            <a:off x="288925" y="2359025"/>
            <a:ext cx="8820150" cy="4165600"/>
            <a:chOff x="182" y="1486"/>
            <a:chExt cx="5556" cy="2624"/>
          </a:xfrm>
        </p:grpSpPr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82" y="1940"/>
              <a:ext cx="5556" cy="2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000000"/>
                  </a:solidFill>
                </a:rPr>
                <a:t>2.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要使                             ，</a:t>
              </a:r>
              <a:r>
                <a:rPr lang="en-US" altLang="zh-CN" sz="4000" b="1" dirty="0">
                  <a:solidFill>
                    <a:srgbClr val="000000"/>
                  </a:solidFill>
                </a:rPr>
                <a:t>k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的取值为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000000"/>
                  </a:solidFill>
                </a:rPr>
                <a:t>                                              （          ）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000000"/>
                  </a:solidFill>
                </a:rPr>
                <a:t>   </a:t>
              </a:r>
              <a:r>
                <a:rPr lang="en-US" altLang="zh-CN" sz="4000" b="1" dirty="0">
                  <a:solidFill>
                    <a:srgbClr val="000000"/>
                  </a:solidFill>
                </a:rPr>
                <a:t>A.K≤3               B. K≥3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000000"/>
                  </a:solidFill>
                </a:rPr>
                <a:t>   C. 0≤K ≤ 3      D.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一切实数</a:t>
              </a:r>
            </a:p>
          </p:txBody>
        </p:sp>
        <p:grpSp>
          <p:nvGrpSpPr>
            <p:cNvPr id="31751" name="Group 7"/>
            <p:cNvGrpSpPr/>
            <p:nvPr/>
          </p:nvGrpSpPr>
          <p:grpSpPr bwMode="auto">
            <a:xfrm>
              <a:off x="1066" y="1486"/>
              <a:ext cx="2585" cy="1043"/>
              <a:chOff x="1020" y="799"/>
              <a:chExt cx="2585" cy="1043"/>
            </a:xfrm>
          </p:grpSpPr>
          <p:graphicFrame>
            <p:nvGraphicFramePr>
              <p:cNvPr id="31752" name="Object 8"/>
              <p:cNvGraphicFramePr>
                <a:graphicFrameLocks noChangeAspect="1"/>
              </p:cNvGraphicFramePr>
              <p:nvPr/>
            </p:nvGraphicFramePr>
            <p:xfrm>
              <a:off x="1201" y="1072"/>
              <a:ext cx="2404" cy="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5" name="公式" r:id="rId3" imgW="1040765" imgH="279400" progId="Equation.3">
                      <p:embed/>
                    </p:oleObj>
                  </mc:Choice>
                  <mc:Fallback>
                    <p:oleObj name="公式" r:id="rId3" imgW="1040765" imgH="279400" progId="Equation.3">
                      <p:embed/>
                      <p:pic>
                        <p:nvPicPr>
                          <p:cNvPr id="0" name="图片 20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1" y="1072"/>
                            <a:ext cx="2404" cy="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53" name="Text Box 9"/>
              <p:cNvSpPr txBox="1">
                <a:spLocks noChangeArrowheads="1"/>
              </p:cNvSpPr>
              <p:nvPr/>
            </p:nvSpPr>
            <p:spPr bwMode="auto">
              <a:xfrm>
                <a:off x="1020" y="1344"/>
                <a:ext cx="27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zh-CN" sz="4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54" name="Text Box 10"/>
              <p:cNvSpPr txBox="1">
                <a:spLocks noChangeArrowheads="1"/>
              </p:cNvSpPr>
              <p:nvPr/>
            </p:nvSpPr>
            <p:spPr bwMode="auto">
              <a:xfrm>
                <a:off x="2744" y="799"/>
                <a:ext cx="8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zh-CN" sz="28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755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228600" cy="3048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/>
          <p:nvPr/>
        </p:nvGrpSpPr>
        <p:grpSpPr bwMode="auto">
          <a:xfrm>
            <a:off x="-1588" y="1143000"/>
            <a:ext cx="9145588" cy="1566863"/>
            <a:chOff x="-23" y="709"/>
            <a:chExt cx="5761" cy="987"/>
          </a:xfrm>
        </p:grpSpPr>
        <p:sp>
          <p:nvSpPr>
            <p:cNvPr id="32771" name="Text Box 3"/>
            <p:cNvSpPr txBox="1">
              <a:spLocks noChangeArrowheads="1"/>
            </p:cNvSpPr>
            <p:nvPr/>
          </p:nvSpPr>
          <p:spPr bwMode="auto">
            <a:xfrm>
              <a:off x="182" y="1162"/>
              <a:ext cx="55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 dirty="0">
                  <a:solidFill>
                    <a:srgbClr val="000000"/>
                  </a:solidFill>
                </a:rPr>
                <a:t>3.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若             ＜</a:t>
              </a:r>
              <a:r>
                <a:rPr lang="en-US" altLang="zh-CN" sz="4000" b="1" dirty="0">
                  <a:solidFill>
                    <a:srgbClr val="000000"/>
                  </a:solidFill>
                </a:rPr>
                <a:t>0 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，则</a:t>
              </a:r>
              <a:r>
                <a:rPr lang="en-US" altLang="zh-CN" sz="4000" b="1" dirty="0">
                  <a:solidFill>
                    <a:srgbClr val="000000"/>
                  </a:solidFill>
                </a:rPr>
                <a:t>m </a:t>
              </a:r>
              <a:r>
                <a:rPr lang="zh-CN" altLang="en-US" sz="4000" b="1" dirty="0">
                  <a:solidFill>
                    <a:srgbClr val="000000"/>
                  </a:solidFill>
                </a:rPr>
                <a:t>的取值为</a:t>
              </a:r>
            </a:p>
          </p:txBody>
        </p:sp>
        <p:grpSp>
          <p:nvGrpSpPr>
            <p:cNvPr id="32772" name="Group 4"/>
            <p:cNvGrpSpPr/>
            <p:nvPr/>
          </p:nvGrpSpPr>
          <p:grpSpPr bwMode="auto">
            <a:xfrm>
              <a:off x="-23" y="709"/>
              <a:ext cx="2540" cy="987"/>
              <a:chOff x="1020" y="799"/>
              <a:chExt cx="2540" cy="987"/>
            </a:xfrm>
          </p:grpSpPr>
          <p:graphicFrame>
            <p:nvGraphicFramePr>
              <p:cNvPr id="32773" name="Object 5"/>
              <p:cNvGraphicFramePr>
                <a:graphicFrameLocks noChangeAspect="1"/>
              </p:cNvGraphicFramePr>
              <p:nvPr/>
            </p:nvGraphicFramePr>
            <p:xfrm>
              <a:off x="1846" y="1142"/>
              <a:ext cx="1114" cy="6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公式" r:id="rId3" imgW="482600" imgH="228600" progId="Equation.3">
                      <p:embed/>
                    </p:oleObj>
                  </mc:Choice>
                  <mc:Fallback>
                    <p:oleObj name="公式" r:id="rId3" imgW="482600" imgH="228600" progId="Equation.3">
                      <p:embed/>
                      <p:pic>
                        <p:nvPicPr>
                          <p:cNvPr id="0" name="图片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6" y="1142"/>
                            <a:ext cx="1114" cy="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774" name="Text Box 6"/>
              <p:cNvSpPr txBox="1">
                <a:spLocks noChangeArrowheads="1"/>
              </p:cNvSpPr>
              <p:nvPr/>
            </p:nvSpPr>
            <p:spPr bwMode="auto">
              <a:xfrm>
                <a:off x="1020" y="1344"/>
                <a:ext cx="27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>
                    <a:solidFill>
                      <a:srgbClr val="000000"/>
                    </a:solidFill>
                  </a:rPr>
                  <a:t>    </a:t>
                </a:r>
              </a:p>
            </p:txBody>
          </p:sp>
          <p:sp>
            <p:nvSpPr>
              <p:cNvPr id="32775" name="Text Box 7"/>
              <p:cNvSpPr txBox="1">
                <a:spLocks noChangeArrowheads="1"/>
              </p:cNvSpPr>
              <p:nvPr/>
            </p:nvSpPr>
            <p:spPr bwMode="auto">
              <a:xfrm>
                <a:off x="2744" y="799"/>
                <a:ext cx="8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zh-CN" sz="28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4785" y="1525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19100" y="37338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若（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2x-1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=0.008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5x=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） </a:t>
            </a:r>
            <a:endParaRPr kumimoji="1" lang="zh-CN" altLang="en-US" sz="3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8" name="AutoShape 10">
            <a:hlinkClick r:id="rId5" action="ppaction://hlinksldjump" highlightClick="1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8382000" y="6019800"/>
            <a:ext cx="228600" cy="304800"/>
          </a:xfrm>
          <a:prstGeom prst="actionButtonBlank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全屏显示(4:3)</PresentationFormat>
  <Paragraphs>49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汉仪大宋简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公式</vt:lpstr>
      <vt:lpstr>7.6 立方根</vt:lpstr>
      <vt:lpstr>学习目标</vt:lpstr>
      <vt:lpstr>自学指导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2017-08-24T08:13:00Z</dcterms:created>
  <dcterms:modified xsi:type="dcterms:W3CDTF">2023-01-16T13:40:24Z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0FD7FBE1C75E4FA4BCC22411F29217F6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