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37"/>
  </p:notesMasterIdLst>
  <p:handoutMasterIdLst>
    <p:handoutMasterId r:id="rId38"/>
  </p:handoutMasterIdLst>
  <p:sldIdLst>
    <p:sldId id="256" r:id="rId3"/>
    <p:sldId id="257" r:id="rId4"/>
    <p:sldId id="258" r:id="rId5"/>
    <p:sldId id="260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7" r:id="rId15"/>
    <p:sldId id="269" r:id="rId16"/>
    <p:sldId id="270" r:id="rId17"/>
    <p:sldId id="272" r:id="rId18"/>
    <p:sldId id="271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5" r:id="rId31"/>
    <p:sldId id="284" r:id="rId32"/>
    <p:sldId id="286" r:id="rId33"/>
    <p:sldId id="287" r:id="rId34"/>
    <p:sldId id="288" r:id="rId35"/>
    <p:sldId id="290" r:id="rId3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91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-1950" y="-942"/>
      </p:cViewPr>
      <p:guideLst>
        <p:guide orient="horz" pos="2160"/>
        <p:guide pos="91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D839-6753-4328-AF86-CFC23617250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0EEA-CD4D-4D9F-A630-E545209526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D839-6753-4328-AF86-CFC23617250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0EEA-CD4D-4D9F-A630-E545209526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D839-6753-4328-AF86-CFC23617250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0EEA-CD4D-4D9F-A630-E545209526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D839-6753-4328-AF86-CFC23617250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0EEA-CD4D-4D9F-A630-E545209526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D839-6753-4328-AF86-CFC23617250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0EEA-CD4D-4D9F-A630-E545209526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D839-6753-4328-AF86-CFC23617250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0EEA-CD4D-4D9F-A630-E545209526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D839-6753-4328-AF86-CFC23617250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0EEA-CD4D-4D9F-A630-E545209526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D839-6753-4328-AF86-CFC23617250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0EEA-CD4D-4D9F-A630-E545209526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D839-6753-4328-AF86-CFC23617250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0EEA-CD4D-4D9F-A630-E545209526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D839-6753-4328-AF86-CFC23617250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0EEA-CD4D-4D9F-A630-E545209526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D839-6753-4328-AF86-CFC23617250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0EEA-CD4D-4D9F-A630-E5452095263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704504" y="6739570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 www.2ppt.com/jieri/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D839-6753-4328-AF86-CFC23617250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0EEA-CD4D-4D9F-A630-E545209526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D839-6753-4328-AF86-CFC23617250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0EEA-CD4D-4D9F-A630-E545209526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0D839-6753-4328-AF86-CFC23617250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C0EEA-CD4D-4D9F-A630-E545209526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98176" y="1712755"/>
            <a:ext cx="9995648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7200" b="1" spc="1200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清明节假期安全教育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1042293" flipH="1">
            <a:off x="-119449" y="233475"/>
            <a:ext cx="1845970" cy="184597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773170" y="3338574"/>
            <a:ext cx="46456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rPr>
              <a:t>清明时节</a:t>
            </a:r>
            <a:r>
              <a:rPr lang="en-US" altLang="zh-CN" sz="2000" dirty="0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rPr>
              <a:t>烟雨纷纷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99"/>
                            </p:stCondLst>
                            <p:childTnLst>
                              <p:par>
                                <p:cTn id="12" presetID="2" presetClass="entr" presetSubtype="9" decel="6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99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flipH="1">
            <a:off x="163014" y="-243069"/>
            <a:ext cx="2008273" cy="2008273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030125" y="761067"/>
            <a:ext cx="34678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rPr>
              <a:t>防疫安全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1470715" y="1819052"/>
            <a:ext cx="580581" cy="57571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矩形: 圆角 10"/>
          <p:cNvSpPr/>
          <p:nvPr/>
        </p:nvSpPr>
        <p:spPr>
          <a:xfrm>
            <a:off x="1470714" y="3007210"/>
            <a:ext cx="580581" cy="57571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矩形: 圆角 11"/>
          <p:cNvSpPr/>
          <p:nvPr/>
        </p:nvSpPr>
        <p:spPr>
          <a:xfrm>
            <a:off x="1470714" y="3998311"/>
            <a:ext cx="580581" cy="57571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矩形: 圆角 12"/>
          <p:cNvSpPr/>
          <p:nvPr/>
        </p:nvSpPr>
        <p:spPr>
          <a:xfrm>
            <a:off x="1470714" y="5001732"/>
            <a:ext cx="580581" cy="57571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4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419024" y="1682133"/>
            <a:ext cx="7739047" cy="878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勤洗手、不随地吐痰、打喷嚏时要主动捂住口鼻，不让飞沫溅到旁人。养成良好的个人生活卫生习惯。</a:t>
            </a:r>
          </a:p>
        </p:txBody>
      </p:sp>
      <p:sp>
        <p:nvSpPr>
          <p:cNvPr id="15" name="矩形 14"/>
          <p:cNvSpPr/>
          <p:nvPr/>
        </p:nvSpPr>
        <p:spPr>
          <a:xfrm>
            <a:off x="2419024" y="2859400"/>
            <a:ext cx="7739046" cy="878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减少或避免接触感染源，尽量少到拥挤的公共场所停留，到公共场合，尽量做到戴口罩。</a:t>
            </a:r>
          </a:p>
        </p:txBody>
      </p:sp>
      <p:sp>
        <p:nvSpPr>
          <p:cNvPr id="21" name="矩形 20"/>
          <p:cNvSpPr/>
          <p:nvPr/>
        </p:nvSpPr>
        <p:spPr>
          <a:xfrm>
            <a:off x="2419024" y="3863971"/>
            <a:ext cx="4417112" cy="878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随着季节的变化，及时增减衣物，注意保暖，防止受凉</a:t>
            </a:r>
          </a:p>
        </p:txBody>
      </p:sp>
      <p:sp>
        <p:nvSpPr>
          <p:cNvPr id="22" name="矩形 21"/>
          <p:cNvSpPr/>
          <p:nvPr/>
        </p:nvSpPr>
        <p:spPr>
          <a:xfrm>
            <a:off x="2419024" y="5116110"/>
            <a:ext cx="42666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均衡饮食、多喝白开水，适当吃些水果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7053394" y="3063209"/>
            <a:ext cx="4266640" cy="36340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flipH="1">
            <a:off x="163014" y="-243069"/>
            <a:ext cx="2008273" cy="2008273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030125" y="761067"/>
            <a:ext cx="34678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rPr>
              <a:t>防疫安全</a:t>
            </a:r>
          </a:p>
        </p:txBody>
      </p:sp>
      <p:sp>
        <p:nvSpPr>
          <p:cNvPr id="16" name="矩形: 圆角 15"/>
          <p:cNvSpPr/>
          <p:nvPr/>
        </p:nvSpPr>
        <p:spPr>
          <a:xfrm>
            <a:off x="1498469" y="1765204"/>
            <a:ext cx="580581" cy="57571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5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矩形: 圆角 16"/>
          <p:cNvSpPr/>
          <p:nvPr/>
        </p:nvSpPr>
        <p:spPr>
          <a:xfrm>
            <a:off x="1498468" y="2786545"/>
            <a:ext cx="580581" cy="57571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6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矩形: 圆角 17"/>
          <p:cNvSpPr/>
          <p:nvPr/>
        </p:nvSpPr>
        <p:spPr>
          <a:xfrm>
            <a:off x="1498468" y="3808818"/>
            <a:ext cx="580581" cy="57571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7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矩形: 圆角 18"/>
          <p:cNvSpPr/>
          <p:nvPr/>
        </p:nvSpPr>
        <p:spPr>
          <a:xfrm>
            <a:off x="1498468" y="4914740"/>
            <a:ext cx="580581" cy="57571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8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494859" y="1883783"/>
            <a:ext cx="63750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cs typeface="+mn-ea"/>
                <a:sym typeface="+mn-lt"/>
              </a:rPr>
              <a:t>适量运动、充足休息，避免过度疲劳。保持良好的身体状况。</a:t>
            </a:r>
          </a:p>
        </p:txBody>
      </p:sp>
      <p:sp>
        <p:nvSpPr>
          <p:cNvPr id="24" name="矩形 23"/>
          <p:cNvSpPr/>
          <p:nvPr/>
        </p:nvSpPr>
        <p:spPr>
          <a:xfrm>
            <a:off x="2494860" y="2694117"/>
            <a:ext cx="4951392" cy="791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必要时可注射流感疫苗，以增强机体免疫力。希望同学们能做好疾病预防，保持健康的身体！</a:t>
            </a:r>
          </a:p>
        </p:txBody>
      </p:sp>
      <p:sp>
        <p:nvSpPr>
          <p:cNvPr id="25" name="矩形 24"/>
          <p:cNvSpPr/>
          <p:nvPr/>
        </p:nvSpPr>
        <p:spPr>
          <a:xfrm>
            <a:off x="2494859" y="3927397"/>
            <a:ext cx="47893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cs typeface="+mn-ea"/>
                <a:sym typeface="+mn-lt"/>
              </a:rPr>
              <a:t>如果不幸感染了流感病毒，可以遵从医嘱服用药物。</a:t>
            </a:r>
          </a:p>
        </p:txBody>
      </p:sp>
      <p:sp>
        <p:nvSpPr>
          <p:cNvPr id="26" name="矩形 25"/>
          <p:cNvSpPr/>
          <p:nvPr/>
        </p:nvSpPr>
        <p:spPr>
          <a:xfrm>
            <a:off x="2494859" y="5033319"/>
            <a:ext cx="36374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cs typeface="+mn-ea"/>
                <a:sym typeface="+mn-lt"/>
              </a:rPr>
              <a:t>保证足够的睡眠</a:t>
            </a: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229994" y="1976245"/>
            <a:ext cx="4415358" cy="44153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 animBg="1"/>
      <p:bldP spid="17" grpId="0" animBg="1"/>
      <p:bldP spid="18" grpId="0" animBg="1"/>
      <p:bldP spid="19" grpId="0" animBg="1"/>
      <p:bldP spid="20" grpId="0"/>
      <p:bldP spid="24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flipH="1">
            <a:off x="475531" y="0"/>
            <a:ext cx="3169920" cy="316992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560377" y="2456966"/>
            <a:ext cx="57410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600" b="1" spc="300" dirty="0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rPr>
              <a:t>祭扫森林防火</a:t>
            </a:r>
          </a:p>
        </p:txBody>
      </p:sp>
      <p:sp>
        <p:nvSpPr>
          <p:cNvPr id="8" name="椭圆 7"/>
          <p:cNvSpPr/>
          <p:nvPr/>
        </p:nvSpPr>
        <p:spPr>
          <a:xfrm>
            <a:off x="2628529" y="2706101"/>
            <a:ext cx="1310250" cy="1310250"/>
          </a:xfrm>
          <a:prstGeom prst="ellipse">
            <a:avLst/>
          </a:prstGeom>
          <a:noFill/>
          <a:ln>
            <a:solidFill>
              <a:srgbClr val="1854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800" dirty="0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rPr>
              <a:t>叁</a:t>
            </a:r>
          </a:p>
        </p:txBody>
      </p:sp>
      <p:sp>
        <p:nvSpPr>
          <p:cNvPr id="13" name="矩形 12"/>
          <p:cNvSpPr/>
          <p:nvPr/>
        </p:nvSpPr>
        <p:spPr>
          <a:xfrm>
            <a:off x="4560377" y="3588071"/>
            <a:ext cx="51501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safety education of qingming holiday safety education of </a:t>
            </a:r>
            <a:endParaRPr lang="en-US" altLang="zh-CN" sz="1400" dirty="0">
              <a:solidFill>
                <a:schemeClr val="accent6">
                  <a:lumMod val="75000"/>
                </a:schemeClr>
              </a:solidFill>
              <a:cs typeface="+mn-ea"/>
              <a:sym typeface="+mn-lt"/>
            </a:endParaRPr>
          </a:p>
          <a:p>
            <a:r>
              <a:rPr lang="en-US" altLang="zh-CN" sz="1400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q</a:t>
            </a: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ingming holiday safety education of qingming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flipH="1">
            <a:off x="163014" y="-243069"/>
            <a:ext cx="2008273" cy="2008273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2030124" y="761067"/>
            <a:ext cx="42086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rPr>
              <a:t>森林防火“十不准”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717606" y="2222339"/>
            <a:ext cx="4370676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cs typeface="+mn-ea"/>
                <a:sym typeface="+mn-lt"/>
              </a:rPr>
              <a:t>1.</a:t>
            </a:r>
            <a:r>
              <a:rPr lang="zh-CN" altLang="en-US" dirty="0">
                <a:cs typeface="+mn-ea"/>
                <a:sym typeface="+mn-lt"/>
              </a:rPr>
              <a:t>不准烧荒烧垦、烧荒积肥、烧田埂草。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cs typeface="+mn-ea"/>
                <a:sym typeface="+mn-lt"/>
              </a:rPr>
              <a:t>2.</a:t>
            </a:r>
            <a:r>
              <a:rPr lang="zh-CN" altLang="en-US" dirty="0">
                <a:cs typeface="+mn-ea"/>
                <a:sym typeface="+mn-lt"/>
              </a:rPr>
              <a:t>不准上坟时烧纸、烧香、放鞭炮、放孔明灯。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cs typeface="+mn-ea"/>
                <a:sym typeface="+mn-lt"/>
              </a:rPr>
              <a:t>3.</a:t>
            </a:r>
            <a:r>
              <a:rPr lang="zh-CN" altLang="en-US" dirty="0">
                <a:cs typeface="+mn-ea"/>
                <a:sym typeface="+mn-lt"/>
              </a:rPr>
              <a:t>不准在林区吸烟。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cs typeface="+mn-ea"/>
                <a:sym typeface="+mn-lt"/>
              </a:rPr>
              <a:t>4.</a:t>
            </a:r>
            <a:r>
              <a:rPr lang="zh-CN" altLang="en-US" dirty="0">
                <a:cs typeface="+mn-ea"/>
                <a:sym typeface="+mn-lt"/>
              </a:rPr>
              <a:t>不准在野外烧蜂、烧蚂蚁、烧火驱兽和使用火铳枪械狩猎。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cs typeface="+mn-ea"/>
                <a:sym typeface="+mn-lt"/>
              </a:rPr>
              <a:t>5.</a:t>
            </a:r>
            <a:r>
              <a:rPr lang="zh-CN" altLang="en-US" dirty="0">
                <a:cs typeface="+mn-ea"/>
                <a:sym typeface="+mn-lt"/>
              </a:rPr>
              <a:t>不准夜间在林区点火把照明行路。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324329" y="2430088"/>
            <a:ext cx="422792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cs typeface="+mn-ea"/>
                <a:sym typeface="+mn-lt"/>
              </a:rPr>
              <a:t>6.</a:t>
            </a:r>
            <a:r>
              <a:rPr lang="zh-CN" altLang="en-US" dirty="0">
                <a:cs typeface="+mn-ea"/>
                <a:sym typeface="+mn-lt"/>
              </a:rPr>
              <a:t>不准炼山造林或烧木炭。</a:t>
            </a:r>
            <a:endParaRPr lang="en-US" altLang="zh-CN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cs typeface="+mn-ea"/>
                <a:sym typeface="+mn-lt"/>
              </a:rPr>
              <a:t>7.</a:t>
            </a:r>
            <a:r>
              <a:rPr lang="zh-CN" altLang="en-US" dirty="0">
                <a:cs typeface="+mn-ea"/>
                <a:sym typeface="+mn-lt"/>
              </a:rPr>
              <a:t>不准痴、呆、精神病患者、小孩进入林区。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cs typeface="+mn-ea"/>
                <a:sym typeface="+mn-lt"/>
              </a:rPr>
              <a:t>8.</a:t>
            </a:r>
            <a:r>
              <a:rPr lang="zh-CN" altLang="en-US" dirty="0">
                <a:cs typeface="+mn-ea"/>
                <a:sym typeface="+mn-lt"/>
              </a:rPr>
              <a:t>不准见火不报不救。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cs typeface="+mn-ea"/>
                <a:sym typeface="+mn-lt"/>
              </a:rPr>
              <a:t>9.</a:t>
            </a:r>
            <a:r>
              <a:rPr lang="zh-CN" altLang="en-US" dirty="0">
                <a:cs typeface="+mn-ea"/>
                <a:sym typeface="+mn-lt"/>
              </a:rPr>
              <a:t>不准在林区烤火取暖、生火野炊。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cs typeface="+mn-ea"/>
                <a:sym typeface="+mn-lt"/>
              </a:rPr>
              <a:t>10.</a:t>
            </a:r>
            <a:r>
              <a:rPr lang="zh-CN" altLang="en-US" dirty="0">
                <a:cs typeface="+mn-ea"/>
                <a:sym typeface="+mn-lt"/>
              </a:rPr>
              <a:t>不准破坏森林防火宣传牌、瞭望台。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flipH="1">
            <a:off x="163014" y="-243069"/>
            <a:ext cx="2008273" cy="200827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030124" y="761067"/>
            <a:ext cx="42086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rPr>
              <a:t>造林炼山“五不烧”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780870" y="2090998"/>
            <a:ext cx="3932498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dirty="0">
                <a:cs typeface="+mn-ea"/>
                <a:sym typeface="+mn-lt"/>
              </a:rPr>
              <a:t>1.</a:t>
            </a:r>
            <a:r>
              <a:rPr lang="zh-CN" altLang="en-US" dirty="0">
                <a:cs typeface="+mn-ea"/>
                <a:sym typeface="+mn-lt"/>
              </a:rPr>
              <a:t>未经批准不烧；</a:t>
            </a:r>
          </a:p>
          <a:p>
            <a:pPr>
              <a:lnSpc>
                <a:spcPct val="250000"/>
              </a:lnSpc>
            </a:pPr>
            <a:r>
              <a:rPr lang="en-US" altLang="zh-CN" dirty="0">
                <a:cs typeface="+mn-ea"/>
                <a:sym typeface="+mn-lt"/>
              </a:rPr>
              <a:t>2.</a:t>
            </a:r>
            <a:r>
              <a:rPr lang="zh-CN" altLang="en-US" dirty="0">
                <a:cs typeface="+mn-ea"/>
                <a:sym typeface="+mn-lt"/>
              </a:rPr>
              <a:t>未开好防火线不烧；</a:t>
            </a:r>
          </a:p>
          <a:p>
            <a:pPr>
              <a:lnSpc>
                <a:spcPct val="250000"/>
              </a:lnSpc>
            </a:pPr>
            <a:r>
              <a:rPr lang="en-US" altLang="zh-CN" dirty="0">
                <a:cs typeface="+mn-ea"/>
                <a:sym typeface="+mn-lt"/>
              </a:rPr>
              <a:t>3.</a:t>
            </a:r>
            <a:r>
              <a:rPr lang="zh-CN" altLang="en-US" dirty="0">
                <a:cs typeface="+mn-ea"/>
                <a:sym typeface="+mn-lt"/>
              </a:rPr>
              <a:t>未准备好打火工具不烧；</a:t>
            </a:r>
          </a:p>
          <a:p>
            <a:pPr>
              <a:lnSpc>
                <a:spcPct val="250000"/>
              </a:lnSpc>
            </a:pPr>
            <a:r>
              <a:rPr lang="en-US" altLang="zh-CN" dirty="0">
                <a:cs typeface="+mn-ea"/>
                <a:sym typeface="+mn-lt"/>
              </a:rPr>
              <a:t>4.</a:t>
            </a:r>
            <a:r>
              <a:rPr lang="zh-CN" altLang="en-US" dirty="0">
                <a:cs typeface="+mn-ea"/>
                <a:sym typeface="+mn-lt"/>
              </a:rPr>
              <a:t>刮风、高温、干旱天气不烧；</a:t>
            </a:r>
          </a:p>
          <a:p>
            <a:pPr>
              <a:lnSpc>
                <a:spcPct val="250000"/>
              </a:lnSpc>
            </a:pPr>
            <a:r>
              <a:rPr lang="en-US" altLang="zh-CN" dirty="0">
                <a:cs typeface="+mn-ea"/>
                <a:sym typeface="+mn-lt"/>
              </a:rPr>
              <a:t>5.</a:t>
            </a:r>
            <a:r>
              <a:rPr lang="zh-CN" altLang="en-US" dirty="0">
                <a:cs typeface="+mn-ea"/>
                <a:sym typeface="+mn-lt"/>
              </a:rPr>
              <a:t>无人看守不烧。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167150" y="2020164"/>
            <a:ext cx="5725610" cy="35785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flipH="1">
            <a:off x="163014" y="-243069"/>
            <a:ext cx="2008273" cy="2008273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030125" y="761067"/>
            <a:ext cx="29122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rPr>
              <a:t>文明祭扫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873910" y="2106909"/>
            <a:ext cx="8444180" cy="8786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cs typeface="+mn-ea"/>
                <a:sym typeface="+mn-lt"/>
              </a:rPr>
              <a:t>文明祭祀，改变焚香烧纸、燃放爆竹等传统祭祀方式，倡导以网络祭祀、鲜花祭扫、踏青遥祭、植树缅怀等方式；如果一定要烧纸，要到指定区域。</a:t>
            </a:r>
            <a:endParaRPr lang="en-US" altLang="zh-CN" dirty="0"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873910" y="3389254"/>
            <a:ext cx="72042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>
                <a:cs typeface="+mn-ea"/>
                <a:sym typeface="+mn-lt"/>
              </a:rPr>
              <a:t>进行祭祀扫墓时，最好别抽烟、更不能乱丢烟头，特别是山区。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873909" y="4166333"/>
            <a:ext cx="77713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>
                <a:cs typeface="+mn-ea"/>
                <a:sym typeface="+mn-lt"/>
              </a:rPr>
              <a:t>进行祭祀扫墓时，严禁占用、堵塞安全出口、疏散通道和消防车通道。</a:t>
            </a:r>
            <a:endParaRPr lang="en-US" altLang="zh-CN" dirty="0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873909" y="4943413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>
                <a:cs typeface="+mn-ea"/>
                <a:sym typeface="+mn-lt"/>
              </a:rPr>
              <a:t>一旦发现火灾，要及时拨打</a:t>
            </a:r>
            <a:r>
              <a:rPr lang="en-US" altLang="zh-CN" dirty="0">
                <a:cs typeface="+mn-ea"/>
                <a:sym typeface="+mn-lt"/>
              </a:rPr>
              <a:t>119</a:t>
            </a:r>
            <a:r>
              <a:rPr lang="zh-CN" altLang="en-US" dirty="0">
                <a:cs typeface="+mn-ea"/>
                <a:sym typeface="+mn-lt"/>
              </a:rPr>
              <a:t>报警。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flipH="1">
            <a:off x="475531" y="0"/>
            <a:ext cx="3169920" cy="316992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560377" y="2456966"/>
            <a:ext cx="57410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600" b="1" spc="300" dirty="0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rPr>
              <a:t>出行交通安全</a:t>
            </a:r>
          </a:p>
        </p:txBody>
      </p:sp>
      <p:sp>
        <p:nvSpPr>
          <p:cNvPr id="10" name="椭圆 9"/>
          <p:cNvSpPr/>
          <p:nvPr/>
        </p:nvSpPr>
        <p:spPr>
          <a:xfrm>
            <a:off x="2628529" y="2706101"/>
            <a:ext cx="1310250" cy="1310250"/>
          </a:xfrm>
          <a:prstGeom prst="ellipse">
            <a:avLst/>
          </a:prstGeom>
          <a:noFill/>
          <a:ln>
            <a:solidFill>
              <a:srgbClr val="1854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800" dirty="0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rPr>
              <a:t>肆</a:t>
            </a:r>
          </a:p>
        </p:txBody>
      </p:sp>
      <p:sp>
        <p:nvSpPr>
          <p:cNvPr id="12" name="矩形 11"/>
          <p:cNvSpPr/>
          <p:nvPr/>
        </p:nvSpPr>
        <p:spPr>
          <a:xfrm>
            <a:off x="4560377" y="3588071"/>
            <a:ext cx="51501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safety education of qingming holiday safety education of </a:t>
            </a:r>
            <a:endParaRPr lang="en-US" altLang="zh-CN" sz="1400" dirty="0">
              <a:solidFill>
                <a:schemeClr val="accent6">
                  <a:lumMod val="75000"/>
                </a:schemeClr>
              </a:solidFill>
              <a:cs typeface="+mn-ea"/>
              <a:sym typeface="+mn-lt"/>
            </a:endParaRPr>
          </a:p>
          <a:p>
            <a:r>
              <a:rPr lang="en-US" altLang="zh-CN" sz="1400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q</a:t>
            </a: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ingming holiday safety education of qingming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flipH="1">
            <a:off x="163014" y="-243069"/>
            <a:ext cx="2008273" cy="2008273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030124" y="761067"/>
            <a:ext cx="40658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rPr>
              <a:t>出行交通安全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9497" y="761067"/>
            <a:ext cx="5269906" cy="5173798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-273030" y="1325796"/>
            <a:ext cx="8966844" cy="4771137"/>
            <a:chOff x="-293387" y="1050929"/>
            <a:chExt cx="8966844" cy="4771137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-293387" y="1050929"/>
              <a:ext cx="8966844" cy="4771137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1905236" y="2316516"/>
              <a:ext cx="4569597" cy="2308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200000"/>
                </a:lnSpc>
              </a:pPr>
              <a:r>
                <a:rPr lang="zh-CN" altLang="en-US" dirty="0">
                  <a:cs typeface="+mn-ea"/>
                  <a:sym typeface="+mn-lt"/>
                </a:rPr>
                <a:t>出行前要关注天气变化、道路交通管控等情况，加强风险评估，合理规划线路。清明节期间交通拥堵，注意交通安全，自觉遵守交通法规。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flipH="1">
            <a:off x="163014" y="-243069"/>
            <a:ext cx="2008273" cy="2008273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030124" y="761067"/>
            <a:ext cx="40658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rPr>
              <a:t>出行交通安全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171287" y="1888926"/>
            <a:ext cx="6094070" cy="4631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不得在马路上嬉戏、打闹，不穿越、攀登道路隔离栏。</a:t>
            </a:r>
            <a:endParaRPr lang="en-US" altLang="zh-CN" dirty="0"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891988" y="2958794"/>
            <a:ext cx="6094070" cy="8786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横过马路要牢记“一停、二慢、三通过”，要做到不与机动车抢行。</a:t>
            </a:r>
            <a:endParaRPr lang="en-US" altLang="zh-CN" dirty="0"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898985" y="4444160"/>
            <a:ext cx="6094070" cy="8786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不乘坐“三无”车辆（无驾驶证、无行驶证、无保险），更不准骑自行骑车上路。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35980" y="2308288"/>
            <a:ext cx="4027025" cy="4027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flipH="1">
            <a:off x="475531" y="0"/>
            <a:ext cx="3169920" cy="316992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560377" y="2456966"/>
            <a:ext cx="57410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600" b="1" spc="300" dirty="0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rPr>
              <a:t>假期防溺水</a:t>
            </a:r>
          </a:p>
        </p:txBody>
      </p:sp>
      <p:sp>
        <p:nvSpPr>
          <p:cNvPr id="8" name="椭圆 7"/>
          <p:cNvSpPr/>
          <p:nvPr/>
        </p:nvSpPr>
        <p:spPr>
          <a:xfrm>
            <a:off x="2628529" y="2706101"/>
            <a:ext cx="1310250" cy="1310250"/>
          </a:xfrm>
          <a:prstGeom prst="ellipse">
            <a:avLst/>
          </a:prstGeom>
          <a:noFill/>
          <a:ln>
            <a:solidFill>
              <a:srgbClr val="1854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800" dirty="0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rPr>
              <a:t>伍</a:t>
            </a:r>
          </a:p>
        </p:txBody>
      </p:sp>
      <p:sp>
        <p:nvSpPr>
          <p:cNvPr id="13" name="矩形 12"/>
          <p:cNvSpPr/>
          <p:nvPr/>
        </p:nvSpPr>
        <p:spPr>
          <a:xfrm>
            <a:off x="4560377" y="3588071"/>
            <a:ext cx="51501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safety education of qingming holiday safety education of </a:t>
            </a:r>
            <a:endParaRPr lang="en-US" altLang="zh-CN" sz="1400" dirty="0">
              <a:solidFill>
                <a:schemeClr val="accent6">
                  <a:lumMod val="75000"/>
                </a:schemeClr>
              </a:solidFill>
              <a:cs typeface="+mn-ea"/>
              <a:sym typeface="+mn-lt"/>
            </a:endParaRPr>
          </a:p>
          <a:p>
            <a:r>
              <a:rPr lang="en-US" altLang="zh-CN" sz="1400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q</a:t>
            </a: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ingming holiday safety education of qingming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573152" y="2367171"/>
            <a:ext cx="704569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600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放假期间安全问题不容忽视！！！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flipH="1">
            <a:off x="475531" y="0"/>
            <a:ext cx="2841650" cy="2841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flipH="1">
            <a:off x="163014" y="-243069"/>
            <a:ext cx="2008273" cy="2008273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2030124" y="761067"/>
            <a:ext cx="40658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rPr>
              <a:t>假期防溺水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181600" y="2071688"/>
            <a:ext cx="6035040" cy="47863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文本框 15"/>
          <p:cNvSpPr txBox="1"/>
          <p:nvPr/>
        </p:nvSpPr>
        <p:spPr>
          <a:xfrm>
            <a:off x="1877350" y="2002551"/>
            <a:ext cx="8437301" cy="3267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300000"/>
              </a:lnSpc>
            </a:pPr>
            <a:r>
              <a:rPr lang="zh-CN" altLang="en-US" dirty="0">
                <a:cs typeface="+mn-ea"/>
                <a:sym typeface="+mn-lt"/>
              </a:rPr>
              <a:t>春暖花开，天气渐热。学生不擅自到江、河、池塘、水库边玩耍，更不能私自下水游泳，在正规游泳池游泳也需要</a:t>
            </a:r>
            <a:endParaRPr lang="en-US" altLang="zh-CN" dirty="0">
              <a:cs typeface="+mn-ea"/>
              <a:sym typeface="+mn-lt"/>
            </a:endParaRPr>
          </a:p>
          <a:p>
            <a:pPr>
              <a:lnSpc>
                <a:spcPct val="300000"/>
              </a:lnSpc>
            </a:pPr>
            <a:r>
              <a:rPr lang="zh-CN" altLang="en-US" dirty="0">
                <a:cs typeface="+mn-ea"/>
                <a:sym typeface="+mn-lt"/>
              </a:rPr>
              <a:t>大人陪伴监护，做到防溺水</a:t>
            </a:r>
            <a:endParaRPr lang="en-US" altLang="zh-CN" dirty="0">
              <a:cs typeface="+mn-ea"/>
              <a:sym typeface="+mn-lt"/>
            </a:endParaRPr>
          </a:p>
          <a:p>
            <a:pPr>
              <a:lnSpc>
                <a:spcPct val="300000"/>
              </a:lnSpc>
            </a:pPr>
            <a:r>
              <a:rPr lang="zh-CN" altLang="en-US" dirty="0">
                <a:cs typeface="+mn-ea"/>
                <a:sym typeface="+mn-lt"/>
              </a:rPr>
              <a:t>“四不要”和“六不准”。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flipH="1">
            <a:off x="163014" y="-243069"/>
            <a:ext cx="2008273" cy="200827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030124" y="761067"/>
            <a:ext cx="44285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rPr>
              <a:t>防溺水“四不要”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477718" y="2571300"/>
            <a:ext cx="5460358" cy="2748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dirty="0">
                <a:cs typeface="+mn-ea"/>
                <a:sym typeface="+mn-lt"/>
              </a:rPr>
              <a:t>1</a:t>
            </a:r>
            <a:r>
              <a:rPr lang="zh-CN" altLang="en-US" dirty="0">
                <a:cs typeface="+mn-ea"/>
                <a:sym typeface="+mn-lt"/>
              </a:rPr>
              <a:t>、不要在没有家长陪同下私自下水游泳；</a:t>
            </a:r>
            <a:endParaRPr lang="en-US" altLang="zh-CN" dirty="0">
              <a:cs typeface="+mn-ea"/>
              <a:sym typeface="+mn-lt"/>
            </a:endParaRPr>
          </a:p>
          <a:p>
            <a:pPr>
              <a:lnSpc>
                <a:spcPct val="250000"/>
              </a:lnSpc>
            </a:pPr>
            <a:r>
              <a:rPr lang="en-US" altLang="zh-CN" dirty="0">
                <a:cs typeface="+mn-ea"/>
                <a:sym typeface="+mn-lt"/>
              </a:rPr>
              <a:t>2</a:t>
            </a:r>
            <a:r>
              <a:rPr lang="zh-CN" altLang="en-US" dirty="0">
                <a:cs typeface="+mn-ea"/>
                <a:sym typeface="+mn-lt"/>
              </a:rPr>
              <a:t>、不要在未设置警示标识的水域游泳；</a:t>
            </a:r>
            <a:endParaRPr lang="en-US" altLang="zh-CN" dirty="0">
              <a:cs typeface="+mn-ea"/>
              <a:sym typeface="+mn-lt"/>
            </a:endParaRPr>
          </a:p>
          <a:p>
            <a:pPr>
              <a:lnSpc>
                <a:spcPct val="250000"/>
              </a:lnSpc>
            </a:pPr>
            <a:r>
              <a:rPr lang="en-US" altLang="zh-CN" dirty="0">
                <a:cs typeface="+mn-ea"/>
                <a:sym typeface="+mn-lt"/>
              </a:rPr>
              <a:t>3</a:t>
            </a:r>
            <a:r>
              <a:rPr lang="zh-CN" altLang="en-US" dirty="0">
                <a:cs typeface="+mn-ea"/>
                <a:sym typeface="+mn-lt"/>
              </a:rPr>
              <a:t>、不要在没有安全保障的地方和野外的水源地游泳；</a:t>
            </a:r>
            <a:endParaRPr lang="en-US" altLang="zh-CN" dirty="0">
              <a:cs typeface="+mn-ea"/>
              <a:sym typeface="+mn-lt"/>
            </a:endParaRPr>
          </a:p>
          <a:p>
            <a:pPr>
              <a:lnSpc>
                <a:spcPct val="250000"/>
              </a:lnSpc>
            </a:pPr>
            <a:r>
              <a:rPr lang="en-US" altLang="zh-CN" dirty="0">
                <a:cs typeface="+mn-ea"/>
                <a:sym typeface="+mn-lt"/>
              </a:rPr>
              <a:t>4</a:t>
            </a:r>
            <a:r>
              <a:rPr lang="zh-CN" altLang="en-US" dirty="0">
                <a:cs typeface="+mn-ea"/>
                <a:sym typeface="+mn-lt"/>
              </a:rPr>
              <a:t>、不要在上下学的途中和假期在水源周边戏水。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851759">
            <a:off x="698239" y="1283508"/>
            <a:ext cx="4879847" cy="49725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flipH="1">
            <a:off x="163014" y="-243069"/>
            <a:ext cx="2008273" cy="2008273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030124" y="761067"/>
            <a:ext cx="44285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rPr>
              <a:t>防溺水“六不准”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550559" y="1600486"/>
            <a:ext cx="9090882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300000"/>
              </a:lnSpc>
            </a:pPr>
            <a:r>
              <a:rPr lang="en-US" altLang="zh-CN" dirty="0">
                <a:cs typeface="+mn-ea"/>
                <a:sym typeface="+mn-lt"/>
              </a:rPr>
              <a:t>1</a:t>
            </a:r>
            <a:r>
              <a:rPr lang="zh-CN" altLang="en-US" dirty="0">
                <a:cs typeface="+mn-ea"/>
                <a:sym typeface="+mn-lt"/>
              </a:rPr>
              <a:t>、不准学生私自下河游泳；</a:t>
            </a:r>
            <a:r>
              <a:rPr lang="en-US" altLang="zh-CN" dirty="0">
                <a:cs typeface="+mn-ea"/>
                <a:sym typeface="+mn-lt"/>
              </a:rPr>
              <a:t>2</a:t>
            </a:r>
            <a:r>
              <a:rPr lang="zh-CN" altLang="en-US" dirty="0">
                <a:cs typeface="+mn-ea"/>
                <a:sym typeface="+mn-lt"/>
              </a:rPr>
              <a:t>、不准擅自与他人结伴游泳；</a:t>
            </a:r>
            <a:r>
              <a:rPr lang="en-US" altLang="zh-CN" dirty="0">
                <a:cs typeface="+mn-ea"/>
                <a:sym typeface="+mn-lt"/>
              </a:rPr>
              <a:t>3</a:t>
            </a:r>
            <a:r>
              <a:rPr lang="zh-CN" altLang="en-US" dirty="0">
                <a:cs typeface="+mn-ea"/>
                <a:sym typeface="+mn-lt"/>
              </a:rPr>
              <a:t>、不准学生在无家长或老师带领的情况下游泳；</a:t>
            </a:r>
            <a:endParaRPr lang="en-US" altLang="zh-CN" dirty="0">
              <a:cs typeface="+mn-ea"/>
              <a:sym typeface="+mn-lt"/>
            </a:endParaRPr>
          </a:p>
          <a:p>
            <a:pPr>
              <a:lnSpc>
                <a:spcPct val="300000"/>
              </a:lnSpc>
            </a:pPr>
            <a:r>
              <a:rPr lang="en-US" altLang="zh-CN" dirty="0">
                <a:cs typeface="+mn-ea"/>
                <a:sym typeface="+mn-lt"/>
              </a:rPr>
              <a:t>4</a:t>
            </a:r>
            <a:r>
              <a:rPr lang="zh-CN" altLang="en-US" dirty="0">
                <a:cs typeface="+mn-ea"/>
                <a:sym typeface="+mn-lt"/>
              </a:rPr>
              <a:t>、不准学生在无安全设施、无救护人员的水域游泳；</a:t>
            </a:r>
            <a:endParaRPr lang="en-US" altLang="zh-CN" dirty="0">
              <a:cs typeface="+mn-ea"/>
              <a:sym typeface="+mn-lt"/>
            </a:endParaRPr>
          </a:p>
          <a:p>
            <a:pPr>
              <a:lnSpc>
                <a:spcPct val="300000"/>
              </a:lnSpc>
            </a:pPr>
            <a:r>
              <a:rPr lang="en-US" altLang="zh-CN" dirty="0">
                <a:cs typeface="+mn-ea"/>
                <a:sym typeface="+mn-lt"/>
              </a:rPr>
              <a:t>5</a:t>
            </a:r>
            <a:r>
              <a:rPr lang="zh-CN" altLang="en-US" dirty="0">
                <a:cs typeface="+mn-ea"/>
                <a:sym typeface="+mn-lt"/>
              </a:rPr>
              <a:t>、不准到不熟悉的水域游泳；</a:t>
            </a:r>
            <a:endParaRPr lang="en-US" altLang="zh-CN" dirty="0">
              <a:cs typeface="+mn-ea"/>
              <a:sym typeface="+mn-lt"/>
            </a:endParaRPr>
          </a:p>
          <a:p>
            <a:pPr>
              <a:lnSpc>
                <a:spcPct val="300000"/>
              </a:lnSpc>
            </a:pPr>
            <a:r>
              <a:rPr lang="en-US" altLang="zh-CN" dirty="0">
                <a:cs typeface="+mn-ea"/>
                <a:sym typeface="+mn-lt"/>
              </a:rPr>
              <a:t>6</a:t>
            </a:r>
            <a:r>
              <a:rPr lang="zh-CN" altLang="en-US" dirty="0">
                <a:cs typeface="+mn-ea"/>
                <a:sym typeface="+mn-lt"/>
              </a:rPr>
              <a:t>、不准不会水性的学生私自下水施救。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620719" y="2383887"/>
            <a:ext cx="4482587" cy="39558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flipH="1">
            <a:off x="163014" y="-243069"/>
            <a:ext cx="2008273" cy="200827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030124" y="761067"/>
            <a:ext cx="44285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rPr>
              <a:t>溺水时的自救方法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911688" y="1635233"/>
            <a:ext cx="8368624" cy="1121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dirty="0">
                <a:cs typeface="+mn-ea"/>
                <a:sym typeface="+mn-lt"/>
              </a:rPr>
              <a:t>1.</a:t>
            </a:r>
            <a:r>
              <a:rPr lang="zh-CN" altLang="en-US" dirty="0">
                <a:cs typeface="+mn-ea"/>
                <a:sym typeface="+mn-lt"/>
              </a:rPr>
              <a:t>不要慌张，发现周围有人时立即呼救；</a:t>
            </a:r>
          </a:p>
          <a:p>
            <a:pPr>
              <a:lnSpc>
                <a:spcPct val="200000"/>
              </a:lnSpc>
            </a:pPr>
            <a:r>
              <a:rPr lang="en-US" altLang="zh-CN" dirty="0">
                <a:cs typeface="+mn-ea"/>
                <a:sym typeface="+mn-lt"/>
              </a:rPr>
              <a:t>2.</a:t>
            </a:r>
            <a:r>
              <a:rPr lang="zh-CN" altLang="en-US" dirty="0">
                <a:cs typeface="+mn-ea"/>
                <a:sym typeface="+mn-lt"/>
              </a:rPr>
              <a:t>放松全身，让身体飘浮在水面上，将头部浮出水面，用脚踢水，防止体力丧失，等待救援；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908362" y="3759050"/>
            <a:ext cx="4907665" cy="1709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dirty="0">
                <a:cs typeface="+mn-ea"/>
                <a:sym typeface="+mn-lt"/>
              </a:rPr>
              <a:t>3.</a:t>
            </a:r>
            <a:r>
              <a:rPr lang="zh-CN" altLang="en-US" dirty="0">
                <a:cs typeface="+mn-ea"/>
                <a:sym typeface="+mn-lt"/>
              </a:rPr>
              <a:t>身体下沉时，可将手掌向下压；</a:t>
            </a:r>
          </a:p>
          <a:p>
            <a:pPr algn="just">
              <a:lnSpc>
                <a:spcPct val="150000"/>
              </a:lnSpc>
            </a:pPr>
            <a:r>
              <a:rPr lang="en-US" altLang="zh-CN" dirty="0">
                <a:cs typeface="+mn-ea"/>
                <a:sym typeface="+mn-lt"/>
              </a:rPr>
              <a:t>4.</a:t>
            </a:r>
            <a:r>
              <a:rPr lang="zh-CN" altLang="en-US" dirty="0">
                <a:cs typeface="+mn-ea"/>
                <a:sym typeface="+mn-lt"/>
              </a:rPr>
              <a:t>如果在水中突然抽筋，又无法靠岸时，立即求救。如周围无人，可深吸一口气潜入水中，伸直抽筋的那条腿，用手将脚趾向上扳，以解除抽筋。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12155" y="2470718"/>
            <a:ext cx="5201567" cy="4027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flipH="1">
            <a:off x="475531" y="0"/>
            <a:ext cx="3169920" cy="316992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560377" y="2456966"/>
            <a:ext cx="57410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600" b="1" spc="300" dirty="0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rPr>
              <a:t>居家安全</a:t>
            </a:r>
          </a:p>
        </p:txBody>
      </p:sp>
      <p:sp>
        <p:nvSpPr>
          <p:cNvPr id="10" name="椭圆 9"/>
          <p:cNvSpPr/>
          <p:nvPr/>
        </p:nvSpPr>
        <p:spPr>
          <a:xfrm>
            <a:off x="2628529" y="2706101"/>
            <a:ext cx="1310250" cy="1310250"/>
          </a:xfrm>
          <a:prstGeom prst="ellipse">
            <a:avLst/>
          </a:prstGeom>
          <a:noFill/>
          <a:ln>
            <a:solidFill>
              <a:srgbClr val="1854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800" dirty="0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rPr>
              <a:t>陆</a:t>
            </a:r>
          </a:p>
        </p:txBody>
      </p:sp>
      <p:sp>
        <p:nvSpPr>
          <p:cNvPr id="12" name="矩形 11"/>
          <p:cNvSpPr/>
          <p:nvPr/>
        </p:nvSpPr>
        <p:spPr>
          <a:xfrm>
            <a:off x="4560377" y="3588071"/>
            <a:ext cx="51501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safety education of qingming holiday safety education of </a:t>
            </a:r>
            <a:endParaRPr lang="en-US" altLang="zh-CN" sz="1400" dirty="0">
              <a:solidFill>
                <a:schemeClr val="accent6">
                  <a:lumMod val="75000"/>
                </a:schemeClr>
              </a:solidFill>
              <a:cs typeface="+mn-ea"/>
              <a:sym typeface="+mn-lt"/>
            </a:endParaRPr>
          </a:p>
          <a:p>
            <a:r>
              <a:rPr lang="en-US" altLang="zh-CN" sz="1400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q</a:t>
            </a: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ingming holiday safety education of qingming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flipH="1">
            <a:off x="163014" y="-243069"/>
            <a:ext cx="2008273" cy="2008273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030124" y="761067"/>
            <a:ext cx="24955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rPr>
              <a:t>用电安全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504970" y="2703653"/>
            <a:ext cx="4154347" cy="4154347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994463" y="1532636"/>
            <a:ext cx="8203074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dirty="0">
                <a:cs typeface="+mn-ea"/>
                <a:sym typeface="+mn-lt"/>
              </a:rPr>
              <a:t>现代家庭，随着生活水平不断提高，家庭中的电器也越来越多，给我们学习、生活带来了好多方便及乐趣。但是，如果我们没有掌握一定的用电知识，不注意用电安全，就会很危险。所以，我们不要出于好奇，</a:t>
            </a:r>
            <a:endParaRPr lang="en-US" altLang="zh-CN" dirty="0">
              <a:cs typeface="+mn-ea"/>
              <a:sym typeface="+mn-lt"/>
            </a:endParaRPr>
          </a:p>
          <a:p>
            <a:pPr>
              <a:lnSpc>
                <a:spcPct val="250000"/>
              </a:lnSpc>
            </a:pPr>
            <a:r>
              <a:rPr lang="zh-CN" altLang="en-US" dirty="0">
                <a:cs typeface="+mn-ea"/>
                <a:sym typeface="+mn-lt"/>
              </a:rPr>
              <a:t>自行拆卸、维修电器，不要私自拉或乱接电线和随意</a:t>
            </a:r>
            <a:endParaRPr lang="en-US" altLang="zh-CN" dirty="0">
              <a:cs typeface="+mn-ea"/>
              <a:sym typeface="+mn-lt"/>
            </a:endParaRPr>
          </a:p>
          <a:p>
            <a:pPr>
              <a:lnSpc>
                <a:spcPct val="250000"/>
              </a:lnSpc>
            </a:pPr>
            <a:r>
              <a:rPr lang="zh-CN" altLang="en-US" dirty="0">
                <a:cs typeface="+mn-ea"/>
                <a:sym typeface="+mn-lt"/>
              </a:rPr>
              <a:t>拆装电器。使用和操作电器要注意不能湿水，</a:t>
            </a:r>
            <a:endParaRPr lang="en-US" altLang="zh-CN" dirty="0">
              <a:cs typeface="+mn-ea"/>
              <a:sym typeface="+mn-lt"/>
            </a:endParaRPr>
          </a:p>
          <a:p>
            <a:pPr>
              <a:lnSpc>
                <a:spcPct val="250000"/>
              </a:lnSpc>
            </a:pPr>
            <a:r>
              <a:rPr lang="zh-CN" altLang="en-US" dirty="0">
                <a:cs typeface="+mn-ea"/>
                <a:sym typeface="+mn-lt"/>
              </a:rPr>
              <a:t>一旦电器出现故障，应立即截断电源。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flipH="1">
            <a:off x="163014" y="-243069"/>
            <a:ext cx="2008273" cy="200827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030124" y="761067"/>
            <a:ext cx="24955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rPr>
              <a:t>用电安全</a:t>
            </a:r>
          </a:p>
        </p:txBody>
      </p:sp>
      <p:sp>
        <p:nvSpPr>
          <p:cNvPr id="8" name="矩形 7"/>
          <p:cNvSpPr/>
          <p:nvPr/>
        </p:nvSpPr>
        <p:spPr>
          <a:xfrm>
            <a:off x="5977103" y="2008273"/>
            <a:ext cx="4428537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dirty="0">
                <a:cs typeface="+mn-ea"/>
                <a:sym typeface="+mn-lt"/>
              </a:rPr>
              <a:t>1</a:t>
            </a:r>
            <a:r>
              <a:rPr lang="zh-CN" altLang="en-US" dirty="0">
                <a:cs typeface="+mn-ea"/>
                <a:sym typeface="+mn-lt"/>
              </a:rPr>
              <a:t>、家里的插座、插头不能乱动。</a:t>
            </a:r>
          </a:p>
          <a:p>
            <a:pPr>
              <a:lnSpc>
                <a:spcPct val="250000"/>
              </a:lnSpc>
            </a:pPr>
            <a:r>
              <a:rPr lang="en-US" altLang="zh-CN" dirty="0">
                <a:cs typeface="+mn-ea"/>
                <a:sym typeface="+mn-lt"/>
              </a:rPr>
              <a:t>2</a:t>
            </a:r>
            <a:r>
              <a:rPr lang="zh-CN" altLang="en-US" dirty="0">
                <a:cs typeface="+mn-ea"/>
                <a:sym typeface="+mn-lt"/>
              </a:rPr>
              <a:t>、全家外出时要切断家里的总电源。</a:t>
            </a:r>
          </a:p>
          <a:p>
            <a:pPr>
              <a:lnSpc>
                <a:spcPct val="250000"/>
              </a:lnSpc>
            </a:pPr>
            <a:r>
              <a:rPr lang="en-US" altLang="zh-CN" dirty="0">
                <a:cs typeface="+mn-ea"/>
                <a:sym typeface="+mn-lt"/>
              </a:rPr>
              <a:t>3</a:t>
            </a:r>
            <a:r>
              <a:rPr lang="zh-CN" altLang="en-US" dirty="0">
                <a:cs typeface="+mn-ea"/>
                <a:sym typeface="+mn-lt"/>
              </a:rPr>
              <a:t>、不私自拆卸、维修电器。</a:t>
            </a:r>
          </a:p>
          <a:p>
            <a:pPr>
              <a:lnSpc>
                <a:spcPct val="250000"/>
              </a:lnSpc>
            </a:pPr>
            <a:r>
              <a:rPr lang="en-US" altLang="zh-CN" dirty="0">
                <a:cs typeface="+mn-ea"/>
                <a:sym typeface="+mn-lt"/>
              </a:rPr>
              <a:t>4</a:t>
            </a:r>
            <a:r>
              <a:rPr lang="zh-CN" altLang="en-US" dirty="0">
                <a:cs typeface="+mn-ea"/>
                <a:sym typeface="+mn-lt"/>
              </a:rPr>
              <a:t>、使用和操作电器要注意不能有湿水。</a:t>
            </a:r>
          </a:p>
          <a:p>
            <a:pPr>
              <a:lnSpc>
                <a:spcPct val="250000"/>
              </a:lnSpc>
            </a:pPr>
            <a:r>
              <a:rPr lang="en-US" altLang="zh-CN" dirty="0">
                <a:cs typeface="+mn-ea"/>
                <a:sym typeface="+mn-lt"/>
              </a:rPr>
              <a:t>5</a:t>
            </a:r>
            <a:r>
              <a:rPr lang="zh-CN" altLang="en-US" dirty="0">
                <a:cs typeface="+mn-ea"/>
                <a:sym typeface="+mn-lt"/>
              </a:rPr>
              <a:t>、一旦出现电器故障，立即截断电源。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0847" y="1512424"/>
            <a:ext cx="4428537" cy="44285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flipH="1">
            <a:off x="163014" y="-243069"/>
            <a:ext cx="2008273" cy="2008273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030124" y="761067"/>
            <a:ext cx="33984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rPr>
              <a:t>居家人身安全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518575" y="2106909"/>
            <a:ext cx="9154850" cy="3267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30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cs typeface="+mn-ea"/>
                <a:sym typeface="+mn-lt"/>
              </a:rPr>
              <a:t>远离阳台、窗台等危险区域，不随意攀爬，防止坠落。</a:t>
            </a:r>
          </a:p>
          <a:p>
            <a:pPr marL="285750" indent="-285750">
              <a:lnSpc>
                <a:spcPct val="30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cs typeface="+mn-ea"/>
                <a:sym typeface="+mn-lt"/>
              </a:rPr>
              <a:t>严禁高空抛物，不要从阳台上往楼下扔东西，影响环境卫生，还可能砸伤楼下的行人。</a:t>
            </a:r>
          </a:p>
          <a:p>
            <a:pPr marL="285750" indent="-285750">
              <a:lnSpc>
                <a:spcPct val="30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cs typeface="+mn-ea"/>
                <a:sym typeface="+mn-lt"/>
              </a:rPr>
              <a:t>严防各种形式的通讯网络诈骗，拒绝任何形式的上门推销和电话联系推销消毒物品，独自在家时不要随意给陌生人开门。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flipH="1">
            <a:off x="163014" y="-243069"/>
            <a:ext cx="2008273" cy="200827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030124" y="761067"/>
            <a:ext cx="26344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rPr>
              <a:t>消毒安全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363653" y="1669610"/>
            <a:ext cx="8938588" cy="8786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cs typeface="+mn-ea"/>
                <a:sym typeface="+mn-lt"/>
              </a:rPr>
              <a:t>1</a:t>
            </a:r>
            <a:r>
              <a:rPr lang="zh-CN" altLang="en-US" dirty="0">
                <a:cs typeface="+mn-ea"/>
                <a:sym typeface="+mn-lt"/>
              </a:rPr>
              <a:t>、大多数家庭储备了酒精、</a:t>
            </a:r>
            <a:r>
              <a:rPr lang="en-US" altLang="zh-CN" dirty="0">
                <a:cs typeface="+mn-ea"/>
                <a:sym typeface="+mn-lt"/>
              </a:rPr>
              <a:t>84</a:t>
            </a:r>
            <a:r>
              <a:rPr lang="zh-CN" altLang="en-US" dirty="0">
                <a:cs typeface="+mn-ea"/>
                <a:sym typeface="+mn-lt"/>
              </a:rPr>
              <a:t>消毒液等消毒物品，存放的位置要避免高温，严禁接触火源。严格按照使用说明进行消毒，做到消毒并保证安全。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363653" y="4096957"/>
            <a:ext cx="5617316" cy="1294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cs typeface="+mn-ea"/>
                <a:sym typeface="+mn-lt"/>
              </a:rPr>
              <a:t>3</a:t>
            </a:r>
            <a:r>
              <a:rPr lang="zh-CN" altLang="en-US" dirty="0">
                <a:cs typeface="+mn-ea"/>
                <a:sym typeface="+mn-lt"/>
              </a:rPr>
              <a:t>、</a:t>
            </a:r>
            <a:r>
              <a:rPr lang="en-US" altLang="zh-CN" dirty="0">
                <a:cs typeface="+mn-ea"/>
                <a:sym typeface="+mn-lt"/>
              </a:rPr>
              <a:t>84</a:t>
            </a:r>
            <a:r>
              <a:rPr lang="zh-CN" altLang="en-US" dirty="0">
                <a:cs typeface="+mn-ea"/>
                <a:sym typeface="+mn-lt"/>
              </a:rPr>
              <a:t>消毒液不能与洁厕灵（成分为盐酸）混用，反应生成的氯气有毒。家里消毒时要保持通风，以上消毒物品都不易储备太多，买小瓶装，用后盖好，使用时戴好手套。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980969" y="2946628"/>
            <a:ext cx="4146662" cy="3755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363653" y="2675534"/>
            <a:ext cx="8938588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cs typeface="+mn-ea"/>
                <a:sym typeface="+mn-lt"/>
              </a:rPr>
              <a:t>2</a:t>
            </a:r>
            <a:r>
              <a:rPr lang="zh-CN" altLang="en-US" dirty="0">
                <a:cs typeface="+mn-ea"/>
                <a:sym typeface="+mn-lt"/>
              </a:rPr>
              <a:t>、使用时也要注意防火，清理周边可燃物，酒精不能靠近明火、热源，也不要在室内喷洒使用，酒精喷雾无法消毒室内空气，且喷洒造成浓度太高</a:t>
            </a:r>
            <a:endParaRPr lang="en-US" altLang="zh-CN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遇明火有闪燃风险。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flipH="1">
            <a:off x="475531" y="0"/>
            <a:ext cx="3169920" cy="316992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560377" y="2456966"/>
            <a:ext cx="57410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600" b="1" spc="300" dirty="0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rPr>
              <a:t>饮食安全</a:t>
            </a:r>
          </a:p>
        </p:txBody>
      </p:sp>
      <p:sp>
        <p:nvSpPr>
          <p:cNvPr id="8" name="椭圆 7"/>
          <p:cNvSpPr/>
          <p:nvPr/>
        </p:nvSpPr>
        <p:spPr>
          <a:xfrm>
            <a:off x="2628529" y="2706101"/>
            <a:ext cx="1310250" cy="1310250"/>
          </a:xfrm>
          <a:prstGeom prst="ellipse">
            <a:avLst/>
          </a:prstGeom>
          <a:noFill/>
          <a:ln>
            <a:solidFill>
              <a:srgbClr val="1854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800" dirty="0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rPr>
              <a:t>柒</a:t>
            </a:r>
          </a:p>
        </p:txBody>
      </p:sp>
      <p:sp>
        <p:nvSpPr>
          <p:cNvPr id="13" name="矩形 12"/>
          <p:cNvSpPr/>
          <p:nvPr/>
        </p:nvSpPr>
        <p:spPr>
          <a:xfrm>
            <a:off x="4560377" y="3588071"/>
            <a:ext cx="51501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safety education of qingming holiday safety education of </a:t>
            </a:r>
            <a:endParaRPr lang="en-US" altLang="zh-CN" sz="1400" dirty="0">
              <a:solidFill>
                <a:schemeClr val="accent6">
                  <a:lumMod val="75000"/>
                </a:schemeClr>
              </a:solidFill>
              <a:cs typeface="+mn-ea"/>
              <a:sym typeface="+mn-lt"/>
            </a:endParaRPr>
          </a:p>
          <a:p>
            <a:r>
              <a:rPr lang="en-US" altLang="zh-CN" sz="1400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q</a:t>
            </a: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ingming holiday safety education of qingming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00117" y="2349003"/>
            <a:ext cx="9386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rPr>
              <a:t>目录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3543478" y="1826697"/>
            <a:ext cx="6598019" cy="3579358"/>
            <a:chOff x="2494379" y="1506994"/>
            <a:chExt cx="4696662" cy="2547891"/>
          </a:xfrm>
        </p:grpSpPr>
        <p:sp>
          <p:nvSpPr>
            <p:cNvPr id="8" name="文本框 7"/>
            <p:cNvSpPr txBox="1"/>
            <p:nvPr/>
          </p:nvSpPr>
          <p:spPr>
            <a:xfrm>
              <a:off x="4982005" y="1885950"/>
              <a:ext cx="348139" cy="21689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chemeClr val="accent6">
                      <a:lumMod val="50000"/>
                    </a:schemeClr>
                  </a:solidFill>
                  <a:cs typeface="+mn-ea"/>
                  <a:sym typeface="+mn-lt"/>
                </a:rPr>
                <a:t>出行交通安全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6222604" y="1885950"/>
              <a:ext cx="348139" cy="1467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chemeClr val="accent6">
                      <a:lumMod val="50000"/>
                    </a:schemeClr>
                  </a:solidFill>
                  <a:cs typeface="+mn-ea"/>
                  <a:sym typeface="+mn-lt"/>
                </a:rPr>
                <a:t>防疫安全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602305" y="1885950"/>
              <a:ext cx="348139" cy="21689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chemeClr val="accent6">
                      <a:lumMod val="50000"/>
                    </a:schemeClr>
                  </a:solidFill>
                  <a:cs typeface="+mn-ea"/>
                  <a:sym typeface="+mn-lt"/>
                </a:rPr>
                <a:t>祭扫森林防火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6842902" y="1885950"/>
              <a:ext cx="348139" cy="1818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chemeClr val="accent6">
                      <a:lumMod val="50000"/>
                    </a:schemeClr>
                  </a:solidFill>
                  <a:cs typeface="+mn-ea"/>
                  <a:sym typeface="+mn-lt"/>
                </a:rPr>
                <a:t>清明节简介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500808" y="1885950"/>
              <a:ext cx="348139" cy="21689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chemeClr val="accent6">
                      <a:lumMod val="50000"/>
                    </a:schemeClr>
                  </a:solidFill>
                  <a:cs typeface="+mn-ea"/>
                  <a:sym typeface="+mn-lt"/>
                </a:rPr>
                <a:t>其他意外伤害</a:t>
              </a:r>
              <a:endParaRPr lang="zh-CN" altLang="en-US" sz="3200" b="1" dirty="0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3747836" y="1885950"/>
              <a:ext cx="348139" cy="1467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chemeClr val="accent6">
                      <a:lumMod val="50000"/>
                    </a:schemeClr>
                  </a:solidFill>
                  <a:cs typeface="+mn-ea"/>
                  <a:sym typeface="+mn-lt"/>
                </a:rPr>
                <a:t>居家安全</a:t>
              </a:r>
              <a:endParaRPr lang="zh-CN" altLang="en-US" sz="3200" b="1" dirty="0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3155621" y="1885950"/>
              <a:ext cx="348139" cy="1467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chemeClr val="accent6">
                      <a:lumMod val="50000"/>
                    </a:schemeClr>
                  </a:solidFill>
                  <a:cs typeface="+mn-ea"/>
                  <a:sym typeface="+mn-lt"/>
                </a:rPr>
                <a:t>饮食安全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4361706" y="1885950"/>
              <a:ext cx="348139" cy="1818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chemeClr val="accent6">
                      <a:lumMod val="50000"/>
                    </a:schemeClr>
                  </a:solidFill>
                  <a:cs typeface="+mn-ea"/>
                  <a:sym typeface="+mn-lt"/>
                </a:rPr>
                <a:t>假期防溺水</a:t>
              </a:r>
              <a:endParaRPr lang="zh-CN" altLang="en-US" sz="3200" b="1" dirty="0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4975575" y="1506994"/>
              <a:ext cx="360998" cy="360998"/>
            </a:xfrm>
            <a:prstGeom prst="ellipse">
              <a:avLst/>
            </a:prstGeom>
            <a:noFill/>
            <a:ln>
              <a:solidFill>
                <a:srgbClr val="1854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dirty="0">
                  <a:solidFill>
                    <a:schemeClr val="accent6">
                      <a:lumMod val="50000"/>
                    </a:schemeClr>
                  </a:solidFill>
                  <a:cs typeface="+mn-ea"/>
                  <a:sym typeface="+mn-lt"/>
                </a:rPr>
                <a:t>肆</a:t>
              </a:r>
            </a:p>
          </p:txBody>
        </p:sp>
        <p:sp>
          <p:nvSpPr>
            <p:cNvPr id="19" name="椭圆 18"/>
            <p:cNvSpPr/>
            <p:nvPr/>
          </p:nvSpPr>
          <p:spPr>
            <a:xfrm>
              <a:off x="5596530" y="1506994"/>
              <a:ext cx="360998" cy="360998"/>
            </a:xfrm>
            <a:prstGeom prst="ellipse">
              <a:avLst/>
            </a:prstGeom>
            <a:noFill/>
            <a:ln>
              <a:solidFill>
                <a:srgbClr val="1854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dirty="0">
                  <a:solidFill>
                    <a:schemeClr val="accent6">
                      <a:lumMod val="50000"/>
                    </a:schemeClr>
                  </a:solidFill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20" name="椭圆 19"/>
            <p:cNvSpPr/>
            <p:nvPr/>
          </p:nvSpPr>
          <p:spPr>
            <a:xfrm>
              <a:off x="6216174" y="1506994"/>
              <a:ext cx="360998" cy="360998"/>
            </a:xfrm>
            <a:prstGeom prst="ellipse">
              <a:avLst/>
            </a:prstGeom>
            <a:noFill/>
            <a:ln>
              <a:solidFill>
                <a:srgbClr val="1854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dirty="0">
                  <a:solidFill>
                    <a:schemeClr val="accent6">
                      <a:lumMod val="50000"/>
                    </a:schemeClr>
                  </a:solidFill>
                  <a:cs typeface="+mn-ea"/>
                  <a:sym typeface="+mn-lt"/>
                </a:rPr>
                <a:t>贰</a:t>
              </a:r>
            </a:p>
          </p:txBody>
        </p:sp>
        <p:sp>
          <p:nvSpPr>
            <p:cNvPr id="21" name="椭圆 20"/>
            <p:cNvSpPr/>
            <p:nvPr/>
          </p:nvSpPr>
          <p:spPr>
            <a:xfrm>
              <a:off x="6830043" y="1506994"/>
              <a:ext cx="360998" cy="360998"/>
            </a:xfrm>
            <a:prstGeom prst="ellipse">
              <a:avLst/>
            </a:prstGeom>
            <a:noFill/>
            <a:ln>
              <a:solidFill>
                <a:srgbClr val="1854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dirty="0">
                  <a:solidFill>
                    <a:schemeClr val="accent6">
                      <a:lumMod val="50000"/>
                    </a:schemeClr>
                  </a:solidFill>
                  <a:cs typeface="+mn-ea"/>
                  <a:sym typeface="+mn-lt"/>
                </a:rPr>
                <a:t>壹</a:t>
              </a:r>
            </a:p>
          </p:txBody>
        </p:sp>
        <p:sp>
          <p:nvSpPr>
            <p:cNvPr id="22" name="椭圆 21"/>
            <p:cNvSpPr/>
            <p:nvPr/>
          </p:nvSpPr>
          <p:spPr>
            <a:xfrm>
              <a:off x="2494379" y="1506994"/>
              <a:ext cx="360998" cy="360998"/>
            </a:xfrm>
            <a:prstGeom prst="ellipse">
              <a:avLst/>
            </a:prstGeom>
            <a:noFill/>
            <a:ln>
              <a:solidFill>
                <a:srgbClr val="1854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dirty="0">
                  <a:solidFill>
                    <a:schemeClr val="accent6">
                      <a:lumMod val="50000"/>
                    </a:schemeClr>
                  </a:solidFill>
                  <a:cs typeface="+mn-ea"/>
                  <a:sym typeface="+mn-lt"/>
                </a:rPr>
                <a:t>捌</a:t>
              </a:r>
            </a:p>
          </p:txBody>
        </p:sp>
        <p:sp>
          <p:nvSpPr>
            <p:cNvPr id="23" name="椭圆 22"/>
            <p:cNvSpPr/>
            <p:nvPr/>
          </p:nvSpPr>
          <p:spPr>
            <a:xfrm>
              <a:off x="3149192" y="1506994"/>
              <a:ext cx="360998" cy="360998"/>
            </a:xfrm>
            <a:prstGeom prst="ellipse">
              <a:avLst/>
            </a:prstGeom>
            <a:noFill/>
            <a:ln>
              <a:solidFill>
                <a:srgbClr val="1854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dirty="0">
                  <a:solidFill>
                    <a:schemeClr val="accent6">
                      <a:lumMod val="50000"/>
                    </a:schemeClr>
                  </a:solidFill>
                  <a:cs typeface="+mn-ea"/>
                  <a:sym typeface="+mn-lt"/>
                </a:rPr>
                <a:t>柒</a:t>
              </a:r>
            </a:p>
          </p:txBody>
        </p:sp>
        <p:sp>
          <p:nvSpPr>
            <p:cNvPr id="24" name="椭圆 23"/>
            <p:cNvSpPr/>
            <p:nvPr/>
          </p:nvSpPr>
          <p:spPr>
            <a:xfrm>
              <a:off x="3741407" y="1506994"/>
              <a:ext cx="360998" cy="360998"/>
            </a:xfrm>
            <a:prstGeom prst="ellipse">
              <a:avLst/>
            </a:prstGeom>
            <a:noFill/>
            <a:ln>
              <a:solidFill>
                <a:srgbClr val="1854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dirty="0">
                  <a:solidFill>
                    <a:schemeClr val="accent6">
                      <a:lumMod val="50000"/>
                    </a:schemeClr>
                  </a:solidFill>
                  <a:cs typeface="+mn-ea"/>
                  <a:sym typeface="+mn-lt"/>
                </a:rPr>
                <a:t>陆</a:t>
              </a:r>
            </a:p>
          </p:txBody>
        </p:sp>
        <p:sp>
          <p:nvSpPr>
            <p:cNvPr id="25" name="椭圆 24"/>
            <p:cNvSpPr/>
            <p:nvPr/>
          </p:nvSpPr>
          <p:spPr>
            <a:xfrm>
              <a:off x="4355276" y="1506994"/>
              <a:ext cx="360998" cy="360998"/>
            </a:xfrm>
            <a:prstGeom prst="ellipse">
              <a:avLst/>
            </a:prstGeom>
            <a:noFill/>
            <a:ln>
              <a:solidFill>
                <a:srgbClr val="1854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dirty="0">
                  <a:solidFill>
                    <a:schemeClr val="accent6">
                      <a:lumMod val="50000"/>
                    </a:schemeClr>
                  </a:solidFill>
                  <a:cs typeface="+mn-ea"/>
                  <a:sym typeface="+mn-lt"/>
                </a:rPr>
                <a:t>伍</a:t>
              </a:r>
            </a:p>
          </p:txBody>
        </p:sp>
      </p:grpSp>
      <p:pic>
        <p:nvPicPr>
          <p:cNvPr id="26" name="图片 25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flipH="1">
            <a:off x="352882" y="-133923"/>
            <a:ext cx="2554544" cy="2554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9" decel="6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flipH="1">
            <a:off x="163014" y="-243069"/>
            <a:ext cx="2008273" cy="2008273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2030124" y="761067"/>
            <a:ext cx="26344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rPr>
              <a:t>饮食安全</a:t>
            </a:r>
          </a:p>
        </p:txBody>
      </p:sp>
      <p:sp>
        <p:nvSpPr>
          <p:cNvPr id="27" name="文本框 26"/>
          <p:cNvSpPr txBox="1">
            <a:spLocks noChangeArrowheads="1"/>
          </p:cNvSpPr>
          <p:nvPr/>
        </p:nvSpPr>
        <p:spPr bwMode="auto">
          <a:xfrm>
            <a:off x="7652424" y="4200720"/>
            <a:ext cx="3006625" cy="12382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indent="0">
              <a:lnSpc>
                <a:spcPct val="2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cs typeface="+mn-ea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/>
                </a:solidFill>
                <a:sym typeface="+mn-lt"/>
              </a:rPr>
              <a:t>吃水果之前要洗净，必要时可以在冷水中泡半个小时，然后冲洗干净再吃。</a:t>
            </a:r>
          </a:p>
        </p:txBody>
      </p:sp>
      <p:sp>
        <p:nvSpPr>
          <p:cNvPr id="28" name="矩形 27"/>
          <p:cNvSpPr/>
          <p:nvPr/>
        </p:nvSpPr>
        <p:spPr>
          <a:xfrm>
            <a:off x="1759864" y="2219127"/>
            <a:ext cx="2853074" cy="791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不到小摊上买“三无”食品，不吃过期、变质的食品。 </a:t>
            </a:r>
          </a:p>
        </p:txBody>
      </p:sp>
      <p:sp>
        <p:nvSpPr>
          <p:cNvPr id="29" name="矩形 28"/>
          <p:cNvSpPr/>
          <p:nvPr/>
        </p:nvSpPr>
        <p:spPr>
          <a:xfrm>
            <a:off x="7588287" y="2331914"/>
            <a:ext cx="2210417" cy="567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dirty="0">
                <a:cs typeface="+mn-ea"/>
                <a:sym typeface="+mn-lt"/>
              </a:rPr>
              <a:t>不喝酒精类饮料。</a:t>
            </a:r>
          </a:p>
        </p:txBody>
      </p:sp>
      <p:sp>
        <p:nvSpPr>
          <p:cNvPr id="31" name="矩形 30"/>
          <p:cNvSpPr/>
          <p:nvPr/>
        </p:nvSpPr>
        <p:spPr>
          <a:xfrm>
            <a:off x="1759864" y="4057054"/>
            <a:ext cx="28530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过凉的水和食物都应该在常温下放</a:t>
            </a:r>
            <a:r>
              <a:rPr lang="en-US" altLang="zh-CN" sz="1600" dirty="0">
                <a:cs typeface="+mn-ea"/>
                <a:sym typeface="+mn-lt"/>
              </a:rPr>
              <a:t>5</a:t>
            </a:r>
            <a:r>
              <a:rPr lang="zh-CN" altLang="en-US" sz="1600" dirty="0">
                <a:cs typeface="+mn-ea"/>
                <a:sym typeface="+mn-lt"/>
              </a:rPr>
              <a:t>－</a:t>
            </a:r>
            <a:r>
              <a:rPr lang="en-US" altLang="zh-CN" sz="1600" dirty="0">
                <a:cs typeface="+mn-ea"/>
                <a:sym typeface="+mn-lt"/>
              </a:rPr>
              <a:t>10</a:t>
            </a:r>
            <a:r>
              <a:rPr lang="zh-CN" altLang="en-US" sz="1600" dirty="0">
                <a:cs typeface="+mn-ea"/>
                <a:sym typeface="+mn-lt"/>
              </a:rPr>
              <a:t>分钟再吃，尤其是在感觉特别热的时候，不能马上吃太凉的东西。 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4828829" y="2447735"/>
            <a:ext cx="2534341" cy="2444669"/>
            <a:chOff x="4822905" y="2516001"/>
            <a:chExt cx="2534341" cy="2444669"/>
          </a:xfrm>
          <a:solidFill>
            <a:srgbClr val="3C9506"/>
          </a:solidFill>
        </p:grpSpPr>
        <p:grpSp>
          <p:nvGrpSpPr>
            <p:cNvPr id="33" name="组合 32"/>
            <p:cNvGrpSpPr/>
            <p:nvPr/>
          </p:nvGrpSpPr>
          <p:grpSpPr>
            <a:xfrm>
              <a:off x="4822905" y="2516001"/>
              <a:ext cx="2534341" cy="2444669"/>
              <a:chOff x="4276141" y="2349499"/>
              <a:chExt cx="2534341" cy="2444669"/>
            </a:xfrm>
            <a:grpFill/>
          </p:grpSpPr>
          <p:sp>
            <p:nvSpPr>
              <p:cNvPr id="38" name="泪滴形 37"/>
              <p:cNvSpPr/>
              <p:nvPr/>
            </p:nvSpPr>
            <p:spPr>
              <a:xfrm>
                <a:off x="4276141" y="3693794"/>
                <a:ext cx="1100374" cy="1091147"/>
              </a:xfrm>
              <a:prstGeom prst="teardrop">
                <a:avLst/>
              </a:prstGeom>
              <a:grpFill/>
              <a:ln w="28575">
                <a:solidFill>
                  <a:srgbClr val="3C9506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" name="泪滴形 38"/>
              <p:cNvSpPr/>
              <p:nvPr/>
            </p:nvSpPr>
            <p:spPr>
              <a:xfrm rot="5400000">
                <a:off x="4280756" y="2354114"/>
                <a:ext cx="1100372" cy="1091145"/>
              </a:xfrm>
              <a:prstGeom prst="teardrop">
                <a:avLst/>
              </a:prstGeom>
              <a:grpFill/>
              <a:ln w="28575">
                <a:solidFill>
                  <a:srgbClr val="3C9506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泪滴形 39"/>
              <p:cNvSpPr/>
              <p:nvPr/>
            </p:nvSpPr>
            <p:spPr>
              <a:xfrm rot="10800000">
                <a:off x="5679183" y="2349499"/>
                <a:ext cx="1100374" cy="1091147"/>
              </a:xfrm>
              <a:prstGeom prst="teardrop">
                <a:avLst/>
              </a:prstGeom>
              <a:grpFill/>
              <a:ln w="28575">
                <a:solidFill>
                  <a:srgbClr val="3C9506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泪滴形 40"/>
              <p:cNvSpPr/>
              <p:nvPr/>
            </p:nvSpPr>
            <p:spPr>
              <a:xfrm rot="16200000">
                <a:off x="5714722" y="3698407"/>
                <a:ext cx="1100374" cy="1091147"/>
              </a:xfrm>
              <a:prstGeom prst="teardrop">
                <a:avLst/>
              </a:prstGeom>
              <a:grpFill/>
              <a:ln w="28575">
                <a:solidFill>
                  <a:srgbClr val="3C9506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4" name="文本框 33"/>
            <p:cNvSpPr txBox="1"/>
            <p:nvPr/>
          </p:nvSpPr>
          <p:spPr>
            <a:xfrm>
              <a:off x="5162938" y="2646075"/>
              <a:ext cx="564578" cy="830997"/>
            </a:xfrm>
            <a:prstGeom prst="rect">
              <a:avLst/>
            </a:prstGeom>
            <a:grpFill/>
            <a:ln>
              <a:solidFill>
                <a:srgbClr val="3C9506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4800" b="1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  <a:endParaRPr lang="zh-CN" altLang="en-US" sz="4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6565980" y="2653238"/>
              <a:ext cx="564578" cy="830997"/>
            </a:xfrm>
            <a:prstGeom prst="rect">
              <a:avLst/>
            </a:prstGeom>
            <a:grpFill/>
            <a:ln>
              <a:solidFill>
                <a:srgbClr val="3C9506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4800" b="1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  <a:endParaRPr lang="zh-CN" altLang="en-US" sz="4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5125122" y="3990370"/>
              <a:ext cx="564578" cy="830997"/>
            </a:xfrm>
            <a:prstGeom prst="rect">
              <a:avLst/>
            </a:prstGeom>
            <a:grpFill/>
            <a:ln>
              <a:solidFill>
                <a:srgbClr val="3C9506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4800" b="1" dirty="0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  <a:endParaRPr lang="zh-CN" altLang="en-US" sz="4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6579605" y="3988830"/>
              <a:ext cx="564578" cy="830997"/>
            </a:xfrm>
            <a:prstGeom prst="rect">
              <a:avLst/>
            </a:prstGeom>
            <a:grpFill/>
            <a:ln>
              <a:solidFill>
                <a:srgbClr val="3C9506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4800" b="1" dirty="0">
                  <a:solidFill>
                    <a:schemeClr val="bg1"/>
                  </a:solidFill>
                  <a:cs typeface="+mn-ea"/>
                  <a:sym typeface="+mn-lt"/>
                </a:rPr>
                <a:t>4</a:t>
              </a:r>
              <a:endParaRPr lang="zh-CN" altLang="en-US" sz="4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flipH="1">
            <a:off x="475531" y="0"/>
            <a:ext cx="3169920" cy="316992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560377" y="2456966"/>
            <a:ext cx="57410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600" b="1" spc="300" dirty="0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rPr>
              <a:t>其他意外伤害</a:t>
            </a:r>
          </a:p>
        </p:txBody>
      </p:sp>
      <p:sp>
        <p:nvSpPr>
          <p:cNvPr id="10" name="椭圆 9"/>
          <p:cNvSpPr/>
          <p:nvPr/>
        </p:nvSpPr>
        <p:spPr>
          <a:xfrm>
            <a:off x="2628529" y="2706101"/>
            <a:ext cx="1310250" cy="1310250"/>
          </a:xfrm>
          <a:prstGeom prst="ellipse">
            <a:avLst/>
          </a:prstGeom>
          <a:noFill/>
          <a:ln>
            <a:solidFill>
              <a:srgbClr val="1854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800" dirty="0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rPr>
              <a:t>捌</a:t>
            </a:r>
          </a:p>
        </p:txBody>
      </p:sp>
      <p:sp>
        <p:nvSpPr>
          <p:cNvPr id="12" name="矩形 11"/>
          <p:cNvSpPr/>
          <p:nvPr/>
        </p:nvSpPr>
        <p:spPr>
          <a:xfrm>
            <a:off x="4560377" y="3588071"/>
            <a:ext cx="51501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safety education of qingming holiday safety education of </a:t>
            </a:r>
            <a:endParaRPr lang="en-US" altLang="zh-CN" sz="1400" dirty="0">
              <a:solidFill>
                <a:schemeClr val="accent6">
                  <a:lumMod val="75000"/>
                </a:schemeClr>
              </a:solidFill>
              <a:cs typeface="+mn-ea"/>
              <a:sym typeface="+mn-lt"/>
            </a:endParaRPr>
          </a:p>
          <a:p>
            <a:r>
              <a:rPr lang="en-US" altLang="zh-CN" sz="1400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q</a:t>
            </a: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ingming holiday safety education of qingming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flipH="1">
            <a:off x="163014" y="-243069"/>
            <a:ext cx="2008273" cy="2008273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030123" y="761067"/>
            <a:ext cx="44632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rPr>
              <a:t>春躁</a:t>
            </a: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rPr>
              <a:t>-</a:t>
            </a:r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rPr>
              <a:t>谨防动物咬伤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450975" y="1765204"/>
            <a:ext cx="717486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dirty="0">
                <a:cs typeface="+mn-ea"/>
                <a:sym typeface="+mn-lt"/>
              </a:rPr>
              <a:t>1.  </a:t>
            </a:r>
            <a:r>
              <a:rPr lang="zh-CN" altLang="en-US" dirty="0">
                <a:cs typeface="+mn-ea"/>
                <a:sym typeface="+mn-lt"/>
              </a:rPr>
              <a:t>不要单独与宠物待在一起。</a:t>
            </a:r>
          </a:p>
          <a:p>
            <a:pPr>
              <a:lnSpc>
                <a:spcPct val="200000"/>
              </a:lnSpc>
            </a:pPr>
            <a:r>
              <a:rPr lang="en-US" altLang="zh-CN" dirty="0">
                <a:cs typeface="+mn-ea"/>
                <a:sym typeface="+mn-lt"/>
              </a:rPr>
              <a:t>2.  </a:t>
            </a:r>
            <a:r>
              <a:rPr lang="zh-CN" altLang="en-US" dirty="0">
                <a:cs typeface="+mn-ea"/>
                <a:sym typeface="+mn-lt"/>
              </a:rPr>
              <a:t>不要挑逗动物，特别是在它进食的时候，很多咬伤都是在嬉戏打闹中发生的。</a:t>
            </a:r>
          </a:p>
          <a:p>
            <a:pPr>
              <a:lnSpc>
                <a:spcPct val="200000"/>
              </a:lnSpc>
            </a:pPr>
            <a:r>
              <a:rPr lang="en-US" altLang="zh-CN" dirty="0">
                <a:cs typeface="+mn-ea"/>
                <a:sym typeface="+mn-lt"/>
              </a:rPr>
              <a:t>3.  </a:t>
            </a:r>
            <a:r>
              <a:rPr lang="zh-CN" altLang="en-US" dirty="0">
                <a:cs typeface="+mn-ea"/>
                <a:sym typeface="+mn-lt"/>
              </a:rPr>
              <a:t>猫狗等动物烦躁不安、恐惧时，尽量不要用手去抚慰它。猫、狗在生理期和怀孕期间也很容易伤人，要尽量与其保持距离。</a:t>
            </a:r>
          </a:p>
          <a:p>
            <a:pPr>
              <a:lnSpc>
                <a:spcPct val="200000"/>
              </a:lnSpc>
            </a:pPr>
            <a:r>
              <a:rPr lang="en-US" altLang="zh-CN" dirty="0">
                <a:cs typeface="+mn-ea"/>
                <a:sym typeface="+mn-lt"/>
              </a:rPr>
              <a:t>4.  </a:t>
            </a:r>
            <a:r>
              <a:rPr lang="zh-CN" altLang="en-US" dirty="0">
                <a:cs typeface="+mn-ea"/>
                <a:sym typeface="+mn-lt"/>
              </a:rPr>
              <a:t>路上要远离流浪的猫、狗，并避开动物较多的地方。</a:t>
            </a:r>
          </a:p>
          <a:p>
            <a:pPr>
              <a:lnSpc>
                <a:spcPct val="200000"/>
              </a:lnSpc>
            </a:pPr>
            <a:r>
              <a:rPr lang="en-US" altLang="zh-CN" dirty="0">
                <a:cs typeface="+mn-ea"/>
                <a:sym typeface="+mn-lt"/>
              </a:rPr>
              <a:t>5.  </a:t>
            </a:r>
            <a:r>
              <a:rPr lang="zh-CN" altLang="en-US" dirty="0">
                <a:cs typeface="+mn-ea"/>
                <a:sym typeface="+mn-lt"/>
              </a:rPr>
              <a:t>一旦发现有危险的动物，要及时告诉家长。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990875" y="899218"/>
            <a:ext cx="5618934" cy="56189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flipH="1">
            <a:off x="163014" y="-243069"/>
            <a:ext cx="2008273" cy="200827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030123" y="761067"/>
            <a:ext cx="35257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rPr>
              <a:t>谨防异物入体</a:t>
            </a:r>
            <a:endParaRPr lang="zh-CN" altLang="en-US" sz="3200" dirty="0">
              <a:solidFill>
                <a:schemeClr val="accent6">
                  <a:lumMod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7032" y="1765204"/>
            <a:ext cx="4245083" cy="425261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555848" y="3071804"/>
            <a:ext cx="4916594" cy="2055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cs typeface="+mn-ea"/>
                <a:sym typeface="+mn-lt"/>
              </a:rPr>
              <a:t>不能将异物塞入身体有孔的地方；</a:t>
            </a:r>
            <a:endParaRPr lang="en-US" altLang="zh-CN" dirty="0">
              <a:cs typeface="+mn-ea"/>
              <a:sym typeface="+mn-lt"/>
            </a:endParaRP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cs typeface="+mn-ea"/>
                <a:sym typeface="+mn-lt"/>
              </a:rPr>
              <a:t>如嘴巴，鼻孔等</a:t>
            </a:r>
            <a:endParaRPr lang="en-US" altLang="zh-CN" dirty="0">
              <a:cs typeface="+mn-ea"/>
              <a:sym typeface="+mn-lt"/>
            </a:endParaRP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cs typeface="+mn-ea"/>
                <a:sym typeface="+mn-lt"/>
              </a:rPr>
              <a:t>要安静地坐着或站着吃东西，不可边跑边吃。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555848" y="2652442"/>
            <a:ext cx="3321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>
                <a:cs typeface="+mn-ea"/>
                <a:sym typeface="+mn-lt"/>
              </a:rPr>
              <a:t>不要边跑边吃东西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98176" y="1712755"/>
            <a:ext cx="9995648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7200" b="1" spc="1200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清明节假期安全教育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1042293" flipH="1">
            <a:off x="-119449" y="233475"/>
            <a:ext cx="1845970" cy="184597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773170" y="3338574"/>
            <a:ext cx="46456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rPr>
              <a:t>清明时节</a:t>
            </a:r>
            <a:r>
              <a:rPr lang="en-US" altLang="zh-CN" sz="2000" dirty="0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rPr>
              <a:t>烟雨纷纷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99"/>
                            </p:stCondLst>
                            <p:childTnLst>
                              <p:par>
                                <p:cTn id="12" presetID="2" presetClass="entr" presetSubtype="9" decel="6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99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75531" y="6534659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节日</a:t>
            </a:r>
            <a:r>
              <a:rPr lang="en-US" altLang="zh-CN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http:// www.PPT818.com/jieri/</a:t>
            </a:r>
            <a:endParaRPr lang="en-US" altLang="zh-CN" sz="100" dirty="0" smtClean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flipH="1">
            <a:off x="475531" y="0"/>
            <a:ext cx="3169920" cy="316992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560377" y="2456966"/>
            <a:ext cx="48961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600" b="1" spc="300" dirty="0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rPr>
              <a:t>清明节简介</a:t>
            </a:r>
          </a:p>
        </p:txBody>
      </p:sp>
      <p:sp>
        <p:nvSpPr>
          <p:cNvPr id="7" name="椭圆 6"/>
          <p:cNvSpPr/>
          <p:nvPr/>
        </p:nvSpPr>
        <p:spPr>
          <a:xfrm>
            <a:off x="2628529" y="2706101"/>
            <a:ext cx="1310250" cy="1310250"/>
          </a:xfrm>
          <a:prstGeom prst="ellipse">
            <a:avLst/>
          </a:prstGeom>
          <a:noFill/>
          <a:ln>
            <a:solidFill>
              <a:srgbClr val="1854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800" dirty="0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rPr>
              <a:t>壹</a:t>
            </a:r>
          </a:p>
        </p:txBody>
      </p:sp>
      <p:sp>
        <p:nvSpPr>
          <p:cNvPr id="8" name="矩形 7"/>
          <p:cNvSpPr/>
          <p:nvPr/>
        </p:nvSpPr>
        <p:spPr>
          <a:xfrm>
            <a:off x="4560377" y="3588071"/>
            <a:ext cx="51501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safety education of qingming holiday safety education of </a:t>
            </a:r>
            <a:endParaRPr lang="en-US" altLang="zh-CN" sz="1400" dirty="0">
              <a:solidFill>
                <a:schemeClr val="accent6">
                  <a:lumMod val="75000"/>
                </a:schemeClr>
              </a:solidFill>
              <a:cs typeface="+mn-ea"/>
              <a:sym typeface="+mn-lt"/>
            </a:endParaRPr>
          </a:p>
          <a:p>
            <a:r>
              <a:rPr lang="en-US" altLang="zh-CN" sz="1400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q</a:t>
            </a: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ingming holiday safety education of qingming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flipH="1">
            <a:off x="163014" y="-243069"/>
            <a:ext cx="2008273" cy="2008273"/>
          </a:xfrm>
          <a:prstGeom prst="rect">
            <a:avLst/>
          </a:prstGeom>
        </p:spPr>
      </p:pic>
      <p:sp>
        <p:nvSpPr>
          <p:cNvPr id="31" name="矩形 30"/>
          <p:cNvSpPr/>
          <p:nvPr/>
        </p:nvSpPr>
        <p:spPr>
          <a:xfrm>
            <a:off x="2030125" y="761067"/>
            <a:ext cx="34678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fontAlgn="auto"/>
            <a:r>
              <a:rPr lang="zh-CN" altLang="en-US" sz="3200" noProof="1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rPr>
              <a:t>清明节的由来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1959497" y="2316516"/>
            <a:ext cx="8273005" cy="2748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dirty="0">
                <a:cs typeface="+mn-ea"/>
                <a:sym typeface="+mn-lt"/>
              </a:rPr>
              <a:t>清明节已有</a:t>
            </a:r>
            <a:r>
              <a:rPr lang="en-US" altLang="zh-CN" dirty="0">
                <a:cs typeface="+mn-ea"/>
                <a:sym typeface="+mn-lt"/>
              </a:rPr>
              <a:t>2500</a:t>
            </a:r>
            <a:r>
              <a:rPr lang="zh-CN" altLang="en-US" dirty="0">
                <a:cs typeface="+mn-ea"/>
                <a:sym typeface="+mn-lt"/>
              </a:rPr>
              <a:t>多年历史，古时又叫踏青节、行清节、三月节、祭祖节、扫墓节、扫坟节、植树节、鬼节等。它与七月十五的中元节、十月初一的寒衣节，并称为中国三大著名“鬼节”。节期在仲春与暮春之交。是二十四节气之一。在二十四个节气中，既是节气又是节日的只有清明。</a:t>
            </a: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944810" y="3880413"/>
            <a:ext cx="5019554" cy="37646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flipH="1">
            <a:off x="163014" y="-243069"/>
            <a:ext cx="2008273" cy="200827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030125" y="761067"/>
            <a:ext cx="34678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fontAlgn="auto"/>
            <a:r>
              <a:rPr lang="zh-CN" altLang="en-US" sz="3200" noProof="1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rPr>
              <a:t>清明节的传说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147388" y="2106909"/>
            <a:ext cx="9897223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dirty="0">
                <a:cs typeface="+mn-ea"/>
                <a:sym typeface="+mn-lt"/>
              </a:rPr>
              <a:t>据历史记载，在春秋时代，晋国公子重耳逃亡在外，生活艰苦，跟随他的介子推不惜从自己的腿上割下一块肉让他充饥。后来，重耳回到晋国，做了国君（即晋文公，春秋五霸之一），封赏所有跟随他流亡在外的随从。但介子推拒绝接受封赏，带着母亲隐居绵山。晋文公无计可施，只好放火烧山。他想，介子推孝顺母亲</a:t>
            </a:r>
            <a:r>
              <a:rPr lang="en-US" altLang="zh-CN" dirty="0">
                <a:cs typeface="+mn-ea"/>
                <a:sym typeface="+mn-lt"/>
              </a:rPr>
              <a:t>,</a:t>
            </a:r>
            <a:r>
              <a:rPr lang="zh-CN" altLang="en-US" dirty="0">
                <a:cs typeface="+mn-ea"/>
                <a:sym typeface="+mn-lt"/>
              </a:rPr>
              <a:t>一定会带着老母出来，谁知这场大火却把介子推母子烧死了。为了纪念介子推，晋文公下令每年的这一天，禁止生火，家家户户只能吃生冷的食物。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flipH="1">
            <a:off x="163014" y="-243069"/>
            <a:ext cx="2008273" cy="200827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030125" y="761067"/>
            <a:ext cx="34678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fontAlgn="auto"/>
            <a:r>
              <a:rPr lang="zh-CN" altLang="en-US" sz="3200" noProof="1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rPr>
              <a:t>清明节的习俗</a:t>
            </a:r>
          </a:p>
        </p:txBody>
      </p:sp>
      <p:sp>
        <p:nvSpPr>
          <p:cNvPr id="9" name="矩形 8"/>
          <p:cNvSpPr/>
          <p:nvPr/>
        </p:nvSpPr>
        <p:spPr>
          <a:xfrm>
            <a:off x="1797022" y="3651134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cs typeface="+mn-ea"/>
                <a:sym typeface="+mn-lt"/>
              </a:rPr>
              <a:t>扫墓</a:t>
            </a:r>
          </a:p>
        </p:txBody>
      </p:sp>
      <p:sp>
        <p:nvSpPr>
          <p:cNvPr id="10" name="矩形 9"/>
          <p:cNvSpPr/>
          <p:nvPr/>
        </p:nvSpPr>
        <p:spPr>
          <a:xfrm>
            <a:off x="3275975" y="4760795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cs typeface="+mn-ea"/>
                <a:sym typeface="+mn-lt"/>
              </a:rPr>
              <a:t>踏青</a:t>
            </a:r>
          </a:p>
        </p:txBody>
      </p:sp>
      <p:sp>
        <p:nvSpPr>
          <p:cNvPr id="11" name="矩形 10"/>
          <p:cNvSpPr/>
          <p:nvPr/>
        </p:nvSpPr>
        <p:spPr>
          <a:xfrm>
            <a:off x="7613947" y="1988621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cs typeface="+mn-ea"/>
                <a:sym typeface="+mn-lt"/>
              </a:rPr>
              <a:t>荡秋千</a:t>
            </a:r>
          </a:p>
        </p:txBody>
      </p:sp>
      <p:sp>
        <p:nvSpPr>
          <p:cNvPr id="12" name="矩形 11"/>
          <p:cNvSpPr/>
          <p:nvPr/>
        </p:nvSpPr>
        <p:spPr>
          <a:xfrm>
            <a:off x="2816197" y="2108084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cs typeface="+mn-ea"/>
                <a:sym typeface="+mn-lt"/>
              </a:rPr>
              <a:t>蹴鞠</a:t>
            </a:r>
          </a:p>
        </p:txBody>
      </p:sp>
      <p:sp>
        <p:nvSpPr>
          <p:cNvPr id="13" name="矩形 12"/>
          <p:cNvSpPr/>
          <p:nvPr/>
        </p:nvSpPr>
        <p:spPr>
          <a:xfrm>
            <a:off x="8258472" y="4806433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cs typeface="+mn-ea"/>
                <a:sym typeface="+mn-lt"/>
              </a:rPr>
              <a:t>打马球</a:t>
            </a:r>
          </a:p>
        </p:txBody>
      </p:sp>
      <p:sp>
        <p:nvSpPr>
          <p:cNvPr id="14" name="矩形 13"/>
          <p:cNvSpPr/>
          <p:nvPr/>
        </p:nvSpPr>
        <p:spPr>
          <a:xfrm>
            <a:off x="9389575" y="3304294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cs typeface="+mn-ea"/>
                <a:sym typeface="+mn-lt"/>
              </a:rPr>
              <a:t>插柳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3499342" y="851056"/>
            <a:ext cx="5193317" cy="56001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decel="6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12" fill="hold" nodeType="after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6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7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3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3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4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4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9" grpId="0"/>
          <p:bldP spid="10" grpId="0"/>
          <p:bldP spid="11" grpId="0"/>
          <p:bldP spid="12" grpId="0"/>
          <p:bldP spid="13" grpId="0"/>
          <p:bldP spid="1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decel="6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3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3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4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4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9" grpId="0"/>
          <p:bldP spid="10" grpId="0"/>
          <p:bldP spid="11" grpId="0"/>
          <p:bldP spid="12" grpId="0"/>
          <p:bldP spid="13" grpId="0"/>
          <p:bldP spid="14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flipH="1">
            <a:off x="163014" y="-243069"/>
            <a:ext cx="2008273" cy="2008273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2030125" y="761067"/>
            <a:ext cx="34678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rPr>
              <a:t>诗人笔下的清明</a:t>
            </a:r>
          </a:p>
        </p:txBody>
      </p:sp>
      <p:sp>
        <p:nvSpPr>
          <p:cNvPr id="17" name="矩形 16"/>
          <p:cNvSpPr/>
          <p:nvPr/>
        </p:nvSpPr>
        <p:spPr>
          <a:xfrm>
            <a:off x="5850852" y="2970369"/>
            <a:ext cx="50040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altLang="zh-CN" dirty="0">
              <a:cs typeface="+mn-ea"/>
              <a:sym typeface="+mn-lt"/>
            </a:endParaRPr>
          </a:p>
          <a:p>
            <a:r>
              <a:rPr lang="zh-CN" altLang="en-US" dirty="0">
                <a:cs typeface="+mn-ea"/>
                <a:sym typeface="+mn-lt"/>
              </a:rPr>
              <a:t>素衣莫起风尘叹，犹及清明可到家。</a:t>
            </a:r>
          </a:p>
          <a:p>
            <a:pPr algn="r"/>
            <a:endParaRPr lang="zh-CN" altLang="en-US" dirty="0">
              <a:cs typeface="+mn-ea"/>
              <a:sym typeface="+mn-lt"/>
            </a:endParaRPr>
          </a:p>
          <a:p>
            <a:r>
              <a:rPr lang="en-US" altLang="zh-CN" dirty="0">
                <a:cs typeface="+mn-ea"/>
                <a:sym typeface="+mn-lt"/>
              </a:rPr>
              <a:t>                                   ——</a:t>
            </a:r>
            <a:r>
              <a:rPr lang="zh-CN" altLang="en-US" dirty="0">
                <a:cs typeface="+mn-ea"/>
                <a:sym typeface="+mn-lt"/>
              </a:rPr>
              <a:t>陆游</a:t>
            </a:r>
            <a:r>
              <a:rPr lang="en-US" altLang="zh-CN" dirty="0">
                <a:cs typeface="+mn-ea"/>
                <a:sym typeface="+mn-lt"/>
              </a:rPr>
              <a:t>《</a:t>
            </a:r>
            <a:r>
              <a:rPr lang="zh-CN" altLang="en-US" dirty="0">
                <a:cs typeface="+mn-ea"/>
                <a:sym typeface="+mn-lt"/>
              </a:rPr>
              <a:t>临安春雨初霁</a:t>
            </a:r>
            <a:r>
              <a:rPr lang="en-US" altLang="zh-CN" dirty="0">
                <a:cs typeface="+mn-ea"/>
                <a:sym typeface="+mn-lt"/>
              </a:rPr>
              <a:t>》</a:t>
            </a:r>
          </a:p>
          <a:p>
            <a:pPr algn="r"/>
            <a:r>
              <a:rPr lang="en-US" altLang="zh-CN" dirty="0">
                <a:cs typeface="+mn-ea"/>
                <a:sym typeface="+mn-lt"/>
              </a:rPr>
              <a:t> </a:t>
            </a:r>
          </a:p>
        </p:txBody>
      </p:sp>
      <p:sp>
        <p:nvSpPr>
          <p:cNvPr id="18" name="矩形 17"/>
          <p:cNvSpPr/>
          <p:nvPr/>
        </p:nvSpPr>
        <p:spPr>
          <a:xfrm>
            <a:off x="4244323" y="1671367"/>
            <a:ext cx="42145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清明时节雨纷纷，路上行人欲断魂。</a:t>
            </a:r>
          </a:p>
          <a:p>
            <a:endParaRPr lang="zh-CN" altLang="en-US" dirty="0">
              <a:cs typeface="+mn-ea"/>
              <a:sym typeface="+mn-lt"/>
            </a:endParaRPr>
          </a:p>
          <a:p>
            <a:r>
              <a:rPr lang="en-US" altLang="zh-CN" dirty="0">
                <a:cs typeface="+mn-ea"/>
                <a:sym typeface="+mn-lt"/>
              </a:rPr>
              <a:t>                                       ——</a:t>
            </a:r>
            <a:r>
              <a:rPr lang="zh-CN" altLang="en-US" dirty="0">
                <a:cs typeface="+mn-ea"/>
                <a:sym typeface="+mn-lt"/>
              </a:rPr>
              <a:t>杜牧</a:t>
            </a:r>
            <a:r>
              <a:rPr lang="en-US" altLang="zh-CN" dirty="0">
                <a:cs typeface="+mn-ea"/>
                <a:sym typeface="+mn-lt"/>
              </a:rPr>
              <a:t>《</a:t>
            </a:r>
            <a:r>
              <a:rPr lang="zh-CN" altLang="en-US" dirty="0">
                <a:cs typeface="+mn-ea"/>
                <a:sym typeface="+mn-lt"/>
              </a:rPr>
              <a:t>清明</a:t>
            </a:r>
            <a:r>
              <a:rPr lang="en-US" altLang="zh-CN" dirty="0">
                <a:cs typeface="+mn-ea"/>
                <a:sym typeface="+mn-lt"/>
              </a:rPr>
              <a:t>》</a:t>
            </a:r>
          </a:p>
        </p:txBody>
      </p:sp>
      <p:sp>
        <p:nvSpPr>
          <p:cNvPr id="19" name="矩形 18"/>
          <p:cNvSpPr/>
          <p:nvPr/>
        </p:nvSpPr>
        <p:spPr>
          <a:xfrm>
            <a:off x="6618534" y="4823368"/>
            <a:ext cx="44673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燕子来时新社，梨花落后清明。</a:t>
            </a:r>
          </a:p>
          <a:p>
            <a:endParaRPr lang="zh-CN" altLang="en-US" dirty="0">
              <a:cs typeface="+mn-ea"/>
              <a:sym typeface="+mn-lt"/>
            </a:endParaRPr>
          </a:p>
          <a:p>
            <a:r>
              <a:rPr lang="en-US" altLang="zh-CN" dirty="0">
                <a:cs typeface="+mn-ea"/>
                <a:sym typeface="+mn-lt"/>
              </a:rPr>
              <a:t>                                 ——</a:t>
            </a:r>
            <a:r>
              <a:rPr lang="zh-CN" altLang="en-US" dirty="0">
                <a:cs typeface="+mn-ea"/>
                <a:sym typeface="+mn-lt"/>
              </a:rPr>
              <a:t>晏殊</a:t>
            </a:r>
            <a:r>
              <a:rPr lang="en-US" altLang="zh-CN" dirty="0">
                <a:cs typeface="+mn-ea"/>
                <a:sym typeface="+mn-lt"/>
              </a:rPr>
              <a:t>《</a:t>
            </a:r>
            <a:r>
              <a:rPr lang="zh-CN" altLang="en-US" dirty="0">
                <a:cs typeface="+mn-ea"/>
                <a:sym typeface="+mn-lt"/>
              </a:rPr>
              <a:t>破阵子</a:t>
            </a:r>
            <a:r>
              <a:rPr lang="en-US" altLang="zh-CN" dirty="0">
                <a:cs typeface="+mn-ea"/>
                <a:sym typeface="+mn-lt"/>
              </a:rPr>
              <a:t>·</a:t>
            </a:r>
            <a:r>
              <a:rPr lang="zh-CN" altLang="en-US" dirty="0">
                <a:cs typeface="+mn-ea"/>
                <a:sym typeface="+mn-lt"/>
              </a:rPr>
              <a:t>春景</a:t>
            </a:r>
            <a:r>
              <a:rPr lang="en-US" altLang="zh-CN" dirty="0">
                <a:cs typeface="+mn-ea"/>
                <a:sym typeface="+mn-lt"/>
              </a:rPr>
              <a:t>》</a:t>
            </a:r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1279738" flipH="1">
            <a:off x="62913" y="2109531"/>
            <a:ext cx="6501114" cy="48758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flipH="1">
            <a:off x="475531" y="0"/>
            <a:ext cx="3169920" cy="316992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560377" y="2456966"/>
            <a:ext cx="48961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600" b="1" spc="300" dirty="0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rPr>
              <a:t>防疫安全</a:t>
            </a:r>
          </a:p>
        </p:txBody>
      </p:sp>
      <p:sp>
        <p:nvSpPr>
          <p:cNvPr id="10" name="椭圆 9"/>
          <p:cNvSpPr/>
          <p:nvPr/>
        </p:nvSpPr>
        <p:spPr>
          <a:xfrm>
            <a:off x="2628529" y="2706101"/>
            <a:ext cx="1310250" cy="1310250"/>
          </a:xfrm>
          <a:prstGeom prst="ellipse">
            <a:avLst/>
          </a:prstGeom>
          <a:noFill/>
          <a:ln>
            <a:solidFill>
              <a:srgbClr val="1854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800" dirty="0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rPr>
              <a:t>贰</a:t>
            </a:r>
          </a:p>
        </p:txBody>
      </p:sp>
      <p:sp>
        <p:nvSpPr>
          <p:cNvPr id="12" name="矩形 11"/>
          <p:cNvSpPr/>
          <p:nvPr/>
        </p:nvSpPr>
        <p:spPr>
          <a:xfrm>
            <a:off x="4560377" y="3588071"/>
            <a:ext cx="51501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safety education of qingming holiday safety education of </a:t>
            </a:r>
            <a:endParaRPr lang="en-US" altLang="zh-CN" sz="1400" dirty="0">
              <a:solidFill>
                <a:schemeClr val="accent6">
                  <a:lumMod val="75000"/>
                </a:schemeClr>
              </a:solidFill>
              <a:cs typeface="+mn-ea"/>
              <a:sym typeface="+mn-lt"/>
            </a:endParaRPr>
          </a:p>
          <a:p>
            <a:r>
              <a:rPr lang="en-US" altLang="zh-CN" sz="1400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q</a:t>
            </a: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ingming holiday safety education of qingming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2" grpId="0"/>
    </p:bldLst>
  </p:timing>
</p:sld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2werde1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1893</Words>
  <Application>Microsoft Office PowerPoint</Application>
  <PresentationFormat>宽屏</PresentationFormat>
  <Paragraphs>183</Paragraphs>
  <Slides>34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34</vt:i4>
      </vt:variant>
    </vt:vector>
  </HeadingPairs>
  <TitlesOfParts>
    <vt:vector size="42" baseType="lpstr">
      <vt:lpstr>宋体</vt:lpstr>
      <vt:lpstr>微软雅黑</vt:lpstr>
      <vt:lpstr>义启小魏楷</vt:lpstr>
      <vt:lpstr>Arial</vt:lpstr>
      <vt:lpstr>Calibri</vt:lpstr>
      <vt:lpstr>Wingdings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2022-03-09T03:49:42Z</dcterms:created>
  <dcterms:modified xsi:type="dcterms:W3CDTF">2023-01-10T09:41:55Z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F44C3FA80DF84F3EB01D956AFDD63326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