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9" r:id="rId3"/>
    <p:sldId id="262" r:id="rId4"/>
    <p:sldId id="267" r:id="rId5"/>
    <p:sldId id="268" r:id="rId6"/>
    <p:sldId id="269" r:id="rId7"/>
    <p:sldId id="271" r:id="rId8"/>
    <p:sldId id="273" r:id="rId9"/>
    <p:sldId id="280" r:id="rId10"/>
    <p:sldId id="281" r:id="rId11"/>
    <p:sldId id="274" r:id="rId12"/>
    <p:sldId id="275" r:id="rId13"/>
    <p:sldId id="277" r:id="rId14"/>
    <p:sldId id="279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6" autoAdjust="0"/>
    <p:restoredTop sz="93791" autoAdjust="0"/>
  </p:normalViewPr>
  <p:slideViewPr>
    <p:cSldViewPr>
      <p:cViewPr>
        <p:scale>
          <a:sx n="100" d="100"/>
          <a:sy n="100" d="100"/>
        </p:scale>
        <p:origin x="-31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F513F-398C-4E5E-B1F2-9CE688E1016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8926C-EBDB-4D56-904B-A5D2561766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8926C-EBDB-4D56-904B-A5D25617661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3" y="1340768"/>
            <a:ext cx="9138667" cy="1872208"/>
          </a:xfrm>
        </p:spPr>
        <p:txBody>
          <a:bodyPr/>
          <a:lstStyle/>
          <a:p>
            <a:pPr algn="ctr" eaLnBrk="1" hangingPunct="1"/>
            <a:r>
              <a:rPr lang="en-US" altLang="zh-CN" sz="4800" dirty="0" smtClean="0"/>
              <a:t>Lesson 41 </a:t>
            </a:r>
            <a:br>
              <a:rPr lang="en-US" altLang="zh-CN" sz="4800" dirty="0" smtClean="0"/>
            </a:br>
            <a:r>
              <a:rPr lang="en-US" altLang="zh-CN" sz="8000" dirty="0" smtClean="0"/>
              <a:t>Show and Tell!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787709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3467100" cy="490537"/>
          </a:xfrm>
        </p:spPr>
        <p:txBody>
          <a:bodyPr/>
          <a:lstStyle/>
          <a:p>
            <a:pPr algn="l" eaLnBrk="1" hangingPunct="1"/>
            <a:r>
              <a:rPr lang="en-US" altLang="zh-CN" sz="4000" b="1" smtClean="0">
                <a:solidFill>
                  <a:srgbClr val="FF0000"/>
                </a:solidFill>
              </a:rPr>
              <a:t>cross v. </a:t>
            </a:r>
            <a:r>
              <a:rPr lang="zh-CN" altLang="en-US" sz="4000" b="1" smtClean="0">
                <a:solidFill>
                  <a:srgbClr val="FF0000"/>
                </a:solidFill>
              </a:rPr>
              <a:t>横穿</a:t>
            </a:r>
          </a:p>
        </p:txBody>
      </p:sp>
      <p:pic>
        <p:nvPicPr>
          <p:cNvPr id="153604" name="Picture 4" descr="cros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512" y="1196975"/>
            <a:ext cx="4248150" cy="4763752"/>
          </a:xfrm>
          <a:noFill/>
        </p:spPr>
      </p:pic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4787900" y="1196975"/>
            <a:ext cx="3995738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/>
              <a:t>表示 横穿的意思。通常用在比较小的范围内。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chemeClr val="accent2"/>
                </a:solidFill>
              </a:rPr>
              <a:t>e.g.</a:t>
            </a:r>
            <a:r>
              <a:rPr lang="zh-CN" altLang="en-US" sz="3600" b="1" dirty="0">
                <a:solidFill>
                  <a:schemeClr val="accent2"/>
                </a:solidFill>
              </a:rPr>
              <a:t>学生正在过马路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 dirty="0"/>
              <a:t>The students are crossing the road.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620688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/>
              <a:t>5. Get your hobby out of the box, Danny.  </a:t>
            </a:r>
            <a:r>
              <a:rPr lang="zh-CN" altLang="en-US" sz="3600" b="1" dirty="0"/>
              <a:t>　</a:t>
            </a:r>
          </a:p>
          <a:p>
            <a:pPr eaLnBrk="1" hangingPunct="1"/>
            <a:r>
              <a:rPr lang="zh-CN" altLang="en-US" sz="3600" b="1" dirty="0"/>
              <a:t>  把你的爱好从盒子里拿出来，丹尼</a:t>
            </a:r>
            <a:r>
              <a:rPr lang="en-US" altLang="zh-CN" sz="3600" b="1" dirty="0"/>
              <a:t>. </a:t>
            </a:r>
          </a:p>
          <a:p>
            <a:pPr eaLnBrk="1" hangingPunct="1"/>
            <a:r>
              <a:rPr lang="en-US" altLang="zh-CN" sz="3600" b="1" dirty="0">
                <a:solidFill>
                  <a:srgbClr val="0000FF"/>
                </a:solidFill>
              </a:rPr>
              <a:t>  </a:t>
            </a:r>
          </a:p>
          <a:p>
            <a:pPr eaLnBrk="1" hangingPunct="1"/>
            <a:r>
              <a:rPr lang="en-US" altLang="zh-CN" sz="3600" b="1" dirty="0">
                <a:solidFill>
                  <a:srgbClr val="0000FF"/>
                </a:solidFill>
              </a:rPr>
              <a:t>  </a:t>
            </a:r>
            <a:r>
              <a:rPr lang="en-US" altLang="zh-CN" sz="3600" b="1" dirty="0">
                <a:solidFill>
                  <a:srgbClr val="FF0000"/>
                </a:solidFill>
              </a:rPr>
              <a:t>get…out of </a:t>
            </a:r>
            <a:r>
              <a:rPr lang="zh-CN" altLang="en-US" sz="3600" b="1" dirty="0">
                <a:solidFill>
                  <a:srgbClr val="FF0000"/>
                </a:solidFill>
              </a:rPr>
              <a:t>相当于</a:t>
            </a:r>
            <a:r>
              <a:rPr lang="en-US" altLang="zh-CN" sz="3600" b="1" dirty="0">
                <a:solidFill>
                  <a:srgbClr val="FF0000"/>
                </a:solidFill>
              </a:rPr>
              <a:t>take…out of </a:t>
            </a:r>
          </a:p>
          <a:p>
            <a:pPr eaLnBrk="1" hangingPunct="1"/>
            <a:r>
              <a:rPr lang="en-US" altLang="zh-CN" sz="3600" b="1" dirty="0">
                <a:solidFill>
                  <a:srgbClr val="FF0000"/>
                </a:solidFill>
              </a:rPr>
              <a:t>  </a:t>
            </a:r>
            <a:r>
              <a:rPr lang="zh-CN" altLang="en-US" sz="3600" b="1" dirty="0">
                <a:solidFill>
                  <a:srgbClr val="FF0000"/>
                </a:solidFill>
              </a:rPr>
              <a:t>表示“把</a:t>
            </a:r>
            <a:r>
              <a:rPr lang="en-US" altLang="zh-CN" sz="3600" b="1" dirty="0">
                <a:solidFill>
                  <a:srgbClr val="FF0000"/>
                </a:solidFill>
              </a:rPr>
              <a:t>…….</a:t>
            </a:r>
            <a:r>
              <a:rPr lang="zh-CN" altLang="en-US" sz="3600" b="1" dirty="0">
                <a:solidFill>
                  <a:srgbClr val="FF0000"/>
                </a:solidFill>
              </a:rPr>
              <a:t>取出来”。</a:t>
            </a:r>
          </a:p>
          <a:p>
            <a:pPr eaLnBrk="1" hangingPunct="1"/>
            <a:endParaRPr lang="zh-CN" altLang="en-US" sz="3600" b="1" dirty="0"/>
          </a:p>
          <a:p>
            <a:pPr eaLnBrk="1" hangingPunct="1"/>
            <a:r>
              <a:rPr lang="en-US" altLang="zh-CN" sz="3600" b="1" dirty="0"/>
              <a:t>e.g.</a:t>
            </a:r>
            <a:r>
              <a:rPr lang="zh-CN" altLang="en-US" sz="3600" b="1" dirty="0"/>
              <a:t>请把它们从书包里拿出来。</a:t>
            </a:r>
          </a:p>
          <a:p>
            <a:pPr eaLnBrk="1" hangingPunct="1"/>
            <a:r>
              <a:rPr lang="zh-CN" altLang="en-US" sz="3600" b="1" dirty="0"/>
              <a:t>　  </a:t>
            </a:r>
            <a:r>
              <a:rPr lang="en-US" altLang="zh-CN" sz="3600" b="1" dirty="0"/>
              <a:t>Please get them out of the bag.</a:t>
            </a:r>
            <a:r>
              <a:rPr lang="en-US" altLang="zh-CN" sz="2800" b="1" dirty="0"/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642350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6. Many people enjoy learning about their family trees. </a:t>
            </a:r>
          </a:p>
          <a:p>
            <a:pPr eaLnBrk="1" hangingPunct="1"/>
            <a:r>
              <a:rPr lang="zh-CN" altLang="en-US" sz="3200" b="1" dirty="0"/>
              <a:t>许多人都喜欢了解自己的家谱。</a:t>
            </a:r>
          </a:p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learn about </a:t>
            </a:r>
            <a:r>
              <a:rPr lang="en-US" altLang="zh-CN" sz="3200" b="1" dirty="0" err="1">
                <a:solidFill>
                  <a:srgbClr val="FF0000"/>
                </a:solidFill>
              </a:rPr>
              <a:t>sth</a:t>
            </a:r>
            <a:r>
              <a:rPr lang="en-US" altLang="zh-CN" sz="3200" b="1" dirty="0">
                <a:solidFill>
                  <a:srgbClr val="FF0000"/>
                </a:solidFill>
              </a:rPr>
              <a:t>. </a:t>
            </a:r>
            <a:r>
              <a:rPr lang="zh-CN" altLang="en-US" sz="3200" b="1" dirty="0">
                <a:solidFill>
                  <a:srgbClr val="FF0000"/>
                </a:solidFill>
              </a:rPr>
              <a:t>了解</a:t>
            </a:r>
            <a:r>
              <a:rPr lang="en-US" altLang="zh-CN" sz="3200" b="1" dirty="0">
                <a:solidFill>
                  <a:srgbClr val="FF0000"/>
                </a:solidFill>
              </a:rPr>
              <a:t>…… </a:t>
            </a:r>
          </a:p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</a:rPr>
              <a:t>其间可以用</a:t>
            </a:r>
            <a:r>
              <a:rPr lang="en-US" altLang="zh-CN" sz="3200" b="1" dirty="0">
                <a:solidFill>
                  <a:srgbClr val="0000FF"/>
                </a:solidFill>
              </a:rPr>
              <a:t>much, a lot ,more </a:t>
            </a:r>
            <a:r>
              <a:rPr lang="zh-CN" altLang="en-US" sz="3200" b="1" dirty="0">
                <a:solidFill>
                  <a:srgbClr val="0000FF"/>
                </a:solidFill>
              </a:rPr>
              <a:t>等词修饰。</a:t>
            </a:r>
          </a:p>
          <a:p>
            <a:pPr eaLnBrk="1" hangingPunct="1"/>
            <a:r>
              <a:rPr lang="en-US" altLang="zh-CN" sz="3200" b="1" dirty="0"/>
              <a:t>e.g.</a:t>
            </a:r>
            <a:r>
              <a:rPr lang="zh-CN" altLang="en-US" sz="3200" b="1" dirty="0"/>
              <a:t>你想更多地了解中国历史吗？</a:t>
            </a:r>
          </a:p>
          <a:p>
            <a:pPr eaLnBrk="1" hangingPunct="1"/>
            <a:r>
              <a:rPr lang="en-US" altLang="zh-CN" sz="3200" b="1" dirty="0"/>
              <a:t>Would you like to learn more about the history of China? </a:t>
            </a:r>
          </a:p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</a:rPr>
              <a:t>  </a:t>
            </a:r>
            <a:r>
              <a:rPr lang="zh-CN" altLang="en-US" sz="3200" b="1" dirty="0">
                <a:solidFill>
                  <a:schemeClr val="hlink"/>
                </a:solidFill>
              </a:rPr>
              <a:t>相关短语：</a:t>
            </a:r>
            <a:r>
              <a:rPr lang="en-US" altLang="zh-CN" sz="3200" b="1" dirty="0">
                <a:solidFill>
                  <a:schemeClr val="hlink"/>
                </a:solidFill>
              </a:rPr>
              <a:t>hear about </a:t>
            </a:r>
            <a:r>
              <a:rPr lang="zh-CN" altLang="en-US" sz="3200" b="1" dirty="0">
                <a:solidFill>
                  <a:schemeClr val="hlink"/>
                </a:solidFill>
              </a:rPr>
              <a:t>听说 </a:t>
            </a:r>
          </a:p>
          <a:p>
            <a:pPr eaLnBrk="1" hangingPunct="1"/>
            <a:r>
              <a:rPr lang="zh-CN" altLang="en-US" sz="3200" b="1" dirty="0">
                <a:solidFill>
                  <a:schemeClr val="hlink"/>
                </a:solidFill>
              </a:rPr>
              <a:t>                    </a:t>
            </a:r>
            <a:r>
              <a:rPr lang="en-US" altLang="zh-CN" sz="3200" b="1" dirty="0">
                <a:solidFill>
                  <a:schemeClr val="hlink"/>
                </a:solidFill>
              </a:rPr>
              <a:t>know about </a:t>
            </a:r>
            <a:r>
              <a:rPr lang="zh-CN" altLang="en-US" sz="3200" b="1" dirty="0">
                <a:solidFill>
                  <a:schemeClr val="hlink"/>
                </a:solidFill>
              </a:rPr>
              <a:t>了解</a:t>
            </a:r>
            <a:r>
              <a:rPr lang="zh-CN" altLang="en-US" sz="2400" b="1" dirty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0"/>
            <a:ext cx="8839200" cy="717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 dirty="0">
                <a:latin typeface="Times New Roman" panose="02020603050405020304" pitchFamily="18" charset="0"/>
              </a:rPr>
              <a:t>Translate </a:t>
            </a:r>
          </a:p>
          <a:p>
            <a:pPr eaLnBrk="1" hangingPunct="1"/>
            <a:r>
              <a:rPr kumimoji="1" lang="en-US" altLang="zh-CN" sz="2400" b="1" dirty="0">
                <a:latin typeface="Times New Roman" panose="02020603050405020304" pitchFamily="18" charset="0"/>
              </a:rPr>
              <a:t>1)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那个瓶子里装满了水。</a:t>
            </a:r>
          </a:p>
          <a:p>
            <a:pPr eaLnBrk="1" hangingPunct="1"/>
            <a:r>
              <a:rPr kumimoji="1" lang="zh-CN" altLang="en-US" sz="2400" b="1" dirty="0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kumimoji="1" lang="en-US" altLang="zh-CN" sz="2400" b="1" dirty="0">
                <a:latin typeface="Times New Roman" panose="02020603050405020304" pitchFamily="18" charset="0"/>
              </a:rPr>
              <a:t>2)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轮到我展示自己的爱好了。</a:t>
            </a:r>
          </a:p>
          <a:p>
            <a:pPr eaLnBrk="1" hangingPunct="1"/>
            <a:endParaRPr kumimoji="1" lang="en-US" altLang="zh-CN" sz="2400" b="1" dirty="0" smtClean="0">
              <a:latin typeface="Times New Roman" panose="02020603050405020304" pitchFamily="18" charset="0"/>
            </a:endParaRPr>
          </a:p>
          <a:p>
            <a:pPr eaLnBrk="1" hangingPunct="1"/>
            <a:endParaRPr kumimoji="1"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kumimoji="1" lang="en-US" altLang="zh-CN" sz="2400" b="1" dirty="0">
                <a:latin typeface="Times New Roman" panose="02020603050405020304" pitchFamily="18" charset="0"/>
              </a:rPr>
              <a:t>3)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她喜欢和其他青少年交换邮票。</a:t>
            </a:r>
          </a:p>
          <a:p>
            <a:pPr eaLnBrk="1" hangingPunct="1"/>
            <a:endParaRPr kumimoji="1"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kumimoji="1"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kumimoji="1" lang="en-US" altLang="zh-CN" sz="2400" b="1" dirty="0">
                <a:latin typeface="Times New Roman" panose="02020603050405020304" pitchFamily="18" charset="0"/>
              </a:rPr>
              <a:t>4)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老人从袋子里拿出两元钱。</a:t>
            </a:r>
          </a:p>
          <a:p>
            <a:pPr eaLnBrk="1" hangingPunct="1"/>
            <a:endParaRPr kumimoji="1"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kumimoji="1"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kumimoji="1" lang="en-US" altLang="zh-CN" sz="2400" b="1" dirty="0">
                <a:latin typeface="Times New Roman" panose="02020603050405020304" pitchFamily="18" charset="0"/>
              </a:rPr>
              <a:t>5)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这头大象太大，过不了这个门。</a:t>
            </a:r>
          </a:p>
          <a:p>
            <a:pPr eaLnBrk="1" hangingPunct="1"/>
            <a:endParaRPr kumimoji="1"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kumimoji="1"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kumimoji="1" lang="en-US" altLang="zh-CN" sz="2400" b="1" dirty="0">
                <a:latin typeface="Times New Roman" panose="02020603050405020304" pitchFamily="18" charset="0"/>
              </a:rPr>
              <a:t>6)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我们打算明年组织一个集邮俱乐部</a:t>
            </a:r>
            <a:r>
              <a:rPr kumimoji="1" lang="zh-CN" altLang="en-US" sz="2400" b="1" dirty="0" smtClean="0">
                <a:latin typeface="Times New Roman" panose="02020603050405020304" pitchFamily="18" charset="0"/>
              </a:rPr>
              <a:t>。 </a:t>
            </a:r>
            <a:endParaRPr kumimoji="1"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kumimoji="1"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kumimoji="1"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50825" y="692150"/>
            <a:ext cx="792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That bottle                    water.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3850" y="3789363"/>
            <a:ext cx="922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latin typeface="Times New Roman" panose="02020603050405020304" pitchFamily="18" charset="0"/>
              </a:rPr>
              <a:t>The old man                    two 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yuan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                his bag.</a:t>
            </a: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0" y="4941888"/>
            <a:ext cx="922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50825" y="1484313"/>
            <a:ext cx="655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                                           the hobby.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50825" y="2636838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solidFill>
                  <a:srgbClr val="020100"/>
                </a:solidFill>
                <a:latin typeface="Times New Roman" panose="02020603050405020304" pitchFamily="18" charset="0"/>
              </a:rPr>
              <a:t> She likes                                stamps          other teenagers.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50825" y="4868863"/>
            <a:ext cx="922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latin typeface="Times New Roman" panose="02020603050405020304" pitchFamily="18" charset="0"/>
              </a:rPr>
              <a:t> The elephant is too big to                          the door.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0" y="5911850"/>
            <a:ext cx="9220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latin typeface="Times New Roman" panose="02020603050405020304" pitchFamily="18" charset="0"/>
              </a:rPr>
              <a:t>     We are going to                a stamp collecting club next year.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339975" y="692150"/>
            <a:ext cx="1963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 </a:t>
            </a:r>
            <a:r>
              <a:rPr kumimoji="1" lang="en-US" altLang="zh-CN" sz="3200" b="1" dirty="0">
                <a:solidFill>
                  <a:srgbClr val="FF0000"/>
                </a:solidFill>
              </a:rPr>
              <a:t>is full of</a:t>
            </a:r>
            <a:r>
              <a:rPr kumimoji="1" lang="en-US" altLang="zh-CN" sz="3200" dirty="0"/>
              <a:t> 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95288" y="1484313"/>
            <a:ext cx="4319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FF0000"/>
                </a:solidFill>
              </a:rPr>
              <a:t>It’s my turn to</a:t>
            </a:r>
            <a:r>
              <a:rPr kumimoji="1" lang="en-US" altLang="zh-CN" sz="3200" b="1" dirty="0"/>
              <a:t> </a:t>
            </a:r>
            <a:r>
              <a:rPr kumimoji="1" lang="en-US" altLang="zh-CN" sz="3200" b="1" dirty="0">
                <a:solidFill>
                  <a:srgbClr val="FF0000"/>
                </a:solidFill>
              </a:rPr>
              <a:t>show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835150" y="2636838"/>
            <a:ext cx="3168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</a:rPr>
              <a:t>trading/to trade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651500" y="2636838"/>
            <a:ext cx="1223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</a:rPr>
              <a:t>with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2411413" y="3789363"/>
            <a:ext cx="1800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</a:rPr>
              <a:t>got/took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580063" y="3789363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</a:rPr>
              <a:t>out of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356100" y="4868863"/>
            <a:ext cx="2062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solidFill>
                  <a:srgbClr val="FF0000"/>
                </a:solidFill>
              </a:rPr>
              <a:t>go through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2916238" y="5949950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</a:rPr>
              <a:t>organize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6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9" grpId="0"/>
      <p:bldP spid="26631" grpId="0"/>
      <p:bldP spid="26632" grpId="0"/>
      <p:bldP spid="26633" grpId="0"/>
      <p:bldP spid="26634" grpId="0"/>
      <p:bldP spid="26635" grpId="0"/>
      <p:bldP spid="26636" grpId="0"/>
      <p:bldP spid="26637" grpId="0"/>
      <p:bldP spid="26638" grpId="0"/>
      <p:bldP spid="26639" grpId="0"/>
      <p:bldP spid="26640" grpId="0"/>
      <p:bldP spid="26641" grpId="0"/>
      <p:bldP spid="266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xfrm>
            <a:off x="372815" y="1412776"/>
            <a:ext cx="8748712" cy="3095625"/>
          </a:xfrm>
        </p:spPr>
        <p:txBody>
          <a:bodyPr/>
          <a:lstStyle/>
          <a:p>
            <a:pPr eaLnBrk="1" hangingPunct="1"/>
            <a:r>
              <a:rPr lang="en-US" altLang="zh-CN" sz="9600" dirty="0" smtClean="0"/>
              <a:t>Thank you!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Text Box 2"/>
          <p:cNvSpPr txBox="1">
            <a:spLocks noChangeArrowheads="1"/>
          </p:cNvSpPr>
          <p:nvPr/>
        </p:nvSpPr>
        <p:spPr bwMode="auto">
          <a:xfrm>
            <a:off x="0" y="0"/>
            <a:ext cx="88392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Warming up</a:t>
            </a:r>
          </a:p>
          <a:p>
            <a:pPr eaLnBrk="1" hangingPunct="1"/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1) 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我自己洗我的衣服。</a:t>
            </a:r>
          </a:p>
          <a:p>
            <a:pPr eaLnBrk="1" hangingPunct="1">
              <a:buFontTx/>
              <a:buChar char="•"/>
            </a:pPr>
            <a:endParaRPr kumimoji="1"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1"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2) 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你怎么处置了我的自行车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eaLnBrk="1" hangingPunct="1"/>
            <a:endParaRPr kumimoji="1"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1"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3)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我们必须尽力学好英语。</a:t>
            </a:r>
          </a:p>
          <a:p>
            <a:pPr eaLnBrk="1" hangingPunct="1"/>
            <a:endParaRPr kumimoji="1"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1"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4) 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你什么时候加入了火箭俱乐部？</a:t>
            </a:r>
          </a:p>
          <a:p>
            <a:pPr eaLnBrk="1" hangingPunct="1"/>
            <a:endParaRPr kumimoji="1"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kumimoji="1"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43" name="Text Box 3"/>
          <p:cNvSpPr txBox="1">
            <a:spLocks noChangeArrowheads="1"/>
          </p:cNvSpPr>
          <p:nvPr/>
        </p:nvSpPr>
        <p:spPr bwMode="auto">
          <a:xfrm>
            <a:off x="323850" y="2276475"/>
            <a:ext cx="452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</a:rPr>
              <a:t> What did you ________my bike?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624644" name="Text Box 4"/>
          <p:cNvSpPr txBox="1">
            <a:spLocks noChangeArrowheads="1"/>
          </p:cNvSpPr>
          <p:nvPr/>
        </p:nvSpPr>
        <p:spPr bwMode="auto">
          <a:xfrm>
            <a:off x="0" y="981075"/>
            <a:ext cx="929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latin typeface="Times New Roman" panose="02020603050405020304" pitchFamily="18" charset="0"/>
              </a:rPr>
              <a:t>     I wash my clothes _______.</a:t>
            </a:r>
          </a:p>
        </p:txBody>
      </p:sp>
      <p:sp>
        <p:nvSpPr>
          <p:cNvPr id="624645" name="Text Box 5"/>
          <p:cNvSpPr txBox="1">
            <a:spLocks noChangeArrowheads="1"/>
          </p:cNvSpPr>
          <p:nvPr/>
        </p:nvSpPr>
        <p:spPr bwMode="auto">
          <a:xfrm>
            <a:off x="250825" y="3500438"/>
            <a:ext cx="922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 dirty="0">
                <a:latin typeface="Times New Roman" panose="02020603050405020304" pitchFamily="18" charset="0"/>
              </a:rPr>
              <a:t>  We must ___________English well.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304800" y="4648200"/>
            <a:ext cx="922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624648" name="Text Box 8"/>
          <p:cNvSpPr txBox="1">
            <a:spLocks noChangeArrowheads="1"/>
          </p:cNvSpPr>
          <p:nvPr/>
        </p:nvSpPr>
        <p:spPr bwMode="auto">
          <a:xfrm>
            <a:off x="179388" y="4581525"/>
            <a:ext cx="922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 dirty="0">
                <a:latin typeface="Times New Roman" panose="02020603050405020304" pitchFamily="18" charset="0"/>
              </a:rPr>
              <a:t>   When did you _____the rocket club?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276600" y="1052513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myself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195513" y="2349500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 do with 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619250" y="3573463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 try to learn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411413" y="4581525"/>
            <a:ext cx="719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join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6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46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3" grpId="0" autoUpdateAnimBg="0"/>
      <p:bldP spid="624644" grpId="0" autoUpdateAnimBg="0"/>
      <p:bldP spid="624645" grpId="0" autoUpdateAnimBg="0"/>
      <p:bldP spid="624648" grpId="0" autoUpdateAnimBg="0"/>
      <p:bldP spid="7177" grpId="0"/>
      <p:bldP spid="7178" grpId="0"/>
      <p:bldP spid="7179" grpId="0"/>
      <p:bldP spid="71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2636838"/>
            <a:ext cx="43926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600"/>
              <a:t> </a:t>
            </a:r>
            <a:r>
              <a:rPr lang="en-US" altLang="zh-CN" sz="4000" b="1">
                <a:solidFill>
                  <a:srgbClr val="FF0000"/>
                </a:solidFill>
              </a:rPr>
              <a:t>through prep. </a:t>
            </a:r>
          </a:p>
          <a:p>
            <a:pPr algn="ctr"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穿过</a:t>
            </a:r>
          </a:p>
        </p:txBody>
      </p:sp>
      <p:pic>
        <p:nvPicPr>
          <p:cNvPr id="11269" name="Picture 5" descr="3543_1273909778yZ7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0200" y="692150"/>
            <a:ext cx="4752975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Rot="1" noChangeArrowheads="1"/>
          </p:cNvSpPr>
          <p:nvPr/>
        </p:nvSpPr>
        <p:spPr bwMode="auto">
          <a:xfrm>
            <a:off x="301625" y="6096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4400">
              <a:solidFill>
                <a:srgbClr val="031706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0"/>
            <a:ext cx="4895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5250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Listen and answer 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50825" y="620713"/>
            <a:ext cx="8893175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Listen to the tape with the following questions: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</a:t>
            </a: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Where is Danny’s hobby 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600" b="1" dirty="0">
                <a:solidFill>
                  <a:srgbClr val="DD1D09"/>
                </a:solidFill>
                <a:latin typeface="Times New Roman" panose="02020603050405020304" pitchFamily="18" charset="0"/>
              </a:rPr>
              <a:t>     It’s in a big box in the parking lot.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2. Can Danny’s hobby go through the door 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600" dirty="0">
                <a:solidFill>
                  <a:schemeClr val="tx2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600" b="1" dirty="0">
                <a:solidFill>
                  <a:srgbClr val="DD1D09"/>
                </a:solidFill>
                <a:latin typeface="Times New Roman" panose="02020603050405020304" pitchFamily="18" charset="0"/>
              </a:rPr>
              <a:t>No, it can’t.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 dirty="0">
              <a:solidFill>
                <a:srgbClr val="DD1D0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931150" cy="417513"/>
          </a:xfrm>
        </p:spPr>
        <p:txBody>
          <a:bodyPr/>
          <a:lstStyle/>
          <a:p>
            <a:pPr algn="l" eaLnBrk="1" hangingPunct="1"/>
            <a:r>
              <a:rPr lang="en-US" altLang="zh-CN" sz="2800" b="1" dirty="0" smtClean="0">
                <a:solidFill>
                  <a:schemeClr val="accent2"/>
                </a:solidFill>
              </a:rPr>
              <a:t>Read and answer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kumimoji="1" lang="en-US" altLang="zh-CN" b="1" dirty="0" smtClean="0"/>
              <a:t>1. What does the sign say on the box?</a:t>
            </a:r>
          </a:p>
          <a:p>
            <a:pPr marL="609600" indent="-609600" eaLnBrk="1" hangingPunct="1">
              <a:buFontTx/>
              <a:buNone/>
            </a:pPr>
            <a:r>
              <a:rPr kumimoji="1" lang="en-US" altLang="zh-CN" b="1" dirty="0" smtClean="0">
                <a:solidFill>
                  <a:srgbClr val="FF0000"/>
                </a:solidFill>
              </a:rPr>
              <a:t>    The sign says “fragile this side up!”</a:t>
            </a:r>
          </a:p>
          <a:p>
            <a:pPr marL="609600" indent="-609600" eaLnBrk="1" hangingPunct="1">
              <a:buFontTx/>
              <a:buNone/>
            </a:pPr>
            <a:endParaRPr kumimoji="1" lang="en-US" altLang="zh-CN" b="1" dirty="0" smtClean="0"/>
          </a:p>
          <a:p>
            <a:pPr marL="609600" indent="-609600" eaLnBrk="1" hangingPunct="1">
              <a:buFontTx/>
              <a:buNone/>
            </a:pPr>
            <a:r>
              <a:rPr kumimoji="1" lang="en-US" altLang="zh-CN" b="1" dirty="0" smtClean="0"/>
              <a:t>2. How many hobbies does Danny have? What are they?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     Danny has two hobbies, They are learning his family and gardening .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en-US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7993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</a:rPr>
              <a:t>Read the text with the following questions: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46" y="260648"/>
            <a:ext cx="4978400" cy="417513"/>
          </a:xfrm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Language notes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999" y="908720"/>
            <a:ext cx="9144000" cy="5832499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zh-CN" sz="2800" b="1" dirty="0" smtClean="0"/>
              <a:t>He has four books </a:t>
            </a:r>
            <a:r>
              <a:rPr lang="en-US" altLang="zh-CN" sz="2800" b="1" u="sng" dirty="0" smtClean="0">
                <a:solidFill>
                  <a:srgbClr val="FF0000"/>
                </a:solidFill>
              </a:rPr>
              <a:t>full of</a:t>
            </a:r>
            <a:r>
              <a:rPr lang="en-US" altLang="zh-CN" sz="2800" b="1" dirty="0" smtClean="0"/>
              <a:t> stamps!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/>
              <a:t>    </a:t>
            </a:r>
            <a:r>
              <a:rPr lang="zh-CN" altLang="en-US" sz="2400" b="1" dirty="0" smtClean="0"/>
              <a:t>他有四本装满邮票的集邮册。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zh-CN" altLang="en-US" sz="2800" b="1" dirty="0" smtClean="0"/>
              <a:t>   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full of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充满，装满。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zh-CN" altLang="en-US" sz="2400" b="1" dirty="0" smtClean="0">
                <a:solidFill>
                  <a:srgbClr val="0000FF"/>
                </a:solidFill>
              </a:rPr>
              <a:t>   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full of stamps 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在这里是后置定语，用来修饰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books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。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/>
              <a:t>e.g.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</a:t>
            </a:r>
            <a:r>
              <a:rPr lang="zh-CN" altLang="en-US" sz="2400" b="1" dirty="0" smtClean="0">
                <a:solidFill>
                  <a:schemeClr val="hlink"/>
                </a:solidFill>
              </a:rPr>
              <a:t>车里挤满了人。 </a:t>
            </a:r>
            <a:endParaRPr lang="zh-CN" altLang="en-US" sz="2800" b="1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zh-CN" altLang="en-US" sz="2800" b="1" dirty="0" smtClean="0"/>
              <a:t>      </a:t>
            </a:r>
            <a:r>
              <a:rPr lang="en-US" altLang="zh-CN" sz="2800" b="1" dirty="0" smtClean="0"/>
              <a:t>The bus is full of people. </a:t>
            </a:r>
            <a:endParaRPr lang="en-US" altLang="zh-CN" sz="2400" b="1" dirty="0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/>
              <a:t>      </a:t>
            </a:r>
            <a:r>
              <a:rPr lang="zh-CN" altLang="en-US" sz="2400" b="1" dirty="0" smtClean="0">
                <a:solidFill>
                  <a:schemeClr val="hlink"/>
                </a:solidFill>
              </a:rPr>
              <a:t>我有满满一篮子花。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zh-CN" altLang="en-US" sz="2800" b="1" dirty="0" smtClean="0"/>
              <a:t>       </a:t>
            </a:r>
            <a:r>
              <a:rPr lang="en-US" altLang="zh-CN" sz="2800" b="1" dirty="0" smtClean="0"/>
              <a:t>I have a basketball full of flowers.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       be full of=filled with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       </a:t>
            </a:r>
            <a:r>
              <a:rPr lang="zh-CN" altLang="en-US" sz="2400" b="1" dirty="0" smtClean="0">
                <a:solidFill>
                  <a:schemeClr val="hlink"/>
                </a:solidFill>
              </a:rPr>
              <a:t>瓶子里装满了牛奶。</a:t>
            </a:r>
            <a:endParaRPr lang="zh-CN" altLang="en-US" sz="2400" dirty="0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zh-CN" altLang="en-US" sz="2800" b="1" dirty="0" smtClean="0"/>
              <a:t>       </a:t>
            </a:r>
            <a:r>
              <a:rPr lang="en-US" altLang="zh-CN" sz="2800" b="1" dirty="0" smtClean="0"/>
              <a:t>The bottle is full of milk.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/>
              <a:t>    = The bottle is  filled with milk.</a:t>
            </a:r>
            <a:r>
              <a:rPr lang="en-US" altLang="zh-CN" sz="2400" b="1" dirty="0" smtClean="0"/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476672"/>
            <a:ext cx="91440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3. Finally, </a:t>
            </a:r>
            <a:r>
              <a:rPr lang="en-US" altLang="zh-CN" sz="2800" b="1" u="sng" dirty="0">
                <a:solidFill>
                  <a:srgbClr val="FF0000"/>
                </a:solidFill>
              </a:rPr>
              <a:t>it’s Danny’s turn</a:t>
            </a:r>
            <a:r>
              <a:rPr lang="en-US" altLang="zh-CN" sz="2800" b="1" dirty="0"/>
              <a:t>. </a:t>
            </a:r>
          </a:p>
          <a:p>
            <a:pPr eaLnBrk="1" hangingPunct="1"/>
            <a:r>
              <a:rPr lang="en-US" altLang="zh-CN" sz="2800" b="1" dirty="0"/>
              <a:t>    </a:t>
            </a:r>
            <a:r>
              <a:rPr lang="zh-CN" altLang="en-US" sz="2800" b="1" dirty="0"/>
              <a:t>终于，轮到了丹尼。</a:t>
            </a:r>
          </a:p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</a:rPr>
              <a:t>　句型</a:t>
            </a:r>
            <a:r>
              <a:rPr lang="en-US" altLang="zh-CN" sz="2800" b="1" dirty="0">
                <a:solidFill>
                  <a:srgbClr val="FF0000"/>
                </a:solidFill>
              </a:rPr>
              <a:t>It’s one’s turn to do </a:t>
            </a:r>
            <a:r>
              <a:rPr lang="en-US" altLang="zh-CN" sz="2800" b="1" dirty="0" err="1">
                <a:solidFill>
                  <a:srgbClr val="FF0000"/>
                </a:solidFill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</a:rPr>
              <a:t>.</a:t>
            </a:r>
            <a:r>
              <a:rPr lang="en-US" altLang="zh-CN" sz="2800" b="1" dirty="0">
                <a:solidFill>
                  <a:srgbClr val="0000FF"/>
                </a:solidFill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</a:rPr>
              <a:t>表示“轮到某人做某事了”。</a:t>
            </a:r>
          </a:p>
          <a:p>
            <a:pPr eaLnBrk="1" hangingPunct="1"/>
            <a:r>
              <a:rPr lang="en-US" altLang="zh-CN" sz="2800" b="1" dirty="0"/>
              <a:t>e.g.</a:t>
            </a:r>
            <a:r>
              <a:rPr lang="zh-CN" altLang="en-US" sz="2800" b="1" dirty="0"/>
              <a:t>轮到吉姆做家务了。</a:t>
            </a:r>
          </a:p>
          <a:p>
            <a:pPr eaLnBrk="1" hangingPunct="1"/>
            <a:r>
              <a:rPr lang="en-US" altLang="zh-CN" sz="2800" b="1" dirty="0"/>
              <a:t>It’s Jim’s turn to do housework</a:t>
            </a:r>
            <a:r>
              <a:rPr lang="en-US" altLang="zh-CN" sz="2800" b="1" dirty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</a:rPr>
              <a:t>注意：提问“轮到谁做某事”时，英语要用</a:t>
            </a:r>
            <a:r>
              <a:rPr lang="en-US" altLang="zh-CN" sz="2800" b="1" dirty="0">
                <a:solidFill>
                  <a:srgbClr val="FF0000"/>
                </a:solidFill>
              </a:rPr>
              <a:t>whose</a:t>
            </a:r>
            <a:r>
              <a:rPr lang="zh-CN" altLang="en-US" sz="2800" b="1" dirty="0">
                <a:solidFill>
                  <a:srgbClr val="FF0000"/>
                </a:solidFill>
              </a:rPr>
              <a:t>。</a:t>
            </a:r>
          </a:p>
          <a:p>
            <a:pPr eaLnBrk="1" hangingPunct="1"/>
            <a:r>
              <a:rPr lang="en-US" altLang="zh-CN" sz="2800" b="1" dirty="0"/>
              <a:t>e.g.</a:t>
            </a:r>
            <a:r>
              <a:rPr lang="zh-CN" altLang="en-US" sz="2800" b="1" dirty="0"/>
              <a:t>该轮到谁值日了？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Whose turn is it to be on duty?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68313" y="1196975"/>
            <a:ext cx="79914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/>
              <a:t>4. It won’t go through the door. </a:t>
            </a:r>
          </a:p>
          <a:p>
            <a:pPr eaLnBrk="1" hangingPunct="1"/>
            <a:r>
              <a:rPr lang="en-US" altLang="zh-CN" sz="4000" b="1"/>
              <a:t>    </a:t>
            </a:r>
            <a:r>
              <a:rPr lang="zh-CN" altLang="en-US" sz="4000" b="1"/>
              <a:t>它无法从门里通过。</a:t>
            </a:r>
          </a:p>
          <a:p>
            <a:pPr eaLnBrk="1" hangingPunct="1"/>
            <a:r>
              <a:rPr lang="zh-CN" altLang="en-US" sz="4000" b="1">
                <a:solidFill>
                  <a:srgbClr val="0000FF"/>
                </a:solidFill>
              </a:rPr>
              <a:t>　 </a:t>
            </a:r>
            <a:r>
              <a:rPr lang="en-US" altLang="zh-CN" sz="4000" b="1">
                <a:solidFill>
                  <a:srgbClr val="FF0000"/>
                </a:solidFill>
              </a:rPr>
              <a:t>through</a:t>
            </a:r>
            <a:r>
              <a:rPr lang="zh-CN" altLang="en-US" sz="4000" b="1">
                <a:solidFill>
                  <a:srgbClr val="FF0000"/>
                </a:solidFill>
              </a:rPr>
              <a:t>是介词</a:t>
            </a:r>
          </a:p>
          <a:p>
            <a:pPr eaLnBrk="1" hangingPunct="1"/>
            <a:r>
              <a:rPr lang="zh-CN" altLang="en-US" sz="4000" b="1">
                <a:solidFill>
                  <a:srgbClr val="FF0000"/>
                </a:solidFill>
              </a:rPr>
              <a:t>    表示 “通过、穿过”</a:t>
            </a:r>
          </a:p>
          <a:p>
            <a:pPr eaLnBrk="1" hangingPunct="1"/>
            <a:r>
              <a:rPr lang="zh-CN" altLang="en-US" sz="2000" b="1">
                <a:solidFill>
                  <a:srgbClr val="0000FF"/>
                </a:solidFill>
              </a:rPr>
              <a:t>  </a:t>
            </a:r>
          </a:p>
          <a:p>
            <a:pPr eaLnBrk="1" hangingPunct="1"/>
            <a:r>
              <a:rPr lang="zh-CN" altLang="en-US" sz="4400" b="1">
                <a:solidFill>
                  <a:schemeClr val="accent2"/>
                </a:solidFill>
              </a:rPr>
              <a:t>辨析：</a:t>
            </a:r>
            <a:r>
              <a:rPr lang="en-US" altLang="zh-CN" sz="4400" b="1">
                <a:solidFill>
                  <a:schemeClr val="accent2"/>
                </a:solidFill>
              </a:rPr>
              <a:t>through; cross</a:t>
            </a:r>
            <a:r>
              <a:rPr lang="en-US" altLang="zh-CN" sz="4400" b="1">
                <a:solidFill>
                  <a:srgbClr val="FF0000"/>
                </a:solidFill>
              </a:rPr>
              <a:t> </a:t>
            </a:r>
            <a:endParaRPr lang="en-US" altLang="zh-CN" sz="4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3609975" cy="503237"/>
          </a:xfrm>
        </p:spPr>
        <p:txBody>
          <a:bodyPr/>
          <a:lstStyle/>
          <a:p>
            <a:pPr algn="l" eaLnBrk="1" hangingPunct="1"/>
            <a:r>
              <a:rPr lang="en-US" altLang="zh-CN" sz="4000" b="1" smtClean="0">
                <a:solidFill>
                  <a:srgbClr val="FF0000"/>
                </a:solidFill>
              </a:rPr>
              <a:t>through </a:t>
            </a:r>
            <a:r>
              <a:rPr lang="zh-CN" altLang="en-US" sz="4000" b="1" smtClean="0">
                <a:solidFill>
                  <a:srgbClr val="FF0000"/>
                </a:solidFill>
              </a:rPr>
              <a:t>穿过</a:t>
            </a:r>
          </a:p>
        </p:txBody>
      </p:sp>
      <p:pic>
        <p:nvPicPr>
          <p:cNvPr id="152580" name="Picture 4" descr="3543_1273909778yZ7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95288" y="1196975"/>
            <a:ext cx="3011487" cy="4525963"/>
          </a:xfrm>
          <a:noFill/>
        </p:spPr>
      </p:pic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3708400" y="1196975"/>
            <a:ext cx="514667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表示从物体的内部空间中“穿过”，它强调一个立体范围，具有</a:t>
            </a:r>
            <a:r>
              <a:rPr lang="en-US" altLang="zh-CN" sz="3200" b="1" dirty="0"/>
              <a:t>in</a:t>
            </a:r>
            <a:r>
              <a:rPr lang="zh-CN" altLang="en-US" sz="3200" b="1" dirty="0"/>
              <a:t>的意味。</a:t>
            </a:r>
          </a:p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</a:rPr>
              <a:t>e.g.</a:t>
            </a:r>
            <a:r>
              <a:rPr lang="zh-CN" altLang="en-US" sz="3200" b="1" dirty="0">
                <a:solidFill>
                  <a:srgbClr val="0000FF"/>
                </a:solidFill>
              </a:rPr>
              <a:t>我花了三个小时才穿过森林。</a:t>
            </a:r>
          </a:p>
          <a:p>
            <a:pPr eaLnBrk="1" hangingPunct="1"/>
            <a:r>
              <a:rPr lang="en-US" altLang="zh-CN" sz="3200" b="1" dirty="0"/>
              <a:t>It took me three hours to walk through the forest.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2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633</Words>
  <Application>Microsoft Office PowerPoint</Application>
  <PresentationFormat>全屏显示(4:3)</PresentationFormat>
  <Paragraphs>124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MS PGothic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Lesson 41  Show and Tell!</vt:lpstr>
      <vt:lpstr>PowerPoint 演示文稿</vt:lpstr>
      <vt:lpstr>PowerPoint 演示文稿</vt:lpstr>
      <vt:lpstr>PowerPoint 演示文稿</vt:lpstr>
      <vt:lpstr>Read and answer</vt:lpstr>
      <vt:lpstr>Language notes</vt:lpstr>
      <vt:lpstr>PowerPoint 演示文稿</vt:lpstr>
      <vt:lpstr>PowerPoint 演示文稿</vt:lpstr>
      <vt:lpstr>through 穿过</vt:lpstr>
      <vt:lpstr>cross v. 横穿</vt:lpstr>
      <vt:lpstr>PowerPoint 演示文稿</vt:lpstr>
      <vt:lpstr>PowerPoint 演示文稿</vt:lpstr>
      <vt:lpstr>PowerPoint 演示文稿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2011-12-04T13:21:00Z</dcterms:created>
  <dcterms:modified xsi:type="dcterms:W3CDTF">2023-01-16T13:40:44Z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DB6F07E13B2F46B0B858C91512C0C9F9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