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0" r:id="rId2"/>
    <p:sldId id="285" r:id="rId3"/>
    <p:sldId id="271" r:id="rId4"/>
    <p:sldId id="272" r:id="rId5"/>
    <p:sldId id="273" r:id="rId6"/>
    <p:sldId id="286" r:id="rId7"/>
    <p:sldId id="287" r:id="rId8"/>
    <p:sldId id="275" r:id="rId9"/>
    <p:sldId id="276" r:id="rId10"/>
    <p:sldId id="278" r:id="rId11"/>
    <p:sldId id="288" r:id="rId12"/>
    <p:sldId id="289" r:id="rId13"/>
    <p:sldId id="283" r:id="rId14"/>
    <p:sldId id="284" r:id="rId15"/>
    <p:sldId id="290" r:id="rId16"/>
    <p:sldId id="282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94" y="-264"/>
      </p:cViewPr>
      <p:guideLst>
        <p:guide orient="horz" pos="2160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1999" cy="719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7D0534-C575-406C-94F7-24F0D8A5D03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8FEEF-02C4-451D-BEC0-170878413A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8FEEF-02C4-451D-BEC0-170878413A19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AF7120-AFE9-4659-BA45-39C8FB0427DE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CE8DA-7078-40BE-8BB1-3CAC675AFD82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CEF01-53A4-4D2B-BBCE-45E9558B7B34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3CFC4E-E4FB-4151-AB1A-B5741F2FCFF8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2461B-89F1-4FDE-AAD8-C83F1EF081A5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89601-3EB1-46FB-BF4A-A081D0D28717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C7D1B-94F1-420C-A387-7E6BA15FF58B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E5513-D937-45D8-A149-781DC5507D2D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96F071-E562-4EFB-9E97-F340409DEB3A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579D20-2F9B-4B0C-8C92-29D00829BFDB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16081D-A8FA-4E85-8C5C-90A14AB969F9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8EBA5953-856D-4C82-BDD5-6063B77793A8}" type="slidenum">
              <a:rPr lang="zh-CN" altLang="en-US"/>
              <a:t>‹#›</a:t>
            </a:fld>
            <a:endParaRPr lang="en-US"/>
          </a:p>
        </p:txBody>
      </p:sp>
      <p:pic>
        <p:nvPicPr>
          <p:cNvPr id="1033" name="Picture 9" descr="图片1"/>
          <p:cNvPicPr>
            <a:picLocks noChangeAspect="1" noChangeArrowheads="1"/>
          </p:cNvPicPr>
          <p:nvPr userDrawn="1"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-458470" y="114300"/>
            <a:ext cx="914526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2008112710132630.exe" TargetMode="External"/><Relationship Id="rId7" Type="http://schemas.openxmlformats.org/officeDocument/2006/relationships/image" Target="../media/image1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1.e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11541" y="2082284"/>
            <a:ext cx="664476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7200" kern="10" dirty="0" smtClean="0">
                <a:ln w="12700">
                  <a:noFill/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汉仪大黑简" pitchFamily="49" charset="-122"/>
                <a:ea typeface="汉仪大黑简" pitchFamily="49" charset="-122"/>
              </a:rPr>
              <a:t>6.5 </a:t>
            </a:r>
            <a:r>
              <a:rPr lang="zh-CN" altLang="en-US" sz="7200" kern="10" dirty="0" smtClean="0">
                <a:ln w="12700">
                  <a:noFill/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汉仪大黑简" pitchFamily="49" charset="-122"/>
                <a:ea typeface="汉仪大黑简" pitchFamily="49" charset="-122"/>
              </a:rPr>
              <a:t>事件的概率</a:t>
            </a:r>
            <a:endParaRPr lang="zh-CN" altLang="en-US" sz="7200" kern="10" dirty="0">
              <a:ln w="12700">
                <a:noFill/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汉仪大黑简" pitchFamily="49" charset="-122"/>
              <a:ea typeface="汉仪大黑简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956835" y="4906620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" y="1252538"/>
            <a:ext cx="9144000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zh-CN" altLang="en-US" sz="4000" b="1" dirty="0">
                <a:solidFill>
                  <a:srgbClr val="00FF00"/>
                </a:solidFill>
                <a:latin typeface="宋体" panose="02010600030101010101" pitchFamily="2" charset="-122"/>
              </a:rPr>
              <a:t>思考</a:t>
            </a:r>
            <a:r>
              <a:rPr lang="en-US" altLang="zh-CN" sz="4000" b="1" dirty="0">
                <a:solidFill>
                  <a:srgbClr val="00FF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4000" b="1" dirty="0">
                <a:solidFill>
                  <a:srgbClr val="00FF00"/>
                </a:solidFill>
                <a:latin typeface="宋体" panose="02010600030101010101" pitchFamily="2" charset="-122"/>
              </a:rPr>
              <a:t>：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上述试验表明，随机事件在每次试验中是否发生是不能预知的，但是在大量重复试验后，随着试验次数的增加，事件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A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发生的频率呈现出一定的规律性，这个规律性是如何体现出来的？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79388" y="3713163"/>
            <a:ext cx="8424862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zh-CN" altLang="en-US" sz="4000" b="1" dirty="0">
                <a:solidFill>
                  <a:srgbClr val="FFFF00"/>
                </a:solidFill>
                <a:latin typeface="仿宋_GB2312" pitchFamily="49" charset="-122"/>
                <a:ea typeface="仿宋_GB2312" pitchFamily="49" charset="-122"/>
              </a:rPr>
              <a:t>    </a:t>
            </a:r>
            <a:r>
              <a:rPr lang="zh-CN" altLang="en-US" sz="4000" b="1" dirty="0">
                <a:solidFill>
                  <a:srgbClr val="FF3300"/>
                </a:solidFill>
                <a:latin typeface="仿宋_GB2312" pitchFamily="49" charset="-122"/>
                <a:ea typeface="仿宋_GB2312" pitchFamily="49" charset="-122"/>
              </a:rPr>
              <a:t>事件发生的频率较稳定，在某个常数附近摆动</a:t>
            </a:r>
            <a:r>
              <a:rPr lang="en-US" altLang="zh-CN" sz="4000" b="1" dirty="0">
                <a:solidFill>
                  <a:srgbClr val="FF3300"/>
                </a:solidFill>
                <a:latin typeface="仿宋_GB2312" pitchFamily="49" charset="-122"/>
                <a:ea typeface="仿宋_GB2312" pitchFamily="49" charset="-122"/>
              </a:rPr>
              <a:t>.</a:t>
            </a:r>
            <a:r>
              <a:rPr lang="en-US" altLang="zh-CN" sz="4000" b="1" dirty="0">
                <a:solidFill>
                  <a:srgbClr val="FFFF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92138" y="45862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828675" y="1536700"/>
            <a:ext cx="71469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 b="1" dirty="0">
                <a:latin typeface="宋体" panose="02010600030101010101" pitchFamily="2" charset="-122"/>
                <a:sym typeface="宋体" panose="02010600030101010101" pitchFamily="2" charset="-122"/>
              </a:rPr>
              <a:t>   一般的，一个事件发生的可能性的大小可以用一个数表示，这个数叫做这件事发生的概率。记为P（事件）。 在进行大量重复试验时，随着试验次数的增加，一个随机事件发生的频率总在这个事件发生的概率附近波动，显示出一定的稳定性，从而可以用事件发生的频率估计事件发生的概率。</a:t>
            </a:r>
          </a:p>
          <a:p>
            <a:r>
              <a:rPr lang="zh-CN" altLang="en-US" sz="2000" b="1" dirty="0">
                <a:latin typeface="宋体" panose="02010600030101010101" pitchFamily="2" charset="-122"/>
                <a:sym typeface="宋体" panose="02010600030101010101" pitchFamily="2" charset="-122"/>
              </a:rPr>
              <a:t>     如在掷币试验中，P（正面朝上）=0.5</a:t>
            </a:r>
            <a:endParaRPr lang="zh-CN" altLang="en-US" sz="2000" dirty="0"/>
          </a:p>
        </p:txBody>
      </p:sp>
      <p:sp>
        <p:nvSpPr>
          <p:cNvPr id="37892" name="WordArt 4"/>
          <p:cNvSpPr>
            <a:spLocks noChangeArrowheads="1" noChangeShapeType="1"/>
          </p:cNvSpPr>
          <p:nvPr/>
        </p:nvSpPr>
        <p:spPr bwMode="auto">
          <a:xfrm>
            <a:off x="831849" y="888999"/>
            <a:ext cx="3378201" cy="520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概括  揭示新知</a:t>
            </a:r>
          </a:p>
        </p:txBody>
      </p:sp>
      <p:grpSp>
        <p:nvGrpSpPr>
          <p:cNvPr id="37893" name="Group 5"/>
          <p:cNvGrpSpPr/>
          <p:nvPr/>
        </p:nvGrpSpPr>
        <p:grpSpPr bwMode="auto">
          <a:xfrm>
            <a:off x="2448530" y="3645483"/>
            <a:ext cx="5999933" cy="2731505"/>
            <a:chOff x="-264" y="846"/>
            <a:chExt cx="9447" cy="4302"/>
          </a:xfrm>
        </p:grpSpPr>
        <p:pic>
          <p:nvPicPr>
            <p:cNvPr id="37894" name="Picture 6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640" y="1160"/>
              <a:ext cx="4543" cy="3988"/>
            </a:xfrm>
            <a:prstGeom prst="rect">
              <a:avLst/>
            </a:prstGeom>
            <a:solidFill>
              <a:srgbClr val="FF0000">
                <a:alpha val="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7895" name="椭圆形标注1 325"/>
            <p:cNvSpPr>
              <a:spLocks noChangeArrowheads="1"/>
            </p:cNvSpPr>
            <p:nvPr/>
          </p:nvSpPr>
          <p:spPr bwMode="auto">
            <a:xfrm>
              <a:off x="-264" y="846"/>
              <a:ext cx="4904" cy="1768"/>
            </a:xfrm>
            <a:prstGeom prst="wedgeEllipseCallout">
              <a:avLst>
                <a:gd name="adj1" fmla="val 73574"/>
                <a:gd name="adj2" fmla="val 58032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170" tIns="46990" rIns="90170" bIns="46990" anchor="ctr"/>
            <a:lstStyle/>
            <a:p>
              <a:r>
                <a:rPr lang="zh-CN" altLang="en-US" b="1" dirty="0">
                  <a:latin typeface="宋体" panose="02010600030101010101" pitchFamily="2" charset="-122"/>
                  <a:sym typeface="宋体" panose="02010600030101010101" pitchFamily="2" charset="-122"/>
                </a:rPr>
                <a:t>概率与频率有什么联系与区别？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ldLvl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292100" y="955675"/>
            <a:ext cx="53292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600" dirty="0">
                <a:latin typeface="Times New Roman" panose="02020603050405020304" pitchFamily="18" charset="0"/>
              </a:rPr>
              <a:t>频率与概率的关系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1925638" y="1957388"/>
            <a:ext cx="6280150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dirty="0">
                <a:solidFill>
                  <a:srgbClr val="0000FF"/>
                </a:solidFill>
              </a:rPr>
              <a:t>随着试验次数的增加</a:t>
            </a:r>
            <a:r>
              <a:rPr lang="en-US" sz="2400" dirty="0">
                <a:solidFill>
                  <a:srgbClr val="0000FF"/>
                </a:solidFill>
              </a:rPr>
              <a:t>, </a:t>
            </a:r>
            <a:r>
              <a:rPr lang="zh-CN" altLang="en-US" sz="2400" dirty="0">
                <a:solidFill>
                  <a:srgbClr val="0000FF"/>
                </a:solidFill>
              </a:rPr>
              <a:t>频率会在概率的附近摆动</a:t>
            </a:r>
            <a:r>
              <a:rPr lang="en-US" sz="2400" dirty="0">
                <a:solidFill>
                  <a:srgbClr val="0000FF"/>
                </a:solidFill>
              </a:rPr>
              <a:t>,</a:t>
            </a:r>
            <a:r>
              <a:rPr lang="zh-CN" altLang="en-US" sz="2400" dirty="0">
                <a:solidFill>
                  <a:srgbClr val="0000FF"/>
                </a:solidFill>
              </a:rPr>
              <a:t>并趋于稳定</a:t>
            </a:r>
            <a:r>
              <a:rPr lang="en-US" sz="2400" dirty="0">
                <a:solidFill>
                  <a:srgbClr val="0000FF"/>
                </a:solidFill>
              </a:rPr>
              <a:t>.</a:t>
            </a:r>
            <a:r>
              <a:rPr lang="zh-CN" altLang="en-US" sz="2400" dirty="0">
                <a:solidFill>
                  <a:srgbClr val="0000FF"/>
                </a:solidFill>
              </a:rPr>
              <a:t>在实际问题中</a:t>
            </a:r>
            <a:r>
              <a:rPr lang="en-US" sz="2400" dirty="0">
                <a:solidFill>
                  <a:srgbClr val="0000FF"/>
                </a:solidFill>
              </a:rPr>
              <a:t>,</a:t>
            </a:r>
            <a:r>
              <a:rPr lang="zh-CN" altLang="en-US" sz="2400" dirty="0">
                <a:solidFill>
                  <a:srgbClr val="0000FF"/>
                </a:solidFill>
              </a:rPr>
              <a:t>若事件的概率未知</a:t>
            </a:r>
            <a:r>
              <a:rPr lang="en-US" sz="2400" dirty="0">
                <a:solidFill>
                  <a:srgbClr val="0000FF"/>
                </a:solidFill>
              </a:rPr>
              <a:t>,</a:t>
            </a:r>
            <a:r>
              <a:rPr lang="zh-CN" altLang="en-US" sz="2400" dirty="0">
                <a:solidFill>
                  <a:srgbClr val="0000FF"/>
                </a:solidFill>
              </a:rPr>
              <a:t>常用频率作为它的估计值</a:t>
            </a:r>
            <a:r>
              <a:rPr lang="en-US" sz="2400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1925638" y="3700463"/>
            <a:ext cx="6553200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dirty="0">
                <a:solidFill>
                  <a:srgbClr val="0000FF"/>
                </a:solidFill>
              </a:rPr>
              <a:t>频率本身是随机的</a:t>
            </a:r>
            <a:r>
              <a:rPr lang="en-US" sz="2400" dirty="0">
                <a:solidFill>
                  <a:srgbClr val="0000FF"/>
                </a:solidFill>
              </a:rPr>
              <a:t>,</a:t>
            </a:r>
            <a:r>
              <a:rPr lang="zh-CN" altLang="en-US" sz="2400" dirty="0">
                <a:solidFill>
                  <a:srgbClr val="0000FF"/>
                </a:solidFill>
              </a:rPr>
              <a:t>在试验前不能确定</a:t>
            </a:r>
            <a:r>
              <a:rPr lang="en-US" sz="2400" dirty="0">
                <a:solidFill>
                  <a:srgbClr val="0000FF"/>
                </a:solidFill>
              </a:rPr>
              <a:t>,</a:t>
            </a:r>
            <a:r>
              <a:rPr lang="zh-CN" altLang="en-US" sz="2400" dirty="0">
                <a:solidFill>
                  <a:srgbClr val="0000FF"/>
                </a:solidFill>
              </a:rPr>
              <a:t>做同样次数或不同次数的重复试验得到的事件的频率都可能不同</a:t>
            </a:r>
            <a:r>
              <a:rPr lang="en-US" sz="2400" dirty="0">
                <a:solidFill>
                  <a:srgbClr val="0000FF"/>
                </a:solidFill>
              </a:rPr>
              <a:t>.</a:t>
            </a:r>
            <a:r>
              <a:rPr lang="zh-CN" altLang="en-US" sz="2400" dirty="0">
                <a:solidFill>
                  <a:srgbClr val="0000FF"/>
                </a:solidFill>
              </a:rPr>
              <a:t>而概率是一个确定数</a:t>
            </a:r>
            <a:r>
              <a:rPr lang="en-US" sz="2400" dirty="0">
                <a:solidFill>
                  <a:srgbClr val="0000FF"/>
                </a:solidFill>
              </a:rPr>
              <a:t>,</a:t>
            </a:r>
            <a:r>
              <a:rPr lang="zh-CN" altLang="en-US" sz="2400" dirty="0">
                <a:solidFill>
                  <a:srgbClr val="0000FF"/>
                </a:solidFill>
              </a:rPr>
              <a:t>是客观存在的</a:t>
            </a:r>
            <a:r>
              <a:rPr lang="en-US" sz="2400" dirty="0">
                <a:solidFill>
                  <a:srgbClr val="0000FF"/>
                </a:solidFill>
              </a:rPr>
              <a:t>,</a:t>
            </a:r>
            <a:r>
              <a:rPr lang="zh-CN" altLang="en-US" sz="2400" dirty="0">
                <a:solidFill>
                  <a:srgbClr val="0000FF"/>
                </a:solidFill>
              </a:rPr>
              <a:t>与每次试验无关</a:t>
            </a:r>
            <a:r>
              <a:rPr lang="en-US" sz="2400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152400" y="1966913"/>
            <a:ext cx="2052638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(1)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联系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  <a:p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endParaRPr lang="en-US" sz="2800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(2)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区别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allAtOnce" autoUpdateAnimBg="0"/>
      <p:bldP spid="38916" grpId="0" build="allAtOnce" autoUpdateAnimBg="0"/>
      <p:bldP spid="3891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b="1" dirty="0">
                <a:solidFill>
                  <a:srgbClr val="FF3300"/>
                </a:solidFill>
              </a:rPr>
              <a:t>一般地，一个事件发生的可能性的大小可以用一个数来表示，我们把这个数叫做这个事件发生的概率，通常记为</a:t>
            </a:r>
            <a:r>
              <a:rPr kumimoji="1" lang="en-US" altLang="zh-CN" b="1" dirty="0">
                <a:solidFill>
                  <a:srgbClr val="FF3300"/>
                </a:solidFill>
              </a:rPr>
              <a:t>P</a:t>
            </a:r>
            <a:r>
              <a:rPr kumimoji="1" lang="zh-CN" altLang="en-US" b="1" dirty="0">
                <a:solidFill>
                  <a:srgbClr val="FF3300"/>
                </a:solidFill>
              </a:rPr>
              <a:t>（事件）。在进行大量重复试验时，随着试验次数的增多，一个随机事件发生的频率总在这个事件发生的概率附近波动，显示出一定的稳定性。从而可以用事件发生的频率估计事件发生的概率。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22313"/>
            <a:ext cx="8229600" cy="1143000"/>
          </a:xfrm>
        </p:spPr>
        <p:txBody>
          <a:bodyPr/>
          <a:lstStyle/>
          <a:p>
            <a:r>
              <a:rPr lang="zh-CN" altLang="en-US" dirty="0"/>
              <a:t>课堂练习：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19325"/>
            <a:ext cx="8229600" cy="3305175"/>
          </a:xfrm>
        </p:spPr>
        <p:txBody>
          <a:bodyPr/>
          <a:lstStyle/>
          <a:p>
            <a:r>
              <a:rPr lang="zh-CN" altLang="en-US" dirty="0"/>
              <a:t>抛掷一枚正方体，六个面上分别标有</a:t>
            </a:r>
            <a:r>
              <a:rPr lang="en-US" altLang="zh-CN" dirty="0"/>
              <a:t>1</a:t>
            </a:r>
            <a:r>
              <a:rPr lang="zh-CN" altLang="en-US" dirty="0"/>
              <a:t>、</a:t>
            </a:r>
            <a:r>
              <a:rPr lang="en-US" altLang="zh-CN" dirty="0"/>
              <a:t>2</a:t>
            </a:r>
            <a:r>
              <a:rPr lang="zh-CN" altLang="en-US" dirty="0"/>
              <a:t>、</a:t>
            </a:r>
            <a:r>
              <a:rPr lang="en-US" altLang="zh-CN" dirty="0"/>
              <a:t>3</a:t>
            </a:r>
            <a:r>
              <a:rPr lang="zh-CN" altLang="en-US" dirty="0"/>
              <a:t>、</a:t>
            </a:r>
            <a:r>
              <a:rPr lang="en-US" altLang="zh-CN" dirty="0"/>
              <a:t>4</a:t>
            </a:r>
            <a:r>
              <a:rPr lang="zh-CN" altLang="en-US" dirty="0"/>
              <a:t>、</a:t>
            </a:r>
            <a:r>
              <a:rPr lang="en-US" altLang="zh-CN" dirty="0"/>
              <a:t>5</a:t>
            </a:r>
            <a:r>
              <a:rPr lang="zh-CN" altLang="en-US" dirty="0"/>
              <a:t>、</a:t>
            </a:r>
            <a:r>
              <a:rPr lang="en-US" altLang="zh-CN" dirty="0"/>
              <a:t>6</a:t>
            </a:r>
            <a:r>
              <a:rPr lang="zh-CN" altLang="en-US" dirty="0"/>
              <a:t>，落定后，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）正方体朝上一面的点数</a:t>
            </a:r>
            <a:r>
              <a:rPr lang="zh-CN" altLang="en-US" dirty="0" smtClean="0"/>
              <a:t>是“</a:t>
            </a:r>
            <a:r>
              <a:rPr lang="en-US" altLang="zh-CN" dirty="0" smtClean="0"/>
              <a:t>5</a:t>
            </a:r>
            <a:r>
              <a:rPr lang="zh-CN" altLang="en-US" dirty="0" smtClean="0"/>
              <a:t>”的</a:t>
            </a:r>
            <a:r>
              <a:rPr lang="zh-CN" altLang="en-US" dirty="0"/>
              <a:t>可能性大不大？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）如果抛掷五次都没出现“</a:t>
            </a:r>
            <a:r>
              <a:rPr lang="en-US" altLang="zh-CN" dirty="0" smtClean="0"/>
              <a:t>4</a:t>
            </a:r>
            <a:r>
              <a:rPr lang="zh-CN" altLang="en-US" dirty="0" smtClean="0"/>
              <a:t>”朝</a:t>
            </a:r>
            <a:r>
              <a:rPr lang="zh-CN" altLang="en-US" dirty="0"/>
              <a:t>上，那么第六次一定会“</a:t>
            </a:r>
            <a:r>
              <a:rPr lang="en-US" altLang="zh-CN" dirty="0" smtClean="0"/>
              <a:t>4</a:t>
            </a:r>
            <a:r>
              <a:rPr lang="zh-CN" altLang="en-US" dirty="0" smtClean="0"/>
              <a:t>”朝</a:t>
            </a:r>
            <a:r>
              <a:rPr lang="zh-CN" altLang="en-US" dirty="0"/>
              <a:t>上吗？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ChangeArrowheads="1"/>
          </p:cNvSpPr>
          <p:nvPr/>
        </p:nvSpPr>
        <p:spPr bwMode="auto">
          <a:xfrm>
            <a:off x="238125" y="3692525"/>
            <a:ext cx="46704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dirty="0">
                <a:solidFill>
                  <a:schemeClr val="accent1">
                    <a:lumMod val="50000"/>
                  </a:schemeClr>
                </a:solidFill>
              </a:rPr>
              <a:t>频率与概率的区别与联系</a:t>
            </a:r>
          </a:p>
        </p:txBody>
      </p:sp>
      <p:pic>
        <p:nvPicPr>
          <p:cNvPr id="39939" name="Picture 8" descr="图片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20800" y="149225"/>
            <a:ext cx="320040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368300" y="1246188"/>
            <a:ext cx="849471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zh-CN" altLang="en-US" dirty="0">
                <a:solidFill>
                  <a:srgbClr val="0000FF"/>
                </a:solidFill>
              </a:rPr>
              <a:t>       </a:t>
            </a:r>
            <a:r>
              <a:rPr lang="zh-CN" altLang="en-US" sz="2000" dirty="0">
                <a:solidFill>
                  <a:srgbClr val="0000FF"/>
                </a:solidFill>
              </a:rPr>
              <a:t>一般的，一个事件发生的可能性的大小，可以用一个数来表示，这个数</a:t>
            </a:r>
            <a:r>
              <a:rPr lang="zh-CN" altLang="en-US" sz="2000" dirty="0" smtClean="0">
                <a:solidFill>
                  <a:srgbClr val="0000FF"/>
                </a:solidFill>
              </a:rPr>
              <a:t>，叫</a:t>
            </a:r>
            <a:r>
              <a:rPr lang="zh-CN" altLang="en-US" sz="2000" dirty="0">
                <a:solidFill>
                  <a:srgbClr val="0000FF"/>
                </a:solidFill>
              </a:rPr>
              <a:t>做这个事件发生的概率</a:t>
            </a:r>
            <a:endParaRPr lang="zh-CN" altLang="en-US" sz="2000" dirty="0"/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393699" y="2424113"/>
            <a:ext cx="844391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dirty="0">
                <a:solidFill>
                  <a:srgbClr val="0000FF"/>
                </a:solidFill>
              </a:rPr>
              <a:t>      </a:t>
            </a:r>
            <a:r>
              <a:rPr lang="zh-CN" altLang="en-US" sz="2000" dirty="0">
                <a:solidFill>
                  <a:srgbClr val="0000FF"/>
                </a:solidFill>
              </a:rPr>
              <a:t>在进行大量重复试验时，随着累计实验次数的增加，一个随机事件发生</a:t>
            </a:r>
            <a:r>
              <a:rPr lang="zh-CN" altLang="en-US" sz="2000" dirty="0" smtClean="0">
                <a:solidFill>
                  <a:srgbClr val="0000FF"/>
                </a:solidFill>
              </a:rPr>
              <a:t>的频</a:t>
            </a:r>
            <a:r>
              <a:rPr lang="zh-CN" altLang="en-US" sz="2000" dirty="0">
                <a:solidFill>
                  <a:srgbClr val="0000FF"/>
                </a:solidFill>
              </a:rPr>
              <a:t>率，总在这个事件发生的概率附近波动，显示出一定的稳定性，从而可以</a:t>
            </a:r>
            <a:r>
              <a:rPr lang="zh-CN" altLang="en-US" sz="2000" dirty="0" smtClean="0">
                <a:solidFill>
                  <a:srgbClr val="0000FF"/>
                </a:solidFill>
              </a:rPr>
              <a:t>用</a:t>
            </a:r>
            <a:r>
              <a:rPr lang="zh-CN" altLang="en-US" sz="2000" dirty="0" smtClean="0">
                <a:solidFill>
                  <a:srgbClr val="FF0000"/>
                </a:solidFill>
              </a:rPr>
              <a:t>事</a:t>
            </a:r>
            <a:r>
              <a:rPr lang="zh-CN" altLang="en-US" sz="2000" dirty="0">
                <a:solidFill>
                  <a:srgbClr val="FF0000"/>
                </a:solidFill>
              </a:rPr>
              <a:t>件发生的频率估计事件发生的概率</a:t>
            </a:r>
            <a:r>
              <a:rPr lang="en-US" sz="2000" dirty="0" smtClean="0">
                <a:solidFill>
                  <a:srgbClr val="0000FF"/>
                </a:solidFill>
              </a:rPr>
              <a:t>.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238125" y="4470399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1</a:t>
            </a:r>
            <a:r>
              <a:rPr lang="zh-CN" altLang="en-US" sz="2400" dirty="0">
                <a:solidFill>
                  <a:srgbClr val="0000FF"/>
                </a:solidFill>
              </a:rPr>
              <a:t>、频率本身是随机的，在试验前不能确定，做同样次数的重复试验得到事件的频率会不同</a:t>
            </a:r>
            <a:r>
              <a:rPr lang="en-US" sz="2400" dirty="0">
                <a:solidFill>
                  <a:srgbClr val="0000FF"/>
                </a:solidFill>
              </a:rPr>
              <a:t>.</a:t>
            </a:r>
          </a:p>
          <a:p>
            <a:r>
              <a:rPr lang="en-US" sz="2400" dirty="0">
                <a:solidFill>
                  <a:srgbClr val="0000FF"/>
                </a:solidFill>
              </a:rPr>
              <a:t>2</a:t>
            </a:r>
            <a:r>
              <a:rPr lang="zh-CN" altLang="en-US" sz="2400" dirty="0">
                <a:solidFill>
                  <a:srgbClr val="0000FF"/>
                </a:solidFill>
              </a:rPr>
              <a:t>、概率是一个确定的数，与每次试验无关，是用来度量事件发生可能性大小的量</a:t>
            </a:r>
            <a:r>
              <a:rPr lang="en-US" sz="2400" dirty="0" smtClean="0">
                <a:solidFill>
                  <a:srgbClr val="0000FF"/>
                </a:solidFill>
              </a:rPr>
              <a:t>. 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bldLvl="0" autoUpdateAnimBg="0"/>
      <p:bldP spid="39940" grpId="0" bldLvl="0" autoUpdateAnimBg="0"/>
      <p:bldP spid="39941" grpId="0" bldLvl="0" autoUpdateAnimBg="0"/>
      <p:bldP spid="39942" grpId="0" bldLvl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SO01871_"/>
          <p:cNvPicPr>
            <a:picLocks noChangeAspect="1" noChangeArrowheads="1"/>
          </p:cNvPicPr>
          <p:nvPr/>
        </p:nvPicPr>
        <p:blipFill>
          <a:blip r:embed="rId2" cstate="email">
            <a:grayscl/>
          </a:blip>
          <a:srcRect/>
          <a:stretch>
            <a:fillRect/>
          </a:stretch>
        </p:blipFill>
        <p:spPr bwMode="auto">
          <a:xfrm>
            <a:off x="0" y="3962400"/>
            <a:ext cx="91440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02" name="WordArt 6"/>
          <p:cNvSpPr>
            <a:spLocks noChangeArrowheads="1" noChangeShapeType="1" noTextEdit="1"/>
          </p:cNvSpPr>
          <p:nvPr/>
        </p:nvSpPr>
        <p:spPr bwMode="auto">
          <a:xfrm>
            <a:off x="1979613" y="1785937"/>
            <a:ext cx="5329237" cy="1665288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zh-CN" altLang="en-US" sz="3600" kern="10" dirty="0">
                <a:ln w="12700">
                  <a:solidFill>
                    <a:srgbClr val="B2B2B2"/>
                  </a:solidFill>
                  <a:rou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再见！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4" descr="童趣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9875" y="947738"/>
            <a:ext cx="3886200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466725" y="2725738"/>
            <a:ext cx="809625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、了解概率的含义，初步用频率估计概率，理解概率与频率的联系与区别。</a:t>
            </a:r>
          </a:p>
          <a:p>
            <a:r>
              <a:rPr lang="en-US" altLang="zh-CN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2</a:t>
            </a:r>
            <a:r>
              <a:rPr lang="zh-CN" altLang="en-US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、通过大量的试验，感受随着试验次数的增加，一个随机事件出现的频率总在一个固定的数字附近摆动，显示出一定的稳定性，可以用频率估计概率</a:t>
            </a:r>
            <a:r>
              <a:rPr lang="zh-CN" altLang="en-US" sz="2000" b="1" dirty="0">
                <a:latin typeface="宋体" panose="02010600030101010101" pitchFamily="2" charset="-122"/>
                <a:sym typeface="宋体" panose="02010600030101010101" pitchFamily="2" charset="-122"/>
              </a:rPr>
              <a:t>。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0" y="2127250"/>
            <a:ext cx="69850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zh-CN" altLang="en-US" sz="2800" b="1" dirty="0"/>
              <a:t>考察下列事件能否发生？</a:t>
            </a:r>
          </a:p>
          <a:p>
            <a:pPr>
              <a:buFontTx/>
              <a:buNone/>
            </a:pPr>
            <a:r>
              <a:rPr lang="zh-CN" altLang="en-US" sz="2800" b="1" dirty="0"/>
              <a:t>（</a:t>
            </a:r>
            <a:r>
              <a:rPr lang="en-US" altLang="zh-CN" sz="2800" b="1" dirty="0"/>
              <a:t>1</a:t>
            </a:r>
            <a:r>
              <a:rPr lang="zh-CN" altLang="en-US" sz="2800" b="1" dirty="0"/>
              <a:t>）导体通电时发热；</a:t>
            </a:r>
          </a:p>
          <a:p>
            <a:pPr>
              <a:buFontTx/>
              <a:buNone/>
            </a:pPr>
            <a:r>
              <a:rPr lang="zh-CN" altLang="en-US" sz="2800" b="1" dirty="0"/>
              <a:t>（</a:t>
            </a:r>
            <a:r>
              <a:rPr lang="en-US" altLang="zh-CN" sz="2800" b="1" dirty="0"/>
              <a:t>2</a:t>
            </a:r>
            <a:r>
              <a:rPr lang="zh-CN" altLang="en-US" sz="2800" b="1" dirty="0"/>
              <a:t>）向上抛出的石头会下落；</a:t>
            </a:r>
          </a:p>
          <a:p>
            <a:pPr>
              <a:buFontTx/>
              <a:buNone/>
            </a:pPr>
            <a:r>
              <a:rPr lang="zh-CN" altLang="en-US" sz="2800" b="1" dirty="0"/>
              <a:t>（</a:t>
            </a:r>
            <a:r>
              <a:rPr lang="en-US" altLang="zh-CN" sz="2800" b="1" dirty="0"/>
              <a:t>3</a:t>
            </a:r>
            <a:r>
              <a:rPr lang="zh-CN" altLang="en-US" sz="2800" b="1" dirty="0"/>
              <a:t>）在标准大气压下水温升高到</a:t>
            </a:r>
            <a:r>
              <a:rPr lang="en-US" altLang="zh-CN" sz="2800" b="1" dirty="0"/>
              <a:t>100°C   </a:t>
            </a:r>
            <a:r>
              <a:rPr lang="zh-CN" altLang="en-US" sz="2800" b="1" dirty="0"/>
              <a:t>会沸腾</a:t>
            </a:r>
            <a:r>
              <a:rPr lang="en-US" altLang="zh-CN" sz="2800" b="1" dirty="0"/>
              <a:t>.</a:t>
            </a:r>
          </a:p>
          <a:p>
            <a:pPr>
              <a:buFontTx/>
              <a:buNone/>
            </a:pPr>
            <a:endParaRPr lang="zh-CN" altLang="en-US" sz="2800" dirty="0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7061200" y="2333625"/>
            <a:ext cx="1758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kumimoji="1"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必然发生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7092950" y="2765425"/>
            <a:ext cx="1758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kumimoji="1"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必然发生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7235825" y="3917950"/>
            <a:ext cx="1758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kumimoji="1"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必然发生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-28575" y="4937125"/>
            <a:ext cx="22240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kumimoji="1" lang="zh-CN" altLang="en-US" sz="3200" b="1" dirty="0">
                <a:solidFill>
                  <a:srgbClr val="FF3300"/>
                </a:solidFill>
              </a:rPr>
              <a:t>必然事件</a:t>
            </a:r>
            <a:r>
              <a:rPr kumimoji="1" lang="zh-CN" altLang="en-US" sz="3200" b="1" dirty="0"/>
              <a:t>：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906588" y="4941888"/>
            <a:ext cx="74898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kumimoji="1" lang="zh-CN" altLang="en-US" sz="3200" b="1" dirty="0"/>
              <a:t>在一定条件下必然要发生的事件叫必然事件；</a:t>
            </a:r>
            <a:endParaRPr lang="zh-CN" altLang="en-US" sz="3200" dirty="0"/>
          </a:p>
        </p:txBody>
      </p:sp>
      <p:grpSp>
        <p:nvGrpSpPr>
          <p:cNvPr id="18440" name="Group 8"/>
          <p:cNvGrpSpPr/>
          <p:nvPr/>
        </p:nvGrpSpPr>
        <p:grpSpPr bwMode="auto">
          <a:xfrm>
            <a:off x="179388" y="307975"/>
            <a:ext cx="8343900" cy="2157413"/>
            <a:chOff x="113" y="194"/>
            <a:chExt cx="5256" cy="1359"/>
          </a:xfrm>
        </p:grpSpPr>
        <p:sp>
          <p:nvSpPr>
            <p:cNvPr id="18441" name="Text Box 9"/>
            <p:cNvSpPr txBox="1">
              <a:spLocks noChangeArrowheads="1"/>
            </p:cNvSpPr>
            <p:nvPr/>
          </p:nvSpPr>
          <p:spPr bwMode="auto">
            <a:xfrm>
              <a:off x="113" y="194"/>
              <a:ext cx="525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zh-CN" altLang="en-US" sz="3200" b="1" dirty="0">
                  <a:solidFill>
                    <a:srgbClr val="FF3300"/>
                  </a:solidFill>
                </a:rPr>
                <a:t>知识回顾：必然事件、不可能事件、随机事件</a:t>
              </a:r>
            </a:p>
          </p:txBody>
        </p:sp>
        <p:pic>
          <p:nvPicPr>
            <p:cNvPr id="18442" name="Picture 10" descr="未标题-1 副本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211" y="771"/>
              <a:ext cx="1089" cy="7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9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autoUpdateAnimBg="0"/>
      <p:bldP spid="18436" grpId="0" autoUpdateAnimBg="0"/>
      <p:bldP spid="18437" grpId="0" autoUpdateAnimBg="0"/>
      <p:bldP spid="18438" grpId="0"/>
      <p:bldP spid="184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0" y="1196975"/>
            <a:ext cx="6985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endParaRPr lang="zh-CN" altLang="en-US" sz="2400" b="1"/>
          </a:p>
          <a:p>
            <a:pPr>
              <a:buFontTx/>
              <a:buNone/>
            </a:pPr>
            <a:endParaRPr lang="zh-CN" altLang="en-US" sz="240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953250" y="2636838"/>
            <a:ext cx="2082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kumimoji="1"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不可能发生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948488" y="3197225"/>
            <a:ext cx="21240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kumimoji="1"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不可能发生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6948488" y="3630613"/>
            <a:ext cx="1974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kumimoji="1"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不可能发生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-76200" y="4505325"/>
            <a:ext cx="2622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kumimoji="1" lang="zh-CN" altLang="en-US" sz="3200" b="1" dirty="0">
                <a:solidFill>
                  <a:srgbClr val="FF3300"/>
                </a:solidFill>
              </a:rPr>
              <a:t>不可能事件</a:t>
            </a:r>
            <a:r>
              <a:rPr kumimoji="1" lang="zh-CN" altLang="en-US" sz="3200" b="1" dirty="0"/>
              <a:t>：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2195513" y="4508500"/>
            <a:ext cx="66976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kumimoji="1" lang="zh-CN" altLang="en-US" sz="2800" b="1" dirty="0"/>
              <a:t>在一定条件下不可能发生的事件叫不可能事件；</a:t>
            </a:r>
            <a:endParaRPr lang="zh-CN" altLang="en-US" sz="2800" b="1" dirty="0"/>
          </a:p>
        </p:txBody>
      </p:sp>
      <p:grpSp>
        <p:nvGrpSpPr>
          <p:cNvPr id="19464" name="Group 8"/>
          <p:cNvGrpSpPr/>
          <p:nvPr/>
        </p:nvGrpSpPr>
        <p:grpSpPr bwMode="auto">
          <a:xfrm>
            <a:off x="395288" y="1916113"/>
            <a:ext cx="6121400" cy="2287868"/>
            <a:chOff x="113" y="172"/>
            <a:chExt cx="3856" cy="1200"/>
          </a:xfrm>
        </p:grpSpPr>
        <p:sp>
          <p:nvSpPr>
            <p:cNvPr id="19465" name="Rectangle 9"/>
            <p:cNvSpPr>
              <a:spLocks noChangeArrowheads="1"/>
            </p:cNvSpPr>
            <p:nvPr/>
          </p:nvSpPr>
          <p:spPr bwMode="auto">
            <a:xfrm>
              <a:off x="113" y="172"/>
              <a:ext cx="3856" cy="1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Tx/>
                <a:buNone/>
              </a:pPr>
              <a:r>
                <a:rPr lang="zh-CN" altLang="en-US" sz="3200" b="1" dirty="0"/>
                <a:t>考察下列事件能否发生？</a:t>
              </a:r>
            </a:p>
            <a:p>
              <a:pPr>
                <a:buFontTx/>
                <a:buNone/>
              </a:pPr>
              <a:r>
                <a:rPr lang="zh-CN" altLang="en-US" sz="2800" b="1" dirty="0">
                  <a:solidFill>
                    <a:srgbClr val="000000"/>
                  </a:solidFill>
                </a:rPr>
                <a:t>（</a:t>
              </a:r>
              <a:r>
                <a:rPr lang="en-US" altLang="zh-CN" sz="2800" b="1" dirty="0">
                  <a:solidFill>
                    <a:srgbClr val="000000"/>
                  </a:solidFill>
                </a:rPr>
                <a:t>1</a:t>
              </a:r>
              <a:r>
                <a:rPr lang="zh-CN" altLang="en-US" sz="2800" b="1" dirty="0">
                  <a:solidFill>
                    <a:srgbClr val="000000"/>
                  </a:solidFill>
                </a:rPr>
                <a:t>）在没有水分的真空中种子发芽；</a:t>
              </a:r>
            </a:p>
            <a:p>
              <a:pPr>
                <a:buFontTx/>
                <a:buNone/>
              </a:pPr>
              <a:r>
                <a:rPr lang="zh-CN" altLang="en-US" sz="2800" b="1" dirty="0">
                  <a:solidFill>
                    <a:srgbClr val="000000"/>
                  </a:solidFill>
                </a:rPr>
                <a:t>（</a:t>
              </a:r>
              <a:r>
                <a:rPr lang="en-US" altLang="zh-CN" sz="2800" b="1" dirty="0">
                  <a:solidFill>
                    <a:srgbClr val="000000"/>
                  </a:solidFill>
                </a:rPr>
                <a:t>2</a:t>
              </a:r>
              <a:r>
                <a:rPr lang="zh-CN" altLang="en-US" sz="2800" b="1" dirty="0">
                  <a:solidFill>
                    <a:srgbClr val="000000"/>
                  </a:solidFill>
                </a:rPr>
                <a:t>）在常温常压下钢铁融化；</a:t>
              </a:r>
            </a:p>
            <a:p>
              <a:pPr>
                <a:buFontTx/>
                <a:buNone/>
              </a:pPr>
              <a:r>
                <a:rPr lang="zh-CN" altLang="en-US" sz="2800" b="1" dirty="0">
                  <a:solidFill>
                    <a:srgbClr val="000000"/>
                  </a:solidFill>
                </a:rPr>
                <a:t>（</a:t>
              </a:r>
              <a:r>
                <a:rPr lang="en-US" altLang="zh-CN" sz="2800" b="1" dirty="0">
                  <a:solidFill>
                    <a:srgbClr val="000000"/>
                  </a:solidFill>
                </a:rPr>
                <a:t>3</a:t>
              </a:r>
              <a:r>
                <a:rPr lang="zh-CN" altLang="en-US" sz="2800" b="1" dirty="0">
                  <a:solidFill>
                    <a:srgbClr val="000000"/>
                  </a:solidFill>
                </a:rPr>
                <a:t>）</a:t>
              </a:r>
              <a:r>
                <a:rPr lang="en-US" altLang="zh-CN" sz="2800" b="1" dirty="0">
                  <a:solidFill>
                    <a:srgbClr val="000000"/>
                  </a:solidFill>
                </a:rPr>
                <a:t>.</a:t>
              </a:r>
            </a:p>
          </p:txBody>
        </p:sp>
        <p:graphicFrame>
          <p:nvGraphicFramePr>
            <p:cNvPr id="19466" name="Object 10"/>
            <p:cNvGraphicFramePr>
              <a:graphicFrameLocks noChangeAspect="1"/>
            </p:cNvGraphicFramePr>
            <p:nvPr/>
          </p:nvGraphicFramePr>
          <p:xfrm>
            <a:off x="793" y="931"/>
            <a:ext cx="1588" cy="3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76" name="Equation" r:id="rId3" imgW="609600" imgH="177800" progId="Equation.DSMT4">
                    <p:embed/>
                  </p:oleObj>
                </mc:Choice>
                <mc:Fallback>
                  <p:oleObj name="Equation" r:id="rId3" imgW="609600" imgH="1778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3" y="931"/>
                          <a:ext cx="1588" cy="3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467" name="Group 11"/>
          <p:cNvGrpSpPr/>
          <p:nvPr/>
        </p:nvGrpSpPr>
        <p:grpSpPr bwMode="auto">
          <a:xfrm>
            <a:off x="179388" y="0"/>
            <a:ext cx="6408737" cy="1844675"/>
            <a:chOff x="113" y="0"/>
            <a:chExt cx="4037" cy="1162"/>
          </a:xfrm>
        </p:grpSpPr>
        <p:sp>
          <p:nvSpPr>
            <p:cNvPr id="19468" name="Text Box 12"/>
            <p:cNvSpPr txBox="1">
              <a:spLocks noChangeArrowheads="1"/>
            </p:cNvSpPr>
            <p:nvPr/>
          </p:nvSpPr>
          <p:spPr bwMode="auto">
            <a:xfrm>
              <a:off x="113" y="0"/>
              <a:ext cx="1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endParaRPr lang="zh-CN" altLang="en-US" sz="3200" b="1">
                <a:solidFill>
                  <a:srgbClr val="FF3300"/>
                </a:solidFill>
              </a:endParaRPr>
            </a:p>
          </p:txBody>
        </p:sp>
        <p:pic>
          <p:nvPicPr>
            <p:cNvPr id="19469" name="Picture 13" descr="未标题-1 副本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3061" y="380"/>
              <a:ext cx="1089" cy="7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9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  <p:bldP spid="19460" grpId="0" autoUpdateAnimBg="0"/>
      <p:bldP spid="19461" grpId="0" autoUpdateAnimBg="0"/>
      <p:bldP spid="19462" grpId="0"/>
      <p:bldP spid="194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0" y="1196975"/>
            <a:ext cx="6985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endParaRPr lang="zh-CN" altLang="en-US" sz="2400" b="1"/>
          </a:p>
          <a:p>
            <a:pPr>
              <a:buFontTx/>
              <a:buNone/>
            </a:pPr>
            <a:endParaRPr lang="zh-CN" altLang="en-US" sz="2400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5832475" y="2395538"/>
            <a:ext cx="3348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kumimoji="1"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可能发生也可能不发生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940425" y="3187700"/>
            <a:ext cx="338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kumimoji="1"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可能发生也可能不发生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011863" y="3692525"/>
            <a:ext cx="338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kumimoji="1"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可能发生也可能不发生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106363" y="1933575"/>
            <a:ext cx="6121400" cy="228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zh-CN" altLang="en-US" sz="3200" b="1" dirty="0"/>
              <a:t>考察下列事件能否发生？</a:t>
            </a:r>
          </a:p>
          <a:p>
            <a:pPr>
              <a:buFontTx/>
              <a:buNone/>
            </a:pPr>
            <a:r>
              <a:rPr lang="zh-CN" altLang="en-US" sz="2800" b="1" dirty="0">
                <a:solidFill>
                  <a:srgbClr val="000000"/>
                </a:solidFill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</a:rPr>
              <a:t>）某人射击一次命中目标；</a:t>
            </a:r>
          </a:p>
          <a:p>
            <a:pPr>
              <a:buFontTx/>
              <a:buNone/>
            </a:pPr>
            <a:r>
              <a:rPr lang="zh-CN" altLang="en-US" sz="2800" b="1" dirty="0">
                <a:solidFill>
                  <a:srgbClr val="000000"/>
                </a:solidFill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</a:rPr>
              <a:t>）马林能夺取北京奥运会男</a:t>
            </a:r>
          </a:p>
          <a:p>
            <a:pPr>
              <a:buFontTx/>
              <a:buNone/>
            </a:pPr>
            <a:r>
              <a:rPr lang="zh-CN" altLang="en-US" sz="2800" b="1" dirty="0">
                <a:solidFill>
                  <a:srgbClr val="000000"/>
                </a:solidFill>
              </a:rPr>
              <a:t>          子乒乓球单打冠军；</a:t>
            </a:r>
          </a:p>
          <a:p>
            <a:pPr>
              <a:buFontTx/>
              <a:buNone/>
            </a:pPr>
            <a:r>
              <a:rPr lang="zh-CN" altLang="en-US" sz="2800" b="1" dirty="0">
                <a:solidFill>
                  <a:srgbClr val="000000"/>
                </a:solidFill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</a:rPr>
              <a:t>3</a:t>
            </a:r>
            <a:r>
              <a:rPr lang="zh-CN" altLang="en-US" sz="2800" b="1" dirty="0">
                <a:solidFill>
                  <a:srgbClr val="000000"/>
                </a:solidFill>
              </a:rPr>
              <a:t>）抛掷一个骰字出现的点数为偶数</a:t>
            </a:r>
            <a:r>
              <a:rPr lang="en-US" altLang="zh-CN" sz="2800" b="1" dirty="0">
                <a:solidFill>
                  <a:srgbClr val="000000"/>
                </a:solidFill>
              </a:rPr>
              <a:t>.</a:t>
            </a:r>
            <a:r>
              <a:rPr lang="en-US" altLang="zh-CN" b="1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15888" y="4724400"/>
            <a:ext cx="2216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kumimoji="1" lang="zh-CN" altLang="en-US" sz="3200" b="1" dirty="0">
                <a:solidFill>
                  <a:srgbClr val="FF3300"/>
                </a:solidFill>
              </a:rPr>
              <a:t>随机事件</a:t>
            </a:r>
            <a:r>
              <a:rPr kumimoji="1" lang="zh-CN" altLang="en-US" sz="3200" b="1" dirty="0"/>
              <a:t>：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2195513" y="4787900"/>
            <a:ext cx="66976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kumimoji="1" lang="zh-CN" altLang="en-US" sz="2800" b="1" dirty="0"/>
              <a:t>在一定条件下可能发生也可能不发生的事件叫</a:t>
            </a:r>
            <a:r>
              <a:rPr kumimoji="1" lang="zh-CN" altLang="en-US" sz="2800" b="1" dirty="0">
                <a:solidFill>
                  <a:srgbClr val="FF3300"/>
                </a:solidFill>
              </a:rPr>
              <a:t>随机事件</a:t>
            </a:r>
            <a:r>
              <a:rPr kumimoji="1" lang="zh-CN" altLang="en-US" sz="2800" b="1" dirty="0"/>
              <a:t>。</a:t>
            </a:r>
            <a:endParaRPr lang="zh-CN" altLang="en-US" sz="2800" b="1" dirty="0"/>
          </a:p>
        </p:txBody>
      </p:sp>
      <p:grpSp>
        <p:nvGrpSpPr>
          <p:cNvPr id="20489" name="Group 9"/>
          <p:cNvGrpSpPr/>
          <p:nvPr/>
        </p:nvGrpSpPr>
        <p:grpSpPr bwMode="auto">
          <a:xfrm>
            <a:off x="179388" y="0"/>
            <a:ext cx="6408737" cy="1844675"/>
            <a:chOff x="113" y="0"/>
            <a:chExt cx="4037" cy="1162"/>
          </a:xfrm>
        </p:grpSpPr>
        <p:sp>
          <p:nvSpPr>
            <p:cNvPr id="20490" name="Text Box 10"/>
            <p:cNvSpPr txBox="1">
              <a:spLocks noChangeArrowheads="1"/>
            </p:cNvSpPr>
            <p:nvPr/>
          </p:nvSpPr>
          <p:spPr bwMode="auto">
            <a:xfrm>
              <a:off x="113" y="0"/>
              <a:ext cx="1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endParaRPr lang="zh-CN" altLang="en-US" sz="3200" b="1">
                <a:solidFill>
                  <a:srgbClr val="FF3300"/>
                </a:solidFill>
              </a:endParaRPr>
            </a:p>
          </p:txBody>
        </p:sp>
        <p:pic>
          <p:nvPicPr>
            <p:cNvPr id="20491" name="Picture 11" descr="未标题-1 副本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3061" y="380"/>
              <a:ext cx="1089" cy="7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9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utoUpdateAnimBg="0"/>
      <p:bldP spid="20484" grpId="0" autoUpdateAnimBg="0"/>
      <p:bldP spid="20485" grpId="0" autoUpdateAnimBg="0"/>
      <p:bldP spid="20486" grpId="0"/>
      <p:bldP spid="20487" grpId="0"/>
      <p:bldP spid="2048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9350" y="904875"/>
            <a:ext cx="6327775" cy="356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607407" y="5076825"/>
            <a:ext cx="813556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dirty="0"/>
              <a:t>小明于小刚都是足球迷。周末市体育场有一场体育比赛，现在，老师只</a:t>
            </a:r>
          </a:p>
          <a:p>
            <a:r>
              <a:rPr lang="zh-CN" altLang="en-US" sz="2000" dirty="0"/>
              <a:t>有一张门票，两人都想去，大家帮老师想想办法，该把球票给谁？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圆角矩形标注1 116"/>
          <p:cNvSpPr>
            <a:spLocks noChangeArrowheads="1"/>
          </p:cNvSpPr>
          <p:nvPr/>
        </p:nvSpPr>
        <p:spPr bwMode="auto">
          <a:xfrm>
            <a:off x="1630363" y="211138"/>
            <a:ext cx="6069012" cy="2195512"/>
          </a:xfrm>
          <a:prstGeom prst="wedgeRoundRectCallout">
            <a:avLst>
              <a:gd name="adj1" fmla="val -55699"/>
              <a:gd name="adj2" fmla="val 70366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170" tIns="46990" rIns="90170" bIns="46990" anchor="ctr"/>
          <a:lstStyle/>
          <a:p>
            <a:r>
              <a:rPr lang="zh-CN" altLang="en-US"/>
              <a:t>用抛掷硬币的方法分配球票是个随机事件，尽管事先不能确定“正面朝上”还上“反面朝上”，但大家很容易感觉到或猜到这两个随机事件发生的可能性是一样的，各占一半，所以小明、小刚得到球票的可能性一样大.</a:t>
            </a:r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480000">
            <a:off x="44450" y="2233613"/>
            <a:ext cx="1042988" cy="178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36868" name="Group 4"/>
          <p:cNvGrpSpPr/>
          <p:nvPr/>
        </p:nvGrpSpPr>
        <p:grpSpPr bwMode="auto">
          <a:xfrm>
            <a:off x="3616325" y="3530600"/>
            <a:ext cx="5045075" cy="2819400"/>
            <a:chOff x="0" y="0"/>
            <a:chExt cx="7944" cy="4442"/>
          </a:xfrm>
        </p:grpSpPr>
        <p:pic>
          <p:nvPicPr>
            <p:cNvPr id="36869" name="Picture 5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386" y="1788"/>
              <a:ext cx="3558" cy="26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6870" name="椭圆形标注1 123"/>
            <p:cNvSpPr>
              <a:spLocks noChangeArrowheads="1"/>
            </p:cNvSpPr>
            <p:nvPr/>
          </p:nvSpPr>
          <p:spPr bwMode="auto">
            <a:xfrm>
              <a:off x="0" y="0"/>
              <a:ext cx="4079" cy="2419"/>
            </a:xfrm>
            <a:prstGeom prst="wedgeEllipseCallout">
              <a:avLst>
                <a:gd name="adj1" fmla="val 73477"/>
                <a:gd name="adj2" fmla="val 4306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170" tIns="46990" rIns="90170" bIns="46990" anchor="ctr"/>
            <a:lstStyle/>
            <a:p>
              <a:r>
                <a:rPr lang="zh-CN" altLang="en-US"/>
                <a:t>这种各占一半的直觉是否正确？该如何验证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592138" y="2667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endParaRPr lang="zh-CN" altLang="en-US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07950" y="44450"/>
            <a:ext cx="2216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zh-CN" altLang="en-US" sz="3200" b="1" dirty="0">
                <a:solidFill>
                  <a:srgbClr val="FF3300"/>
                </a:solidFill>
              </a:rPr>
              <a:t>思考解惑：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50825" y="476250"/>
            <a:ext cx="5329238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zh-CN" altLang="en-US" sz="2800" dirty="0"/>
              <a:t>     </a:t>
            </a:r>
            <a:r>
              <a:rPr lang="zh-CN" altLang="en-US" sz="2000" b="1" dirty="0"/>
              <a:t>由于随机事件具有不确定性，因而从表面看似乎偶然性在起支配作用，没有什么必</a:t>
            </a:r>
          </a:p>
          <a:p>
            <a:pPr>
              <a:buFontTx/>
              <a:buNone/>
            </a:pPr>
            <a:r>
              <a:rPr lang="zh-CN" altLang="en-US" sz="2000" b="1" dirty="0"/>
              <a:t>然性。但人们经过长期的实践并深入研究后，</a:t>
            </a:r>
          </a:p>
          <a:p>
            <a:pPr>
              <a:buFontTx/>
              <a:buNone/>
            </a:pPr>
            <a:r>
              <a:rPr lang="zh-CN" altLang="en-US" sz="2000" b="1" dirty="0"/>
              <a:t>发现随机事件虽然就每次试验结果来说，具</a:t>
            </a:r>
          </a:p>
          <a:p>
            <a:pPr>
              <a:buFontTx/>
              <a:buNone/>
            </a:pPr>
            <a:r>
              <a:rPr lang="zh-CN" altLang="en-US" sz="2000" b="1" dirty="0"/>
              <a:t>有不确定性，然而在大量重复实验中，它却</a:t>
            </a:r>
          </a:p>
          <a:p>
            <a:pPr>
              <a:buFontTx/>
              <a:buNone/>
            </a:pPr>
            <a:r>
              <a:rPr lang="zh-CN" altLang="en-US" sz="2000" b="1" dirty="0"/>
              <a:t>呈现出一种完全确定的规律性。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0" y="262255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endParaRPr lang="zh-CN" altLang="en-US" b="1"/>
          </a:p>
          <a:p>
            <a:pPr>
              <a:buFontTx/>
              <a:buNone/>
            </a:pPr>
            <a:endParaRPr lang="zh-CN" altLang="en-US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66675" y="2622550"/>
            <a:ext cx="1409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zh-CN" altLang="en-US" sz="2400" b="1" dirty="0"/>
              <a:t>实验一：</a:t>
            </a:r>
          </a:p>
        </p:txBody>
      </p:sp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7740650" y="5184775"/>
          <a:ext cx="36830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7" name="Equation" r:id="rId3" imgW="266700" imgH="546100" progId="Equation.DSMT4">
                  <p:embed/>
                </p:oleObj>
              </mc:Choice>
              <mc:Fallback>
                <p:oleObj name="Equation" r:id="rId3" imgW="266700" imgH="5461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0650" y="5184775"/>
                        <a:ext cx="368300" cy="765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3419475" y="5516563"/>
            <a:ext cx="1130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zh-CN" altLang="en-US" sz="2400" b="1">
                <a:solidFill>
                  <a:srgbClr val="FF3300"/>
                </a:solidFill>
              </a:rPr>
              <a:t>频    数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5940425" y="5373688"/>
            <a:ext cx="136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zh-CN" altLang="en-US" sz="2400" b="1">
                <a:solidFill>
                  <a:srgbClr val="FF3300"/>
                </a:solidFill>
              </a:rPr>
              <a:t>频     率</a:t>
            </a:r>
            <a:endParaRPr lang="zh-CN" altLang="en-US" sz="2400" b="1">
              <a:solidFill>
                <a:srgbClr val="000000"/>
              </a:solidFill>
            </a:endParaRPr>
          </a:p>
        </p:txBody>
      </p:sp>
      <p:grpSp>
        <p:nvGrpSpPr>
          <p:cNvPr id="22538" name="Group 10"/>
          <p:cNvGrpSpPr/>
          <p:nvPr/>
        </p:nvGrpSpPr>
        <p:grpSpPr bwMode="auto">
          <a:xfrm>
            <a:off x="34925" y="3097213"/>
            <a:ext cx="8697913" cy="3644900"/>
            <a:chOff x="158" y="1950"/>
            <a:chExt cx="5479" cy="2296"/>
          </a:xfrm>
        </p:grpSpPr>
        <p:sp>
          <p:nvSpPr>
            <p:cNvPr id="22539" name="Rectangle 11"/>
            <p:cNvSpPr>
              <a:spLocks noChangeArrowheads="1"/>
            </p:cNvSpPr>
            <p:nvPr/>
          </p:nvSpPr>
          <p:spPr bwMode="auto">
            <a:xfrm>
              <a:off x="3787" y="3746"/>
              <a:ext cx="1814" cy="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None/>
              </a:pPr>
              <a:endParaRPr lang="zh-CN" altLang="en-US" sz="2800"/>
            </a:p>
          </p:txBody>
        </p:sp>
        <p:sp>
          <p:nvSpPr>
            <p:cNvPr id="22540" name="Rectangle 12"/>
            <p:cNvSpPr>
              <a:spLocks noChangeArrowheads="1"/>
            </p:cNvSpPr>
            <p:nvPr/>
          </p:nvSpPr>
          <p:spPr bwMode="auto">
            <a:xfrm>
              <a:off x="1972" y="3746"/>
              <a:ext cx="1815" cy="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None/>
              </a:pPr>
              <a:endParaRPr lang="zh-CN" altLang="en-US" sz="2800"/>
            </a:p>
          </p:txBody>
        </p:sp>
        <p:sp>
          <p:nvSpPr>
            <p:cNvPr id="22541" name="Rectangle 13"/>
            <p:cNvSpPr>
              <a:spLocks noChangeArrowheads="1"/>
            </p:cNvSpPr>
            <p:nvPr/>
          </p:nvSpPr>
          <p:spPr bwMode="auto">
            <a:xfrm>
              <a:off x="158" y="3746"/>
              <a:ext cx="1814" cy="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None/>
              </a:pPr>
              <a:r>
                <a:rPr lang="zh-CN" altLang="en-US" sz="2800"/>
                <a:t>           </a:t>
              </a:r>
              <a:r>
                <a:rPr lang="en-US" altLang="zh-CN" sz="2800"/>
                <a:t>10</a:t>
              </a:r>
            </a:p>
          </p:txBody>
        </p:sp>
        <p:sp>
          <p:nvSpPr>
            <p:cNvPr id="22542" name="Rectangle 14"/>
            <p:cNvSpPr>
              <a:spLocks noChangeArrowheads="1"/>
            </p:cNvSpPr>
            <p:nvPr/>
          </p:nvSpPr>
          <p:spPr bwMode="auto">
            <a:xfrm>
              <a:off x="3787" y="3203"/>
              <a:ext cx="1814" cy="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>
                <a:spcBef>
                  <a:spcPct val="20000"/>
                </a:spcBef>
                <a:buFontTx/>
                <a:buNone/>
              </a:pPr>
              <a:r>
                <a:rPr lang="zh-CN" altLang="en-US" sz="2300" b="1"/>
                <a:t>                        （        ）                            </a:t>
              </a:r>
            </a:p>
          </p:txBody>
        </p:sp>
        <p:sp>
          <p:nvSpPr>
            <p:cNvPr id="22543" name="Rectangle 15"/>
            <p:cNvSpPr>
              <a:spLocks noChangeArrowheads="1"/>
            </p:cNvSpPr>
            <p:nvPr/>
          </p:nvSpPr>
          <p:spPr bwMode="auto">
            <a:xfrm>
              <a:off x="1972" y="3203"/>
              <a:ext cx="1815" cy="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None/>
              </a:pPr>
              <a:r>
                <a:rPr lang="zh-CN" altLang="en-US" sz="2300" b="1"/>
                <a:t> 正面向上次</a:t>
              </a:r>
              <a:r>
                <a:rPr lang="zh-CN" altLang="en-US" sz="2800" b="1">
                  <a:solidFill>
                    <a:srgbClr val="FF3300"/>
                  </a:solidFill>
                </a:rPr>
                <a:t>（</a:t>
              </a:r>
              <a:r>
                <a:rPr lang="en-US" altLang="zh-CN" sz="2800" b="1" i="1">
                  <a:solidFill>
                    <a:srgbClr val="FF3300"/>
                  </a:solidFill>
                </a:rPr>
                <a:t>m</a:t>
              </a:r>
              <a:r>
                <a:rPr lang="zh-CN" altLang="en-US" sz="2800" b="1">
                  <a:solidFill>
                    <a:srgbClr val="FF3300"/>
                  </a:solidFill>
                </a:rPr>
                <a:t>）</a:t>
              </a:r>
              <a:endParaRPr lang="zh-CN" altLang="en-US" sz="2300" b="1"/>
            </a:p>
            <a:p>
              <a:pPr>
                <a:spcBef>
                  <a:spcPct val="20000"/>
                </a:spcBef>
                <a:buFontTx/>
                <a:buNone/>
              </a:pPr>
              <a:r>
                <a:rPr lang="zh-CN" altLang="en-US" sz="2300" b="1"/>
                <a:t>      </a:t>
              </a:r>
            </a:p>
          </p:txBody>
        </p:sp>
        <p:sp>
          <p:nvSpPr>
            <p:cNvPr id="22544" name="Rectangle 16"/>
            <p:cNvSpPr>
              <a:spLocks noChangeArrowheads="1"/>
            </p:cNvSpPr>
            <p:nvPr/>
          </p:nvSpPr>
          <p:spPr bwMode="auto">
            <a:xfrm>
              <a:off x="158" y="3203"/>
              <a:ext cx="1814" cy="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None/>
              </a:pPr>
              <a:r>
                <a:rPr lang="zh-CN" altLang="en-US" sz="2300" b="1"/>
                <a:t>      抛掷次数</a:t>
              </a:r>
              <a:r>
                <a:rPr lang="en-US" altLang="zh-CN" sz="2300" b="1"/>
                <a:t>(</a:t>
              </a:r>
              <a:r>
                <a:rPr lang="en-US" altLang="zh-CN" sz="2300" b="1" i="1"/>
                <a:t>n</a:t>
              </a:r>
              <a:r>
                <a:rPr lang="en-US" altLang="zh-CN" sz="2300" b="1"/>
                <a:t>)</a:t>
              </a:r>
            </a:p>
          </p:txBody>
        </p:sp>
        <p:sp>
          <p:nvSpPr>
            <p:cNvPr id="22545" name="Line 17"/>
            <p:cNvSpPr>
              <a:spLocks noChangeShapeType="1"/>
            </p:cNvSpPr>
            <p:nvPr/>
          </p:nvSpPr>
          <p:spPr bwMode="auto">
            <a:xfrm>
              <a:off x="158" y="3203"/>
              <a:ext cx="544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6" name="Line 18"/>
            <p:cNvSpPr>
              <a:spLocks noChangeShapeType="1"/>
            </p:cNvSpPr>
            <p:nvPr/>
          </p:nvSpPr>
          <p:spPr bwMode="auto">
            <a:xfrm>
              <a:off x="158" y="3746"/>
              <a:ext cx="54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7" name="Line 19"/>
            <p:cNvSpPr>
              <a:spLocks noChangeShapeType="1"/>
            </p:cNvSpPr>
            <p:nvPr/>
          </p:nvSpPr>
          <p:spPr bwMode="auto">
            <a:xfrm>
              <a:off x="158" y="4246"/>
              <a:ext cx="544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8" name="Line 20"/>
            <p:cNvSpPr>
              <a:spLocks noChangeShapeType="1"/>
            </p:cNvSpPr>
            <p:nvPr/>
          </p:nvSpPr>
          <p:spPr bwMode="auto">
            <a:xfrm>
              <a:off x="158" y="3203"/>
              <a:ext cx="0" cy="104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9" name="Line 21"/>
            <p:cNvSpPr>
              <a:spLocks noChangeShapeType="1"/>
            </p:cNvSpPr>
            <p:nvPr/>
          </p:nvSpPr>
          <p:spPr bwMode="auto">
            <a:xfrm>
              <a:off x="1972" y="3203"/>
              <a:ext cx="0" cy="10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50" name="Line 22"/>
            <p:cNvSpPr>
              <a:spLocks noChangeShapeType="1"/>
            </p:cNvSpPr>
            <p:nvPr/>
          </p:nvSpPr>
          <p:spPr bwMode="auto">
            <a:xfrm>
              <a:off x="3787" y="3203"/>
              <a:ext cx="0" cy="10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51" name="Line 23"/>
            <p:cNvSpPr>
              <a:spLocks noChangeShapeType="1"/>
            </p:cNvSpPr>
            <p:nvPr/>
          </p:nvSpPr>
          <p:spPr bwMode="auto">
            <a:xfrm>
              <a:off x="5601" y="3203"/>
              <a:ext cx="0" cy="104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52" name="Text Box 24"/>
            <p:cNvSpPr txBox="1">
              <a:spLocks noChangeArrowheads="1"/>
            </p:cNvSpPr>
            <p:nvPr/>
          </p:nvSpPr>
          <p:spPr bwMode="auto">
            <a:xfrm>
              <a:off x="839" y="1950"/>
              <a:ext cx="4798" cy="1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Tx/>
                <a:buNone/>
              </a:pPr>
              <a:r>
                <a:rPr lang="zh-CN" altLang="en-US" sz="2400" b="1" dirty="0"/>
                <a:t>请同学们每四位分成一组来做抛掷便币的实验。</a:t>
              </a:r>
            </a:p>
            <a:p>
              <a:pPr>
                <a:buFontTx/>
                <a:buNone/>
              </a:pPr>
              <a:r>
                <a:rPr lang="zh-CN" altLang="en-US" sz="2400" b="1" dirty="0"/>
                <a:t>要求：选出一位同学抛掷硬币</a:t>
              </a:r>
              <a:r>
                <a:rPr lang="en-US" altLang="zh-CN" sz="2400" b="1" dirty="0"/>
                <a:t>10</a:t>
              </a:r>
              <a:r>
                <a:rPr lang="zh-CN" altLang="en-US" sz="2400" b="1" dirty="0"/>
                <a:t>次，选出一位同学</a:t>
              </a:r>
            </a:p>
            <a:p>
              <a:pPr>
                <a:buFontTx/>
                <a:buNone/>
              </a:pPr>
              <a:endParaRPr lang="zh-CN" altLang="en-US" sz="2400" b="1" dirty="0"/>
            </a:p>
            <a:p>
              <a:pPr>
                <a:buFontTx/>
                <a:buNone/>
              </a:pPr>
              <a:r>
                <a:rPr lang="zh-CN" altLang="en-US" sz="2400" b="1" dirty="0"/>
                <a:t>记录出现正面向上的次数（</a:t>
              </a:r>
              <a:r>
                <a:rPr lang="en-US" altLang="zh-CN" sz="2400" b="1" dirty="0"/>
                <a:t>m</a:t>
              </a:r>
              <a:r>
                <a:rPr lang="zh-CN" altLang="en-US" sz="2400" b="1" dirty="0"/>
                <a:t>）最后用公式            （</a:t>
              </a:r>
              <a:r>
                <a:rPr lang="en-US" altLang="zh-CN" sz="2400" b="1" dirty="0"/>
                <a:t>n=10</a:t>
              </a:r>
              <a:r>
                <a:rPr lang="zh-CN" altLang="en-US" sz="2400" b="1" dirty="0"/>
                <a:t>）计算出现正面向上的结果并完成下表：</a:t>
              </a:r>
            </a:p>
          </p:txBody>
        </p:sp>
        <p:graphicFrame>
          <p:nvGraphicFramePr>
            <p:cNvPr id="22553" name="Object 25"/>
            <p:cNvGraphicFramePr>
              <a:graphicFrameLocks noChangeAspect="1"/>
            </p:cNvGraphicFramePr>
            <p:nvPr/>
          </p:nvGraphicFramePr>
          <p:xfrm>
            <a:off x="4694" y="2494"/>
            <a:ext cx="232" cy="4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68" name="Equation" r:id="rId5" imgW="266700" imgH="546100" progId="Equation.DSMT4">
                    <p:embed/>
                  </p:oleObj>
                </mc:Choice>
                <mc:Fallback>
                  <p:oleObj name="Equation" r:id="rId5" imgW="266700" imgH="546100" progId="Equation.DSMT4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94" y="2494"/>
                          <a:ext cx="232" cy="4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554" name="Group 26"/>
          <p:cNvGrpSpPr/>
          <p:nvPr/>
        </p:nvGrpSpPr>
        <p:grpSpPr bwMode="auto">
          <a:xfrm>
            <a:off x="5508625" y="-26988"/>
            <a:ext cx="3813175" cy="2193926"/>
            <a:chOff x="3424" y="164"/>
            <a:chExt cx="2402" cy="1382"/>
          </a:xfrm>
        </p:grpSpPr>
        <p:sp>
          <p:nvSpPr>
            <p:cNvPr id="22555" name="AutoShape 27"/>
            <p:cNvSpPr>
              <a:spLocks noChangeArrowheads="1"/>
            </p:cNvSpPr>
            <p:nvPr/>
          </p:nvSpPr>
          <p:spPr bwMode="auto">
            <a:xfrm>
              <a:off x="3424" y="164"/>
              <a:ext cx="2336" cy="1382"/>
            </a:xfrm>
            <a:prstGeom prst="cloudCallout">
              <a:avLst>
                <a:gd name="adj1" fmla="val -46491"/>
                <a:gd name="adj2" fmla="val 8183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buFontTx/>
                <a:buNone/>
              </a:pPr>
              <a:endParaRPr lang="zh-CN" altLang="en-US"/>
            </a:p>
          </p:txBody>
        </p:sp>
        <p:sp>
          <p:nvSpPr>
            <p:cNvPr id="22556" name="Text Box 28"/>
            <p:cNvSpPr txBox="1">
              <a:spLocks noChangeArrowheads="1"/>
            </p:cNvSpPr>
            <p:nvPr/>
          </p:nvSpPr>
          <p:spPr bwMode="auto">
            <a:xfrm>
              <a:off x="3470" y="539"/>
              <a:ext cx="235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zh-CN" altLang="en-US" sz="4000">
                  <a:solidFill>
                    <a:srgbClr val="FF3300"/>
                  </a:solidFill>
                </a:rPr>
                <a:t>让事实来说话！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22532" grpId="0"/>
      <p:bldP spid="22533" grpId="0"/>
      <p:bldP spid="22534" grpId="0"/>
      <p:bldP spid="22536" grpId="0"/>
      <p:bldP spid="225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50825" y="1158875"/>
            <a:ext cx="8642350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  <a:buFontTx/>
              <a:buNone/>
            </a:pPr>
            <a:r>
              <a:rPr kumimoji="1" lang="zh-CN" altLang="en-US" sz="2300" b="1" dirty="0">
                <a:latin typeface="Times New Roman" panose="02020603050405020304" pitchFamily="18" charset="0"/>
              </a:rPr>
              <a:t>         </a:t>
            </a:r>
            <a:r>
              <a:rPr kumimoji="1" lang="zh-CN" altLang="en-US" sz="2800" b="1" dirty="0">
                <a:solidFill>
                  <a:srgbClr val="00CC00"/>
                </a:solidFill>
                <a:latin typeface="Times New Roman" panose="02020603050405020304" pitchFamily="18" charset="0"/>
              </a:rPr>
              <a:t>当抛掷硬币的次数很多时，出现正面的频率值是稳定的，接近于常数 </a:t>
            </a:r>
            <a:r>
              <a:rPr kumimoji="1" lang="en-US" altLang="zh-CN" sz="4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0.5</a:t>
            </a:r>
            <a:r>
              <a:rPr kumimoji="1" lang="en-US" altLang="zh-CN" sz="2800" b="1" dirty="0">
                <a:solidFill>
                  <a:srgbClr val="00CC00"/>
                </a:solidFill>
                <a:latin typeface="Times New Roman" panose="02020603050405020304" pitchFamily="18" charset="0"/>
              </a:rPr>
              <a:t> </a:t>
            </a:r>
            <a:r>
              <a:rPr kumimoji="1" lang="zh-CN" altLang="en-US" sz="2800" b="1" dirty="0">
                <a:solidFill>
                  <a:srgbClr val="00CC00"/>
                </a:solidFill>
                <a:latin typeface="Times New Roman" panose="02020603050405020304" pitchFamily="18" charset="0"/>
              </a:rPr>
              <a:t>，在它附近摆动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66675" y="234950"/>
            <a:ext cx="1409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zh-CN" altLang="en-US" sz="2400" b="1" dirty="0"/>
              <a:t>实验二：</a:t>
            </a:r>
          </a:p>
        </p:txBody>
      </p:sp>
      <p:sp>
        <p:nvSpPr>
          <p:cNvPr id="23556" name="Text Box 4">
            <a:hlinkClick r:id="rId3" action="ppaction://hlinkfile"/>
          </p:cNvPr>
          <p:cNvSpPr txBox="1">
            <a:spLocks noChangeArrowheads="1"/>
          </p:cNvSpPr>
          <p:nvPr/>
        </p:nvSpPr>
        <p:spPr bwMode="auto">
          <a:xfrm>
            <a:off x="1692275" y="173038"/>
            <a:ext cx="34480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zh-CN" altLang="en-US" sz="2800" b="1" dirty="0">
                <a:solidFill>
                  <a:srgbClr val="000000"/>
                </a:solidFill>
              </a:rPr>
              <a:t>电脑抛掷便币的实验</a:t>
            </a:r>
            <a:r>
              <a:rPr lang="zh-CN" altLang="en-US" b="1" dirty="0">
                <a:solidFill>
                  <a:schemeClr val="folHlink"/>
                </a:solidFill>
              </a:rPr>
              <a:t> 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042988" y="2481263"/>
            <a:ext cx="4565650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kumimoji="1" lang="zh-CN" altLang="en-US" sz="2300" b="1">
                <a:latin typeface="Comic Sans MS" panose="030F0702030302020204" pitchFamily="66" charset="0"/>
              </a:rPr>
              <a:t>某批乒乓球产品质量检查结果表：</a:t>
            </a:r>
          </a:p>
        </p:txBody>
      </p:sp>
      <p:graphicFrame>
        <p:nvGraphicFramePr>
          <p:cNvPr id="23558" name="Group 6"/>
          <p:cNvGraphicFramePr>
            <a:graphicFrameLocks noGrp="1"/>
          </p:cNvGraphicFramePr>
          <p:nvPr/>
        </p:nvGraphicFramePr>
        <p:xfrm>
          <a:off x="0" y="3030538"/>
          <a:ext cx="8893175" cy="1911287"/>
        </p:xfrm>
        <a:graphic>
          <a:graphicData uri="http://schemas.openxmlformats.org/drawingml/2006/table">
            <a:tbl>
              <a:tblPr/>
              <a:tblGrid>
                <a:gridCol w="2627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5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1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17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抽取球数</a:t>
                      </a:r>
                      <a:r>
                        <a:rPr kumimoji="0" lang="en-US" altLang="zh-CN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en-US" altLang="zh-CN" sz="2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0" lang="en-US" altLang="zh-CN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9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优等品数</a:t>
                      </a:r>
                      <a:r>
                        <a:rPr kumimoji="0" lang="en-US" altLang="zh-CN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en-US" altLang="zh-CN" sz="2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</a:t>
                      </a:r>
                      <a:r>
                        <a:rPr kumimoji="0" lang="en-US" altLang="zh-CN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194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1902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优等品频（     ）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0.92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0.97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0.94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0.954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0.951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23592" name="Group 40"/>
          <p:cNvGrpSpPr/>
          <p:nvPr/>
        </p:nvGrpSpPr>
        <p:grpSpPr bwMode="auto">
          <a:xfrm>
            <a:off x="34925" y="5400675"/>
            <a:ext cx="8675688" cy="1524000"/>
            <a:chOff x="22" y="3402"/>
            <a:chExt cx="5465" cy="960"/>
          </a:xfrm>
        </p:grpSpPr>
        <p:sp>
          <p:nvSpPr>
            <p:cNvPr id="23593" name="Text Box 41"/>
            <p:cNvSpPr txBox="1">
              <a:spLocks noChangeArrowheads="1"/>
            </p:cNvSpPr>
            <p:nvPr/>
          </p:nvSpPr>
          <p:spPr bwMode="auto">
            <a:xfrm>
              <a:off x="22" y="3406"/>
              <a:ext cx="5465" cy="9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  <a:buFontTx/>
                <a:buNone/>
              </a:pPr>
              <a:r>
                <a:rPr kumimoji="1" lang="zh-CN" altLang="en-US" sz="3200" b="1" dirty="0">
                  <a:solidFill>
                    <a:srgbClr val="00CC00"/>
                  </a:solidFill>
                  <a:latin typeface="Times New Roman" panose="02020603050405020304" pitchFamily="18" charset="0"/>
                </a:rPr>
                <a:t>当抽查的球数很多时，抽到优等品的频率     接近于常数</a:t>
              </a:r>
              <a:r>
                <a:rPr kumimoji="1" lang="en-US" altLang="zh-CN" sz="4000" b="1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0.95</a:t>
              </a:r>
              <a:r>
                <a:rPr kumimoji="1" lang="zh-CN" altLang="en-US" sz="3200" b="1" dirty="0">
                  <a:solidFill>
                    <a:srgbClr val="00CC00"/>
                  </a:solidFill>
                  <a:latin typeface="Times New Roman" panose="02020603050405020304" pitchFamily="18" charset="0"/>
                </a:rPr>
                <a:t>，在它附近摆动。</a:t>
              </a:r>
            </a:p>
          </p:txBody>
        </p:sp>
        <p:graphicFrame>
          <p:nvGraphicFramePr>
            <p:cNvPr id="23594" name="Object 42"/>
            <p:cNvGraphicFramePr>
              <a:graphicFrameLocks noChangeAspect="1"/>
            </p:cNvGraphicFramePr>
            <p:nvPr/>
          </p:nvGraphicFramePr>
          <p:xfrm>
            <a:off x="4735" y="3402"/>
            <a:ext cx="232" cy="4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08" name="Equation" r:id="rId4" imgW="266700" imgH="546100" progId="Equation.DSMT4">
                    <p:embed/>
                  </p:oleObj>
                </mc:Choice>
                <mc:Fallback>
                  <p:oleObj name="Equation" r:id="rId4" imgW="266700" imgH="546100" progId="Equation.DSMT4">
                    <p:embed/>
                    <p:pic>
                      <p:nvPicPr>
                        <p:cNvPr id="0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35" y="3402"/>
                          <a:ext cx="232" cy="4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3595" name="Object 43"/>
          <p:cNvGraphicFramePr>
            <a:graphicFrameLocks noChangeAspect="1"/>
          </p:cNvGraphicFramePr>
          <p:nvPr/>
        </p:nvGraphicFramePr>
        <p:xfrm>
          <a:off x="1619250" y="4149725"/>
          <a:ext cx="36830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9" name="Equation" r:id="rId6" imgW="266700" imgH="546100" progId="Equation.DSMT4">
                  <p:embed/>
                </p:oleObj>
              </mc:Choice>
              <mc:Fallback>
                <p:oleObj name="Equation" r:id="rId6" imgW="266700" imgH="546100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4149725"/>
                        <a:ext cx="368300" cy="765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96" name="Text Box 44"/>
          <p:cNvSpPr txBox="1">
            <a:spLocks noChangeArrowheads="1"/>
          </p:cNvSpPr>
          <p:nvPr/>
        </p:nvSpPr>
        <p:spPr bwMode="auto">
          <a:xfrm>
            <a:off x="107950" y="688975"/>
            <a:ext cx="68373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zh-CN" altLang="en-US" sz="3200" dirty="0">
                <a:solidFill>
                  <a:srgbClr val="00CC00"/>
                </a:solidFill>
              </a:rPr>
              <a:t>思考</a:t>
            </a:r>
            <a:r>
              <a:rPr lang="en-US" altLang="zh-CN" sz="3200" dirty="0">
                <a:solidFill>
                  <a:srgbClr val="00CC00"/>
                </a:solidFill>
              </a:rPr>
              <a:t>1</a:t>
            </a:r>
            <a:r>
              <a:rPr lang="zh-CN" altLang="en-US" sz="3200" dirty="0">
                <a:solidFill>
                  <a:srgbClr val="00CC00"/>
                </a:solidFill>
              </a:rPr>
              <a:t>：</a:t>
            </a:r>
            <a:r>
              <a:rPr lang="zh-CN" altLang="en-US" sz="2400" b="1" dirty="0"/>
              <a:t>从上面两个实验中你能得出什么结论？</a:t>
            </a:r>
          </a:p>
        </p:txBody>
      </p:sp>
      <p:sp>
        <p:nvSpPr>
          <p:cNvPr id="23597" name="Text Box 45"/>
          <p:cNvSpPr txBox="1">
            <a:spLocks noChangeArrowheads="1"/>
          </p:cNvSpPr>
          <p:nvPr/>
        </p:nvSpPr>
        <p:spPr bwMode="auto">
          <a:xfrm>
            <a:off x="323850" y="5010150"/>
            <a:ext cx="6530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zh-CN" altLang="en-US" sz="3200" dirty="0">
                <a:solidFill>
                  <a:srgbClr val="00CC00"/>
                </a:solidFill>
              </a:rPr>
              <a:t>思考</a:t>
            </a:r>
            <a:r>
              <a:rPr lang="en-US" altLang="zh-CN" sz="3200" dirty="0">
                <a:solidFill>
                  <a:srgbClr val="00CC00"/>
                </a:solidFill>
              </a:rPr>
              <a:t>2</a:t>
            </a:r>
            <a:r>
              <a:rPr lang="zh-CN" altLang="en-US" sz="3200" dirty="0">
                <a:solidFill>
                  <a:srgbClr val="00CC00"/>
                </a:solidFill>
              </a:rPr>
              <a:t>：</a:t>
            </a:r>
            <a:r>
              <a:rPr lang="zh-CN" altLang="en-US" sz="2400" b="1" dirty="0"/>
              <a:t>从这个实验中你又能得出什么结论？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5" grpId="0" autoUpdateAnimBg="0"/>
      <p:bldP spid="23556" grpId="0" autoUpdateAnimBg="0"/>
      <p:bldP spid="23557" grpId="0" autoUpdateAnimBg="0"/>
      <p:bldP spid="23596" grpId="0" autoUpdateAnimBg="0"/>
      <p:bldP spid="23597" grpId="0" autoUpdateAnimBg="0"/>
    </p:bldLst>
  </p:timing>
</p:sld>
</file>

<file path=ppt/theme/theme1.xml><?xml version="1.0" encoding="utf-8"?>
<a:theme xmlns:a="http://schemas.openxmlformats.org/drawingml/2006/main" name="WWW.2PPT.COM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7C6E5"/>
      </a:accent1>
      <a:accent2>
        <a:srgbClr val="333399"/>
      </a:accent2>
      <a:accent3>
        <a:srgbClr val="FFFFFF"/>
      </a:accent3>
      <a:accent4>
        <a:srgbClr val="000000"/>
      </a:accent4>
      <a:accent5>
        <a:srgbClr val="D0DFF0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7C6E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0DFF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1245</Words>
  <Application>Microsoft Office PowerPoint</Application>
  <PresentationFormat>全屏显示(4:3)</PresentationFormat>
  <Paragraphs>110</Paragraphs>
  <Slides>16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6" baseType="lpstr">
      <vt:lpstr>仿宋_GB2312</vt:lpstr>
      <vt:lpstr>汉仪大黑简</vt:lpstr>
      <vt:lpstr>宋体</vt:lpstr>
      <vt:lpstr>微软雅黑</vt:lpstr>
      <vt:lpstr>Arial</vt:lpstr>
      <vt:lpstr>Calibri</vt:lpstr>
      <vt:lpstr>Comic Sans MS</vt:lpstr>
      <vt:lpstr>Times New Roman</vt:lpstr>
      <vt:lpstr>WWW.2PPT.COM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课堂练习：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2013-01-25T01:44:00Z</dcterms:created>
  <dcterms:modified xsi:type="dcterms:W3CDTF">2023-01-16T13:41:17Z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0DD3F0E02D2243C99D3771532FA1BBD9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