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2" r:id="rId2"/>
    <p:sldId id="264" r:id="rId3"/>
    <p:sldId id="307" r:id="rId4"/>
    <p:sldId id="308" r:id="rId5"/>
    <p:sldId id="309" r:id="rId6"/>
    <p:sldId id="306" r:id="rId7"/>
    <p:sldId id="310" r:id="rId8"/>
    <p:sldId id="311" r:id="rId9"/>
    <p:sldId id="312" r:id="rId10"/>
    <p:sldId id="313" r:id="rId11"/>
    <p:sldId id="314" r:id="rId12"/>
    <p:sldId id="315" r:id="rId13"/>
    <p:sldId id="260" r:id="rId14"/>
    <p:sldId id="316" r:id="rId15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100"/>
    <a:srgbClr val="00A1E9"/>
    <a:srgbClr val="17B7FF"/>
    <a:srgbClr val="0066CC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333" autoAdjust="0"/>
  </p:normalViewPr>
  <p:slideViewPr>
    <p:cSldViewPr snapToGrid="0">
      <p:cViewPr varScale="1">
        <p:scale>
          <a:sx n="105" d="100"/>
          <a:sy n="105" d="100"/>
        </p:scale>
        <p:origin x="-90" y="-720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8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13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 smtClean="0">
                <a:latin typeface="黑体" panose="02010609060101010101" pitchFamily="2" charset="-122"/>
                <a:ea typeface="黑体" panose="02010609060101010101" pitchFamily="2" charset="-122"/>
              </a:rPr>
              <a:t>第二章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2039558" y="0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dirty="0" smtClean="0"/>
              <a:t>第</a:t>
            </a:r>
            <a:r>
              <a:rPr lang="en-US" altLang="zh-CN" dirty="0" smtClean="0"/>
              <a:t>2</a:t>
            </a:r>
            <a:r>
              <a:rPr lang="zh-CN" altLang="zh-CN" dirty="0" smtClean="0"/>
              <a:t>课时</a:t>
            </a:r>
            <a:r>
              <a:rPr lang="zh-CN" altLang="zh-CN" i="1" dirty="0" smtClean="0"/>
              <a:t>　</a:t>
            </a:r>
            <a:r>
              <a:rPr lang="zh-CN" altLang="zh-CN" dirty="0" smtClean="0"/>
              <a:t>最大利润问题</a:t>
            </a:r>
            <a:endParaRPr lang="zh-CN" altLang="zh-CN" sz="1500" b="1" i="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4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5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Word___2.docx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3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</p:spPr>
        <p:txBody>
          <a:bodyPr/>
          <a:lstStyle/>
          <a:p>
            <a:r>
              <a:rPr lang="zh-CN" altLang="en-US" sz="4400" dirty="0"/>
              <a:t>二次函数的应</a:t>
            </a:r>
            <a:r>
              <a:rPr lang="zh-CN" altLang="en-US" sz="4400" dirty="0" smtClean="0"/>
              <a:t>用</a:t>
            </a:r>
            <a:endParaRPr lang="zh-CN" altLang="zh-CN" sz="4400" dirty="0"/>
          </a:p>
        </p:txBody>
      </p:sp>
      <p:sp>
        <p:nvSpPr>
          <p:cNvPr id="5" name="矩形 4"/>
          <p:cNvSpPr/>
          <p:nvPr/>
        </p:nvSpPr>
        <p:spPr>
          <a:xfrm>
            <a:off x="0" y="3350369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zh-CN" sz="2800" b="1" dirty="0" smtClean="0"/>
              <a:t>第</a:t>
            </a:r>
            <a:r>
              <a:rPr lang="en-US" altLang="zh-CN" sz="2800" b="1" dirty="0" smtClean="0"/>
              <a:t>2</a:t>
            </a:r>
            <a:r>
              <a:rPr lang="zh-CN" altLang="zh-CN" sz="2800" b="1" dirty="0" smtClean="0"/>
              <a:t>课</a:t>
            </a:r>
            <a:r>
              <a:rPr lang="zh-CN" altLang="zh-CN" sz="2800" b="1" dirty="0"/>
              <a:t>时</a:t>
            </a:r>
            <a:endParaRPr lang="zh-CN" altLang="en-US" sz="2800" b="1" dirty="0"/>
          </a:p>
        </p:txBody>
      </p:sp>
      <p:sp>
        <p:nvSpPr>
          <p:cNvPr id="6" name="矩形 5"/>
          <p:cNvSpPr/>
          <p:nvPr/>
        </p:nvSpPr>
        <p:spPr>
          <a:xfrm>
            <a:off x="0" y="88782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b="1" dirty="0"/>
              <a:t>第二章 二次函数</a:t>
            </a:r>
          </a:p>
        </p:txBody>
      </p:sp>
      <p:sp>
        <p:nvSpPr>
          <p:cNvPr id="7" name="矩形 6"/>
          <p:cNvSpPr/>
          <p:nvPr/>
        </p:nvSpPr>
        <p:spPr>
          <a:xfrm>
            <a:off x="0" y="4250716"/>
            <a:ext cx="9144000" cy="768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944996"/>
            <a:ext cx="4296689" cy="4016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之间的函数表达式为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i="1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kx+b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356695" y="1322740"/>
          <a:ext cx="6620074" cy="536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文档" r:id="rId3" imgW="3839210" imgH="312420" progId="Word.Document.12">
                  <p:embed/>
                </p:oleObj>
              </mc:Choice>
              <mc:Fallback>
                <p:oleObj name="文档" r:id="rId3" imgW="3839210" imgH="312420" progId="Word.Document.12">
                  <p:embed/>
                  <p:pic>
                    <p:nvPicPr>
                      <p:cNvPr id="0" name="图片 410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6695" y="1322740"/>
                        <a:ext cx="6620074" cy="5361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矩形 6"/>
          <p:cNvSpPr>
            <a:spLocks noChangeAspect="1"/>
          </p:cNvSpPr>
          <p:nvPr/>
        </p:nvSpPr>
        <p:spPr>
          <a:xfrm>
            <a:off x="285750" y="1918425"/>
            <a:ext cx="8572500" cy="2396041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之间的函数表达式是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由题意得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40)(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200)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70)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1800,40</a:t>
            </a:r>
            <a:r>
              <a:rPr lang="en-US" altLang="zh-CN" sz="1800" dirty="0">
                <a:solidFill>
                  <a:srgbClr val="FF00FF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FF00FF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altLang="zh-CN" sz="1800" dirty="0">
                <a:solidFill>
                  <a:srgbClr val="FF00FF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FF00FF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随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的增大而增大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&lt;x</a:t>
            </a:r>
            <a:r>
              <a:rPr lang="en-US" altLang="zh-CN" sz="1800" dirty="0">
                <a:solidFill>
                  <a:srgbClr val="FF00FF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随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的增大而减小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所以当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取得最大值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此时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altLang="zh-CN" sz="1800" dirty="0">
                <a:solidFill>
                  <a:srgbClr val="FF00FF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FF00FF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随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的增大而增大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&lt;x</a:t>
            </a:r>
            <a:r>
              <a:rPr lang="en-US" altLang="zh-CN" sz="1800" dirty="0">
                <a:solidFill>
                  <a:srgbClr val="FF00FF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随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的增大而减小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售价为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元时获得最大利润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最大利润是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860151"/>
            <a:ext cx="8572500" cy="372563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辽阳中考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我市某化工材料经销商购进一种化工原料若干千克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成本为每千克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物价部门规定其销售单价不低于成本价且不高于成本价的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倍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经试销发现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日销售量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千克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与销售单价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符合一次函数关系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如图所示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之间的函数表达式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并写出自变量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的取值范围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若在销售过程中每天还要支付其他费用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当销售单价为多少时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该公司日获利最大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最大获利多少元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8" name="19ZKXSD28.EPS" descr="id:2147494931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3426397" y="1869578"/>
            <a:ext cx="1894466" cy="16543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311454"/>
            <a:ext cx="8572500" cy="2396041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易得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之间的函数表达式为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200(30</a:t>
            </a:r>
            <a:r>
              <a:rPr lang="en-US" altLang="zh-CN" sz="1800" dirty="0">
                <a:solidFill>
                  <a:srgbClr val="FF00FF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FF00FF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60)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设该公司日获利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由题意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得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30)(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200)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65)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2000,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抛物线开口向下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对称轴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x&lt;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随着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的增大而增大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又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altLang="zh-CN" sz="1800" dirty="0">
                <a:solidFill>
                  <a:srgbClr val="FF00FF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FF00FF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有最大值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.W</a:t>
            </a:r>
            <a:r>
              <a:rPr lang="zh-CN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最大值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65)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1950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当销售单价为每千克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该公司日获利最大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最大获利为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1950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335101"/>
            <a:ext cx="8572500" cy="2396041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某企业为扩大再生产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去年年底投资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万元引进一套先进生产设备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若不计维修保养费用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预计投入生产后每月可创收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万元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而该设备投入生产后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从第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个月到第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个月的维修保养费用累计为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万元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y=ax</a:t>
            </a:r>
            <a:r>
              <a:rPr lang="en-US" altLang="zh-CN" sz="1800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+bx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若将创收扣除投资和维修保养费用称为纯收益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万元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若维修保养费用第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个月为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万元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个月为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万元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的函数表达式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求纯收益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的函数表达式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问设备投入生产几个月后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该企业的纯收益达到最大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几个月后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能收回投资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978599"/>
            <a:ext cx="4937890" cy="4016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由题意知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2;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317280" y="1352776"/>
          <a:ext cx="6620074" cy="505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文档" r:id="rId3" imgW="3839210" imgH="294005" progId="Word.Document.12">
                  <p:embed/>
                </p:oleObj>
              </mc:Choice>
              <mc:Fallback>
                <p:oleObj name="文档" r:id="rId3" imgW="3839210" imgH="294005" progId="Word.Document.12">
                  <p:embed/>
                  <p:pic>
                    <p:nvPicPr>
                      <p:cNvPr id="0" name="图片 51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7280" y="1352776"/>
                        <a:ext cx="6620074" cy="5056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>
            <a:spLocks noChangeAspect="1"/>
          </p:cNvSpPr>
          <p:nvPr/>
        </p:nvSpPr>
        <p:spPr>
          <a:xfrm>
            <a:off x="285750" y="1902660"/>
            <a:ext cx="8572500" cy="2396041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关于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的函数表达式为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+x.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根据题意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纯收益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关于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的函数表达式为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+x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p=-x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16)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106,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最大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即设备投入生产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个月后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该企业的纯收益达到最大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&lt;x</a:t>
            </a:r>
            <a:r>
              <a:rPr lang="en-US" altLang="zh-CN" sz="1800" dirty="0">
                <a:solidFill>
                  <a:srgbClr val="FF00FF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随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的增大而增大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FF00FF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p&lt;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0;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FF00FF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≥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p&gt;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个月后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能收回投资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002703"/>
            <a:ext cx="8572500" cy="3060838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利润问题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(“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每每型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将进货单价为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元的某种商品按零售价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元一个售出时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每天能卖出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若这种商品的零售价在一定范围内每降价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其日销售量就增加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则能获取的最大利润是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A.600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B.625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C.650</a:t>
            </a:r>
            <a:r>
              <a:rPr lang="zh-CN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D.675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某批发商向外批发某种商品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,100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件按批发价每件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若每多批发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则每件价格降低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如果商品的进价是每件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则当批发商获得的利润最大时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批发的件数是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A.200		B.100		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C.150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D.20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15714" y="2053255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515714" y="3382210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285750" y="1192551"/>
            <a:ext cx="8572500" cy="272843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某商品现在的售价为每件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每星期可卖出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件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据市场调查反映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若调整价格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每涨价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每星期要少卖出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每降价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每星期可多卖出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件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已知商品的进价为每件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如何定价才能使利润最大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设商品定价为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利润为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&lt;x&lt;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可列函数表达式为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40)·[300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20(60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-x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)]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2300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60000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x&gt;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可列函数表达式为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40)[300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60)]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1300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36000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&lt;x&lt;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60,            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利润最大为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6125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x&gt;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利润最大为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6250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所以定价为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元时才能使利润最大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 noChangeAspect="1"/>
          </p:cNvGraphicFramePr>
          <p:nvPr/>
        </p:nvGraphicFramePr>
        <p:xfrm>
          <a:off x="1578523" y="3147828"/>
          <a:ext cx="6620074" cy="407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文档" r:id="rId3" imgW="3839210" imgH="237490" progId="Word.Document.12">
                  <p:embed/>
                </p:oleObj>
              </mc:Choice>
              <mc:Fallback>
                <p:oleObj name="文档" r:id="rId3" imgW="3839210" imgH="237490" progId="Word.Document.12">
                  <p:embed/>
                  <p:pic>
                    <p:nvPicPr>
                      <p:cNvPr id="0" name="图片 102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78523" y="3147828"/>
                        <a:ext cx="6620074" cy="4074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454666"/>
            <a:ext cx="8572500" cy="20636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知识点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800" dirty="0">
                <a:solidFill>
                  <a:srgbClr val="FF00FF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与一次函数结合解决销售利润问题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某农户生产经销一种农副产品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已知这种产品的成本价为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千克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通过市场调查发现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该产品每天的销售量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千克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与销售价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千克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有如下关系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w=-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要使每天的销售利润最大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销售价应定为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A.25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B.30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C.35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D.40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21792" y="2486487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spect="1"/>
          </p:cNvSpPr>
          <p:nvPr/>
        </p:nvSpPr>
        <p:spPr>
          <a:xfrm>
            <a:off x="285750" y="681497"/>
            <a:ext cx="8572500" cy="2396041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已知某种商品的进价为每件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该商品在第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天的售价是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单位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销量是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单位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且满足关系式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baseline="-25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设每天销售该商品的利润为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写出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的函数关系式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销售该商品第几天时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当天销售利润最大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最大利润是多少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solidFill>
                  <a:srgbClr val="FF00FF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x&lt;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30)(200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2000;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US" altLang="zh-CN" sz="1800" dirty="0">
                <a:solidFill>
                  <a:srgbClr val="FF00FF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FF00FF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(90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30)(200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12000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2421978" y="952687"/>
          <a:ext cx="6620074" cy="534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文档" r:id="rId3" imgW="3839210" imgH="311150" progId="Word.Document.12">
                  <p:embed/>
                </p:oleObj>
              </mc:Choice>
              <mc:Fallback>
                <p:oleObj name="文档" r:id="rId3" imgW="3839210" imgH="311150" progId="Word.Document.12">
                  <p:embed/>
                  <p:pic>
                    <p:nvPicPr>
                      <p:cNvPr id="0" name="图片 205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21978" y="952687"/>
                        <a:ext cx="6620074" cy="534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285750" y="3022360"/>
          <a:ext cx="6620074" cy="639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文档" r:id="rId5" imgW="3839210" imgH="372110" progId="Word.Document.12">
                  <p:embed/>
                </p:oleObj>
              </mc:Choice>
              <mc:Fallback>
                <p:oleObj name="文档" r:id="rId5" imgW="3839210" imgH="372110" progId="Word.Document.12">
                  <p:embed/>
                  <p:pic>
                    <p:nvPicPr>
                      <p:cNvPr id="0" name="图片 205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5750" y="3022360"/>
                        <a:ext cx="6620074" cy="6394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/>
          <p:cNvSpPr>
            <a:spLocks noChangeAspect="1"/>
          </p:cNvSpPr>
          <p:nvPr/>
        </p:nvSpPr>
        <p:spPr>
          <a:xfrm>
            <a:off x="285750" y="3669715"/>
            <a:ext cx="8572500" cy="1398845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dirty="0">
                <a:solidFill>
                  <a:srgbClr val="FF00FF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x&lt;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二次函数的图象开口向下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对称轴为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zh-CN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最大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6050;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US" altLang="zh-CN" sz="1800" dirty="0">
                <a:solidFill>
                  <a:srgbClr val="FF00FF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FF00FF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一次函数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随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的增大而减小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zh-CN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最大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综上所述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销售该商品第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天时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当天销售利润最大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最大利润是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6050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753102"/>
            <a:ext cx="8572500" cy="405803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一家电脑公司推出一款新型电脑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投放市场以来前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个月的利润情况如图所示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该图可以近似地看作抛物线的一部分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则该公司在经营此款电脑的过程中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利润最大的月份是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个月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个月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个月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个月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3" name="19ZKXSD27.EPS" descr="id:2147494916;FounderCES"/>
          <p:cNvPicPr/>
          <p:nvPr/>
        </p:nvPicPr>
        <p:blipFill>
          <a:blip r:embed="rId2" cstate="email"/>
          <a:stretch>
            <a:fillRect/>
          </a:stretch>
        </p:blipFill>
        <p:spPr>
          <a:xfrm>
            <a:off x="2714731" y="1724282"/>
            <a:ext cx="3173690" cy="228992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32859" y="1444600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285750" y="947525"/>
            <a:ext cx="8572500" cy="339323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某玩具厂计划生产一种玩具熊猫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每日最高产量为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只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且每日产出的产品全部售出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已知生产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只玩具熊猫的成本为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售价为每只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之间的关系式分别为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500,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若可获得的最大利润为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1950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则日产量为</a:t>
            </a:r>
            <a:r>
              <a:rPr lang="zh-CN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solidFill>
                  <a:srgbClr val="000000"/>
                </a:solidFill>
                <a:latin typeface="NEU-BZ-S92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  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A.25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只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B.30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只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C.35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只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D.40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只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扬州中考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某电商销售一款夏季时装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进价为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售价为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每天销售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每销售一件需缴纳电商平台推广费用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a&gt;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未来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天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这款时装将开展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每天降价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的夏令促销活动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即从第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天起每天的单价均比前一天降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通过市场调研发现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若该时装的单价每降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则每天的销量增加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件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在这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天内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要使每天缴纳电商平台推广费用后的利润随天数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为正整数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的增大而增大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的取值范围应为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&lt;a</a:t>
            </a:r>
            <a:r>
              <a:rPr lang="en-US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18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800" i="1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996524" y="1641775"/>
            <a:ext cx="276215" cy="2869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7014375" y="3951070"/>
            <a:ext cx="967144" cy="23717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683422"/>
            <a:ext cx="8572500" cy="439043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在国际风筝节上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王大伯决定销售一批风筝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经市场调研发现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蝙蝠形风筝进价为每个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当售价为每个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销售量为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若售价每提高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销售量就会减少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请回答以下问题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用表达式表示蝙蝠形风筝销售量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个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与售价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之间的函数关系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</a:t>
            </a:r>
            <a:r>
              <a:rPr lang="en-US" altLang="zh-CN" sz="18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000000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30);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王大伯为了让利给顾客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并同时获得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元利润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售价应定为多少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当售价定为多少时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王大伯获得利润最大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最大利润是多少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:(1)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根据题意得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12)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300(12</a:t>
            </a:r>
            <a:r>
              <a:rPr lang="en-US" altLang="zh-CN" sz="1800" dirty="0">
                <a:solidFill>
                  <a:srgbClr val="FF00FF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FF00FF"/>
                </a:solidFill>
                <a:latin typeface="宋体" panose="02010600030101010101" pitchFamily="2" charset="-122"/>
                <a:ea typeface="方正书宋_GBK" panose="03000509000000000000" pitchFamily="65" charset="-122"/>
                <a:cs typeface="Times New Roman" panose="02020603050405020304" pitchFamily="18" charset="0"/>
              </a:rPr>
              <a:t>≤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30)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设王大伯获得的利润为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W.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3000,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令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840,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得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840,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解得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-25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王大伯为了让利给顾客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并同时获得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元利润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售价应定为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10(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20)</a:t>
            </a:r>
            <a:r>
              <a:rPr lang="en-US" altLang="zh-CN" sz="1800" baseline="300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1000,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∵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a=-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</a:t>
            </a:r>
            <a:r>
              <a:rPr lang="zh-CN" altLang="zh-CN" sz="1800" i="1" dirty="0">
                <a:solidFill>
                  <a:srgbClr val="FF00FF"/>
                </a:solidFill>
                <a:latin typeface="NEU-BZ-S92"/>
                <a:cs typeface="宋体" panose="02010600030101010101" pitchFamily="2" charset="-122"/>
              </a:rPr>
              <a:t>∴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取最大值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最大值为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答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当售价定为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元时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王大伯获得利润最大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最大利润是</a:t>
            </a:r>
            <a:r>
              <a:rPr lang="en-US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  <a:r>
              <a:rPr lang="zh-CN" altLang="zh-CN" sz="18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i="1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917391"/>
            <a:ext cx="8572500" cy="1066446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安徽中考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某超市销售一种商品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成本为每千克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40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规定每千克售价不低于成本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且不高于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80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经市场调查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每天的销售量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千克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与每千克售价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满足一次函数关系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部分数据如下表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:</a:t>
            </a:r>
            <a:endParaRPr lang="zh-CN" altLang="en-US" sz="1800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285750" y="1958866"/>
          <a:ext cx="8580550" cy="1489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文档" r:id="rId3" imgW="4975860" imgH="864235" progId="Word.Document.12">
                  <p:embed/>
                </p:oleObj>
              </mc:Choice>
              <mc:Fallback>
                <p:oleObj name="文档" r:id="rId3" imgW="4975860" imgH="864235" progId="Word.Document.12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750" y="1958866"/>
                        <a:ext cx="8580550" cy="14890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>
            <a:spLocks noChangeAspect="1"/>
          </p:cNvSpPr>
          <p:nvPr/>
        </p:nvSpPr>
        <p:spPr>
          <a:xfrm>
            <a:off x="285750" y="2771747"/>
            <a:ext cx="8572500" cy="139884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之间的函数表达式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设商品每天的总利润为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求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之间的函数表达式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;(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利润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收入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成本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890905" algn="l"/>
                <a:tab pos="1622425" algn="l"/>
                <a:tab pos="2356485" algn="l"/>
                <a:tab pos="3142615" algn="l"/>
              </a:tabLst>
            </a:pP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试说明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中总利润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随售价</a:t>
            </a:r>
            <a:r>
              <a:rPr lang="en-US" altLang="zh-CN" sz="1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的变化而变化的情况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并指出售价为多少元时获得最大利润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最大利润是多少</a:t>
            </a:r>
            <a:r>
              <a:rPr lang="en-US" altLang="zh-CN" sz="1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8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1504</Words>
  <Application>Microsoft Office PowerPoint</Application>
  <PresentationFormat>全屏显示(16:9)</PresentationFormat>
  <Paragraphs>91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7" baseType="lpstr">
      <vt:lpstr>Adobe 黑体 Std R</vt:lpstr>
      <vt:lpstr>NEU-BZ-S92</vt:lpstr>
      <vt:lpstr>方正书宋_GBK</vt:lpstr>
      <vt:lpstr>黑体</vt:lpstr>
      <vt:lpstr>楷体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文档</vt:lpstr>
      <vt:lpstr>二次函数的应用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2018-10-20T02:37:00Z</dcterms:created>
  <dcterms:modified xsi:type="dcterms:W3CDTF">2023-01-16T13:41:23Z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AB9503FA1A044A118AF13923286966E1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