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43" r:id="rId2"/>
    <p:sldId id="519" r:id="rId3"/>
    <p:sldId id="681" r:id="rId4"/>
    <p:sldId id="791" r:id="rId5"/>
    <p:sldId id="793" r:id="rId6"/>
    <p:sldId id="792" r:id="rId7"/>
    <p:sldId id="794" r:id="rId8"/>
    <p:sldId id="796" r:id="rId9"/>
    <p:sldId id="795" r:id="rId10"/>
    <p:sldId id="799" r:id="rId11"/>
    <p:sldId id="797" r:id="rId12"/>
    <p:sldId id="798" r:id="rId13"/>
    <p:sldId id="802" r:id="rId14"/>
    <p:sldId id="801" r:id="rId15"/>
    <p:sldId id="800" r:id="rId16"/>
    <p:sldId id="805" r:id="rId17"/>
    <p:sldId id="806" r:id="rId18"/>
    <p:sldId id="591" r:id="rId19"/>
    <p:sldId id="807" r:id="rId20"/>
    <p:sldId id="808" r:id="rId21"/>
    <p:sldId id="809" r:id="rId22"/>
    <p:sldId id="810" r:id="rId23"/>
    <p:sldId id="803" r:id="rId24"/>
    <p:sldId id="811" r:id="rId25"/>
    <p:sldId id="599" r:id="rId26"/>
    <p:sldId id="760" r:id="rId27"/>
  </p:sldIdLst>
  <p:sldSz cx="9144000" cy="5143500" type="screen16x9"/>
  <p:notesSz cx="6858000" cy="9144000"/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ADD"/>
    <a:srgbClr val="5E75BA"/>
    <a:srgbClr val="7EDBAE"/>
    <a:srgbClr val="FFBA57"/>
    <a:srgbClr val="56CA95"/>
    <a:srgbClr val="F0775F"/>
    <a:srgbClr val="E88800"/>
    <a:srgbClr val="FF9800"/>
    <a:srgbClr val="D0D1D5"/>
    <a:srgbClr val="8A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55" d="100"/>
          <a:sy n="155" d="100"/>
        </p:scale>
        <p:origin x="-354" y="-78"/>
      </p:cViewPr>
      <p:guideLst>
        <p:guide orient="horz" pos="1782"/>
        <p:guide pos="2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698784" y="1927973"/>
            <a:ext cx="6104573" cy="89916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5799" y="800147"/>
            <a:ext cx="9138201" cy="446276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>
              <a:spcAft>
                <a:spcPts val="750"/>
              </a:spcAft>
            </a:pP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Module 8  Sports life</a:t>
            </a:r>
          </a:p>
        </p:txBody>
      </p:sp>
      <p:sp>
        <p:nvSpPr>
          <p:cNvPr id="36867" name="文本框 3"/>
          <p:cNvSpPr txBox="1"/>
          <p:nvPr/>
        </p:nvSpPr>
        <p:spPr>
          <a:xfrm>
            <a:off x="1741471" y="1912041"/>
            <a:ext cx="6019198" cy="93102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2  He was invited to competitions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round the world.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24810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2</a:t>
            </a:r>
          </a:p>
        </p:txBody>
      </p:sp>
      <p:sp>
        <p:nvSpPr>
          <p:cNvPr id="11266" name="Rectangle 2"/>
          <p:cNvSpPr txBox="1"/>
          <p:nvPr/>
        </p:nvSpPr>
        <p:spPr>
          <a:xfrm>
            <a:off x="1403033" y="872967"/>
            <a:ext cx="5916930" cy="8348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passage and choose the sentence which best expresses the main idea.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544479" y="1909763"/>
            <a:ext cx="6048851" cy="258275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altLang="ko-KR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Liu Xiang was helped by his sports school to win a gold medal.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auto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altLang="ko-KR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Liu Xiang will be a star and not a sports hero.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auto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altLang="ko-KR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Liu Xiang has trained for many years and won many gold medals.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2497456" y="2487894"/>
            <a:ext cx="377666" cy="37702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  <a:effectLst/>
        </p:spPr>
        <p:txBody>
          <a:bodyPr vert="horz" wrap="square" lIns="68580" tIns="34290" rIns="68580" bIns="34290" numCol="1" anchor="ctr">
            <a:spAutoFit/>
          </a:bodyPr>
          <a:lstStyle/>
          <a:p>
            <a:pPr eaLnBrk="0" fontAlgn="auto">
              <a:spcBef>
                <a:spcPts val="0"/>
              </a:spcBef>
              <a:spcAft>
                <a:spcPts val="0"/>
              </a:spcAft>
            </a:pP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667024" y="3034152"/>
            <a:ext cx="377666" cy="37702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  <a:effectLst/>
        </p:spPr>
        <p:txBody>
          <a:bodyPr vert="horz" wrap="square" lIns="68580" tIns="34290" rIns="68580" bIns="34290" numCol="1" anchor="ctr">
            <a:spAutoFit/>
          </a:bodyPr>
          <a:lstStyle/>
          <a:p>
            <a:pPr eaLnBrk="0" fontAlgn="auto">
              <a:spcBef>
                <a:spcPts val="0"/>
              </a:spcBef>
              <a:spcAft>
                <a:spcPts val="0"/>
              </a:spcAft>
            </a:pP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24664" y="4013799"/>
            <a:ext cx="377666" cy="37702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  <a:effectLst/>
        </p:spPr>
        <p:txBody>
          <a:bodyPr vert="horz" wrap="square" lIns="68580" tIns="34290" rIns="68580" bIns="34290" numCol="1" anchor="ctr">
            <a:spAutoFit/>
          </a:bodyPr>
          <a:lstStyle/>
          <a:p>
            <a:pPr eaLnBrk="0" fontAlgn="auto">
              <a:spcBef>
                <a:spcPts val="0"/>
              </a:spcBef>
              <a:spcAft>
                <a:spcPts val="0"/>
              </a:spcAft>
            </a:pP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3024664" y="3966210"/>
            <a:ext cx="648176" cy="47244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650"/>
              </a:spcBef>
              <a:spcAft>
                <a:spcPts val="0"/>
              </a:spcAft>
            </a:pPr>
            <a:r>
              <a:rPr lang="en-US" altLang="ko-KR" sz="26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 bldLvl="0" animBg="1"/>
      <p:bldP spid="1894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07796" y="872967"/>
            <a:ext cx="5715476" cy="80724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 the years with the notes to complete the timeline.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TextBox 15"/>
          <p:cNvSpPr txBox="1"/>
          <p:nvPr/>
        </p:nvSpPr>
        <p:spPr>
          <a:xfrm>
            <a:off x="1544479" y="1680211"/>
            <a:ext cx="7309009" cy="319516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cs typeface="Arial" panose="020B0604020202020204" pitchFamily="34" charset="0"/>
              </a:rPr>
              <a:t>Match the years with the notes to complete the timeline.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a)won his first international 110mhurdles  race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b)hurdling ability noticed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c)born in Shanghai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d)won Olympic gold medal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e)started training at a sports school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f)returned to first place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(Grade 4)                     g)suffered from foot problem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514600" y="2038112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406730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zh-CN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514600" y="2775347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514600" y="3093482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514600" y="3462100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514600" y="3830717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2514600" y="4390311"/>
            <a:ext cx="3714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20482" name="Rectangle 2"/>
          <p:cNvSpPr txBox="1"/>
          <p:nvPr/>
        </p:nvSpPr>
        <p:spPr>
          <a:xfrm>
            <a:off x="1384221" y="872966"/>
            <a:ext cx="5484019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correct 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words in the box.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673554" y="1669472"/>
            <a:ext cx="5498009" cy="548599"/>
          </a:xfrm>
          <a:prstGeom prst="roundRect">
            <a:avLst>
              <a:gd name="adj" fmla="val 33579"/>
            </a:avLst>
          </a:prstGeom>
          <a:solidFill>
            <a:srgbClr val="FFE389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88900">
              <a:srgbClr val="A5A5A5">
                <a:satMod val="175000"/>
                <a:alpha val="40000"/>
              </a:srgbClr>
            </a:glow>
          </a:effectLst>
        </p:spPr>
        <p:txBody>
          <a:bodyPr lIns="68580" tIns="34290" rIns="68580" bIns="34290" anchor="ctr"/>
          <a:lstStyle/>
          <a:p>
            <a:pPr algn="ctr" rtl="0">
              <a:defRPr/>
            </a:pPr>
            <a:r>
              <a:rPr lang="en-US" altLang="zh-CN" sz="2100" dirty="0">
                <a:latin typeface="Times New Roman" panose="02020603050405020304" pitchFamily="18" charset="0"/>
              </a:rPr>
              <a:t>ability  Asian  courage   method   pride  race</a:t>
            </a:r>
          </a:p>
        </p:txBody>
      </p:sp>
      <p:sp>
        <p:nvSpPr>
          <p:cNvPr id="33801" name="TextBox 15"/>
          <p:cNvSpPr txBox="1"/>
          <p:nvPr/>
        </p:nvSpPr>
        <p:spPr>
          <a:xfrm>
            <a:off x="917734" y="1931194"/>
            <a:ext cx="7009924" cy="305895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 eaLnBrk="0" hangingPunct="0">
              <a:lnSpc>
                <a:spcPct val="12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Chinese take great (1)________in Liu Xiang. At first, he was not very successful, but his coach noticed his (2)________in running and jumping, and helped him change his training (3)________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won a number of important (4)________and became the first (5)________sportsperson to win an Olympic gold medal for hurdling. However, from 2008 on, he missed some competitions because of a foot problem. Although he did not complete the 2012 Olympic Games, he is still a symbol of great (6)________and success.</a:t>
            </a:r>
            <a:endParaRPr lang="zh-CN" altLang="zh-C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3806667" y="2217897"/>
            <a:ext cx="1008221" cy="3616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5099924" y="2628186"/>
            <a:ext cx="892969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5368053" y="2973706"/>
            <a:ext cx="1107281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239215" y="3282078"/>
            <a:ext cx="683419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races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321594" y="3553064"/>
            <a:ext cx="842963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3239215" y="4633199"/>
            <a:ext cx="1009650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5</a:t>
            </a:r>
          </a:p>
        </p:txBody>
      </p:sp>
      <p:sp>
        <p:nvSpPr>
          <p:cNvPr id="27651" name="Rectangle 2"/>
          <p:cNvSpPr txBox="1"/>
          <p:nvPr/>
        </p:nvSpPr>
        <p:spPr>
          <a:xfrm>
            <a:off x="1321594" y="951548"/>
            <a:ext cx="6836569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1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notes in Activity 3 in full sentences.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466851" y="1808798"/>
            <a:ext cx="5888831" cy="31100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 Xiang was born in Shanghai in 1983.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won his first international 110m hurdles race in 2001.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hurdling ability was noticed in 1998.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won the Olympic gold medal in 2004.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started training at a sports school in 1993.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returned to first place in 2012.</a:t>
            </a:r>
          </a:p>
          <a:p>
            <a:pPr>
              <a:lnSpc>
                <a:spcPct val="130000"/>
              </a:lnSpc>
            </a:pP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suffered from his foot problem in 2008.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6</a:t>
            </a:r>
          </a:p>
        </p:txBody>
      </p:sp>
      <p:sp>
        <p:nvSpPr>
          <p:cNvPr id="29698" name="Rectangle 2"/>
          <p:cNvSpPr txBox="1"/>
          <p:nvPr/>
        </p:nvSpPr>
        <p:spPr>
          <a:xfrm>
            <a:off x="1398271" y="797242"/>
            <a:ext cx="6347936" cy="88868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verb forms in the two sentences.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1547813" y="1685925"/>
            <a:ext cx="6048851" cy="391953"/>
          </a:xfrm>
          <a:prstGeom prst="rect">
            <a:avLst/>
          </a:prstGeom>
          <a:noFill/>
          <a:ln w="9525" algn="ctr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275"/>
              </a:spcBef>
              <a:spcAft>
                <a:spcPts val="0"/>
              </a:spcAft>
            </a:pPr>
            <a:r>
              <a:rPr lang="en-US" altLang="ko-KR" sz="21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 Haiping</a:t>
            </a:r>
            <a:r>
              <a:rPr lang="en-US" altLang="ko-KR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ko-KR" sz="21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noticed</a:t>
            </a:r>
            <a:r>
              <a:rPr lang="en-US" altLang="ko-KR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ko-KR" sz="2100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Liu Xiang’s ability in hurdling</a:t>
            </a:r>
            <a:r>
              <a:rPr lang="en-US" altLang="ko-KR" sz="21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321594" y="3573304"/>
            <a:ext cx="6978491" cy="552926"/>
          </a:xfrm>
          <a:prstGeom prst="rect">
            <a:avLst/>
          </a:prstGeom>
          <a:noFill/>
          <a:ln w="9525" algn="ctr">
            <a:solidFill>
              <a:srgbClr val="00CCFF"/>
            </a:solidFill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100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Liu Xiang’s ability in hurdling</a:t>
            </a:r>
            <a:r>
              <a:rPr lang="en-US" altLang="ko-KR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ko-KR" sz="21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noticed</a:t>
            </a:r>
            <a:r>
              <a:rPr lang="en-US" altLang="ko-KR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ko-KR" sz="21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Sun Haiping</a:t>
            </a:r>
            <a:r>
              <a:rPr lang="en-US" altLang="ko-KR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ko-KR" alt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228850" y="2228850"/>
            <a:ext cx="4514374" cy="12573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3371850" y="2138362"/>
            <a:ext cx="1134904" cy="134778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500437" y="2226469"/>
            <a:ext cx="1471613" cy="1259681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bldLvl="0" animBg="1"/>
      <p:bldP spid="19456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1043762" y="884635"/>
            <a:ext cx="5779770" cy="71485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125"/>
              </a:spcBef>
              <a:spcAft>
                <a:spcPts val="0"/>
              </a:spcAft>
            </a:pPr>
            <a:r>
              <a:rPr lang="en-US" altLang="ko-KR" sz="2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Now write sentences about table tennis player Zhang Yining. Use the correct verb form.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043762" y="1599721"/>
            <a:ext cx="6373654" cy="5309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en-US" altLang="ko-K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Coach Wang Biling </a:t>
            </a:r>
            <a:r>
              <a:rPr lang="en-US" altLang="ko-KR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noticed</a:t>
            </a:r>
            <a:r>
              <a:rPr lang="en-US" altLang="ko-KR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ko-K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Yining.</a:t>
            </a:r>
            <a:endParaRPr lang="ko-KR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043762" y="2193895"/>
            <a:ext cx="6077426" cy="530915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noticed by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Coach Wang Biling.</a:t>
            </a:r>
            <a:endParaRPr lang="ko-K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043762" y="2785088"/>
            <a:ext cx="6343174" cy="99257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Wang Biling</a:t>
            </a:r>
            <a:r>
              <a:rPr lang="en-US" altLang="ko-KR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asked</a:t>
            </a:r>
            <a:r>
              <a:rPr lang="en-US" altLang="ko-K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Zhang Yining to go to Beijing Shichahai Sports School.</a:t>
            </a:r>
            <a:endParaRPr lang="ko-KR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043940" y="3826192"/>
            <a:ext cx="6292691" cy="992579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asked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go to Beijing Shichahai Sports School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altLang="ko-KR" sz="2000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Wang Biling.</a:t>
            </a:r>
            <a:endParaRPr lang="ko-K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9" grpId="0" bldLvl="0" animBg="1"/>
      <p:bldP spid="196619" grpId="1" bldLvl="0" animBg="1"/>
      <p:bldP spid="196612" grpId="0" bldLvl="0" animBg="1"/>
      <p:bldP spid="196615" grpId="0" bldLvl="0" animBg="1"/>
      <p:bldP spid="196614" grpId="0" bldLvl="0" animBg="1"/>
      <p:bldP spid="1966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140619" y="751047"/>
            <a:ext cx="6535579" cy="530915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Yining’s training programme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took up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lot of her time.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40619" y="1302427"/>
            <a:ext cx="5995035" cy="992579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lot of Zhang Yining’s time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taken up by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training programme.</a:t>
            </a:r>
            <a:endParaRPr lang="ko-K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223962" y="2303860"/>
            <a:ext cx="6369368" cy="99257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Yining’s mother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advised her to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study as well as train hard.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140619" y="3219450"/>
            <a:ext cx="7529036" cy="992579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advised to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study as well as train hard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mother./</a:t>
            </a:r>
            <a:endParaRPr lang="ko-K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Zhang Yining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advised by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mother </a:t>
            </a:r>
            <a:r>
              <a:rPr lang="en-US" altLang="ko-KR" sz="20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altLang="ko-K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study as well as train hard.</a:t>
            </a:r>
            <a:endParaRPr lang="ko-K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ldLvl="0" animBg="1"/>
      <p:bldP spid="202760" grpId="0" bldLvl="0" animBg="1"/>
      <p:bldP spid="202759" grpId="0" bldLvl="0" animBg="1"/>
      <p:bldP spid="20275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7</a:t>
            </a:r>
          </a:p>
        </p:txBody>
      </p:sp>
      <p:sp>
        <p:nvSpPr>
          <p:cNvPr id="32771" name="Rectangle 3"/>
          <p:cNvSpPr txBox="1"/>
          <p:nvPr/>
        </p:nvSpPr>
        <p:spPr>
          <a:xfrm>
            <a:off x="1321594" y="872966"/>
            <a:ext cx="5208746" cy="126492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passage about Zhang Yining. 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sentences you have written in Activity 6 to help you.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0066" y="2723913"/>
            <a:ext cx="2681288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rtl="0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4DA4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3773805" y="2030730"/>
            <a:ext cx="4935855" cy="330090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Zhang Yining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noticed by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Coach Wang Biling. She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asked by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Wang Biling to go to Beijing Shichahai Sports School. A lot of Zhang Yining’s time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taken up by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her training programme, but Zhang Yining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advised by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her mother to study as well as train hard.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21819" y="2850833"/>
            <a:ext cx="520065" cy="53006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sz="3000" b="1" dirty="0">
                <a:solidFill>
                  <a:srgbClr val="4DA4CD"/>
                </a:solidFill>
                <a:latin typeface="宋体" panose="02010600030101010101" pitchFamily="2" charset="-122"/>
                <a:cs typeface="Arial" panose="020B0604020202020204" pitchFamily="34" charset="0"/>
                <a:sym typeface="+mn-ea"/>
              </a:rPr>
              <a:t>→</a:t>
            </a:r>
            <a:endParaRPr lang="zh-CN" altLang="en-US" sz="30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353027" y="1449706"/>
            <a:ext cx="3341846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3534" y="1449706"/>
            <a:ext cx="284130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encourage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/ɪn'kʌrɪdʒ/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鼓励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1156" y="2284572"/>
            <a:ext cx="5054204" cy="2254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sb. to do sth.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鼓励某人做某事；     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sb. in sth.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在某事上鼓励某人。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encouraged me to have a try.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他鼓励我试一试。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animBg="1"/>
      <p:bldP spid="14" grpId="1" animBg="1"/>
      <p:bldP spid="15" grpId="0" bldLvl="0" animBg="1"/>
      <p:bldP spid="15" grpId="1" animBg="1"/>
      <p:bldP spid="3" grpId="0"/>
      <p:bldP spid="3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2536031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83544" y="1455897"/>
            <a:ext cx="194187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set up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设立；创办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矩形 20"/>
          <p:cNvSpPr/>
          <p:nvPr/>
        </p:nvSpPr>
        <p:spPr>
          <a:xfrm>
            <a:off x="3478293" y="1938814"/>
            <a:ext cx="2187178" cy="4693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的用法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78669" y="2421255"/>
          <a:ext cx="6837998" cy="2084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指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设立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创办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无形的东西，如组织、机构等。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students set up a </a:t>
                      </a:r>
                      <a:r>
                        <a:rPr lang="en-US" sz="19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self­learning</a:t>
                      </a:r>
                      <a:r>
                        <a:rPr lang="en-US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group to help each other</a:t>
                      </a:r>
                      <a:r>
                        <a:rPr lang="en-US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生们成立了一个自学小组互相帮助。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指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竖立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架起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，针对规模较小的建筑物或某种设施。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Shall we set up a tent here</a:t>
                      </a:r>
                      <a:r>
                        <a:rPr 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？</a:t>
                      </a:r>
                      <a:endParaRPr lang="en-US" altLang="zh-CN" sz="19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我们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在这儿搭帐篷如何？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3" grpId="1"/>
      <p:bldP spid="8209" grpId="0"/>
      <p:bldP spid="820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图片 2" descr="A000220150321B92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7341" y="3330179"/>
            <a:ext cx="733425" cy="1084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37890" name="文本框 7"/>
          <p:cNvSpPr txBox="1"/>
          <p:nvPr/>
        </p:nvSpPr>
        <p:spPr>
          <a:xfrm>
            <a:off x="1239441" y="906304"/>
            <a:ext cx="6665119" cy="346186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noProof="1">
                <a:latin typeface="宋体" panose="02010600030101010101" pitchFamily="2" charset="-122"/>
                <a:cs typeface="宋体" panose="02010600030101010101" pitchFamily="2" charset="-122"/>
              </a:rPr>
              <a:t>1.能够读懂介绍刘翔的短文，获取主旨大意及相关细节信息。</a:t>
            </a:r>
          </a:p>
          <a:p>
            <a:pPr>
              <a:lnSpc>
                <a:spcPct val="150000"/>
              </a:lnSpc>
            </a:pPr>
            <a:r>
              <a:rPr lang="en-US" altLang="zh-CN" sz="2100" noProof="1">
                <a:latin typeface="宋体" panose="02010600030101010101" pitchFamily="2" charset="-122"/>
                <a:cs typeface="宋体" panose="02010600030101010101" pitchFamily="2" charset="-122"/>
              </a:rPr>
              <a:t>2.能够掌握一般过去时被动语态的概念和用法。</a:t>
            </a:r>
          </a:p>
          <a:p>
            <a:pPr>
              <a:lnSpc>
                <a:spcPct val="150000"/>
              </a:lnSpc>
            </a:pPr>
            <a:r>
              <a:rPr lang="en-US" altLang="zh-CN" sz="2100" noProof="1">
                <a:latin typeface="宋体" panose="02010600030101010101" pitchFamily="2" charset="-122"/>
                <a:cs typeface="宋体" panose="02010600030101010101" pitchFamily="2" charset="-122"/>
              </a:rPr>
              <a:t>3.能使用一般过去时被动语态写一篇短文介绍乒乓球运动员张怡宁。</a:t>
            </a:r>
          </a:p>
          <a:p>
            <a:pPr>
              <a:lnSpc>
                <a:spcPct val="150000"/>
              </a:lnSpc>
            </a:pPr>
            <a:r>
              <a:rPr lang="en-US" altLang="zh-CN" sz="2100" noProof="1">
                <a:latin typeface="宋体" panose="02010600030101010101" pitchFamily="2" charset="-122"/>
                <a:cs typeface="宋体" panose="02010600030101010101" pitchFamily="2" charset="-122"/>
              </a:rPr>
              <a:t>4.通过学习，加深对我国体育运动状况和体育明星</a:t>
            </a:r>
          </a:p>
          <a:p>
            <a:pPr>
              <a:lnSpc>
                <a:spcPct val="150000"/>
              </a:lnSpc>
            </a:pPr>
            <a:r>
              <a:rPr lang="en-US" altLang="zh-CN" sz="2100" noProof="1">
                <a:latin typeface="宋体" panose="02010600030101010101" pitchFamily="2" charset="-122"/>
                <a:cs typeface="宋体" panose="02010600030101010101" pitchFamily="2" charset="-122"/>
              </a:rPr>
              <a:t>的了解，学习运动员顽强拼搏的精神。</a:t>
            </a:r>
          </a:p>
        </p:txBody>
      </p:sp>
      <p:sp>
        <p:nvSpPr>
          <p:cNvPr id="20" name="流程图: 过程 19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圆角矩形 21"/>
          <p:cNvSpPr/>
          <p:nvPr/>
        </p:nvSpPr>
        <p:spPr>
          <a:xfrm>
            <a:off x="814388" y="859632"/>
            <a:ext cx="7493794" cy="3555206"/>
          </a:xfrm>
          <a:prstGeom prst="roundRect">
            <a:avLst/>
          </a:prstGeom>
          <a:noFill/>
          <a:ln w="28575" cmpd="sng">
            <a:solidFill>
              <a:srgbClr val="FFC167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337311" y="1449706"/>
            <a:ext cx="2536031" cy="387191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20679" y="1449705"/>
            <a:ext cx="227806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record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/rɪ'kɔːd/ 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v.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记录</a:t>
            </a:r>
            <a:endParaRPr lang="zh-CN" altLang="en-US" dirty="0">
              <a:ea typeface="黑体" panose="02010609060101010101" charset="-122"/>
            </a:endParaRPr>
          </a:p>
          <a:p>
            <a:pPr algn="l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31157" y="1842612"/>
            <a:ext cx="6581299" cy="2922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/'rekɔːd/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纪录；记载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the record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打破纪录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;make a record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创造纪录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keep/hold a record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保持纪录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;the national record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国家纪录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Asian record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亚洲纪录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;the world record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世界纪录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eg: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 holds the record for the 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000 metres.    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他保持着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1000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米的纪录。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bldLvl="0" animBg="1"/>
      <p:bldP spid="15" grpId="0" bldLvl="0" animBg="1"/>
      <p:bldP spid="3" grpId="0"/>
      <p:bldP spid="3" grpId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904774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1156" y="1444467"/>
            <a:ext cx="3728008" cy="3616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break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/breɪk/ </a:t>
            </a:r>
            <a:r>
              <a:rPr lang="en-US" altLang="zh-CN" sz="19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vt.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使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破；打破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纪录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1884" y="2096453"/>
            <a:ext cx="4139803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过去式：</a:t>
            </a: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过去分词：</a:t>
            </a: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broken</a:t>
            </a:r>
          </a:p>
        </p:txBody>
      </p:sp>
      <p:sp>
        <p:nvSpPr>
          <p:cNvPr id="21515" name="TextBox 3"/>
          <p:cNvSpPr txBox="1"/>
          <p:nvPr/>
        </p:nvSpPr>
        <p:spPr>
          <a:xfrm>
            <a:off x="1433037" y="2583180"/>
            <a:ext cx="6058376" cy="214598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的有关词组：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down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垮掉；出故障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break in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打断；闯入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up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结束；破碎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break into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破门而入；强行闯入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out 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战争，不愉快事件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爆发，突然发生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off 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分离；停止；中断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3" grpId="0"/>
      <p:bldP spid="3" grpId="1"/>
      <p:bldP spid="4" grpId="0"/>
      <p:bldP spid="4" grpId="1"/>
      <p:bldP spid="21515" grpId="0"/>
      <p:bldP spid="215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5361623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901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5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1157" y="1449705"/>
            <a:ext cx="5290936" cy="6386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19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stop sb./sth. from doing sth.</a:t>
            </a:r>
            <a:r>
              <a:rPr lang="zh-CN" altLang="en-US" sz="19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阻止某人</a:t>
            </a:r>
            <a:r>
              <a:rPr lang="en-US" altLang="zh-CN" sz="19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/</a:t>
            </a:r>
            <a:r>
              <a:rPr lang="zh-CN" altLang="en-US" sz="19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某物做某事</a:t>
            </a:r>
            <a:endParaRPr lang="zh-CN" altLang="en-US" sz="1900" dirty="0">
              <a:ea typeface="黑体" panose="02010609060101010101" charset="-122"/>
            </a:endParaRPr>
          </a:p>
          <a:p>
            <a:pPr algn="l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矩形 20"/>
          <p:cNvSpPr/>
          <p:nvPr/>
        </p:nvSpPr>
        <p:spPr>
          <a:xfrm>
            <a:off x="1630919" y="1941910"/>
            <a:ext cx="5381625" cy="125825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policewoman stopped the naughty    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boy from playing with the fire.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这个女警察阻止了那个淘气的小男孩玩火。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142888" y="3333988"/>
            <a:ext cx="4139803" cy="842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doing sth.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停止正在做的某事；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to do sth.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停下来去做另一件事。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3" grpId="0"/>
      <p:bldP spid="3" grpId="1"/>
      <p:bldP spid="25614" grpId="0"/>
      <p:bldP spid="25614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5</a:t>
            </a:r>
          </a:p>
        </p:txBody>
      </p:sp>
      <p:sp>
        <p:nvSpPr>
          <p:cNvPr id="25611" name="TextBox 1"/>
          <p:cNvSpPr txBox="1"/>
          <p:nvPr/>
        </p:nvSpPr>
        <p:spPr>
          <a:xfrm>
            <a:off x="754380" y="1237297"/>
            <a:ext cx="840295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protect...from...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prevent...from...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stop...from...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keep...from...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54380" y="1628775"/>
          <a:ext cx="7456171" cy="3231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2048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protect</a:t>
                      </a: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zh-CN" sz="17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保护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不受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侵袭</a:t>
                      </a:r>
                      <a:r>
                        <a:rPr lang="zh-CN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1700" kern="100" baseline="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后接能带来伤害或损害之物。</a:t>
                      </a:r>
                    </a:p>
                  </a:txBody>
                  <a:tcPr marL="51431" marR="51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 umbrella will protect you from the rain.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雨伞可以保护你不淋雨。</a:t>
                      </a:r>
                    </a:p>
                  </a:txBody>
                  <a:tcPr marL="51431" marR="51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78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stop</a:t>
                      </a: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keep</a:t>
                      </a: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zh-CN" sz="17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阻止某人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某物做某事，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后接动名词，三个短语之间结构相似，也可以互换，此外，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stop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后的介词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可以省略，但在被动结构中不可省略。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keep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后的</a:t>
                      </a: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不可省略。</a:t>
                      </a:r>
                    </a:p>
                  </a:txBody>
                  <a:tcPr marL="51431" marR="51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Nothing can prevent/stop/keep us from going there</a:t>
                      </a:r>
                      <a:r>
                        <a:rPr lang="en-US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什么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也阻止</a:t>
                      </a:r>
                      <a:r>
                        <a:rPr lang="zh-CN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不了</a:t>
                      </a:r>
                      <a:endParaRPr lang="en-US" altLang="zh-CN" sz="1700" kern="100" baseline="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我们</a:t>
                      </a:r>
                      <a:r>
                        <a:rPr lang="zh-CN" sz="17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去那儿。</a:t>
                      </a:r>
                    </a:p>
                  </a:txBody>
                  <a:tcPr marL="51431" marR="51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44479" y="1851660"/>
            <a:ext cx="1685398" cy="6232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时间顺序法</a:t>
            </a:r>
            <a:endParaRPr lang="zh-CN" altLang="en-US" sz="2400">
              <a:latin typeface="宋体" panose="02010600030101010101" pitchFamily="2" charset="-122"/>
            </a:endParaRPr>
          </a:p>
        </p:txBody>
      </p:sp>
      <p:sp>
        <p:nvSpPr>
          <p:cNvPr id="22543" name="TextBox 1"/>
          <p:cNvSpPr txBox="1"/>
          <p:nvPr/>
        </p:nvSpPr>
        <p:spPr>
          <a:xfrm>
            <a:off x="1544479" y="2725579"/>
            <a:ext cx="5864543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宋体" panose="02010600030101010101" pitchFamily="2" charset="-122"/>
              </a:rPr>
              <a:t>短文以时间为线索，按时间的顺序来展开。我们在写作过程中可以用这种方法，使文章条理清楚。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546" name="矩形 12"/>
          <p:cNvSpPr/>
          <p:nvPr/>
        </p:nvSpPr>
        <p:spPr>
          <a:xfrm>
            <a:off x="544354" y="691515"/>
            <a:ext cx="5285742" cy="103874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一、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根据句意及首字母或汉语提示完成句子</a:t>
            </a:r>
            <a:endParaRPr lang="en-US" altLang="zh-CN" sz="2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altLang="zh-CN" sz="2100" b="1" noProof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TextBox 17"/>
          <p:cNvSpPr txBox="1"/>
          <p:nvPr/>
        </p:nvSpPr>
        <p:spPr>
          <a:xfrm>
            <a:off x="1026319" y="1348740"/>
            <a:ext cx="7091363" cy="35779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1.Grace did very well in the long jump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she didn't break the 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school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2.Look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players are training for the big boat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coming Dragon Boat Festival on the river.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3.To do so needs great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（勇气）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4.Be confident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please.I believe that you have the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solve the difficult problem by yourself.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me the best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my spoken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English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is to speak it very often.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TextBox 20"/>
          <p:cNvSpPr txBox="1"/>
          <p:nvPr/>
        </p:nvSpPr>
        <p:spPr>
          <a:xfrm>
            <a:off x="2120028" y="1729027"/>
            <a:ext cx="802481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ecord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2" name="矩形 21"/>
          <p:cNvSpPr/>
          <p:nvPr/>
        </p:nvSpPr>
        <p:spPr>
          <a:xfrm>
            <a:off x="6099810" y="2075260"/>
            <a:ext cx="475130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3" name="矩形 22"/>
          <p:cNvSpPr/>
          <p:nvPr/>
        </p:nvSpPr>
        <p:spPr>
          <a:xfrm>
            <a:off x="3365182" y="2751535"/>
            <a:ext cx="962443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4" name="矩形 23"/>
          <p:cNvSpPr/>
          <p:nvPr/>
        </p:nvSpPr>
        <p:spPr>
          <a:xfrm>
            <a:off x="6099810" y="3098007"/>
            <a:ext cx="680314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bility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4128135" y="3811192"/>
            <a:ext cx="721993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</a:t>
            </a:r>
            <a:endParaRPr lang="en-US" altLang="zh-CN" sz="19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  <p:bldP spid="48142" grpId="0"/>
      <p:bldP spid="48143" grpId="0"/>
      <p:bldP spid="4814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607695" y="690563"/>
            <a:ext cx="3931204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二</a:t>
            </a: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、从方块中选择适当的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词填空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334578" y="1267301"/>
          <a:ext cx="4474369" cy="38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zh-CN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among</a:t>
                      </a:r>
                      <a:r>
                        <a:rPr lang="zh-CN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zh-CN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zh-CN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3" marR="68573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66" name="TextBox 15"/>
          <p:cNvSpPr txBox="1"/>
          <p:nvPr/>
        </p:nvSpPr>
        <p:spPr>
          <a:xfrm>
            <a:off x="1362551" y="1810227"/>
            <a:ext cx="6595110" cy="32270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6.Yi Siling won the first Olympic gold medal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at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London Olympics.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7.Yoga 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（瑜伽）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popular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young people.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8.Yi Jianlian started his career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professional player in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Guangdong Province.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9.Chinese is spoken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number of people in the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world.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10.After five years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returned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hometown and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found that great changes had taken place there.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6" name="矩形 16"/>
          <p:cNvSpPr/>
          <p:nvPr/>
        </p:nvSpPr>
        <p:spPr>
          <a:xfrm>
            <a:off x="5930504" y="1810227"/>
            <a:ext cx="423834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altLang="zh-CN" sz="19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9162" y="2510791"/>
            <a:ext cx="800540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endParaRPr lang="en-US" altLang="zh-CN" sz="19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6"/>
          <p:cNvSpPr/>
          <p:nvPr/>
        </p:nvSpPr>
        <p:spPr>
          <a:xfrm>
            <a:off x="4498658" y="2867264"/>
            <a:ext cx="340478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altLang="zh-CN" sz="19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16"/>
          <p:cNvSpPr/>
          <p:nvPr/>
        </p:nvSpPr>
        <p:spPr>
          <a:xfrm>
            <a:off x="3630454" y="3505201"/>
            <a:ext cx="382156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altLang="zh-CN" sz="19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16"/>
          <p:cNvSpPr/>
          <p:nvPr/>
        </p:nvSpPr>
        <p:spPr>
          <a:xfrm>
            <a:off x="4834414" y="4219338"/>
            <a:ext cx="327654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altLang="zh-CN" sz="19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6" grpId="0"/>
      <p:bldP spid="18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461737" y="859155"/>
            <a:ext cx="3792379" cy="48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rtl="0" eaLnBrk="0" hangingPunct="0">
              <a:spcBef>
                <a:spcPct val="50000"/>
              </a:spcBef>
              <a:defRPr/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  <a:r>
              <a:rPr lang="en-US" altLang="zh-CN" sz="2700" b="1" dirty="0">
                <a:latin typeface="+mj-lt"/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9609" y="1863566"/>
            <a:ext cx="1782128" cy="239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39946" y="1864101"/>
            <a:ext cx="1992639" cy="239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90898" y="1863928"/>
            <a:ext cx="1973269" cy="239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21730" y="1864231"/>
            <a:ext cx="1994561" cy="239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3243263" y="690563"/>
            <a:ext cx="3341846" cy="48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rtl="0" eaLnBrk="0" hangingPunct="0">
              <a:spcBef>
                <a:spcPct val="50000"/>
              </a:spcBef>
              <a:defRPr/>
            </a:pPr>
            <a:r>
              <a:rPr lang="en-US" altLang="zh-CN" sz="2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  <a:r>
              <a:rPr lang="en-US" altLang="zh-CN" sz="2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1587" y="1409224"/>
            <a:ext cx="1789748" cy="2720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19989" y="1409224"/>
            <a:ext cx="1976438" cy="2720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315075" y="1409224"/>
            <a:ext cx="1967389" cy="2721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/>
          <p:cNvSpPr txBox="1"/>
          <p:nvPr/>
        </p:nvSpPr>
        <p:spPr>
          <a:xfrm>
            <a:off x="5115401" y="4202669"/>
            <a:ext cx="1408078" cy="4231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3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Liu Xiang</a:t>
            </a:r>
            <a:endParaRPr lang="en-US" altLang="zh-CN" sz="23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83882" y="884739"/>
            <a:ext cx="7988513" cy="11841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</a:t>
            </a: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在</a:t>
            </a:r>
            <a:r>
              <a:rPr lang="en-US" altLang="zh-CN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2004</a:t>
            </a: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年的“雅典奥运会”</a:t>
            </a:r>
            <a:r>
              <a:rPr lang="en-US" altLang="zh-CN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: 110</a:t>
            </a: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米跨栏比赛中，一个生疏的名字在每个中国人的耳边回荡，那就是“刘翔”。他以惊人的速度</a:t>
            </a:r>
            <a:r>
              <a:rPr lang="en-US" altLang="zh-CN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12</a:t>
            </a: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秒</a:t>
            </a:r>
            <a:r>
              <a:rPr lang="en-US" altLang="zh-CN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91</a:t>
            </a: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夺得了世界冠军，并且打破了多年的记录。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4280" y="2485903"/>
            <a:ext cx="2860188" cy="22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9" name="Picture 13" descr="709377571451448162685210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3430" y="2241098"/>
            <a:ext cx="2661018" cy="27422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27723" y="820579"/>
            <a:ext cx="7573227" cy="25560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2006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年国际田联超级大奖赛洛桑站男子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110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米栏的决赛中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中国选手刘翔以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秒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88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的成绩打破了沉睡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13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年之久的男子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110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米栏世界纪录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并夺得金牌！该项目原世界纪录是由刘翔和英国名将科林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杰克逊共同保持的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秒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91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2012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18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日晚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23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53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分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在英国伯明翰举行的国际田联室内赛男子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60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米栏决赛中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刘翔以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秒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41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获得冠军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打破了他自己保持的亚洲纪录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! 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罗伯斯以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秒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50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获得亚军。 </a:t>
            </a:r>
          </a:p>
        </p:txBody>
      </p:sp>
      <p:pic>
        <p:nvPicPr>
          <p:cNvPr id="103430" name="Picture 6" descr="3609218_550x550_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9315" y="3242787"/>
            <a:ext cx="3194685" cy="19007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1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1398270" y="873160"/>
            <a:ext cx="6176010" cy="80724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at the picture and the title of the passage in Activity 2. </a:t>
            </a:r>
          </a:p>
        </p:txBody>
      </p:sp>
      <p:sp>
        <p:nvSpPr>
          <p:cNvPr id="187400" name="WordArt 8"/>
          <p:cNvSpPr>
            <a:spLocks noChangeArrowheads="1" noChangeShapeType="1" noTextEdit="1"/>
          </p:cNvSpPr>
          <p:nvPr/>
        </p:nvSpPr>
        <p:spPr bwMode="auto">
          <a:xfrm>
            <a:off x="3651885" y="1919287"/>
            <a:ext cx="3834289" cy="749618"/>
          </a:xfrm>
          <a:prstGeom prst="rect">
            <a:avLst/>
          </a:prstGeom>
        </p:spPr>
        <p:txBody>
          <a:bodyPr vert="horz" wrap="none" lIns="68580" tIns="34290" rIns="68580" bIns="34290" numCol="1" anchor="t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eaLnBrk="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n w="9525" cap="flat" cmpd="sng"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Liu Xiang — trained to be</a:t>
            </a:r>
            <a:endParaRPr lang="ko-KR" altLang="en-US" sz="2000" dirty="0">
              <a:ln w="9525" cap="flat" cmpd="sng">
                <a:round/>
              </a:ln>
              <a:solidFill>
                <a:srgbClr val="3366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n w="9525" cap="flat" cmpd="sng"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 best in the world</a:t>
            </a:r>
            <a:endParaRPr lang="ko-KR" altLang="en-US" sz="2000" dirty="0">
              <a:ln w="9525" cap="flat" cmpd="sng">
                <a:round/>
              </a:ln>
              <a:solidFill>
                <a:srgbClr val="3366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251585" y="3038951"/>
            <a:ext cx="6322695" cy="1915909"/>
          </a:xfrm>
          <a:prstGeom prst="rect">
            <a:avLst/>
          </a:prstGeom>
          <a:noFill/>
          <a:ln w="38100" cmpd="dbl" algn="ctr">
            <a:solidFill>
              <a:srgbClr val="CC99FF"/>
            </a:solidFill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Who is he?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and where did he get his Olympic gold medal?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was his feeling at the moment?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he ever suffered from injury or defeat?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0000">
            <a:off x="656749" y="1750219"/>
            <a:ext cx="2124551" cy="1364456"/>
          </a:xfrm>
          <a:prstGeom prst="parallelogram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ldLvl="0" animBg="1"/>
      <p:bldP spid="187400" grpId="0" animBg="1"/>
      <p:bldP spid="18740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23449" y="747713"/>
            <a:ext cx="6319361" cy="71485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1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 what you know about Liu Xiang and how he became a sports hero.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923449" y="2061686"/>
            <a:ext cx="3240405" cy="1877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information:</a:t>
            </a:r>
            <a:endParaRPr lang="ko-KR" alt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Born: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13, 1983</a:t>
            </a:r>
            <a:endParaRPr lang="ko-KR" altLang="en-US" sz="20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Height: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1.89m</a:t>
            </a:r>
            <a:endParaRPr lang="ko-KR" altLang="en-US" sz="20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Weight: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85kg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43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693" y="1159193"/>
            <a:ext cx="2950369" cy="38885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bldLvl="0" animBg="1"/>
      <p:bldP spid="18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368" y="758667"/>
            <a:ext cx="7073265" cy="41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2ce9230-183a-44d0-91f6-6557c64205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3f6770a0-cf85-4e4d-9dd7-6a5c4fecfda8}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Microsoft Office PowerPoint</Application>
  <PresentationFormat>全屏显示(16:9)</PresentationFormat>
  <Paragraphs>234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186</cp:revision>
  <dcterms:created xsi:type="dcterms:W3CDTF">2018-11-26T09:24:00Z</dcterms:created>
  <dcterms:modified xsi:type="dcterms:W3CDTF">2023-01-16T13:41:37Z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7CFA4E07999447D3BD3884557F779399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