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88" r:id="rId4"/>
    <p:sldId id="296" r:id="rId5"/>
    <p:sldId id="293" r:id="rId6"/>
    <p:sldId id="289" r:id="rId7"/>
    <p:sldId id="298" r:id="rId8"/>
    <p:sldId id="292" r:id="rId9"/>
    <p:sldId id="297" r:id="rId10"/>
    <p:sldId id="285" r:id="rId11"/>
    <p:sldId id="274" r:id="rId12"/>
    <p:sldId id="287" r:id="rId13"/>
    <p:sldId id="277" r:id="rId14"/>
    <p:sldId id="295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5DFFF"/>
    <a:srgbClr val="FFFFFF"/>
    <a:srgbClr val="C1894B"/>
    <a:srgbClr val="FFFFC9"/>
    <a:srgbClr val="16EA20"/>
    <a:srgbClr val="0000CC"/>
    <a:srgbClr val="A4A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27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BA5686-F791-4DCB-8E0D-6B1067EE891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44B122-4F8E-4141-87ED-0344A40936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F3022E-2E22-4C24-8CBF-E1C16C5320E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99D9E6-C5D0-4BC9-B810-1D7AE5492D9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DEBB68-2F20-423C-97DB-00EEDDE9E223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EB1B984-AA1E-452D-B59D-B282B0C55525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B7A5-BE99-452F-8A76-FFDEBFB217C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043E-941A-493D-B97C-90F69203B5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332A-0A3A-41E5-8A71-848A08FD0C8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65683-DDB5-4A2F-85FF-EB240E24B3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0313-100D-445F-A4D2-F7A5484923C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B506-42D6-4D1E-B2C4-E3A768BDE1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0313-100D-445F-A4D2-F7A5484923C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B506-42D6-4D1E-B2C4-E3A768BDE1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1B82-8DAA-4B10-8C2F-F13D44DB063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D756-FC4E-4182-A558-ACA2D2893D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DB0076-5F01-4FFE-952A-E19C5901F61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236B54-748B-4BFB-BCF5-2BAA4A4C014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3079" name="图片 8" descr="数学ppt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slide" Target="slide1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4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file:///C:\Documents%20and%20Settings\Administrator\Application%20Data\Tencent\Users\125899998\QQ\WinTemp\RichOle\YM%7bQ%5bYX%5b%7dE8B~%5b63UV2V@GN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file:///C:\Documents%20and%20Settings\Administrator\Application%20Data\Tencent\Users\125899998\QQ\WinTemp\RichOle\_O4N(F%7b%7bSTLYW4HL3_P%7bP$X.jpg" TargetMode="Externa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jpeg"/><Relationship Id="rId10" Type="http://schemas.openxmlformats.org/officeDocument/2006/relationships/image" Target="../media/image11.wmf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.xml"/><Relationship Id="rId7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slide" Target="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标题 1"/>
          <p:cNvSpPr txBox="1"/>
          <p:nvPr/>
        </p:nvSpPr>
        <p:spPr bwMode="auto">
          <a:xfrm>
            <a:off x="718942" y="278092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认识正负数</a:t>
            </a:r>
          </a:p>
        </p:txBody>
      </p:sp>
      <p:sp>
        <p:nvSpPr>
          <p:cNvPr id="17" name="矩形 16"/>
          <p:cNvSpPr/>
          <p:nvPr/>
        </p:nvSpPr>
        <p:spPr>
          <a:xfrm>
            <a:off x="2665870" y="486529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48004" y="1340768"/>
            <a:ext cx="53142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小隶书简" pitchFamily="49" charset="-122"/>
                <a:ea typeface="汉仪小隶书简" pitchFamily="49" charset="-122"/>
              </a:rPr>
              <a:t>中国的热极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8313" y="1243013"/>
            <a:ext cx="770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1.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请你在表格内用正负数记录某仓库一周的进出货情况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三、自主练习</a:t>
            </a:r>
          </a:p>
        </p:txBody>
      </p:sp>
      <p:pic>
        <p:nvPicPr>
          <p:cNvPr id="12292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539750" y="2420938"/>
            <a:ext cx="3384550" cy="26479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○周一   进货</a:t>
            </a:r>
            <a:r>
              <a:rPr lang="en-US" altLang="zh-CN" sz="2400" dirty="0">
                <a:latin typeface="楷体_GB2312" pitchFamily="1" charset="-122"/>
                <a:ea typeface="楷体_GB2312" pitchFamily="1" charset="-122"/>
              </a:rPr>
              <a:t>1000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吨</a:t>
            </a:r>
          </a:p>
          <a:p>
            <a:pPr eaLnBrk="1" hangingPunct="1"/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○周二   出货</a:t>
            </a:r>
            <a:r>
              <a:rPr lang="en-US" altLang="zh-CN" sz="2400" dirty="0">
                <a:latin typeface="楷体_GB2312" pitchFamily="1" charset="-122"/>
                <a:ea typeface="楷体_GB2312" pitchFamily="1" charset="-122"/>
              </a:rPr>
              <a:t>360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吨</a:t>
            </a:r>
          </a:p>
          <a:p>
            <a:pPr eaLnBrk="1" hangingPunct="1"/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○周三   出货</a:t>
            </a:r>
            <a:r>
              <a:rPr lang="en-US" altLang="zh-CN" sz="2400" dirty="0">
                <a:latin typeface="楷体_GB2312" pitchFamily="1" charset="-122"/>
                <a:ea typeface="楷体_GB2312" pitchFamily="1" charset="-122"/>
              </a:rPr>
              <a:t>280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吨</a:t>
            </a:r>
          </a:p>
          <a:p>
            <a:pPr eaLnBrk="1" hangingPunct="1"/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○周四   出货</a:t>
            </a:r>
            <a:r>
              <a:rPr lang="en-US" altLang="zh-CN" sz="2400" dirty="0">
                <a:latin typeface="楷体_GB2312" pitchFamily="1" charset="-122"/>
                <a:ea typeface="楷体_GB2312" pitchFamily="1" charset="-122"/>
              </a:rPr>
              <a:t>300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吨</a:t>
            </a:r>
          </a:p>
          <a:p>
            <a:pPr eaLnBrk="1" hangingPunct="1"/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○周五   进货</a:t>
            </a:r>
            <a:r>
              <a:rPr lang="en-US" altLang="zh-CN" sz="2400" dirty="0">
                <a:latin typeface="楷体_GB2312" pitchFamily="1" charset="-122"/>
                <a:ea typeface="楷体_GB2312" pitchFamily="1" charset="-122"/>
              </a:rPr>
              <a:t>1200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吨</a:t>
            </a:r>
          </a:p>
          <a:p>
            <a:pPr eaLnBrk="1" hangingPunct="1"/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○周六   出货</a:t>
            </a:r>
            <a:r>
              <a:rPr lang="en-US" altLang="zh-CN" sz="2400" dirty="0">
                <a:latin typeface="楷体_GB2312" pitchFamily="1" charset="-122"/>
                <a:ea typeface="楷体_GB2312" pitchFamily="1" charset="-122"/>
              </a:rPr>
              <a:t>400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吨</a:t>
            </a:r>
          </a:p>
          <a:p>
            <a:pPr eaLnBrk="1" hangingPunct="1"/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○周日   出货</a:t>
            </a:r>
            <a:r>
              <a:rPr lang="en-US" altLang="zh-CN" sz="2400" dirty="0">
                <a:latin typeface="楷体_GB2312" pitchFamily="1" charset="-122"/>
                <a:ea typeface="楷体_GB2312" pitchFamily="1" charset="-122"/>
              </a:rPr>
              <a:t>430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吨</a:t>
            </a:r>
          </a:p>
        </p:txBody>
      </p:sp>
      <p:sp>
        <p:nvSpPr>
          <p:cNvPr id="12294" name="Text Box 48"/>
          <p:cNvSpPr txBox="1">
            <a:spLocks noChangeArrowheads="1"/>
          </p:cNvSpPr>
          <p:nvPr/>
        </p:nvSpPr>
        <p:spPr bwMode="auto">
          <a:xfrm>
            <a:off x="4572000" y="2205038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aphicFrame>
        <p:nvGraphicFramePr>
          <p:cNvPr id="34910" name="Group 94"/>
          <p:cNvGraphicFramePr>
            <a:graphicFrameLocks noGrp="1"/>
          </p:cNvGraphicFramePr>
          <p:nvPr>
            <p:ph/>
          </p:nvPr>
        </p:nvGraphicFramePr>
        <p:xfrm>
          <a:off x="4067175" y="1916113"/>
          <a:ext cx="4176713" cy="3684588"/>
        </p:xfrm>
        <a:graphic>
          <a:graphicData uri="http://schemas.openxmlformats.org/drawingml/2006/table">
            <a:tbl>
              <a:tblPr/>
              <a:tblGrid>
                <a:gridCol w="10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星期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89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货物进出情况（吨）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8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227763" y="2852738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-360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227763" y="3330575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-280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227763" y="3787775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-300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227763" y="4267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+1200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297613" y="4724400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-400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299200" y="51562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-430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4912" name="Text Box 96"/>
          <p:cNvSpPr txBox="1">
            <a:spLocks noChangeArrowheads="1"/>
          </p:cNvSpPr>
          <p:nvPr/>
        </p:nvSpPr>
        <p:spPr bwMode="auto">
          <a:xfrm>
            <a:off x="6156325" y="23495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+1000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/>
      <p:bldP spid="34828" grpId="0"/>
      <p:bldP spid="34829" grpId="0"/>
      <p:bldP spid="34830" grpId="0"/>
      <p:bldP spid="34831" grpId="0"/>
      <p:bldP spid="349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2987675" y="4606925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3995738" y="4581525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5076825" y="4606925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6099175" y="461010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7164388" y="4606925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2051050" y="458152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0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1922463" y="540226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2959100" y="540226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5076825" y="5373688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</a:p>
        </p:txBody>
      </p:sp>
      <p:sp>
        <p:nvSpPr>
          <p:cNvPr id="21573" name="Text Box 69"/>
          <p:cNvSpPr txBox="1">
            <a:spLocks noChangeArrowheads="1"/>
          </p:cNvSpPr>
          <p:nvPr/>
        </p:nvSpPr>
        <p:spPr bwMode="auto">
          <a:xfrm>
            <a:off x="7164388" y="53736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4213225" y="541972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6084888" y="53736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-10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2857500" y="386080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6011863" y="378936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+10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4067175" y="3789363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4932363" y="378936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-10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7019925" y="378936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-10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1835150" y="3860800"/>
            <a:ext cx="792163" cy="36671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+10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3332" name="Text Box 7"/>
          <p:cNvSpPr txBox="1">
            <a:spLocks noChangeArrowheads="1"/>
          </p:cNvSpPr>
          <p:nvPr/>
        </p:nvSpPr>
        <p:spPr bwMode="auto">
          <a:xfrm>
            <a:off x="468313" y="1268413"/>
            <a:ext cx="8496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2.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五年级举行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《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中华人民共和国未成年人保护法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》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知识竞赛。评分标准：   加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10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分，   扣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10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分，   得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分。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个班级的答题情况如下，请用正负数表示各班的得分情况。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333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611188" y="549275"/>
            <a:ext cx="3313112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三、自主练习</a:t>
            </a:r>
          </a:p>
        </p:txBody>
      </p:sp>
      <p:sp>
        <p:nvSpPr>
          <p:cNvPr id="13335" name="Rectangle 97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36" name="Rectangle 99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37" name="Rectangle 101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38" name="Rectangle 103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39" name="Rectangle 105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40" name="Rectangle 107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41" name="Rectangle 110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42" name="Rectangle 112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43" name="Rectangle 114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44" name="Rectangle 116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45" name="Rectangle 118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46" name="Rectangle 120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47" name="Rectangle 123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48" name="Rectangle 125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49" name="Rectangle 127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50" name="Rectangle 129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51" name="Rectangle 131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52" name="Rectangle 133"/>
          <p:cNvSpPr>
            <a:spLocks noChangeArrowheads="1"/>
          </p:cNvSpPr>
          <p:nvPr/>
        </p:nvSpPr>
        <p:spPr bwMode="auto">
          <a:xfrm>
            <a:off x="1624013" y="2393950"/>
            <a:ext cx="781050" cy="0"/>
          </a:xfrm>
          <a:prstGeom prst="rect">
            <a:avLst/>
          </a:prstGeom>
          <a:solidFill>
            <a:srgbClr val="ADE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graphicFrame>
        <p:nvGraphicFramePr>
          <p:cNvPr id="13433" name="Group 121"/>
          <p:cNvGraphicFramePr>
            <a:graphicFrameLocks noGrp="1"/>
          </p:cNvGraphicFramePr>
          <p:nvPr/>
        </p:nvGraphicFramePr>
        <p:xfrm>
          <a:off x="323850" y="2708275"/>
          <a:ext cx="8569325" cy="3384551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  <a:cs typeface="宋体" panose="02010600030101010101" pitchFamily="2" charset="-122"/>
                        </a:rPr>
                        <a:t>第一题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  <a:cs typeface="宋体" panose="02010600030101010101" pitchFamily="2" charset="-122"/>
                        </a:rPr>
                        <a:t>第二题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  <a:cs typeface="宋体" panose="02010600030101010101" pitchFamily="2" charset="-122"/>
                        </a:rPr>
                        <a:t>第三题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  <a:cs typeface="宋体" panose="02010600030101010101" pitchFamily="2" charset="-122"/>
                        </a:rPr>
                        <a:t>第四题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  <a:cs typeface="宋体" panose="02010600030101010101" pitchFamily="2" charset="-122"/>
                        </a:rPr>
                        <a:t>第五题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  <a:cs typeface="宋体" panose="02010600030101010101" pitchFamily="2" charset="-122"/>
                        </a:rPr>
                        <a:t>第六题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1" charset="-122"/>
                        </a:rPr>
                        <a:t>得分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五年级一班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五年级二班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楷体_GB2312" pitchFamily="1" charset="-122"/>
                        </a:rPr>
                        <a:t>五年级三班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792" name="Picture 288" descr="@1GDL]QBV6`H]}]HB@`Z$XV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8175" y="3789363"/>
            <a:ext cx="6699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8101013" y="4606925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+50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8101013" y="53736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+30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21822" name="Picture 318" descr="@1GDL]QBV6`H]}]HB@`Z$XV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7588" y="3752850"/>
            <a:ext cx="72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24" name="Picture 320" descr="@1GDL]QBV6`H]}]HB@`Z$XV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1963" y="4560888"/>
            <a:ext cx="72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8027988" y="384651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+10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21825" name="Picture 321" descr="@1GDL]QBV6`H]}]HB@`Z$X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38600" y="4538663"/>
            <a:ext cx="742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26" name="Picture 322" descr="@1GDL]QBV6`H]}]HB@`Z$X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825" y="4543425"/>
            <a:ext cx="741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27" name="Picture 323" descr="@1GDL]QBV6`H]}]HB@`Z$XV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27750" y="4559300"/>
            <a:ext cx="6985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29" name="Picture 325" descr="@1GDL]QBV6`H]}]HB@`Z$X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65325" y="5372100"/>
            <a:ext cx="741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30" name="Picture 326" descr="@1GDL]QBV6`H]}]HB@`Z$XV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87675" y="5362575"/>
            <a:ext cx="742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31" name="Picture 327" descr="@1GDL]QBV6`H]}]HB@`Z$X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825" y="5335588"/>
            <a:ext cx="7413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32" name="Picture 328" descr="@1GDL]QBV6`H]}]HB@`Z$X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07238" y="5335588"/>
            <a:ext cx="7413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3" name="AutoShape 332" descr="3G4HD85~CIWYLF$[PB(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4" name="AutoShape 333" descr="3G4HD85~CIWYLF$[PB(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1838" name="Picture 334" descr="@1GDL]QBV6`H]}]HB@`Z$X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35813" y="4543425"/>
            <a:ext cx="7413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39" name="Picture 335" descr="54YNAE3DGQMPZJ8[3O0R59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95738" y="3778250"/>
            <a:ext cx="5762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40" name="Picture 336" descr="54YNAE3DGQMPZJ8[3O0R59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2463" y="4508500"/>
            <a:ext cx="6492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42" name="Picture 338" descr="54YNAE3DGQMPZJ8[3O0R59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0200" y="5373688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44" name="Picture 340" descr="[GBF()DHWSK2EU0}]2}IKSX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3800" y="3711575"/>
            <a:ext cx="6477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45" name="Picture 341" descr="[GBF()DHWSK2EU0}]2}IKSX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5975" y="3736975"/>
            <a:ext cx="646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46" name="Picture 342" descr="[GBF()DHWSK2EU0}]2}IKSX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5353050"/>
            <a:ext cx="6477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2" name="Picture 343" descr="[GBF()DHWSK2EU0}]2}IKSX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79838" y="1700213"/>
            <a:ext cx="360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3" name="Picture 344" descr="A[B@1JCCFO_IK5VE}[WGX_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95513" y="1700213"/>
            <a:ext cx="360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4" name="Picture 345" descr="5C{6AUM[4UPL}_NPIF(58H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07038" y="1720850"/>
            <a:ext cx="360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34" name="Rectangle 122"/>
          <p:cNvSpPr>
            <a:spLocks noChangeArrowheads="1"/>
          </p:cNvSpPr>
          <p:nvPr/>
        </p:nvSpPr>
        <p:spPr bwMode="auto">
          <a:xfrm>
            <a:off x="7956550" y="3789363"/>
            <a:ext cx="974725" cy="574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35" name="Rectangle 123"/>
          <p:cNvSpPr>
            <a:spLocks noChangeArrowheads="1"/>
          </p:cNvSpPr>
          <p:nvPr/>
        </p:nvSpPr>
        <p:spPr bwMode="auto">
          <a:xfrm>
            <a:off x="8027988" y="4508500"/>
            <a:ext cx="901700" cy="574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36" name="Rectangle 124"/>
          <p:cNvSpPr>
            <a:spLocks noChangeArrowheads="1"/>
          </p:cNvSpPr>
          <p:nvPr/>
        </p:nvSpPr>
        <p:spPr bwMode="auto">
          <a:xfrm>
            <a:off x="7956550" y="5373688"/>
            <a:ext cx="865188" cy="574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2916238" y="3740150"/>
            <a:ext cx="719137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+10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21821" name="Picture 317" descr="@1GDL]QBV6`H]}]HB@`Z$XV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6238" y="3789363"/>
            <a:ext cx="7191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1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9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1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1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1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1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1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1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1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21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4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1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21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4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21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4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3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3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3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36"/>
                  </p:tgtEl>
                </p:cond>
              </p:nextCondLst>
            </p:seq>
          </p:childTnLst>
        </p:cTn>
      </p:par>
    </p:tnLst>
    <p:bldLst>
      <p:bldP spid="21562" grpId="0"/>
      <p:bldP spid="21563" grpId="0"/>
      <p:bldP spid="21564" grpId="0"/>
      <p:bldP spid="21565" grpId="0"/>
      <p:bldP spid="21566" grpId="0"/>
      <p:bldP spid="21561" grpId="0"/>
      <p:bldP spid="21568" grpId="0"/>
      <p:bldP spid="21569" grpId="0"/>
      <p:bldP spid="21571" grpId="0"/>
      <p:bldP spid="21573" grpId="0"/>
      <p:bldP spid="21570" grpId="0"/>
      <p:bldP spid="21572" grpId="0"/>
      <p:bldP spid="21555" grpId="0"/>
      <p:bldP spid="21558" grpId="0"/>
      <p:bldP spid="21556" grpId="0"/>
      <p:bldP spid="21557" grpId="0"/>
      <p:bldP spid="21559" grpId="0"/>
      <p:bldP spid="21554" grpId="0" animBg="1"/>
      <p:bldP spid="21567" grpId="0"/>
      <p:bldP spid="21574" grpId="0"/>
      <p:bldP spid="215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C:\Documents and Settings\pub\Desktop\新ppt\返回首页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468313" y="1238250"/>
            <a:ext cx="8135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3.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如果上车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12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位乘客用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+12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表示，那么下车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8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位乘客该怎样表示呢？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611188" y="549275"/>
            <a:ext cx="518477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三、自主练习</a:t>
            </a:r>
          </a:p>
        </p:txBody>
      </p:sp>
      <p:pic>
        <p:nvPicPr>
          <p:cNvPr id="14341" name="Picture 19" descr="C:\Documents and Settings\Administrator\Application Data\Tencent\Users\125899998\QQ\WinTemp\RichOle\YM{Q[YX[}E8B~[63UV2V@GN.jp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1187450" y="2276475"/>
            <a:ext cx="518477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692275" y="5084763"/>
            <a:ext cx="5473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下车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位乘客用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-8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表示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981075"/>
            <a:ext cx="7777163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4.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下图每一格表示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米，小卫开始所在的位置在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0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处。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       </a:t>
            </a:r>
          </a:p>
        </p:txBody>
      </p:sp>
      <p:pic>
        <p:nvPicPr>
          <p:cNvPr id="15363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611188" y="549275"/>
            <a:ext cx="518477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三、自主练习</a:t>
            </a:r>
          </a:p>
        </p:txBody>
      </p:sp>
      <p:pic>
        <p:nvPicPr>
          <p:cNvPr id="15365" name="Picture 42" descr="C:\Documents and Settings\Administrator\Application Data\Tencent\Users\125899998\QQ\WinTemp\RichOle\_O4N(F{{STLYW4HL3_P{P$X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1042988" y="1628775"/>
            <a:ext cx="67691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43"/>
          <p:cNvSpPr txBox="1">
            <a:spLocks noChangeArrowheads="1"/>
          </p:cNvSpPr>
          <p:nvPr/>
        </p:nvSpPr>
        <p:spPr bwMode="auto">
          <a:xfrm>
            <a:off x="828675" y="3068638"/>
            <a:ext cx="72723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）如果小卫从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0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点向东行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米，表示为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+3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米，那么从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0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点向西行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米，表示为</a:t>
            </a:r>
            <a:r>
              <a:rPr lang="zh-CN" altLang="en-US" sz="2400" b="1" u="sng">
                <a:latin typeface="楷体_GB2312" pitchFamily="1" charset="-122"/>
                <a:ea typeface="楷体_GB2312" pitchFamily="1" charset="-122"/>
              </a:rPr>
              <a:t>     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米。</a:t>
            </a:r>
          </a:p>
          <a:p>
            <a:pPr eaLnBrk="1" hangingPunct="1"/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）如果小卫现在所在的位置是  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+5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米处，说明他向</a:t>
            </a:r>
            <a:r>
              <a:rPr lang="zh-CN" altLang="en-US" sz="2400" b="1" u="sng">
                <a:latin typeface="楷体_GB2312" pitchFamily="1" charset="-122"/>
                <a:ea typeface="楷体_GB2312" pitchFamily="1" charset="-122"/>
              </a:rPr>
              <a:t>    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行走了</a:t>
            </a:r>
            <a:r>
              <a:rPr lang="zh-CN" altLang="en-US" sz="2400" b="1" u="sng">
                <a:latin typeface="楷体_GB2312" pitchFamily="1" charset="-122"/>
                <a:ea typeface="楷体_GB2312" pitchFamily="1" charset="-122"/>
              </a:rPr>
              <a:t>        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米。</a:t>
            </a:r>
          </a:p>
          <a:p>
            <a:pPr eaLnBrk="1" hangingPunct="1"/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）如果小卫现在所在的位置是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-7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米处，说明他是向</a:t>
            </a:r>
            <a:r>
              <a:rPr lang="zh-CN" altLang="en-US" sz="2400" b="1" u="sng">
                <a:latin typeface="楷体_GB2312" pitchFamily="1" charset="-122"/>
                <a:ea typeface="楷体_GB2312" pitchFamily="1" charset="-122"/>
              </a:rPr>
              <a:t>    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行了</a:t>
            </a:r>
            <a:r>
              <a:rPr lang="zh-CN" altLang="en-US" sz="2400" b="1" u="sng">
                <a:latin typeface="楷体_GB2312" pitchFamily="1" charset="-122"/>
                <a:ea typeface="楷体_GB2312" pitchFamily="1" charset="-122"/>
              </a:rPr>
              <a:t>     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米。</a:t>
            </a:r>
          </a:p>
          <a:p>
            <a:pPr eaLnBrk="1" hangingPunct="1"/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）如果小卫从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0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点先向西行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6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米，又向东行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5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米，这时小卫的位置表示</a:t>
            </a:r>
            <a:r>
              <a:rPr lang="zh-CN" altLang="en-US" sz="2400" b="1" u="sng">
                <a:latin typeface="楷体_GB2312" pitchFamily="1" charset="-122"/>
                <a:ea typeface="楷体_GB2312" pitchFamily="1" charset="-122"/>
              </a:rPr>
              <a:t>     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米。</a:t>
            </a: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4500563" y="342741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- 4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260475" y="4148138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东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3492500" y="4194175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5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403350" y="486886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西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916238" y="486886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</a:t>
            </a: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3708400" y="5661025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-1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0" grpId="0"/>
      <p:bldP spid="24621" grpId="0"/>
      <p:bldP spid="24622" grpId="0"/>
      <p:bldP spid="24623" grpId="0"/>
      <p:bldP spid="24624" grpId="0"/>
      <p:bldP spid="246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1065213"/>
            <a:ext cx="3384550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 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5.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 填一填，读一读。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       </a:t>
            </a:r>
          </a:p>
        </p:txBody>
      </p:sp>
      <p:pic>
        <p:nvPicPr>
          <p:cNvPr id="16387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518477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三、自主练习</a:t>
            </a: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1258888" y="2924175"/>
            <a:ext cx="6913562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2195513" y="2779713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1619250" y="2779713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2771775" y="278130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3348038" y="278130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3924300" y="278130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4500563" y="2779713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5076825" y="278130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5651500" y="278130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6227763" y="278130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6804025" y="278130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7380288" y="278130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4427538" y="2636838"/>
            <a:ext cx="144462" cy="287337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3708400" y="28527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-1</a:t>
            </a:r>
            <a:endParaRPr lang="zh-CN" altLang="en-US" sz="2400" b="1">
              <a:solidFill>
                <a:schemeClr val="hlink"/>
              </a:solidFill>
            </a:endParaRP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3132138" y="285273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-2</a:t>
            </a:r>
            <a:endParaRPr lang="zh-CN" altLang="en-US" sz="2400" b="1">
              <a:solidFill>
                <a:schemeClr val="hlink"/>
              </a:solidFill>
            </a:endParaRP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1403350" y="285273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-5</a:t>
            </a:r>
            <a:endParaRPr lang="zh-CN" altLang="en-US" sz="2400" b="1">
              <a:solidFill>
                <a:schemeClr val="hlink"/>
              </a:solidFill>
            </a:endParaRPr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4932363" y="28527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1</a:t>
            </a:r>
            <a:endParaRPr lang="zh-CN" altLang="en-US" sz="2400" b="1">
              <a:solidFill>
                <a:schemeClr val="hlink"/>
              </a:solidFill>
            </a:endParaRP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6084888" y="28527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6659563" y="285273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auto">
          <a:xfrm>
            <a:off x="4356100" y="28527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16409" name="Rectangle 26"/>
          <p:cNvSpPr>
            <a:spLocks noChangeArrowheads="1"/>
          </p:cNvSpPr>
          <p:nvPr/>
        </p:nvSpPr>
        <p:spPr bwMode="auto">
          <a:xfrm>
            <a:off x="1979613" y="2997200"/>
            <a:ext cx="431800" cy="360363"/>
          </a:xfrm>
          <a:prstGeom prst="rect">
            <a:avLst/>
          </a:prstGeom>
          <a:solidFill>
            <a:srgbClr val="FF0000">
              <a:alpha val="0"/>
            </a:srgb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0" name="Rectangle 27"/>
          <p:cNvSpPr>
            <a:spLocks noChangeArrowheads="1"/>
          </p:cNvSpPr>
          <p:nvPr/>
        </p:nvSpPr>
        <p:spPr bwMode="auto">
          <a:xfrm>
            <a:off x="2555875" y="2997200"/>
            <a:ext cx="431800" cy="360363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1" name="Rectangle 28"/>
          <p:cNvSpPr>
            <a:spLocks noChangeArrowheads="1"/>
          </p:cNvSpPr>
          <p:nvPr/>
        </p:nvSpPr>
        <p:spPr bwMode="auto">
          <a:xfrm>
            <a:off x="5435600" y="2997200"/>
            <a:ext cx="431800" cy="360363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2" name="Rectangle 29"/>
          <p:cNvSpPr>
            <a:spLocks noChangeArrowheads="1"/>
          </p:cNvSpPr>
          <p:nvPr/>
        </p:nvSpPr>
        <p:spPr bwMode="auto">
          <a:xfrm>
            <a:off x="7164388" y="2997200"/>
            <a:ext cx="431800" cy="360363"/>
          </a:xfrm>
          <a:prstGeom prst="rect">
            <a:avLst/>
          </a:prstGeom>
          <a:solidFill>
            <a:srgbClr val="008000">
              <a:alpha val="0"/>
            </a:srgb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979613" y="292417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-4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2555875" y="2924175"/>
            <a:ext cx="503238" cy="457200"/>
          </a:xfrm>
          <a:prstGeom prst="rect">
            <a:avLst/>
          </a:prstGeom>
          <a:solidFill>
            <a:srgbClr val="FF99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-3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5437188" y="292417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237413" y="292417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1908175" y="2997200"/>
            <a:ext cx="576263" cy="336550"/>
          </a:xfrm>
          <a:prstGeom prst="rect">
            <a:avLst/>
          </a:prstGeom>
          <a:solidFill>
            <a:srgbClr val="FF99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2484438" y="3021013"/>
            <a:ext cx="576262" cy="336550"/>
          </a:xfrm>
          <a:prstGeom prst="rect">
            <a:avLst/>
          </a:prstGeom>
          <a:solidFill>
            <a:srgbClr val="16EA2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600" b="1">
              <a:solidFill>
                <a:srgbClr val="FF3300"/>
              </a:solidFill>
            </a:endParaRP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5364163" y="2997200"/>
            <a:ext cx="576262" cy="336550"/>
          </a:xfrm>
          <a:prstGeom prst="rect">
            <a:avLst/>
          </a:prstGeom>
          <a:solidFill>
            <a:srgbClr val="FF99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7092950" y="2997200"/>
            <a:ext cx="576263" cy="336550"/>
          </a:xfrm>
          <a:prstGeom prst="rect">
            <a:avLst/>
          </a:prstGeom>
          <a:solidFill>
            <a:srgbClr val="FF99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42"/>
                  </p:tgtEl>
                </p:cond>
              </p:nextCondLst>
            </p:seq>
          </p:childTnLst>
        </p:cTn>
      </p:par>
    </p:tnLst>
    <p:bldLst>
      <p:bldP spid="47134" grpId="0"/>
      <p:bldP spid="47135" grpId="0" animBg="1"/>
      <p:bldP spid="47136" grpId="0"/>
      <p:bldP spid="47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84213" y="5949950"/>
            <a:ext cx="50403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从图中，你发现了哪些数学信息？</a:t>
            </a:r>
          </a:p>
        </p:txBody>
      </p:sp>
      <p:pic>
        <p:nvPicPr>
          <p:cNvPr id="5123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1" descr="D7L}RX887@(EL]TZXU)1JQ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797425"/>
            <a:ext cx="6030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3" descr="QDBLJU_{H@69Y95WUBU~7`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325" y="5257800"/>
            <a:ext cx="5976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6516688" y="2060575"/>
            <a:ext cx="26273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零上</a:t>
            </a:r>
            <a:r>
              <a:rPr lang="en-US" altLang="zh-CN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13</a:t>
            </a:r>
            <a:r>
              <a:rPr lang="en-US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℃</a:t>
            </a:r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和零下</a:t>
            </a:r>
            <a:r>
              <a:rPr lang="en-US" altLang="zh-CN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3 </a:t>
            </a:r>
            <a:r>
              <a:rPr lang="en-US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℃</a:t>
            </a:r>
          </a:p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是什么意思？怎样表</a:t>
            </a:r>
            <a:endParaRPr lang="en-US" altLang="zh-CN" sz="20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示？ 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516688" y="3933825"/>
            <a:ext cx="28432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比海平面低</a:t>
            </a:r>
            <a:r>
              <a:rPr lang="en-US" altLang="zh-CN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155.31</a:t>
            </a:r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米</a:t>
            </a:r>
            <a:endParaRPr lang="en-US" altLang="zh-CN" sz="20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是什么意思？怎样表</a:t>
            </a:r>
            <a:endParaRPr lang="en-US" altLang="zh-CN" sz="20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示呢？ 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516688" y="1341438"/>
            <a:ext cx="266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最高气温零上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13</a:t>
            </a:r>
            <a:r>
              <a:rPr lang="en-US" altLang="en-US" sz="2000" b="1" dirty="0">
                <a:latin typeface="楷体_GB2312" pitchFamily="1" charset="-122"/>
                <a:ea typeface="楷体_GB2312" pitchFamily="1" charset="-122"/>
              </a:rPr>
              <a:t>℃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最低气温零下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3</a:t>
            </a:r>
            <a:r>
              <a:rPr lang="en-US" altLang="en-US" sz="2000" b="1" dirty="0">
                <a:latin typeface="楷体_GB2312" pitchFamily="1" charset="-122"/>
                <a:ea typeface="楷体_GB2312" pitchFamily="1" charset="-122"/>
              </a:rPr>
              <a:t>℃</a:t>
            </a:r>
            <a:endParaRPr lang="en-US" altLang="zh-CN" sz="20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6407150" y="3141663"/>
            <a:ext cx="2736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比海平面低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155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米比海平面高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831.7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米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827088" y="5995988"/>
            <a:ext cx="550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ea typeface="楷体_GB2312" pitchFamily="1" charset="-122"/>
              </a:rPr>
              <a:t>根据这些信息，你能提出什么问题？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611188" y="4811713"/>
            <a:ext cx="5903912" cy="36671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ea typeface="楷体_GB2312" pitchFamily="1" charset="-122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495300" y="5314950"/>
            <a:ext cx="6048375" cy="36671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ea typeface="楷体_GB2312" pitchFamily="1" charset="-122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417513" y="539750"/>
            <a:ext cx="3238500" cy="539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1" charset="-122"/>
              </a:rPr>
              <a:t>一、情境导入</a:t>
            </a:r>
          </a:p>
        </p:txBody>
      </p:sp>
      <p:pic>
        <p:nvPicPr>
          <p:cNvPr id="5134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859750" y="2214563"/>
            <a:ext cx="158591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1500188"/>
            <a:ext cx="587851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8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120" grpId="0"/>
      <p:bldP spid="4121" grpId="0"/>
      <p:bldP spid="4124" grpId="0"/>
      <p:bldP spid="4125" grpId="0"/>
      <p:bldP spid="4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1" descr="O3[({D93TZX][$VV(JDW5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420938"/>
            <a:ext cx="1511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O3[({D93TZX][$VV(JDW5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2478088"/>
            <a:ext cx="15113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9" descr="C:\Documents and Settings\pub\Desktop\新ppt\返回首页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蓝色按钮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9263" y="62976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蓝色按钮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49375" y="62976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蓝色按钮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47900" y="62976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898525" y="1257300"/>
            <a:ext cx="684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零上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13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℃和零下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3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℃是什么意思？怎样表示？ </a:t>
            </a:r>
          </a:p>
        </p:txBody>
      </p:sp>
      <p:pic>
        <p:nvPicPr>
          <p:cNvPr id="39947" name="Picture 11" descr="O3[({D93TZX][$VV(JDW5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2492375"/>
            <a:ext cx="1511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4450" y="3355975"/>
            <a:ext cx="171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分界线 </a:t>
            </a: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1087438" y="3644900"/>
            <a:ext cx="125253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07950" y="28527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零  上 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07950" y="3979863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零  下 </a:t>
            </a:r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4211638" y="2871788"/>
            <a:ext cx="792162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4916488" y="2684463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零上</a:t>
            </a: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13</a:t>
            </a:r>
            <a:r>
              <a:rPr lang="zh-CN" altLang="en-US" sz="2400" b="1">
                <a:solidFill>
                  <a:srgbClr val="FF0000"/>
                </a:solidFill>
              </a:rPr>
              <a:t>℃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7740650" y="3557588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零下</a:t>
            </a: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℃</a:t>
            </a:r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2484438" y="2492375"/>
            <a:ext cx="0" cy="1152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V="1">
            <a:off x="2484438" y="3644900"/>
            <a:ext cx="0" cy="1223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 flipV="1">
            <a:off x="3779838" y="3605213"/>
            <a:ext cx="1223962" cy="158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>
            <a:off x="4686300" y="2882900"/>
            <a:ext cx="15875" cy="1944688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6948488" y="3735388"/>
            <a:ext cx="863600" cy="15875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92" name="Line 56"/>
          <p:cNvSpPr>
            <a:spLocks noChangeShapeType="1"/>
          </p:cNvSpPr>
          <p:nvPr/>
        </p:nvSpPr>
        <p:spPr bwMode="auto">
          <a:xfrm>
            <a:off x="6588125" y="3573463"/>
            <a:ext cx="12239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 flipH="1">
            <a:off x="7451725" y="3759200"/>
            <a:ext cx="0" cy="1038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二、合作探索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9996" name="Text Box 3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88913" y="608806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   分界线</a:t>
            </a:r>
            <a:endParaRPr lang="en-US" altLang="zh-CN" sz="1200" b="1">
              <a:ea typeface="楷体_GB2312" pitchFamily="1" charset="-122"/>
            </a:endParaRPr>
          </a:p>
        </p:txBody>
      </p:sp>
      <p:sp>
        <p:nvSpPr>
          <p:cNvPr id="39997" name="Text Box 3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177925" y="6097588"/>
            <a:ext cx="79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   零上</a:t>
            </a:r>
            <a:endParaRPr lang="en-US" altLang="zh-CN" sz="1200" b="1">
              <a:ea typeface="楷体_GB2312" pitchFamily="1" charset="-122"/>
            </a:endParaRPr>
          </a:p>
        </p:txBody>
      </p:sp>
      <p:sp>
        <p:nvSpPr>
          <p:cNvPr id="39998" name="Text Box 3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051050" y="6097588"/>
            <a:ext cx="79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   零下</a:t>
            </a:r>
            <a:endParaRPr lang="en-US" altLang="zh-CN" sz="1200" b="1">
              <a:ea typeface="楷体_GB2312" pitchFamily="1" charset="-122"/>
            </a:endParaRPr>
          </a:p>
        </p:txBody>
      </p:sp>
      <p:pic>
        <p:nvPicPr>
          <p:cNvPr id="6172" name="Picture 9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9750" y="1282700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323850" y="6092825"/>
            <a:ext cx="647700" cy="7651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258888" y="6121400"/>
            <a:ext cx="649287" cy="7635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124075" y="6092825"/>
            <a:ext cx="647700" cy="7651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176" name="Picture 6" descr="蓝色按钮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84525" y="62658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987675" y="6051550"/>
            <a:ext cx="792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   表示</a:t>
            </a:r>
            <a:endParaRPr lang="en-US" altLang="zh-CN" sz="1200" b="1">
              <a:ea typeface="楷体_GB2312" pitchFamily="1" charset="-122"/>
            </a:endParaRPr>
          </a:p>
        </p:txBody>
      </p:sp>
      <p:sp>
        <p:nvSpPr>
          <p:cNvPr id="37" name="矩形 36">
            <a:hlinkClick r:id="rId9" action="ppaction://hlinksldjump"/>
          </p:cNvPr>
          <p:cNvSpPr/>
          <p:nvPr/>
        </p:nvSpPr>
        <p:spPr>
          <a:xfrm>
            <a:off x="3132138" y="6034088"/>
            <a:ext cx="647700" cy="7651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39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9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9948" grpId="0"/>
      <p:bldP spid="39949" grpId="0" animBg="1"/>
      <p:bldP spid="39950" grpId="0"/>
      <p:bldP spid="39951" grpId="0"/>
      <p:bldP spid="39961" grpId="0" animBg="1"/>
      <p:bldP spid="39966" grpId="0"/>
      <p:bldP spid="39967" grpId="0"/>
      <p:bldP spid="39973" grpId="0" animBg="1"/>
      <p:bldP spid="39973" grpId="1" animBg="1"/>
      <p:bldP spid="39974" grpId="0" animBg="1"/>
      <p:bldP spid="39974" grpId="1" animBg="1"/>
      <p:bldP spid="39976" grpId="0" animBg="1"/>
      <p:bldP spid="39977" grpId="0" animBg="1"/>
      <p:bldP spid="39987" grpId="0" animBg="1"/>
      <p:bldP spid="39992" grpId="0" animBg="1"/>
      <p:bldP spid="39994" grpId="0" animBg="1"/>
      <p:bldP spid="39996" grpId="0"/>
      <p:bldP spid="39997" grpId="0"/>
      <p:bldP spid="39998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869950" y="1316038"/>
            <a:ext cx="684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你能创造符号记录这两个温度吗？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二、合作探索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7189" name="Picture 3" descr="蓝色按钮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263" y="62976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Text Box 3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31775" y="608806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   上下</a:t>
            </a:r>
            <a:endParaRPr lang="en-US" altLang="zh-CN" sz="1200" b="1">
              <a:ea typeface="楷体_GB2312" pitchFamily="1" charset="-122"/>
            </a:endParaRPr>
          </a:p>
        </p:txBody>
      </p:sp>
      <p:pic>
        <p:nvPicPr>
          <p:cNvPr id="7187" name="Picture 4" descr="蓝色按钮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49375" y="62976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 Box 3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177925" y="6097588"/>
            <a:ext cx="79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 左右</a:t>
            </a:r>
            <a:endParaRPr lang="en-US" altLang="zh-CN" sz="1200" b="1">
              <a:ea typeface="楷体_GB2312" pitchFamily="1" charset="-122"/>
            </a:endParaRPr>
          </a:p>
        </p:txBody>
      </p:sp>
      <p:pic>
        <p:nvPicPr>
          <p:cNvPr id="7185" name="Picture 5" descr="蓝色按钮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47900" y="62976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Text Box 3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051050" y="6097588"/>
            <a:ext cx="79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  正负</a:t>
            </a:r>
            <a:endParaRPr lang="en-US" altLang="zh-CN" sz="1200" b="1">
              <a:ea typeface="楷体_GB2312" pitchFamily="1" charset="-122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187450" y="24923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/>
              <a:t>①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↑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13°C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   ↓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3°C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185863" y="3068638"/>
            <a:ext cx="777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/>
              <a:t>②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→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13°C        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←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3°C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1187450" y="36449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③</a:t>
            </a:r>
            <a:r>
              <a:rPr lang="en-US" altLang="zh-CN" b="1" dirty="0"/>
              <a:t>  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+13°C          -3°C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7182" name="Text Box 6"/>
          <p:cNvSpPr txBox="1">
            <a:spLocks noChangeArrowheads="1"/>
          </p:cNvSpPr>
          <p:nvPr/>
        </p:nvSpPr>
        <p:spPr bwMode="auto">
          <a:xfrm>
            <a:off x="1116013" y="1844675"/>
            <a:ext cx="216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零上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13°C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7183" name="Text Box 6"/>
          <p:cNvSpPr txBox="1">
            <a:spLocks noChangeArrowheads="1"/>
          </p:cNvSpPr>
          <p:nvPr/>
        </p:nvSpPr>
        <p:spPr bwMode="auto">
          <a:xfrm>
            <a:off x="3492500" y="1814513"/>
            <a:ext cx="215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零下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3°C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195513" y="4508500"/>
            <a:ext cx="4105275" cy="1004888"/>
          </a:xfrm>
          <a:prstGeom prst="rect">
            <a:avLst/>
          </a:prstGeom>
          <a:solidFill>
            <a:srgbClr val="FF66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零上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13°C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，记作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+13°C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；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零下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3°C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，记作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 -3°C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。</a:t>
            </a:r>
          </a:p>
        </p:txBody>
      </p:sp>
      <p:pic>
        <p:nvPicPr>
          <p:cNvPr id="2" name="Picture 5" descr="蓝色按钮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13088" y="62674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3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959100" y="60817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  规定</a:t>
            </a:r>
            <a:endParaRPr lang="en-US" altLang="zh-CN" sz="1200" b="1">
              <a:ea typeface="楷体_GB2312" pitchFamily="1" charset="-122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395288" y="6021388"/>
            <a:ext cx="576262" cy="8366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1258888" y="6021388"/>
            <a:ext cx="576262" cy="8366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2124075" y="6021388"/>
            <a:ext cx="576263" cy="8366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3059113" y="6021388"/>
            <a:ext cx="576262" cy="8366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91" name="Picture 28" descr="1G]2HL]YS)ZT`8_OHVINRV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175" y="1312863"/>
            <a:ext cx="444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5"/>
                  </p:tgtEl>
                </p:cond>
              </p:nextCondLst>
            </p:seq>
          </p:childTnLst>
        </p:cTn>
      </p:par>
    </p:tnLst>
    <p:bldLst>
      <p:bldP spid="7171" grpId="0"/>
      <p:bldP spid="7190" grpId="0"/>
      <p:bldP spid="7188" grpId="0"/>
      <p:bldP spid="7186" grpId="0"/>
      <p:bldP spid="51231" grpId="0"/>
      <p:bldP spid="51232" grpId="0"/>
      <p:bldP spid="51234" grpId="0"/>
      <p:bldP spid="21" grpId="0" animBg="1"/>
      <p:bldP spid="71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1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200" b="1">
                <a:ea typeface="楷体_GB2312" pitchFamily="1" charset="-122"/>
              </a:rPr>
              <a:t>试一试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468313" y="1376363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ea typeface="楷体_GB2312" pitchFamily="1" charset="-122"/>
              </a:rPr>
              <a:t>写出下面温度计上显示的气温各是多少摄氏度，并读一读</a:t>
            </a:r>
          </a:p>
        </p:txBody>
      </p:sp>
      <p:pic>
        <p:nvPicPr>
          <p:cNvPr id="8197" name="Picture 13" descr="~[W[SR6XXBZA7TAMZ{L1A_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133600"/>
            <a:ext cx="80645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539750" y="486886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+12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051050" y="486886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-1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3348038" y="486886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+9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643438" y="486886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+2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084888" y="486886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0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7235825" y="486886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-12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/>
      <p:bldP spid="45071" grpId="0"/>
      <p:bldP spid="45072" grpId="0"/>
      <p:bldP spid="45073" grpId="0"/>
      <p:bldP spid="45074" grpId="0"/>
      <p:bldP spid="45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蓝色按钮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263" y="62976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蓝色按钮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49375" y="62976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蓝色按钮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47900" y="62976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863600" y="1387475"/>
            <a:ext cx="831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比海平面低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155.31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米是什么意思？怎样表示呢？ </a:t>
            </a:r>
          </a:p>
        </p:txBody>
      </p:sp>
      <p:pic>
        <p:nvPicPr>
          <p:cNvPr id="9223" name="Picture 9" descr="QJ7{E7H%FFOS%$4}WCMW]_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349500"/>
            <a:ext cx="619283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991350" y="3876675"/>
            <a:ext cx="128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以海平面为分界线 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019925" y="342900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比海平面高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7019925" y="4652963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比海平面低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276600" y="4221163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- 155.31</a:t>
            </a:r>
            <a:r>
              <a:rPr lang="zh-CN" altLang="en-US" sz="2000" b="1">
                <a:solidFill>
                  <a:srgbClr val="FF0000"/>
                </a:solidFill>
              </a:rPr>
              <a:t>米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 rot="-5400000">
            <a:off x="2014538" y="2836863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+831.7</a:t>
            </a:r>
            <a:r>
              <a:rPr lang="zh-CN" altLang="en-US" sz="2000" b="1">
                <a:solidFill>
                  <a:srgbClr val="FF0000"/>
                </a:solidFill>
              </a:rPr>
              <a:t>米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582613" y="4192588"/>
            <a:ext cx="6048375" cy="142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6516688" y="2349500"/>
            <a:ext cx="0" cy="18716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6516688" y="4221163"/>
            <a:ext cx="0" cy="7921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3276600" y="4221163"/>
            <a:ext cx="0" cy="2873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二、合作探索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9234" name="Picture 9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2600" y="1455738"/>
            <a:ext cx="4318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6" name="Text Box 3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6097588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   分界线</a:t>
            </a:r>
            <a:endParaRPr lang="en-US" altLang="zh-CN" sz="1200" b="1">
              <a:ea typeface="楷体_GB2312" pitchFamily="1" charset="-122"/>
            </a:endParaRPr>
          </a:p>
        </p:txBody>
      </p:sp>
      <p:sp>
        <p:nvSpPr>
          <p:cNvPr id="40988" name="Text Box 3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6088063"/>
            <a:ext cx="1008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海平面以上</a:t>
            </a:r>
            <a:endParaRPr lang="en-US" altLang="zh-CN" sz="1200" b="1">
              <a:ea typeface="楷体_GB2312" pitchFamily="1" charset="-122"/>
            </a:endParaRPr>
          </a:p>
        </p:txBody>
      </p:sp>
      <p:sp>
        <p:nvSpPr>
          <p:cNvPr id="40989" name="Text Box 3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979613" y="6092825"/>
            <a:ext cx="1008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ea typeface="楷体_GB2312" pitchFamily="1" charset="-122"/>
              </a:rPr>
              <a:t> 海平面以下</a:t>
            </a:r>
            <a:endParaRPr lang="en-US" altLang="zh-CN" sz="1200" b="1">
              <a:ea typeface="楷体_GB2312" pitchFamily="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3850" y="6092825"/>
            <a:ext cx="647700" cy="7651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187450" y="6092825"/>
            <a:ext cx="647700" cy="7651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124075" y="6121400"/>
            <a:ext cx="647700" cy="7635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588125" y="39766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0</a:t>
            </a: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684213" y="2522538"/>
            <a:ext cx="6048375" cy="142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11313" y="2244725"/>
            <a:ext cx="1008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</a:rPr>
              <a:t>火焰山</a:t>
            </a:r>
          </a:p>
        </p:txBody>
      </p:sp>
      <p:grpSp>
        <p:nvGrpSpPr>
          <p:cNvPr id="2" name="Group 35"/>
          <p:cNvGrpSpPr/>
          <p:nvPr/>
        </p:nvGrpSpPr>
        <p:grpSpPr bwMode="auto">
          <a:xfrm flipH="1">
            <a:off x="2700338" y="2543175"/>
            <a:ext cx="212725" cy="1655763"/>
            <a:chOff x="113" y="2024"/>
            <a:chExt cx="0" cy="861"/>
          </a:xfrm>
        </p:grpSpPr>
        <p:sp>
          <p:nvSpPr>
            <p:cNvPr id="9245" name="Line 32"/>
            <p:cNvSpPr>
              <a:spLocks noChangeShapeType="1"/>
            </p:cNvSpPr>
            <p:nvPr/>
          </p:nvSpPr>
          <p:spPr bwMode="auto">
            <a:xfrm flipH="1">
              <a:off x="113" y="2341"/>
              <a:ext cx="0" cy="5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Line 33"/>
            <p:cNvSpPr>
              <a:spLocks noChangeShapeType="1"/>
            </p:cNvSpPr>
            <p:nvPr/>
          </p:nvSpPr>
          <p:spPr bwMode="auto">
            <a:xfrm flipH="1" flipV="1">
              <a:off x="113" y="2024"/>
              <a:ext cx="0" cy="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0970" grpId="0"/>
      <p:bldP spid="40971" grpId="0"/>
      <p:bldP spid="40972" grpId="0"/>
      <p:bldP spid="40973" grpId="0"/>
      <p:bldP spid="40974" grpId="0"/>
      <p:bldP spid="40979" grpId="0" animBg="1"/>
      <p:bldP spid="40980" grpId="0" animBg="1"/>
      <p:bldP spid="40981" grpId="0" animBg="1"/>
      <p:bldP spid="40983" grpId="0" animBg="1"/>
      <p:bldP spid="40986" grpId="0"/>
      <p:bldP spid="40988" grpId="0"/>
      <p:bldP spid="40989" grpId="0"/>
      <p:bldP spid="9243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55650" y="5732463"/>
            <a:ext cx="7704138" cy="396875"/>
          </a:xfrm>
          <a:prstGeom prst="rect">
            <a:avLst/>
          </a:prstGeom>
          <a:solidFill>
            <a:srgbClr val="FF66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    0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既不是正数，也不是负数。</a:t>
            </a:r>
          </a:p>
        </p:txBody>
      </p:sp>
      <p:pic>
        <p:nvPicPr>
          <p:cNvPr id="10243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55650" y="4508500"/>
            <a:ext cx="7704138" cy="1235075"/>
          </a:xfrm>
          <a:prstGeom prst="rect">
            <a:avLst/>
          </a:prstGeom>
          <a:solidFill>
            <a:srgbClr val="FF66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    像</a:t>
            </a:r>
            <a:r>
              <a:rPr lang="en-US" altLang="en-US" sz="2000" b="1" dirty="0">
                <a:latin typeface="楷体_GB2312" pitchFamily="1" charset="-122"/>
                <a:ea typeface="楷体_GB2312" pitchFamily="1" charset="-122"/>
              </a:rPr>
              <a:t>＋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13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en-US" sz="2000" b="1" dirty="0">
                <a:latin typeface="楷体_GB2312" pitchFamily="1" charset="-122"/>
                <a:ea typeface="楷体_GB2312" pitchFamily="1" charset="-122"/>
              </a:rPr>
              <a:t>＋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831.7</a:t>
            </a:r>
            <a:r>
              <a:rPr lang="en-US" altLang="zh-CN" sz="2000" b="1" dirty="0">
                <a:ea typeface="楷体_GB2312" pitchFamily="1" charset="-122"/>
              </a:rPr>
              <a:t>……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都是</a:t>
            </a:r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正数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，</a:t>
            </a:r>
            <a:r>
              <a:rPr lang="zh-CN" altLang="en-US" sz="2000" b="1" dirty="0">
                <a:ea typeface="楷体_GB2312" pitchFamily="1" charset="-122"/>
              </a:rPr>
              <a:t>“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+</a:t>
            </a:r>
            <a:r>
              <a:rPr lang="en-US" altLang="zh-CN" sz="2000" b="1" dirty="0">
                <a:ea typeface="楷体_GB2312" pitchFamily="1" charset="-122"/>
              </a:rPr>
              <a:t>”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是正号，通常省略不写；</a:t>
            </a:r>
            <a:r>
              <a:rPr lang="en-US" altLang="en-US" sz="2000" b="1" dirty="0">
                <a:latin typeface="楷体_GB2312" pitchFamily="1" charset="-122"/>
                <a:ea typeface="楷体_GB2312" pitchFamily="1" charset="-122"/>
              </a:rPr>
              <a:t>＋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13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读作</a:t>
            </a:r>
            <a:r>
              <a:rPr lang="zh-CN" altLang="en-US" sz="2000" b="1" dirty="0">
                <a:ea typeface="楷体_GB2312" pitchFamily="1" charset="-122"/>
              </a:rPr>
              <a:t>“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正十三</a:t>
            </a:r>
            <a:r>
              <a:rPr lang="zh-CN" altLang="en-US" sz="2000" b="1" dirty="0">
                <a:ea typeface="楷体_GB2312" pitchFamily="1" charset="-122"/>
              </a:rPr>
              <a:t>”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。像</a:t>
            </a:r>
            <a:r>
              <a:rPr lang="en-US" altLang="en-US" sz="2000" b="1" dirty="0">
                <a:latin typeface="楷体_GB2312" pitchFamily="1" charset="-122"/>
                <a:ea typeface="楷体_GB2312" pitchFamily="1" charset="-122"/>
              </a:rPr>
              <a:t>－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en-US" sz="2000" b="1" dirty="0">
                <a:latin typeface="楷体_GB2312" pitchFamily="1" charset="-122"/>
                <a:ea typeface="楷体_GB2312" pitchFamily="1" charset="-122"/>
              </a:rPr>
              <a:t>－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155.31</a:t>
            </a:r>
            <a:r>
              <a:rPr lang="en-US" altLang="zh-CN" sz="2000" b="1" dirty="0">
                <a:ea typeface="楷体_GB2312" pitchFamily="1" charset="-122"/>
              </a:rPr>
              <a:t>……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都是</a:t>
            </a:r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负数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， </a:t>
            </a:r>
            <a:r>
              <a:rPr lang="zh-CN" altLang="en-US" sz="2000" b="1" dirty="0">
                <a:ea typeface="楷体_GB2312" pitchFamily="1" charset="-122"/>
              </a:rPr>
              <a:t>“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－</a:t>
            </a:r>
            <a:r>
              <a:rPr lang="zh-CN" altLang="en-US" sz="2000" b="1" dirty="0">
                <a:ea typeface="楷体_GB2312" pitchFamily="1" charset="-122"/>
              </a:rPr>
              <a:t>”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是负号， </a:t>
            </a:r>
            <a:r>
              <a:rPr lang="en-US" altLang="en-US" sz="2000" b="1" dirty="0">
                <a:latin typeface="楷体_GB2312" pitchFamily="1" charset="-122"/>
                <a:ea typeface="楷体_GB2312" pitchFamily="1" charset="-122"/>
              </a:rPr>
              <a:t>－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读作</a:t>
            </a:r>
            <a:r>
              <a:rPr lang="zh-CN" altLang="en-US" sz="2000" b="1" dirty="0">
                <a:ea typeface="楷体_GB2312" pitchFamily="1" charset="-122"/>
              </a:rPr>
              <a:t>“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负三</a:t>
            </a:r>
            <a:r>
              <a:rPr lang="zh-CN" altLang="en-US" sz="2000" b="1" dirty="0">
                <a:ea typeface="楷体_GB2312" pitchFamily="1" charset="-122"/>
              </a:rPr>
              <a:t>”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。</a:t>
            </a: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二、合作探索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844675"/>
            <a:ext cx="3743325" cy="23764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1844675"/>
            <a:ext cx="4176712" cy="2376488"/>
          </a:xfrm>
          <a:prstGeom prst="rect">
            <a:avLst/>
          </a:prstGeom>
          <a:noFill/>
          <a:ln w="9525">
            <a:solidFill>
              <a:srgbClr val="85D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9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482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ea typeface="楷体_GB2312" pitchFamily="1" charset="-122"/>
              </a:rPr>
              <a:t>读出下面各数，并按要求填一填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+4</a:t>
            </a:r>
            <a:endParaRPr lang="zh-CN" altLang="en-US" sz="2400" b="1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331913" y="22050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-8</a:t>
            </a:r>
            <a:endParaRPr lang="zh-CN" altLang="en-US" sz="2400" b="1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051050" y="2205038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+2.8</a:t>
            </a:r>
            <a:endParaRPr lang="zh-CN" altLang="en-US" sz="2400" b="1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643438" y="2205038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7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292725" y="2205038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-20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092950" y="2205038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+16</a:t>
            </a: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4445000" y="3624263"/>
            <a:ext cx="255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1200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800"/>
              <a:t> </a:t>
            </a:r>
            <a:endParaRPr lang="zh-CN" altLang="en-US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8027988" y="2205038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-15.7</a:t>
            </a:r>
          </a:p>
        </p:txBody>
      </p:sp>
      <p:sp>
        <p:nvSpPr>
          <p:cNvPr id="1039" name="Rectangle 31"/>
          <p:cNvSpPr>
            <a:spLocks noChangeArrowheads="1"/>
          </p:cNvSpPr>
          <p:nvPr/>
        </p:nvSpPr>
        <p:spPr bwMode="auto">
          <a:xfrm>
            <a:off x="539750" y="539750"/>
            <a:ext cx="180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ea typeface="楷体_GB2312" pitchFamily="1" charset="-122"/>
              </a:rPr>
              <a:t>试一试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3059113" y="220503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0</a:t>
            </a:r>
          </a:p>
        </p:txBody>
      </p:sp>
      <p:grpSp>
        <p:nvGrpSpPr>
          <p:cNvPr id="2" name="Group 22"/>
          <p:cNvGrpSpPr/>
          <p:nvPr/>
        </p:nvGrpSpPr>
        <p:grpSpPr bwMode="auto">
          <a:xfrm>
            <a:off x="3779838" y="2060575"/>
            <a:ext cx="552450" cy="719138"/>
            <a:chOff x="2426" y="1298"/>
            <a:chExt cx="348" cy="453"/>
          </a:xfrm>
        </p:grpSpPr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2608" y="1298"/>
            <a:ext cx="166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公式" r:id="rId3" imgW="190500" imgH="520700" progId="Equation.3">
                    <p:embed/>
                  </p:oleObj>
                </mc:Choice>
                <mc:Fallback>
                  <p:oleObj name="公式" r:id="rId3" imgW="190500" imgH="5207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1298"/>
                          <a:ext cx="166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0" name="Text Box 21"/>
            <p:cNvSpPr txBox="1">
              <a:spLocks noChangeArrowheads="1"/>
            </p:cNvSpPr>
            <p:nvPr/>
          </p:nvSpPr>
          <p:spPr bwMode="auto">
            <a:xfrm>
              <a:off x="2426" y="1389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/>
                <a:t>+</a:t>
              </a:r>
              <a:endParaRPr lang="zh-CN" altLang="en-US" sz="2400" b="1"/>
            </a:p>
          </p:txBody>
        </p:sp>
      </p:grpSp>
      <p:grpSp>
        <p:nvGrpSpPr>
          <p:cNvPr id="3" name="Group 24"/>
          <p:cNvGrpSpPr/>
          <p:nvPr/>
        </p:nvGrpSpPr>
        <p:grpSpPr bwMode="auto">
          <a:xfrm>
            <a:off x="6300788" y="2032000"/>
            <a:ext cx="509587" cy="749300"/>
            <a:chOff x="4195" y="1253"/>
            <a:chExt cx="321" cy="472"/>
          </a:xfrm>
        </p:grpSpPr>
        <p:graphicFrame>
          <p:nvGraphicFramePr>
            <p:cNvPr id="1026" name="Object 15"/>
            <p:cNvGraphicFramePr>
              <a:graphicFrameLocks noChangeAspect="1"/>
            </p:cNvGraphicFramePr>
            <p:nvPr/>
          </p:nvGraphicFramePr>
          <p:xfrm>
            <a:off x="4332" y="1253"/>
            <a:ext cx="184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公式" r:id="rId5" imgW="203200" imgH="520700" progId="Equation.3">
                    <p:embed/>
                  </p:oleObj>
                </mc:Choice>
                <mc:Fallback>
                  <p:oleObj name="公式" r:id="rId5" imgW="203200" imgH="5207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2" y="1253"/>
                          <a:ext cx="184" cy="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9" name="Text Box 23"/>
            <p:cNvSpPr txBox="1">
              <a:spLocks noChangeArrowheads="1"/>
            </p:cNvSpPr>
            <p:nvPr/>
          </p:nvSpPr>
          <p:spPr bwMode="auto">
            <a:xfrm>
              <a:off x="4195" y="1328"/>
              <a:ext cx="2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/>
                <a:t>-</a:t>
              </a:r>
            </a:p>
          </p:txBody>
        </p:sp>
      </p:grpSp>
      <p:sp>
        <p:nvSpPr>
          <p:cNvPr id="1043" name="Oval 25"/>
          <p:cNvSpPr>
            <a:spLocks noChangeArrowheads="1"/>
          </p:cNvSpPr>
          <p:nvPr/>
        </p:nvSpPr>
        <p:spPr bwMode="auto">
          <a:xfrm>
            <a:off x="755650" y="3068638"/>
            <a:ext cx="3384550" cy="2017712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" name="Oval 26"/>
          <p:cNvSpPr>
            <a:spLocks noChangeArrowheads="1"/>
          </p:cNvSpPr>
          <p:nvPr/>
        </p:nvSpPr>
        <p:spPr bwMode="auto">
          <a:xfrm>
            <a:off x="4787900" y="3068638"/>
            <a:ext cx="3384550" cy="2017712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5" name="Text Box 27"/>
          <p:cNvSpPr txBox="1">
            <a:spLocks noChangeArrowheads="1"/>
          </p:cNvSpPr>
          <p:nvPr/>
        </p:nvSpPr>
        <p:spPr bwMode="auto">
          <a:xfrm>
            <a:off x="6156325" y="5157788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ea typeface="楷体_GB2312" pitchFamily="1" charset="-122"/>
              </a:rPr>
              <a:t>负数</a:t>
            </a:r>
          </a:p>
        </p:txBody>
      </p:sp>
      <p:sp>
        <p:nvSpPr>
          <p:cNvPr id="1046" name="Text Box 28"/>
          <p:cNvSpPr txBox="1">
            <a:spLocks noChangeArrowheads="1"/>
          </p:cNvSpPr>
          <p:nvPr/>
        </p:nvSpPr>
        <p:spPr bwMode="auto">
          <a:xfrm>
            <a:off x="1906588" y="5157788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ea typeface="楷体_GB2312" pitchFamily="1" charset="-122"/>
              </a:rPr>
              <a:t>正数</a:t>
            </a:r>
          </a:p>
        </p:txBody>
      </p:sp>
      <p:pic>
        <p:nvPicPr>
          <p:cNvPr id="1047" name="Picture 19" descr="C:\Documents and Settings\pub\Desktop\新ppt\返回首页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2987675" y="2205038"/>
            <a:ext cx="647700" cy="366712"/>
          </a:xfrm>
          <a:prstGeom prst="rect">
            <a:avLst/>
          </a:prstGeom>
          <a:solidFill>
            <a:srgbClr val="FF00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01198 0.2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7188 0.231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06684 0.229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39774 0.229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1849 0.229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9774 0.229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0434 0.22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2726 0.23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09045 0.229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185 L 0.12639 0.227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3"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39" grpId="0"/>
      <p:bldP spid="44040" grpId="0"/>
      <p:bldP spid="44041" grpId="0"/>
      <p:bldP spid="44050" grpId="0"/>
      <p:bldP spid="440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29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55650" y="2738438"/>
            <a:ext cx="7704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如果李红家在学校东面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500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米，可以表示为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+500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米，那么王强家在学校西面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200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米，就可以表示为</a:t>
            </a:r>
            <a:r>
              <a:rPr lang="en-US" altLang="zh-CN" sz="2000" b="1" dirty="0">
                <a:latin typeface="楷体_GB2312" pitchFamily="1" charset="-122"/>
                <a:ea typeface="楷体_GB2312" pitchFamily="1" charset="-122"/>
              </a:rPr>
              <a:t>-200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米。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二、合作探索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900113" y="1268413"/>
            <a:ext cx="684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你能用正负数来描述生活中的现象吗？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00113" y="6192838"/>
            <a:ext cx="6337300" cy="476250"/>
          </a:xfrm>
          <a:prstGeom prst="rect">
            <a:avLst/>
          </a:prstGeom>
          <a:solidFill>
            <a:srgbClr val="FF66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具有</a:t>
            </a:r>
            <a:r>
              <a:rPr lang="zh-CN" alt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相反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意义的量，可以用正负数表示。</a:t>
            </a:r>
          </a:p>
        </p:txBody>
      </p:sp>
      <p:pic>
        <p:nvPicPr>
          <p:cNvPr id="11271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888" y="1282700"/>
            <a:ext cx="447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419475" y="21193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▲</a:t>
            </a:r>
          </a:p>
        </p:txBody>
      </p:sp>
      <p:grpSp>
        <p:nvGrpSpPr>
          <p:cNvPr id="4" name="Group 32"/>
          <p:cNvGrpSpPr/>
          <p:nvPr/>
        </p:nvGrpSpPr>
        <p:grpSpPr bwMode="auto">
          <a:xfrm>
            <a:off x="1619250" y="1958975"/>
            <a:ext cx="5184775" cy="368300"/>
            <a:chOff x="1020" y="1869"/>
            <a:chExt cx="3266" cy="232"/>
          </a:xfrm>
        </p:grpSpPr>
        <p:sp>
          <p:nvSpPr>
            <p:cNvPr id="11320" name="Line 17"/>
            <p:cNvSpPr>
              <a:spLocks noChangeShapeType="1"/>
            </p:cNvSpPr>
            <p:nvPr/>
          </p:nvSpPr>
          <p:spPr bwMode="auto">
            <a:xfrm>
              <a:off x="1020" y="2024"/>
              <a:ext cx="3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1" name="Rectangle 19"/>
            <p:cNvSpPr>
              <a:spLocks noChangeArrowheads="1"/>
            </p:cNvSpPr>
            <p:nvPr/>
          </p:nvSpPr>
          <p:spPr bwMode="auto">
            <a:xfrm>
              <a:off x="2472" y="1869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﹒</a:t>
              </a:r>
              <a:endParaRPr lang="zh-CN" altLang="en-US"/>
            </a:p>
          </p:txBody>
        </p:sp>
        <p:sp>
          <p:nvSpPr>
            <p:cNvPr id="11322" name="Rectangle 20"/>
            <p:cNvSpPr>
              <a:spLocks noChangeArrowheads="1"/>
            </p:cNvSpPr>
            <p:nvPr/>
          </p:nvSpPr>
          <p:spPr bwMode="auto">
            <a:xfrm>
              <a:off x="2835" y="187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﹒</a:t>
              </a:r>
              <a:endParaRPr lang="zh-CN" altLang="en-US"/>
            </a:p>
          </p:txBody>
        </p:sp>
        <p:sp>
          <p:nvSpPr>
            <p:cNvPr id="11323" name="Rectangle 21"/>
            <p:cNvSpPr>
              <a:spLocks noChangeArrowheads="1"/>
            </p:cNvSpPr>
            <p:nvPr/>
          </p:nvSpPr>
          <p:spPr bwMode="auto">
            <a:xfrm>
              <a:off x="3180" y="1869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﹒</a:t>
              </a:r>
              <a:endParaRPr lang="zh-CN" altLang="en-US"/>
            </a:p>
          </p:txBody>
        </p:sp>
        <p:sp>
          <p:nvSpPr>
            <p:cNvPr id="11324" name="Rectangle 22"/>
            <p:cNvSpPr>
              <a:spLocks noChangeArrowheads="1"/>
            </p:cNvSpPr>
            <p:nvPr/>
          </p:nvSpPr>
          <p:spPr bwMode="auto">
            <a:xfrm>
              <a:off x="3515" y="187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﹒</a:t>
              </a:r>
              <a:endParaRPr lang="zh-CN" altLang="en-US"/>
            </a:p>
          </p:txBody>
        </p:sp>
        <p:sp>
          <p:nvSpPr>
            <p:cNvPr id="11325" name="Rectangle 23"/>
            <p:cNvSpPr>
              <a:spLocks noChangeArrowheads="1"/>
            </p:cNvSpPr>
            <p:nvPr/>
          </p:nvSpPr>
          <p:spPr bwMode="auto">
            <a:xfrm>
              <a:off x="3833" y="187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﹒</a:t>
              </a:r>
              <a:endParaRPr lang="zh-CN" altLang="en-US"/>
            </a:p>
          </p:txBody>
        </p:sp>
        <p:sp>
          <p:nvSpPr>
            <p:cNvPr id="11326" name="Rectangle 24"/>
            <p:cNvSpPr>
              <a:spLocks noChangeArrowheads="1"/>
            </p:cNvSpPr>
            <p:nvPr/>
          </p:nvSpPr>
          <p:spPr bwMode="auto">
            <a:xfrm>
              <a:off x="1849" y="187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﹒</a:t>
              </a:r>
              <a:endParaRPr lang="zh-CN" altLang="en-US"/>
            </a:p>
          </p:txBody>
        </p:sp>
        <p:sp>
          <p:nvSpPr>
            <p:cNvPr id="11327" name="Rectangle 25"/>
            <p:cNvSpPr>
              <a:spLocks noChangeArrowheads="1"/>
            </p:cNvSpPr>
            <p:nvPr/>
          </p:nvSpPr>
          <p:spPr bwMode="auto">
            <a:xfrm>
              <a:off x="1519" y="187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﹒</a:t>
              </a:r>
              <a:endParaRPr lang="zh-CN" altLang="en-US"/>
            </a:p>
          </p:txBody>
        </p:sp>
        <p:sp>
          <p:nvSpPr>
            <p:cNvPr id="11328" name="Rectangle 26"/>
            <p:cNvSpPr>
              <a:spLocks noChangeArrowheads="1"/>
            </p:cNvSpPr>
            <p:nvPr/>
          </p:nvSpPr>
          <p:spPr bwMode="auto">
            <a:xfrm>
              <a:off x="1202" y="187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﹒</a:t>
              </a:r>
              <a:endParaRPr lang="zh-CN" altLang="en-US"/>
            </a:p>
          </p:txBody>
        </p:sp>
      </p:grp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2411413" y="21336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★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6084888" y="21336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★</a:t>
            </a:r>
          </a:p>
        </p:txBody>
      </p:sp>
      <p:sp>
        <p:nvSpPr>
          <p:cNvPr id="11294" name="Text Box 8"/>
          <p:cNvSpPr txBox="1">
            <a:spLocks noChangeArrowheads="1"/>
          </p:cNvSpPr>
          <p:nvPr/>
        </p:nvSpPr>
        <p:spPr bwMode="auto">
          <a:xfrm>
            <a:off x="2266950" y="2392363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>
                <a:latin typeface="楷体_GB2312" pitchFamily="1" charset="-122"/>
                <a:ea typeface="楷体_GB2312" pitchFamily="1" charset="-122"/>
              </a:rPr>
              <a:t>王强家 </a:t>
            </a:r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5881688" y="240665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>
                <a:latin typeface="楷体_GB2312" pitchFamily="1" charset="-122"/>
                <a:ea typeface="楷体_GB2312" pitchFamily="1" charset="-122"/>
              </a:rPr>
              <a:t>李红家 </a:t>
            </a:r>
          </a:p>
        </p:txBody>
      </p:sp>
      <p:sp>
        <p:nvSpPr>
          <p:cNvPr id="11297" name="AutoShape 33"/>
          <p:cNvSpPr/>
          <p:nvPr/>
        </p:nvSpPr>
        <p:spPr bwMode="auto">
          <a:xfrm rot="5400000" flipH="1">
            <a:off x="4910931" y="772320"/>
            <a:ext cx="73025" cy="2678112"/>
          </a:xfrm>
          <a:prstGeom prst="rightBrace">
            <a:avLst>
              <a:gd name="adj1" fmla="val 30561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614863" y="177323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楷体_GB2312" pitchFamily="1" charset="-122"/>
                <a:ea typeface="楷体_GB2312" pitchFamily="1" charset="-122"/>
              </a:rPr>
              <a:t>500</a:t>
            </a: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米</a:t>
            </a:r>
          </a:p>
        </p:txBody>
      </p:sp>
      <p:sp>
        <p:nvSpPr>
          <p:cNvPr id="11299" name="AutoShape 35"/>
          <p:cNvSpPr/>
          <p:nvPr/>
        </p:nvSpPr>
        <p:spPr bwMode="auto">
          <a:xfrm rot="5400000" flipH="1">
            <a:off x="3046413" y="1627188"/>
            <a:ext cx="84137" cy="979487"/>
          </a:xfrm>
          <a:prstGeom prst="rightBrace">
            <a:avLst>
              <a:gd name="adj1" fmla="val 9701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2684463" y="177323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楷体_GB2312" pitchFamily="1" charset="-122"/>
                <a:ea typeface="楷体_GB2312" pitchFamily="1" charset="-122"/>
              </a:rPr>
              <a:t>200</a:t>
            </a: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米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6877050" y="2060575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ea typeface="楷体_GB2312" pitchFamily="1" charset="-122"/>
              </a:rPr>
              <a:t>东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971550" y="1989138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ea typeface="楷体_GB2312" pitchFamily="1" charset="-122"/>
              </a:rPr>
              <a:t>西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5650" y="3500438"/>
            <a:ext cx="38163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②小丽家收支情况：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6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月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8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日 爸爸工资收入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4500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元。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6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月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9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日水电液化气费支出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230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元。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6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月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10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日妈妈工资收入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4200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元。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6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月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11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日电话费支出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120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元。</a:t>
            </a:r>
          </a:p>
        </p:txBody>
      </p:sp>
      <p:graphicFrame>
        <p:nvGraphicFramePr>
          <p:cNvPr id="11331" name="Group 67"/>
          <p:cNvGraphicFramePr>
            <a:graphicFrameLocks noGrp="1"/>
          </p:cNvGraphicFramePr>
          <p:nvPr/>
        </p:nvGraphicFramePr>
        <p:xfrm>
          <a:off x="4643438" y="3571875"/>
          <a:ext cx="2952750" cy="1947864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6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日期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收支情况（元）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1" charset="-122"/>
                          <a:cs typeface="Times New Roman" panose="02020603050405020304" pitchFamily="18" charset="0"/>
                        </a:rPr>
                        <a:t>……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1" charset="-122"/>
                          <a:cs typeface="Times New Roman" panose="02020603050405020304" pitchFamily="18" charset="0"/>
                        </a:rPr>
                        <a:t>……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87" name="Text Box 123"/>
          <p:cNvSpPr txBox="1">
            <a:spLocks noChangeArrowheads="1"/>
          </p:cNvSpPr>
          <p:nvPr/>
        </p:nvSpPr>
        <p:spPr bwMode="auto">
          <a:xfrm>
            <a:off x="5895975" y="38608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/>
              <a:t>＋</a:t>
            </a:r>
            <a:r>
              <a:rPr lang="en-US" altLang="zh-CN" b="1">
                <a:latin typeface="楷体_GB2312" pitchFamily="1" charset="-122"/>
                <a:ea typeface="楷体_GB2312" pitchFamily="1" charset="-122"/>
              </a:rPr>
              <a:t>4500</a:t>
            </a:r>
          </a:p>
        </p:txBody>
      </p:sp>
      <p:sp>
        <p:nvSpPr>
          <p:cNvPr id="11388" name="Text Box 124"/>
          <p:cNvSpPr txBox="1">
            <a:spLocks noChangeArrowheads="1"/>
          </p:cNvSpPr>
          <p:nvPr/>
        </p:nvSpPr>
        <p:spPr bwMode="auto">
          <a:xfrm>
            <a:off x="5867400" y="422116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－</a:t>
            </a:r>
            <a:r>
              <a:rPr lang="en-US" altLang="zh-CN" b="1">
                <a:latin typeface="楷体_GB2312" pitchFamily="1" charset="-122"/>
                <a:ea typeface="楷体_GB2312" pitchFamily="1" charset="-122"/>
              </a:rPr>
              <a:t>230</a:t>
            </a:r>
          </a:p>
        </p:txBody>
      </p:sp>
      <p:sp>
        <p:nvSpPr>
          <p:cNvPr id="11389" name="Text Box 125"/>
          <p:cNvSpPr txBox="1">
            <a:spLocks noChangeArrowheads="1"/>
          </p:cNvSpPr>
          <p:nvPr/>
        </p:nvSpPr>
        <p:spPr bwMode="auto">
          <a:xfrm>
            <a:off x="5881688" y="45085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/>
              <a:t>＋</a:t>
            </a:r>
            <a:r>
              <a:rPr lang="en-US" altLang="zh-CN" b="1">
                <a:latin typeface="楷体_GB2312" pitchFamily="1" charset="-122"/>
                <a:ea typeface="楷体_GB2312" pitchFamily="1" charset="-122"/>
              </a:rPr>
              <a:t>3500</a:t>
            </a:r>
          </a:p>
        </p:txBody>
      </p:sp>
      <p:sp>
        <p:nvSpPr>
          <p:cNvPr id="11390" name="Text Box 126"/>
          <p:cNvSpPr txBox="1">
            <a:spLocks noChangeArrowheads="1"/>
          </p:cNvSpPr>
          <p:nvPr/>
        </p:nvSpPr>
        <p:spPr bwMode="auto">
          <a:xfrm>
            <a:off x="5867400" y="4840288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－</a:t>
            </a:r>
            <a:r>
              <a:rPr lang="en-US" altLang="zh-CN" b="1">
                <a:latin typeface="楷体_GB2312" pitchFamily="1" charset="-122"/>
                <a:ea typeface="楷体_GB2312" pitchFamily="1" charset="-122"/>
              </a:rPr>
              <a:t>120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55650" y="5695950"/>
            <a:ext cx="7777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③如果班级转入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人，用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+3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表示，那么转出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人，则可以用</a:t>
            </a:r>
            <a:r>
              <a:rPr lang="en-US" altLang="zh-CN" sz="2000" b="1">
                <a:latin typeface="楷体_GB2312" pitchFamily="1" charset="-122"/>
                <a:ea typeface="楷体_GB2312" pitchFamily="1" charset="-122"/>
              </a:rPr>
              <a:t>-1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表示。</a:t>
            </a:r>
          </a:p>
        </p:txBody>
      </p:sp>
      <p:sp>
        <p:nvSpPr>
          <p:cNvPr id="11313" name="Rectangle 128"/>
          <p:cNvSpPr>
            <a:spLocks noChangeArrowheads="1"/>
          </p:cNvSpPr>
          <p:nvPr/>
        </p:nvSpPr>
        <p:spPr bwMode="auto">
          <a:xfrm>
            <a:off x="827088" y="1747838"/>
            <a:ext cx="43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ea typeface="楷体_GB2312" pitchFamily="1" charset="-122"/>
              </a:rPr>
              <a:t>①</a:t>
            </a:r>
          </a:p>
        </p:txBody>
      </p:sp>
      <p:sp>
        <p:nvSpPr>
          <p:cNvPr id="11393" name="Text Box 129"/>
          <p:cNvSpPr txBox="1">
            <a:spLocks noChangeArrowheads="1"/>
          </p:cNvSpPr>
          <p:nvPr/>
        </p:nvSpPr>
        <p:spPr bwMode="auto">
          <a:xfrm>
            <a:off x="2790825" y="277653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1" charset="-122"/>
              </a:rPr>
              <a:t>东</a:t>
            </a:r>
          </a:p>
        </p:txBody>
      </p:sp>
      <p:sp>
        <p:nvSpPr>
          <p:cNvPr id="11394" name="Text Box 130"/>
          <p:cNvSpPr txBox="1">
            <a:spLocks noChangeArrowheads="1"/>
          </p:cNvSpPr>
          <p:nvPr/>
        </p:nvSpPr>
        <p:spPr bwMode="auto">
          <a:xfrm>
            <a:off x="1014413" y="310673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1" charset="-122"/>
              </a:rPr>
              <a:t>西</a:t>
            </a:r>
          </a:p>
        </p:txBody>
      </p:sp>
      <p:sp>
        <p:nvSpPr>
          <p:cNvPr id="11395" name="Text Box 131"/>
          <p:cNvSpPr txBox="1">
            <a:spLocks noChangeArrowheads="1"/>
          </p:cNvSpPr>
          <p:nvPr/>
        </p:nvSpPr>
        <p:spPr bwMode="auto">
          <a:xfrm>
            <a:off x="2662238" y="3929063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1" charset="-122"/>
              </a:rPr>
              <a:t>收入</a:t>
            </a:r>
          </a:p>
        </p:txBody>
      </p:sp>
      <p:sp>
        <p:nvSpPr>
          <p:cNvPr id="11397" name="Text Box 133"/>
          <p:cNvSpPr txBox="1">
            <a:spLocks noChangeArrowheads="1"/>
          </p:cNvSpPr>
          <p:nvPr/>
        </p:nvSpPr>
        <p:spPr bwMode="auto">
          <a:xfrm>
            <a:off x="3049588" y="428783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1" charset="-122"/>
              </a:rPr>
              <a:t>支出</a:t>
            </a:r>
          </a:p>
        </p:txBody>
      </p:sp>
      <p:sp>
        <p:nvSpPr>
          <p:cNvPr id="11399" name="Text Box 135"/>
          <p:cNvSpPr txBox="1">
            <a:spLocks noChangeArrowheads="1"/>
          </p:cNvSpPr>
          <p:nvPr/>
        </p:nvSpPr>
        <p:spPr bwMode="auto">
          <a:xfrm>
            <a:off x="2032000" y="56959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1" charset="-122"/>
              </a:rPr>
              <a:t>转入</a:t>
            </a:r>
          </a:p>
        </p:txBody>
      </p:sp>
      <p:sp>
        <p:nvSpPr>
          <p:cNvPr id="11400" name="Text Box 136"/>
          <p:cNvSpPr txBox="1">
            <a:spLocks noChangeArrowheads="1"/>
          </p:cNvSpPr>
          <p:nvPr/>
        </p:nvSpPr>
        <p:spPr bwMode="auto">
          <a:xfrm>
            <a:off x="4946650" y="56959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1" charset="-122"/>
              </a:rPr>
              <a:t>转出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9" grpId="0" animBg="1" autoUpdateAnimBg="0"/>
      <p:bldP spid="11282" grpId="0" autoUpdateAnimBg="0"/>
      <p:bldP spid="11292" grpId="0" autoUpdateAnimBg="0"/>
      <p:bldP spid="11293" grpId="0" autoUpdateAnimBg="0"/>
      <p:bldP spid="11294" grpId="0" autoUpdateAnimBg="0"/>
      <p:bldP spid="11295" grpId="0" autoUpdateAnimBg="0"/>
      <p:bldP spid="11297" grpId="0" animBg="1" autoUpdateAnimBg="0"/>
      <p:bldP spid="11298" grpId="0" autoUpdateAnimBg="0"/>
      <p:bldP spid="11299" grpId="0" animBg="1" autoUpdateAnimBg="0"/>
      <p:bldP spid="11300" grpId="0" autoUpdateAnimBg="0"/>
      <p:bldP spid="11301" grpId="0" autoUpdateAnimBg="0"/>
      <p:bldP spid="11302" grpId="0" autoUpdateAnimBg="0"/>
      <p:bldP spid="2" grpId="0" autoUpdateAnimBg="0"/>
      <p:bldP spid="11387" grpId="0" autoUpdateAnimBg="0"/>
      <p:bldP spid="11388" grpId="0" autoUpdateAnimBg="0"/>
      <p:bldP spid="11389" grpId="0" autoUpdateAnimBg="0"/>
      <p:bldP spid="11390" grpId="0" autoUpdateAnimBg="0"/>
      <p:bldP spid="52228" grpId="0" autoUpdateAnimBg="0"/>
      <p:bldP spid="11393" grpId="0" autoUpdateAnimBg="0"/>
      <p:bldP spid="11394" grpId="0" autoUpdateAnimBg="0"/>
      <p:bldP spid="11395" grpId="0" autoUpdateAnimBg="0"/>
      <p:bldP spid="11397" grpId="0" autoUpdateAnimBg="0"/>
      <p:bldP spid="11399" grpId="0" autoUpdateAnimBg="0"/>
      <p:bldP spid="11400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全屏显示(4:3)</PresentationFormat>
  <Paragraphs>222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 Unicode MS</vt:lpstr>
      <vt:lpstr>汉仪小隶书简</vt:lpstr>
      <vt:lpstr>黑体</vt:lpstr>
      <vt:lpstr>华文楷体</vt:lpstr>
      <vt:lpstr>楷体_GB2312</vt:lpstr>
      <vt:lpstr>宋体</vt:lpstr>
      <vt:lpstr>微软雅黑</vt:lpstr>
      <vt:lpstr>Arial</vt:lpstr>
      <vt:lpstr>Calibri</vt:lpstr>
      <vt:lpstr>Times New Roman</vt:lpstr>
      <vt:lpstr>WWW.2PPT.COM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2021-12-30T08:13:03Z</dcterms:created>
  <dcterms:modified xsi:type="dcterms:W3CDTF">2023-01-16T13:41:52Z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599FA80E89C14BCA8A4D7C2AAB492FFB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