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101"/>
    <a:srgbClr val="AD0101"/>
    <a:srgbClr val="E40101"/>
    <a:srgbClr val="D2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47" autoAdjust="0"/>
  </p:normalViewPr>
  <p:slideViewPr>
    <p:cSldViewPr snapToGrid="0">
      <p:cViewPr>
        <p:scale>
          <a:sx n="100" d="100"/>
          <a:sy n="100" d="100"/>
        </p:scale>
        <p:origin x="-1944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32FB-435B-4FEF-9872-7604212D4E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9E20-A580-468C-B8E8-6CBF2A7EC2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9E20-A580-468C-B8E8-6CBF2A7EC2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88604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BF36-A7D6-470B-BCD2-B953B49D2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9A56-726D-45F1-90D8-AEDD95155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5.jpeg"/><Relationship Id="rId5" Type="http://schemas.openxmlformats.org/officeDocument/2006/relationships/slide" Target="slide4.xml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jpeg"/><Relationship Id="rId5" Type="http://schemas.openxmlformats.org/officeDocument/2006/relationships/slide" Target="slide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" Target="slide4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1.jpeg"/><Relationship Id="rId5" Type="http://schemas.openxmlformats.org/officeDocument/2006/relationships/slide" Target="slide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6.png"/><Relationship Id="rId5" Type="http://schemas.openxmlformats.org/officeDocument/2006/relationships/slide" Target="slide4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" Target="slide6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" Target="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8.png"/><Relationship Id="rId5" Type="http://schemas.openxmlformats.org/officeDocument/2006/relationships/slide" Target="slide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0.png"/><Relationship Id="rId5" Type="http://schemas.openxmlformats.org/officeDocument/2006/relationships/slide" Target="slide4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4.xml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jpeg"/><Relationship Id="rId5" Type="http://schemas.openxmlformats.org/officeDocument/2006/relationships/slide" Target="slide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jpeg"/><Relationship Id="rId5" Type="http://schemas.openxmlformats.org/officeDocument/2006/relationships/slide" Target="slide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95" y="1049593"/>
            <a:ext cx="2938051" cy="30859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654" y="1243825"/>
            <a:ext cx="3092333" cy="20251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93">
        <p14:ripple/>
      </p:transition>
    </mc:Choice>
    <mc:Fallback xmlns="">
      <p:transition spd="slow" advTm="3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6813010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中国各地腊八粥花样争奇竞巧，品种繁多 </a:t>
            </a:r>
          </a:p>
        </p:txBody>
      </p:sp>
      <p:pic>
        <p:nvPicPr>
          <p:cNvPr id="6" name="Picture 10" descr="1352_110111091809_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7080" y="1245243"/>
            <a:ext cx="2073038" cy="15885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7137276579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7267" y="1258481"/>
            <a:ext cx="2073038" cy="15885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12949121521Z-2352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67080" y="3239669"/>
            <a:ext cx="2073038" cy="158858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100122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7036" y="3252907"/>
            <a:ext cx="2093269" cy="158858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001b24db0eac0e8fbb37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2057" y="2052773"/>
            <a:ext cx="2073038" cy="158858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12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30304" y="1231910"/>
            <a:ext cx="412323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以北京的最为讲究，搀在白米中的物品较多，如红枣、莲子、核桃、栗子、杏仁、松仁、桂圆、榛子、葡萄、白果、菱角、青丝、玫瑰、红豆、花生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总计不下二十种。人们在腊月初七的晚上，就开始忙碌起来，洗米、泡果、拨皮、去核、精拣然后在半夜时分开始煮，再用微火炖，一直炖到第二天的清晨，腊八粥才算熬好了。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14353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3.1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腊八粥的做法</a:t>
            </a:r>
          </a:p>
        </p:txBody>
      </p:sp>
      <p:pic>
        <p:nvPicPr>
          <p:cNvPr id="6" name="Picture 7" descr="20080115150318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2969" y="1783529"/>
            <a:ext cx="2919342" cy="20668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9679" y="501015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4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80160" y="1489549"/>
            <a:ext cx="688848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更为讲究的人家，还要先将果子雕刻成人形、动物、花样，再放在锅中煮。比较有特色的就是在腊八粥中放上“果狮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。果狮是用几种果子做成的狮形物，用剔去枣核烤干的脆枣作为狮身，半个核桃仁作为狮头，桃仁作为狮脚，甜杏仁用来作狮子尾巴。然后用糖粘在一起，放在粥碗里，活象一头小狮子。如果碗较大，可以摆上双狮或是四头小狮子。更讲究的，就是用枣泥、豆沙、山药、山楂糕等具备各种颜色的食物，捏成八仙人、老寿星、罗汉像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14353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3.1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腊八粥的做法</a:t>
            </a:r>
          </a:p>
        </p:txBody>
      </p:sp>
    </p:spTree>
    <p:custDataLst>
      <p:tags r:id="rId1"/>
    </p:custDataLst>
  </p:cSld>
  <p:clrMapOvr>
    <a:masterClrMapping/>
  </p:clrMapOvr>
  <p:transition spd="slow" advTm="44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2886" y="1314114"/>
            <a:ext cx="425412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陕北高原在腊八之日，熬粥除了用多种米、豆之外，还得加入各种干果、豆腐和肉混合煮成。通常是早晨就煮，或甜或咸，依人口味自选酌定。倘是午间吃，还要在粥内煮上些面条全家人团聚共餐。 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吃完以后，还要将粥抹在门上、灶台上及门外树上，以驱邪避灾，迎接来年的农业大丰收。 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061199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3.1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腊八粥的做法</a:t>
            </a:r>
          </a:p>
        </p:txBody>
      </p:sp>
      <p:pic>
        <p:nvPicPr>
          <p:cNvPr id="6" name="Picture 4" descr="7627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0989" y="1633292"/>
            <a:ext cx="2680397" cy="247809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79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30299" y="1665622"/>
            <a:ext cx="60834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晋北许多地方人们讲究在太阳出山之前吃腊八粥。学生家这天要给先生敬送腊八粥。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34223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3.2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有关腊八粥的风俗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06112" y="2373508"/>
            <a:ext cx="4543284" cy="3036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98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70070" y="1320206"/>
            <a:ext cx="357184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西府宝鸡、凤翔、陕南洋县一带，腊八这一天要用腊八粥喂牲口，认为这样可使牲口肥壮无病，保障农耕。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渭南、华县和陕南勉县、留坝一带则在腊八要将果树砍些裂口，糊上“腊八粥”，或者直接涂在果树上，据说可以使果树多挂些果子。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68267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3.2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有关腊八粥的风俗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110" y="1780032"/>
            <a:ext cx="3668267" cy="36682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0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02615" y="1508396"/>
            <a:ext cx="38034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“腊八粥”的主要原料为谷类，常用的有粳米、糯米和薏米。粳米含蛋白质、脂肪、碳水化合物、钙、磷、铁等成分，具有补中益气、养脾胃、和五脏、除烦止渴、益精等功用。糯米具有温脾益气的作用，适于脾胃功能低下者食用。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95183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86060" y="1662283"/>
            <a:ext cx="2957789" cy="22467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ransition spd="slow" advTm="44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2256" y="1701682"/>
            <a:ext cx="43525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而且对于虚寒泄利、虚烦口渴、小便不利等有一定辅助治疗作用。中医认为薏米具有健脾、补肺、清热、渗湿的功能，经常食用对慢性肠炎、消化不良等症也有良效。富含膳食纤维的薏米有预防高血脂、高血压、中风及心血管疾病的功效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40257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26886" y="1792170"/>
            <a:ext cx="3088163" cy="3088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6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07416" y="1475481"/>
            <a:ext cx="38034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豆类是“腊八粥”的配料，常用的有黄豆、赤小豆。黄豆含蛋白质、脂肪、碳水化合物、粗纤维、钙、磷、铁、胡萝卜素等，营养十分丰富，并且具有降低血中胆固醇、预防心血管病、抑制多种恶性肿瘤、预防骨质疏松等多种保健功能。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95183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15841" y="588598"/>
            <a:ext cx="3803497" cy="41576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5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2256" y="1701682"/>
            <a:ext cx="43525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赤小豆含蛋白质、脂肪、碳水化合物、粗纤维、钙、磷、铁等，中医认为本品具有健脾燥湿、利水消肿之功，对于脾虚腹泻以及水肿有一定的辅助治疗作用。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40257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26885" y="1792170"/>
            <a:ext cx="3245370" cy="3245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8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Entry_1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760487" y="1087157"/>
            <a:ext cx="527242" cy="2818463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腊八节的来历</a:t>
            </a:r>
          </a:p>
        </p:txBody>
      </p:sp>
      <p:sp>
        <p:nvSpPr>
          <p:cNvPr id="16" name="MH_Entry_2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6138245" y="1418062"/>
            <a:ext cx="527242" cy="2154565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99836" y="1710671"/>
            <a:ext cx="1931661" cy="1276623"/>
            <a:chOff x="1199836" y="1710671"/>
            <a:chExt cx="1931661" cy="1276623"/>
          </a:xfrm>
        </p:grpSpPr>
        <p:sp>
          <p:nvSpPr>
            <p:cNvPr id="18" name="MH_Others_2"/>
            <p:cNvSpPr txBox="1"/>
            <p:nvPr>
              <p:custDataLst>
                <p:tags r:id="rId8"/>
              </p:custDataLst>
            </p:nvPr>
          </p:nvSpPr>
          <p:spPr>
            <a:xfrm>
              <a:off x="1503169" y="1710671"/>
              <a:ext cx="1324996" cy="589359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algn="ctr">
                <a:defRPr/>
              </a:pPr>
              <a:r>
                <a:rPr lang="zh-CN" altLang="en-US" sz="5400" kern="0" dirty="0">
                  <a:solidFill>
                    <a:srgbClr val="C00000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9" name="MH_Others_3"/>
            <p:cNvSpPr txBox="1"/>
            <p:nvPr>
              <p:custDataLst>
                <p:tags r:id="rId9"/>
              </p:custDataLst>
            </p:nvPr>
          </p:nvSpPr>
          <p:spPr>
            <a:xfrm>
              <a:off x="1199836" y="2397935"/>
              <a:ext cx="1931661" cy="589359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algn="ctr">
                <a:defRPr/>
              </a:pPr>
              <a:r>
                <a:rPr lang="en-US" altLang="zh-CN" sz="2800" kern="0" spc="225" dirty="0">
                  <a:solidFill>
                    <a:srgbClr val="C00000"/>
                  </a:solidFill>
                  <a:cs typeface="+mn-ea"/>
                  <a:sym typeface="+mn-lt"/>
                </a:rPr>
                <a:t>CONTENTS</a:t>
              </a:r>
              <a:endParaRPr lang="zh-CN" altLang="en-US" sz="2800" kern="0" spc="225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3234690"/>
            <a:ext cx="2717980" cy="1908810"/>
          </a:xfrm>
          <a:prstGeom prst="rect">
            <a:avLst/>
          </a:prstGeom>
        </p:spPr>
      </p:pic>
      <p:sp>
        <p:nvSpPr>
          <p:cNvPr id="21" name="MH_Entry_1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5568071" y="1465308"/>
            <a:ext cx="449846" cy="2080120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3|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腊八粥的习俗</a:t>
            </a:r>
          </a:p>
        </p:txBody>
      </p:sp>
      <p:sp>
        <p:nvSpPr>
          <p:cNvPr id="23" name="MH_Entry_2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870011" y="1430255"/>
            <a:ext cx="527242" cy="2859101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sp>
        <p:nvSpPr>
          <p:cNvPr id="26" name="MH_Entry_1">
            <a:hlinkClick r:id="rId1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259644" y="1018136"/>
            <a:ext cx="527242" cy="1858342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腊八蒜</a:t>
            </a:r>
          </a:p>
        </p:txBody>
      </p:sp>
      <p:sp>
        <p:nvSpPr>
          <p:cNvPr id="27" name="MH_Entry_2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3644576" y="1008947"/>
            <a:ext cx="527242" cy="2645213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5429" y="1008"/>
            <a:ext cx="1028571" cy="1879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3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83032" y="1851800"/>
            <a:ext cx="380349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核桃仁具有补肾纳气、益智健脑、强筋壮骨的作用，还能够增进食欲、乌须生发，核桃仁中所含的维生素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E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更是医药学界公认的抗衰老药物。 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95183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4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腊八粥的营养价值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447" y="2166270"/>
            <a:ext cx="3169513" cy="2633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3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2256" y="1701682"/>
            <a:ext cx="435254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其实腊八节除了腊八粥，还有腊八蒜。 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老北京人家，一到腊月初八，过年的气氛一天赛过一天，华北大部分地区在腊月初八这天有用醋泡蒜的习俗，叫“腊八蒜”。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40257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5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2" y="1700995"/>
            <a:ext cx="3296981" cy="3336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5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22072" y="1547000"/>
            <a:ext cx="42809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腊八蒜的蒜字，和“算”字同音，各家商号要在这天拢账，把一年的收支算出来，可以看出盈亏，外欠和外债都要在这天算清楚，“腊八算”就是这么回事。老北京临年关，街巷胡同有卖辣菜的，可没有卖腊八蒜的。您想啊，卖腊八蒜得吆喝吧，怎么吆喝？直接喊“腊八蒜来！”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695183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5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998" y="2011681"/>
            <a:ext cx="3741002" cy="3131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9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28778" y="1335235"/>
            <a:ext cx="524256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 algn="ctr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腊日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indent="457200" algn="ctr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唐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杜甫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indent="457200">
              <a:spcBef>
                <a:spcPct val="50000"/>
              </a:spcBef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腊日常年暖尚遥，今年腊日冻全消。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 侵凌雪色还萱草，漏泄春光有柳条。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 纵酒欲谋良夜醉，还家初散紫宸朝。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 口脂面药随恩泽，翠管银罂下九霄。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40257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6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3613" y="891312"/>
            <a:ext cx="3796825" cy="4482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4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70968" y="1444963"/>
            <a:ext cx="524256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 algn="ctr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十二月八日步至西村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indent="457200" algn="ctr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宋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陆游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腊月风和意已春，时因散策过吾邻。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草烟漠漠柴门里，牛迹重重野水滨。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多病所须惟药物，差科未动是闲人。</a:t>
            </a: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今朝佛粥交相馈，更觉江村节物新。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3402575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6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429" y="-48371"/>
            <a:ext cx="1028571" cy="1879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2"/>
          <p:cNvSpPr txBox="1"/>
          <p:nvPr>
            <p:custDataLst>
              <p:tags r:id="rId2"/>
            </p:custDataLst>
          </p:nvPr>
        </p:nvSpPr>
        <p:spPr>
          <a:xfrm>
            <a:off x="2954332" y="1880373"/>
            <a:ext cx="3479175" cy="1051346"/>
          </a:xfrm>
          <a:prstGeom prst="rect">
            <a:avLst/>
          </a:prstGeom>
          <a:noFill/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zh-CN" altLang="en-US" sz="6600" kern="0" dirty="0">
                <a:solidFill>
                  <a:srgbClr val="C00000"/>
                </a:solidFill>
                <a:cs typeface="+mn-ea"/>
                <a:sym typeface="+mn-lt"/>
              </a:rPr>
              <a:t>谢谢观看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429" y="1008"/>
            <a:ext cx="1028571" cy="1879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-1011091S219-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5301" y="1242256"/>
            <a:ext cx="1740681" cy="33239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44841" y="1261363"/>
            <a:ext cx="412323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上古的腊和蜡是指丰收后的冬季祭神祭祖活动。因为这种冬季祭祀活动多在十二月举行，所以便称十二月为腊月。</a:t>
            </a:r>
          </a:p>
          <a:p>
            <a:pPr indent="457200" eaLnBrk="1" hangingPunct="1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最初的蜡祭并无确定的日期。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礼记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说“天子大腊八”，有的说是蜡祭八位神，有的解释为蜡祭八方神。后世腊月初八成为节日，一方面源于佛教徒的信仰，另一方面直接源于对“大腊八”的误读。</a:t>
            </a:r>
          </a:p>
        </p:txBody>
      </p:sp>
      <p:sp>
        <p:nvSpPr>
          <p:cNvPr id="10" name="MH_Entry_1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897369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1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腊八节的来历</a:t>
            </a:r>
          </a:p>
        </p:txBody>
      </p:sp>
    </p:spTree>
    <p:custDataLst>
      <p:tags r:id="rId1"/>
    </p:custDataLst>
  </p:cSld>
  <p:clrMapOvr>
    <a:masterClrMapping/>
  </p:clrMapOvr>
  <p:transition spd="slow" advTm="58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40386" y="1419408"/>
            <a:ext cx="425412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从先秦起，腊八节都是用来祭祀祖先和神灵，祈求丰收和吉祥。腊八节除祭祖敬神的活动外，人们还要逐疫。这项活动来源于古代的傩（古代驱鬼避疫的仪式）。史前时代的医疗方法之一即驱鬼治疫。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作为巫术活动的腊月击鼓驱疫之俗，今在湖南新化等地区仍有留存。 </a:t>
            </a:r>
          </a:p>
        </p:txBody>
      </p:sp>
      <p:pic>
        <p:nvPicPr>
          <p:cNvPr id="4" name="Picture 4" descr="128771622622613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683" y="1657503"/>
            <a:ext cx="2584431" cy="22322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H_Entry_1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887844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1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腊八节的来历</a:t>
            </a:r>
          </a:p>
        </p:txBody>
      </p:sp>
    </p:spTree>
    <p:custDataLst>
      <p:tags r:id="rId1"/>
    </p:custDataLst>
  </p:cSld>
  <p:clrMapOvr>
    <a:masterClrMapping/>
  </p:clrMapOvr>
  <p:transition spd="slow" advTm="66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79231" y="1318713"/>
            <a:ext cx="412323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传说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佛教创始人释迦牟尼修行深山，静坐六年，饿得骨瘦如柴，曾欲放弃苦行，恰遇一牧羊女，送他乳糜，他食罢盘腿坐于菩提树下，于十二月初八之日悟道成佛，为了纪念而始兴“佛成道节”。中国信徒出自虔诚，遂与“腊日”融合，方成“腊八节”，并同样举行隆重的仪礼活动。 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925944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24" y="1716443"/>
            <a:ext cx="2861810" cy="206686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ransition spd="slow" advTm="43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3518" y="1102940"/>
            <a:ext cx="70996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传说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秦始皇修建长城，天下民工奉命而来，长年不能回家，吃粮靠家里人送。有些民工，家隔千山万水，粮食送不到，致使不少民工饿死于长城工地。有一年腊月初八，无粮吃的民工们合伙积了几把五谷杂粮，放在锅里熬成稀粥，每人喝了一碗，最后还是饿死在长城下。为了悼念饿死在长城工地的民工，人们每年腊月初八吃“腊八粥”，以资纪念。 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878319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861" y="3277978"/>
            <a:ext cx="6916962" cy="160235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ransition spd="slow" advTm="47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06641" y="1553189"/>
            <a:ext cx="425412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传说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腊八节出于人们对岳飞的怀念。当年，岳飞率部抗金于朱仙镇，正值严冬，岳家军衣食不济、挨饿受冻，众百姓相继送粥，岳家军饱餐了一顿百姓送的“千家粥”，结果大胜而归。这天正是十二月初八。岳飞死后，人民为了纪念他，每到腊月初八，便以杂粮豆果煮粥，终于成俗。 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964024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5" name="Picture 4" descr="013000002427261235026641700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0784" y="1201925"/>
            <a:ext cx="1989179" cy="325707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5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27968" y="1451368"/>
            <a:ext cx="412323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传说</a:t>
            </a: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：腊八粥救了朱元璋                 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当年朱元璋落难在牢监里受苦时，当时正值寒天，又冷又饿的朱元璋竟然从监牢的老鼠洞刨找出一些红豆、大米、红枣等七八种五谷杂粮。朱元璋便把这些东西熬成了粥，因那天正是腊月初八，朱元璋便美名其曰这锅杂粮粥为腊八粥。</a:t>
            </a:r>
          </a:p>
        </p:txBody>
      </p:sp>
      <p:sp>
        <p:nvSpPr>
          <p:cNvPr id="10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983094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5" name="Picture 4" descr="053000006370611258340909866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4037" y="1201925"/>
            <a:ext cx="1989179" cy="33834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75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2886" y="1253154"/>
            <a:ext cx="425412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腊八粥也叫“七宝五味粥”。我国喝腊八粥的历史，已有一千多年。最早开始于宋代。每逢腊八这一天，不论是朝廷、官府、寺院还是黎民百姓家都要做腊八粥。到了清朝，喝腊八粥的风俗更是盛行。在宫廷，皇帝、皇后、皇子等都要向文武大臣、八粥，并向各个寺院发放米食用。在民间，家家户户也要祭祀祖先；同时，合家团聚在馈赠亲朋好友。 </a:t>
            </a:r>
          </a:p>
        </p:txBody>
      </p:sp>
      <p:sp>
        <p:nvSpPr>
          <p:cNvPr id="7" name="MH_Entry_1">
            <a:hlinkClick r:id="rId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69681" y="263167"/>
            <a:ext cx="2868794" cy="461227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>
            <a:defPPr>
              <a:defRPr lang="zh-CN"/>
            </a:defPPr>
            <a:lvl1pPr>
              <a:defRPr sz="2400" kern="0" spc="1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3 /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腊八粥的习俗</a:t>
            </a:r>
          </a:p>
        </p:txBody>
      </p:sp>
      <p:pic>
        <p:nvPicPr>
          <p:cNvPr id="5" name="Picture 7" descr="P_93003_1__12570757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9529" y="1657676"/>
            <a:ext cx="2662835" cy="247809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4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OTHERS"/>
  <p:tag name="ID" val="5471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OTHERS"/>
  <p:tag name="ID" val="5471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7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5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2|2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7|2|2|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AUTOCOLOR" val="FALSE"/>
  <p:tag name="MH_TYPE" val="CONTENTS"/>
  <p:tag name="ID" val="547136"/>
  <p:tag name="TIMING" val="|0.3|0.6|0.6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.9|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7|2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2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2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2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2.3|2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|1.1|2.2|2.2|2.2|2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AUTOCOLOR" val="FALSE"/>
  <p:tag name="MH_TYPE" val="CONTENTS"/>
  <p:tag name="ID" val="547136"/>
  <p:tag name="TIMING" val="|0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OTHERS"/>
  <p:tag name="ID" val="5471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3154331"/>
  <p:tag name="MH_LIBRARY" val="CONTENTS"/>
  <p:tag name="MH_TYPE" val="ENTRY"/>
  <p:tag name="ID" val="547136"/>
  <p:tag name="MH_ORDER" val="2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kug03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1776</Words>
  <Application>Microsoft Office PowerPoint</Application>
  <PresentationFormat>全屏显示(16:9)</PresentationFormat>
  <Paragraphs>102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2022-03-11T05:32:41Z</dcterms:created>
  <dcterms:modified xsi:type="dcterms:W3CDTF">2023-01-10T09:42:09Z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B5593284CF6743D49472ED8358778796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