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323" r:id="rId2"/>
    <p:sldId id="319" r:id="rId3"/>
    <p:sldId id="330" r:id="rId4"/>
    <p:sldId id="332" r:id="rId5"/>
    <p:sldId id="366" r:id="rId6"/>
    <p:sldId id="333" r:id="rId7"/>
    <p:sldId id="334" r:id="rId8"/>
    <p:sldId id="325" r:id="rId9"/>
    <p:sldId id="352" r:id="rId10"/>
    <p:sldId id="339" r:id="rId11"/>
    <p:sldId id="340" r:id="rId12"/>
    <p:sldId id="341" r:id="rId13"/>
    <p:sldId id="343" r:id="rId14"/>
    <p:sldId id="344" r:id="rId15"/>
    <p:sldId id="355" r:id="rId16"/>
    <p:sldId id="367" r:id="rId17"/>
    <p:sldId id="362" r:id="rId18"/>
    <p:sldId id="356" r:id="rId19"/>
    <p:sldId id="357" r:id="rId20"/>
    <p:sldId id="368" r:id="rId21"/>
    <p:sldId id="369" r:id="rId22"/>
    <p:sldId id="370" r:id="rId23"/>
    <p:sldId id="346" r:id="rId24"/>
    <p:sldId id="348" r:id="rId25"/>
    <p:sldId id="371" r:id="rId26"/>
    <p:sldId id="373" r:id="rId27"/>
    <p:sldId id="347" r:id="rId28"/>
    <p:sldId id="372" r:id="rId29"/>
    <p:sldId id="375" r:id="rId30"/>
    <p:sldId id="327" r:id="rId31"/>
  </p:sldIdLst>
  <p:sldSz cx="12192000" cy="6858000"/>
  <p:notesSz cx="7104063" cy="10234613"/>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3">
          <p15:clr>
            <a:srgbClr val="A4A3A4"/>
          </p15:clr>
        </p15:guide>
        <p15:guide id="2" pos="38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6CF"/>
    <a:srgbClr val="0000FF"/>
    <a:srgbClr val="2E74B6"/>
    <a:srgbClr val="B9B9B9"/>
    <a:srgbClr val="BABABA"/>
    <a:srgbClr val="187E72"/>
    <a:srgbClr val="00A6AD"/>
    <a:srgbClr val="C50023"/>
    <a:srgbClr val="F1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384"/>
      </p:cViewPr>
      <p:guideLst>
        <p:guide orient="horz" pos="2243"/>
        <p:guide pos="38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5" name="矩形 4"/>
          <p:cNvSpPr/>
          <p:nvPr userDrawn="1"/>
        </p:nvSpPr>
        <p:spPr>
          <a:xfrm>
            <a:off x="1270" y="142875"/>
            <a:ext cx="158115" cy="5340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5560" y="6708775"/>
            <a:ext cx="12280265" cy="145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2254885" y="1036320"/>
            <a:ext cx="16614140" cy="2753995"/>
          </a:xfrm>
          <a:prstGeom prst="parallelogram">
            <a:avLst>
              <a:gd name="adj" fmla="val 45244"/>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 name="平行四边形 3"/>
          <p:cNvSpPr/>
          <p:nvPr/>
        </p:nvSpPr>
        <p:spPr>
          <a:xfrm>
            <a:off x="-1979930" y="1036320"/>
            <a:ext cx="4958080" cy="2753995"/>
          </a:xfrm>
          <a:prstGeom prst="parallelogram">
            <a:avLst>
              <a:gd name="adj" fmla="val 44396"/>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2480495" y="1259155"/>
            <a:ext cx="9437521" cy="2308324"/>
          </a:xfrm>
          <a:prstGeom prst="rect">
            <a:avLst/>
          </a:prstGeom>
          <a:noFill/>
        </p:spPr>
        <p:txBody>
          <a:bodyPr wrap="square" rtlCol="0">
            <a:spAutoFit/>
          </a:bodyPr>
          <a:lstStyle/>
          <a:p>
            <a:pPr algn="ctr"/>
            <a:r>
              <a:rPr lang="en-US" altLang="en-US" sz="4800" b="1" dirty="0" smtClean="0">
                <a:solidFill>
                  <a:schemeClr val="bg1"/>
                </a:solidFill>
                <a:latin typeface="微软雅黑" panose="020B0503020204020204" charset="-122"/>
                <a:ea typeface="微软雅黑" panose="020B0503020204020204" charset="-122"/>
              </a:rPr>
              <a:t>Unit 2</a:t>
            </a:r>
            <a:endParaRPr lang="en-US" altLang="zh-CN" sz="4800" b="1" dirty="0" smtClean="0">
              <a:solidFill>
                <a:schemeClr val="bg1"/>
              </a:solidFill>
              <a:latin typeface="微软雅黑" panose="020B0503020204020204" charset="-122"/>
              <a:ea typeface="微软雅黑" panose="020B0503020204020204" charset="-122"/>
            </a:endParaRPr>
          </a:p>
          <a:p>
            <a:pPr algn="ctr"/>
            <a:r>
              <a:rPr lang="en-US" altLang="en-US" sz="4800" b="1" dirty="0" smtClean="0">
                <a:solidFill>
                  <a:schemeClr val="bg1"/>
                </a:solidFill>
                <a:latin typeface="微软雅黑" panose="020B0503020204020204" charset="-122"/>
                <a:ea typeface="微软雅黑" panose="020B0503020204020204" charset="-122"/>
              </a:rPr>
              <a:t>I think that </a:t>
            </a:r>
            <a:r>
              <a:rPr lang="en-US" altLang="en-US" sz="4800" b="1" dirty="0" err="1" smtClean="0">
                <a:solidFill>
                  <a:schemeClr val="bg1"/>
                </a:solidFill>
                <a:latin typeface="微软雅黑" panose="020B0503020204020204" charset="-122"/>
                <a:ea typeface="微软雅黑" panose="020B0503020204020204" charset="-122"/>
              </a:rPr>
              <a:t>mooncakes</a:t>
            </a:r>
            <a:r>
              <a:rPr lang="en-US" altLang="en-US" sz="4800" b="1" dirty="0" smtClean="0">
                <a:solidFill>
                  <a:schemeClr val="bg1"/>
                </a:solidFill>
                <a:latin typeface="微软雅黑" panose="020B0503020204020204" charset="-122"/>
                <a:ea typeface="微软雅黑" panose="020B0503020204020204" charset="-122"/>
              </a:rPr>
              <a:t> are delicious</a:t>
            </a:r>
            <a:r>
              <a:rPr lang="zh-CN" altLang="en-US" sz="4800" b="1" dirty="0" smtClean="0">
                <a:solidFill>
                  <a:schemeClr val="bg1"/>
                </a:solidFill>
                <a:latin typeface="微软雅黑" panose="020B0503020204020204" charset="-122"/>
                <a:ea typeface="微软雅黑" panose="020B0503020204020204" charset="-122"/>
              </a:rPr>
              <a:t>！</a:t>
            </a:r>
            <a:r>
              <a:rPr lang="en-US" altLang="en-US" sz="4800" b="1" dirty="0" smtClean="0">
                <a:solidFill>
                  <a:schemeClr val="bg1"/>
                </a:solidFill>
                <a:latin typeface="微软雅黑" panose="020B0503020204020204" charset="-122"/>
                <a:ea typeface="微软雅黑" panose="020B0503020204020204" charset="-122"/>
              </a:rPr>
              <a:t> </a:t>
            </a:r>
            <a:endParaRPr lang="zh-CN" altLang="en-US" sz="4800" b="1" dirty="0" smtClean="0">
              <a:solidFill>
                <a:schemeClr val="bg1"/>
              </a:solidFill>
              <a:latin typeface="微软雅黑" panose="020B0503020204020204" charset="-122"/>
              <a:ea typeface="微软雅黑" panose="020B0503020204020204" charset="-122"/>
            </a:endParaRPr>
          </a:p>
        </p:txBody>
      </p:sp>
      <p:sp>
        <p:nvSpPr>
          <p:cNvPr id="9" name="Rectangle 5"/>
          <p:cNvSpPr/>
          <p:nvPr/>
        </p:nvSpPr>
        <p:spPr>
          <a:xfrm>
            <a:off x="722734" y="4149249"/>
            <a:ext cx="10658901" cy="707886"/>
          </a:xfrm>
          <a:prstGeom prst="rect">
            <a:avLst/>
          </a:prstGeom>
          <a:noFill/>
          <a:ln w="9525">
            <a:noFill/>
          </a:ln>
        </p:spPr>
        <p:txBody>
          <a:bodyPr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algn="ctr">
              <a:buNone/>
            </a:pPr>
            <a:r>
              <a:rPr lang="zh-CN" altLang="en-US" sz="4000" dirty="0" smtClean="0">
                <a:latin typeface="微软雅黑" panose="020B0503020204020204" charset="-122"/>
                <a:ea typeface="微软雅黑" panose="020B0503020204020204" charset="-122"/>
                <a:cs typeface="微软雅黑" panose="020B0503020204020204" charset="-122"/>
              </a:rPr>
              <a:t>第</a:t>
            </a:r>
            <a:r>
              <a:rPr lang="en-US" altLang="zh-CN" sz="4000" dirty="0" smtClean="0">
                <a:latin typeface="微软雅黑" panose="020B0503020204020204" charset="-122"/>
                <a:ea typeface="微软雅黑" panose="020B0503020204020204" charset="-122"/>
                <a:cs typeface="微软雅黑" panose="020B0503020204020204" charset="-122"/>
              </a:rPr>
              <a:t>2</a:t>
            </a:r>
            <a:r>
              <a:rPr lang="zh-CN" altLang="en-US" sz="4000" dirty="0" smtClean="0">
                <a:latin typeface="微软雅黑" panose="020B0503020204020204" charset="-122"/>
                <a:ea typeface="微软雅黑" panose="020B0503020204020204" charset="-122"/>
                <a:cs typeface="微软雅黑" panose="020B0503020204020204" charset="-122"/>
              </a:rPr>
              <a:t>课时</a:t>
            </a:r>
          </a:p>
        </p:txBody>
      </p:sp>
      <p:sp>
        <p:nvSpPr>
          <p:cNvPr id="7" name="矩形 6"/>
          <p:cNvSpPr/>
          <p:nvPr/>
        </p:nvSpPr>
        <p:spPr>
          <a:xfrm>
            <a:off x="0" y="5735295"/>
            <a:ext cx="12192000" cy="565150"/>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800" b="1" kern="0" smtClean="0">
                <a:solidFill>
                  <a:srgbClr val="000000"/>
                </a:solidFill>
                <a:latin typeface="微软雅黑" panose="020B0503020204020204" charset="-122"/>
                <a:ea typeface="微软雅黑" panose="020B0503020204020204" charset="-122"/>
                <a:sym typeface="+mn-ea"/>
              </a:rPr>
              <a:t>WWW.PPT818.COM</a:t>
            </a:r>
            <a:endParaRPr lang="en-US" altLang="zh-CN" sz="2800" b="1" kern="0" dirty="0">
              <a:solidFill>
                <a:srgbClr val="0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000" fill="hold">
                                          <p:stCondLst>
                                            <p:cond delay="0"/>
                                          </p:stCondLst>
                                        </p:cTn>
                                        <p:tgtEl>
                                          <p:spTgt spid="6"/>
                                        </p:tgtEl>
                                        <p:attrNameLst>
                                          <p:attrName>style.visibility</p:attrName>
                                        </p:attrNameLst>
                                      </p:cBhvr>
                                      <p:to>
                                        <p:strVal val="visible"/>
                                      </p:to>
                                    </p:set>
                                    <p:animEffect transition="in" filter="box(in)">
                                      <p:cBhvr>
                                        <p:cTn id="15" dur="1000"/>
                                        <p:tgtEl>
                                          <p:spTgt spid="6"/>
                                        </p:tgtEl>
                                      </p:cBhvr>
                                    </p:animEffect>
                                  </p:childTnLst>
                                </p:cTn>
                              </p:par>
                            </p:childTnLst>
                          </p:cTn>
                        </p:par>
                        <p:par>
                          <p:cTn id="16" fill="hold">
                            <p:stCondLst>
                              <p:cond delay="2000"/>
                            </p:stCondLst>
                            <p:childTnLst>
                              <p:par>
                                <p:cTn id="17" presetID="21" presetClass="entr" presetSubtype="3" fill="hold" grpId="0" nodeType="afterEffect">
                                  <p:stCondLst>
                                    <p:cond delay="0"/>
                                  </p:stCondLst>
                                  <p:childTnLst>
                                    <p:set>
                                      <p:cBhvr>
                                        <p:cTn id="18" dur="500" fill="hold">
                                          <p:stCondLst>
                                            <p:cond delay="0"/>
                                          </p:stCondLst>
                                        </p:cTn>
                                        <p:tgtEl>
                                          <p:spTgt spid="9"/>
                                        </p:tgtEl>
                                        <p:attrNameLst>
                                          <p:attrName>style.visibility</p:attrName>
                                        </p:attrNameLst>
                                      </p:cBhvr>
                                      <p:to>
                                        <p:strVal val="visible"/>
                                      </p:to>
                                    </p:set>
                                    <p:animEffect transition="in" filter="wheel(3)">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5189" y="1272207"/>
            <a:ext cx="11072192" cy="2862322"/>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)3.The firefighters tried their best to ________ the big forest </a:t>
            </a:r>
          </a:p>
          <a:p>
            <a:pPr indent="1341755">
              <a:lnSpc>
                <a:spcPct val="150000"/>
              </a:lnSpc>
            </a:pPr>
            <a:r>
              <a:rPr lang="en-US" sz="3000" b="1" dirty="0" smtClean="0"/>
              <a:t>fire. </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lay out  		B</a:t>
            </a:r>
            <a:r>
              <a:rPr lang="zh-CN" altLang="en-US" sz="3000" b="1" dirty="0" smtClean="0"/>
              <a:t>．</a:t>
            </a:r>
            <a:r>
              <a:rPr lang="en-US" sz="3000" b="1" dirty="0" smtClean="0"/>
              <a:t>look out</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give out  		D</a:t>
            </a:r>
            <a:r>
              <a:rPr lang="zh-CN" altLang="en-US" sz="3000" b="1" dirty="0" smtClean="0"/>
              <a:t>．</a:t>
            </a:r>
            <a:r>
              <a:rPr lang="en-US" sz="3000" b="1" dirty="0" smtClean="0"/>
              <a:t>put out </a:t>
            </a:r>
            <a:endParaRPr lang="zh-CN" altLang="en-US" sz="3000" dirty="0"/>
          </a:p>
        </p:txBody>
      </p:sp>
      <p:sp>
        <p:nvSpPr>
          <p:cNvPr id="3" name="矩形 2"/>
          <p:cNvSpPr/>
          <p:nvPr/>
        </p:nvSpPr>
        <p:spPr>
          <a:xfrm>
            <a:off x="1155941" y="1524874"/>
            <a:ext cx="407484" cy="461665"/>
          </a:xfrm>
          <a:prstGeom prst="rect">
            <a:avLst/>
          </a:prstGeom>
        </p:spPr>
        <p:txBody>
          <a:bodyPr wrap="none">
            <a:spAutoFit/>
          </a:bodyPr>
          <a:lstStyle/>
          <a:p>
            <a:r>
              <a:rPr lang="en-US" sz="2400" b="1" dirty="0" smtClean="0">
                <a:solidFill>
                  <a:srgbClr val="57C6CF"/>
                </a:solidFill>
              </a:rPr>
              <a:t>D</a:t>
            </a:r>
            <a:endParaRPr lang="zh-CN" altLang="en-US" sz="2400" b="1" dirty="0">
              <a:solidFill>
                <a:srgbClr val="57C6C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6225" y="1133058"/>
            <a:ext cx="11072192" cy="2862322"/>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)4.I can go to the movie ________ I finish my homework, so I </a:t>
            </a:r>
          </a:p>
          <a:p>
            <a:pPr indent="1341755">
              <a:lnSpc>
                <a:spcPct val="150000"/>
              </a:lnSpc>
            </a:pPr>
            <a:r>
              <a:rPr lang="en-US" sz="3000" b="1" dirty="0" smtClean="0"/>
              <a:t>have to finish my homework first. </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before  		B</a:t>
            </a:r>
            <a:r>
              <a:rPr lang="zh-CN" altLang="en-US" sz="3000" b="1" dirty="0" smtClean="0"/>
              <a:t>．</a:t>
            </a:r>
            <a:r>
              <a:rPr lang="en-US" sz="3000" b="1" dirty="0" smtClean="0"/>
              <a:t>after</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while   		D</a:t>
            </a:r>
            <a:r>
              <a:rPr lang="zh-CN" altLang="en-US" sz="3000" b="1" dirty="0" smtClean="0"/>
              <a:t>．</a:t>
            </a:r>
            <a:r>
              <a:rPr lang="en-US" sz="3000" b="1" dirty="0" smtClean="0"/>
              <a:t>although </a:t>
            </a:r>
            <a:endParaRPr lang="zh-CN" altLang="en-US" sz="3000" dirty="0"/>
          </a:p>
        </p:txBody>
      </p:sp>
      <p:sp>
        <p:nvSpPr>
          <p:cNvPr id="3" name="矩形 2"/>
          <p:cNvSpPr/>
          <p:nvPr/>
        </p:nvSpPr>
        <p:spPr>
          <a:xfrm>
            <a:off x="996915" y="1365846"/>
            <a:ext cx="389850" cy="461665"/>
          </a:xfrm>
          <a:prstGeom prst="rect">
            <a:avLst/>
          </a:prstGeom>
        </p:spPr>
        <p:txBody>
          <a:bodyPr wrap="none">
            <a:spAutoFit/>
          </a:bodyPr>
          <a:lstStyle/>
          <a:p>
            <a:r>
              <a:rPr lang="en-US" sz="2400" b="1" dirty="0" smtClean="0">
                <a:solidFill>
                  <a:srgbClr val="57C6CF"/>
                </a:solidFill>
              </a:rPr>
              <a:t>B</a:t>
            </a:r>
            <a:endParaRPr lang="zh-CN" altLang="en-US" sz="2400" b="1" dirty="0">
              <a:solidFill>
                <a:srgbClr val="57C6C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6164" y="1252326"/>
            <a:ext cx="11072192" cy="2774670"/>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)5.They walked for a long time. They were ________ tired </a:t>
            </a:r>
          </a:p>
          <a:p>
            <a:pPr indent="1341755">
              <a:lnSpc>
                <a:spcPct val="150000"/>
              </a:lnSpc>
            </a:pPr>
            <a:r>
              <a:rPr lang="en-US" sz="3000" b="1" dirty="0" smtClean="0"/>
              <a:t>that they wanted to stop to have a rest. </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so   			B</a:t>
            </a:r>
            <a:r>
              <a:rPr lang="zh-CN" altLang="en-US" sz="3000" b="1" dirty="0" smtClean="0"/>
              <a:t>．</a:t>
            </a:r>
            <a:r>
              <a:rPr lang="en-US" sz="3000" b="1" dirty="0" smtClean="0"/>
              <a:t>such</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enough   		D</a:t>
            </a:r>
            <a:r>
              <a:rPr lang="zh-CN" altLang="en-US" sz="3000" b="1" dirty="0" smtClean="0"/>
              <a:t>．</a:t>
            </a:r>
            <a:r>
              <a:rPr lang="en-US" sz="3000" b="1" dirty="0" smtClean="0"/>
              <a:t>too </a:t>
            </a:r>
            <a:endParaRPr lang="zh-CN" altLang="en-US" sz="3000" dirty="0"/>
          </a:p>
        </p:txBody>
      </p:sp>
      <p:sp>
        <p:nvSpPr>
          <p:cNvPr id="3" name="矩形 2"/>
          <p:cNvSpPr/>
          <p:nvPr/>
        </p:nvSpPr>
        <p:spPr>
          <a:xfrm>
            <a:off x="1010166" y="1508305"/>
            <a:ext cx="407484" cy="461665"/>
          </a:xfrm>
          <a:prstGeom prst="rect">
            <a:avLst/>
          </a:prstGeom>
        </p:spPr>
        <p:txBody>
          <a:bodyPr wrap="none">
            <a:spAutoFit/>
          </a:bodyPr>
          <a:lstStyle/>
          <a:p>
            <a:r>
              <a:rPr lang="en-US" sz="2400" b="1" dirty="0" smtClean="0">
                <a:solidFill>
                  <a:srgbClr val="57C6CF"/>
                </a:solidFill>
              </a:rPr>
              <a:t>A</a:t>
            </a:r>
            <a:endParaRPr lang="zh-CN" altLang="en-US" sz="2400" b="1" dirty="0">
              <a:solidFill>
                <a:srgbClr val="57C6C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6774" y="824950"/>
            <a:ext cx="11072192" cy="2169825"/>
          </a:xfrm>
          <a:prstGeom prst="rect">
            <a:avLst/>
          </a:prstGeom>
          <a:noFill/>
        </p:spPr>
        <p:txBody>
          <a:bodyPr wrap="square" rtlCol="0">
            <a:spAutoFit/>
          </a:bodyPr>
          <a:lstStyle/>
          <a:p>
            <a:pPr>
              <a:lnSpc>
                <a:spcPct val="150000"/>
              </a:lnSpc>
            </a:pPr>
            <a:r>
              <a:rPr lang="en-US" sz="3000" b="1" dirty="0" smtClean="0"/>
              <a:t>Ⅱ.</a:t>
            </a:r>
            <a:r>
              <a:rPr lang="zh-CN" altLang="en-US" sz="3000" b="1" dirty="0" smtClean="0"/>
              <a:t>阅读理解</a:t>
            </a:r>
            <a:endParaRPr lang="zh-CN" altLang="en-US" sz="3000" dirty="0" smtClean="0"/>
          </a:p>
          <a:p>
            <a:pPr indent="536575">
              <a:lnSpc>
                <a:spcPct val="150000"/>
              </a:lnSpc>
            </a:pPr>
            <a:r>
              <a:rPr lang="en-US" sz="3000" b="1" dirty="0" smtClean="0"/>
              <a:t>Here are some special festivals in the world. Have you heard of them?</a:t>
            </a:r>
            <a:endParaRPr lang="zh-CN" altLang="en-US" sz="3000" dirty="0"/>
          </a:p>
        </p:txBody>
      </p:sp>
      <p:graphicFrame>
        <p:nvGraphicFramePr>
          <p:cNvPr id="3" name="表格 2"/>
          <p:cNvGraphicFramePr>
            <a:graphicFrameLocks noGrp="1"/>
          </p:cNvGraphicFramePr>
          <p:nvPr/>
        </p:nvGraphicFramePr>
        <p:xfrm>
          <a:off x="586412" y="2937015"/>
          <a:ext cx="11022492" cy="3703320"/>
        </p:xfrm>
        <a:graphic>
          <a:graphicData uri="http://schemas.openxmlformats.org/drawingml/2006/table">
            <a:tbl>
              <a:tblPr/>
              <a:tblGrid>
                <a:gridCol w="11022492">
                  <a:extLst>
                    <a:ext uri="{9D8B030D-6E8A-4147-A177-3AD203B41FA5}">
                      <a16:colId xmlns:a16="http://schemas.microsoft.com/office/drawing/2014/main" val="20000"/>
                    </a:ext>
                  </a:extLst>
                </a:gridCol>
              </a:tblGrid>
              <a:tr h="0">
                <a:tc>
                  <a:txBody>
                    <a:bodyPr/>
                    <a:lstStyle/>
                    <a:p>
                      <a:pPr algn="ctr">
                        <a:lnSpc>
                          <a:spcPct val="135000"/>
                        </a:lnSpc>
                        <a:spcAft>
                          <a:spcPts val="0"/>
                        </a:spcAft>
                      </a:pPr>
                      <a:r>
                        <a:rPr lang="en-US" sz="3000" b="1" kern="100" dirty="0">
                          <a:latin typeface="Times New Roman" panose="02020603050405020304"/>
                          <a:ea typeface="宋体" panose="02010600030101010101" pitchFamily="2" charset="-122"/>
                          <a:cs typeface="Courier New" panose="02070309020205020404"/>
                        </a:rPr>
                        <a:t>The Cologne Carnival(</a:t>
                      </a:r>
                      <a:r>
                        <a:rPr lang="zh-CN" sz="3000" b="1" kern="100" dirty="0">
                          <a:latin typeface="Times New Roman" panose="02020603050405020304"/>
                          <a:ea typeface="宋体" panose="02010600030101010101" pitchFamily="2" charset="-122"/>
                          <a:cs typeface="Times New Roman" panose="02020603050405020304"/>
                        </a:rPr>
                        <a:t>科隆狂欢节</a:t>
                      </a:r>
                      <a:r>
                        <a:rPr lang="en-US" sz="3000" b="1" kern="100" dirty="0">
                          <a:latin typeface="Times New Roman" panose="02020603050405020304"/>
                          <a:ea typeface="宋体" panose="02010600030101010101" pitchFamily="2" charset="-122"/>
                          <a:cs typeface="Courier New" panose="02070309020205020404"/>
                        </a:rPr>
                        <a:t>)</a:t>
                      </a:r>
                      <a:endParaRPr lang="zh-CN" sz="3000" kern="100" dirty="0">
                        <a:latin typeface="宋体" panose="02010600030101010101" pitchFamily="2" charset="-122"/>
                        <a:cs typeface="Courier New" panose="02070309020205020404"/>
                      </a:endParaRPr>
                    </a:p>
                    <a:p>
                      <a:pPr marL="0" indent="716280" algn="l">
                        <a:lnSpc>
                          <a:spcPct val="135000"/>
                        </a:lnSpc>
                        <a:spcAft>
                          <a:spcPts val="0"/>
                        </a:spcAft>
                      </a:pPr>
                      <a:r>
                        <a:rPr lang="en-US" sz="3000" b="1" kern="100" dirty="0">
                          <a:latin typeface="Times New Roman" panose="02020603050405020304"/>
                          <a:ea typeface="宋体" panose="02010600030101010101" pitchFamily="2" charset="-122"/>
                          <a:cs typeface="Courier New" panose="02070309020205020404"/>
                        </a:rPr>
                        <a:t>It is one of Europe's biggest street festivals. It starts at 11</a:t>
                      </a:r>
                      <a:r>
                        <a:rPr lang="zh-CN" sz="3000" b="1" kern="100" dirty="0">
                          <a:latin typeface="Times New Roman" panose="02020603050405020304"/>
                          <a:ea typeface="宋体" panose="02010600030101010101" pitchFamily="2" charset="-122"/>
                          <a:cs typeface="Times New Roman" panose="02020603050405020304"/>
                        </a:rPr>
                        <a:t>：</a:t>
                      </a:r>
                      <a:r>
                        <a:rPr lang="en-US" sz="3000" b="1" kern="100" dirty="0">
                          <a:latin typeface="Times New Roman" panose="02020603050405020304"/>
                          <a:ea typeface="宋体" panose="02010600030101010101" pitchFamily="2" charset="-122"/>
                          <a:cs typeface="Courier New" panose="02070309020205020404"/>
                        </a:rPr>
                        <a:t>11 a</a:t>
                      </a:r>
                      <a:r>
                        <a:rPr lang="zh-CN" sz="3000" b="1" kern="100" dirty="0">
                          <a:latin typeface="Times New Roman" panose="02020603050405020304"/>
                          <a:ea typeface="宋体" panose="02010600030101010101" pitchFamily="2" charset="-122"/>
                          <a:cs typeface="Times New Roman" panose="02020603050405020304"/>
                        </a:rPr>
                        <a:t>．</a:t>
                      </a:r>
                      <a:r>
                        <a:rPr lang="en-US" sz="3000" b="1" kern="100" dirty="0">
                          <a:latin typeface="Times New Roman" panose="02020603050405020304"/>
                          <a:ea typeface="宋体" panose="02010600030101010101" pitchFamily="2" charset="-122"/>
                          <a:cs typeface="Courier New" panose="02070309020205020404"/>
                        </a:rPr>
                        <a:t>m. on November 11 and lasts till February 14 next year. Local people call the time the “crazy” season. During the festival, people put on colorful clothes and play music to celebrate it in the street. Each year, about 1.5 million people take part in it. </a:t>
                      </a:r>
                      <a:endParaRPr lang="zh-CN" sz="3000" kern="100" dirty="0">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256751" y="1567401"/>
          <a:ext cx="9626600" cy="3429000"/>
        </p:xfrm>
        <a:graphic>
          <a:graphicData uri="http://schemas.openxmlformats.org/drawingml/2006/table">
            <a:tbl>
              <a:tblPr/>
              <a:tblGrid>
                <a:gridCol w="9626600">
                  <a:extLst>
                    <a:ext uri="{9D8B030D-6E8A-4147-A177-3AD203B41FA5}">
                      <a16:colId xmlns:a16="http://schemas.microsoft.com/office/drawing/2014/main" val="20000"/>
                    </a:ext>
                  </a:extLst>
                </a:gridCol>
              </a:tblGrid>
              <a:tr h="0">
                <a:tc>
                  <a:txBody>
                    <a:bodyPr/>
                    <a:lstStyle/>
                    <a:p>
                      <a:pPr algn="ctr">
                        <a:lnSpc>
                          <a:spcPct val="150000"/>
                        </a:lnSpc>
                        <a:spcAft>
                          <a:spcPts val="0"/>
                        </a:spcAft>
                      </a:pPr>
                      <a:r>
                        <a:rPr lang="en-US" sz="3000" b="1" kern="100" dirty="0">
                          <a:latin typeface="Times New Roman" panose="02020603050405020304"/>
                          <a:ea typeface="宋体" panose="02010600030101010101" pitchFamily="2" charset="-122"/>
                          <a:cs typeface="Courier New" panose="02070309020205020404"/>
                        </a:rPr>
                        <a:t>Red Wednesday in Iran(</a:t>
                      </a:r>
                      <a:r>
                        <a:rPr lang="zh-CN" sz="3000" b="1" kern="100" dirty="0">
                          <a:latin typeface="Times New Roman" panose="02020603050405020304"/>
                          <a:ea typeface="宋体" panose="02010600030101010101" pitchFamily="2" charset="-122"/>
                          <a:cs typeface="Times New Roman" panose="02020603050405020304"/>
                        </a:rPr>
                        <a:t>伊朗</a:t>
                      </a:r>
                      <a:r>
                        <a:rPr lang="en-US" sz="3000" b="1" kern="100" dirty="0">
                          <a:latin typeface="Times New Roman" panose="02020603050405020304"/>
                          <a:ea typeface="宋体" panose="02010600030101010101" pitchFamily="2" charset="-122"/>
                          <a:cs typeface="Courier New" panose="02070309020205020404"/>
                        </a:rPr>
                        <a:t>)</a:t>
                      </a:r>
                      <a:endParaRPr lang="zh-CN" sz="3000" kern="100" dirty="0">
                        <a:latin typeface="宋体" panose="02010600030101010101" pitchFamily="2" charset="-122"/>
                        <a:cs typeface="Courier New" panose="02070309020205020404"/>
                      </a:endParaRPr>
                    </a:p>
                    <a:p>
                      <a:pPr marL="0" indent="536575" algn="l">
                        <a:lnSpc>
                          <a:spcPct val="150000"/>
                        </a:lnSpc>
                        <a:spcAft>
                          <a:spcPts val="0"/>
                        </a:spcAft>
                      </a:pPr>
                      <a:r>
                        <a:rPr lang="en-US" sz="3000" b="1" kern="100" dirty="0">
                          <a:latin typeface="Times New Roman" panose="02020603050405020304"/>
                          <a:ea typeface="宋体" panose="02010600030101010101" pitchFamily="2" charset="-122"/>
                          <a:cs typeface="Courier New" panose="02070309020205020404"/>
                        </a:rPr>
                        <a:t>Red Wednesday is a fire jumping festival in Iran. Fires are lit in public places on the eve of the last Wednesday of the year. People jump over the fire. They hope that it will take all the bad things away.</a:t>
                      </a:r>
                      <a:endParaRPr lang="zh-CN" sz="3000" kern="100" dirty="0">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172813" y="1167846"/>
          <a:ext cx="9809921" cy="4800600"/>
        </p:xfrm>
        <a:graphic>
          <a:graphicData uri="http://schemas.openxmlformats.org/drawingml/2006/table">
            <a:tbl>
              <a:tblPr/>
              <a:tblGrid>
                <a:gridCol w="9809921">
                  <a:extLst>
                    <a:ext uri="{9D8B030D-6E8A-4147-A177-3AD203B41FA5}">
                      <a16:colId xmlns:a16="http://schemas.microsoft.com/office/drawing/2014/main" val="20000"/>
                    </a:ext>
                  </a:extLst>
                </a:gridCol>
              </a:tblGrid>
              <a:tr h="0">
                <a:tc>
                  <a:txBody>
                    <a:bodyPr/>
                    <a:lstStyle/>
                    <a:p>
                      <a:pPr algn="ctr">
                        <a:lnSpc>
                          <a:spcPct val="150000"/>
                        </a:lnSpc>
                        <a:spcAft>
                          <a:spcPts val="0"/>
                        </a:spcAft>
                      </a:pPr>
                      <a:r>
                        <a:rPr lang="en-US" sz="3000" b="1" kern="100" dirty="0">
                          <a:latin typeface="Times New Roman" panose="02020603050405020304"/>
                          <a:ea typeface="宋体" panose="02010600030101010101" pitchFamily="2" charset="-122"/>
                          <a:cs typeface="Courier New" panose="02070309020205020404"/>
                        </a:rPr>
                        <a:t>Day of the Dead</a:t>
                      </a:r>
                      <a:endParaRPr lang="zh-CN" sz="3000" kern="100" dirty="0">
                        <a:latin typeface="宋体" panose="02010600030101010101" pitchFamily="2" charset="-122"/>
                        <a:cs typeface="Courier New" panose="02070309020205020404"/>
                      </a:endParaRPr>
                    </a:p>
                    <a:p>
                      <a:pPr marL="0" indent="625475" algn="l">
                        <a:lnSpc>
                          <a:spcPct val="150000"/>
                        </a:lnSpc>
                        <a:spcAft>
                          <a:spcPts val="0"/>
                        </a:spcAft>
                      </a:pPr>
                      <a:r>
                        <a:rPr lang="en-US" sz="3000" b="1" kern="100" dirty="0">
                          <a:latin typeface="Times New Roman" panose="02020603050405020304"/>
                          <a:ea typeface="宋体" panose="02010600030101010101" pitchFamily="2" charset="-122"/>
                          <a:cs typeface="Courier New" panose="02070309020205020404"/>
                        </a:rPr>
                        <a:t>It is celebrated in Mexico every year between October 31 and November 2. It's not a scary day like its name, instead, it's a colorful holiday. People believe the spirits of their </a:t>
                      </a:r>
                      <a:r>
                        <a:rPr lang="en-US" sz="3000" b="1" kern="100" dirty="0" smtClean="0">
                          <a:latin typeface="Times New Roman" panose="02020603050405020304"/>
                          <a:ea typeface="宋体" panose="02010600030101010101" pitchFamily="2" charset="-122"/>
                          <a:cs typeface="Courier New" panose="02070309020205020404"/>
                        </a:rPr>
                        <a:t>ancestors(</a:t>
                      </a:r>
                      <a:r>
                        <a:rPr lang="zh-CN" sz="3000" b="1" kern="100" dirty="0">
                          <a:latin typeface="Times New Roman" panose="02020603050405020304"/>
                          <a:ea typeface="宋体" panose="02010600030101010101" pitchFamily="2" charset="-122"/>
                          <a:cs typeface="Times New Roman" panose="02020603050405020304"/>
                        </a:rPr>
                        <a:t>祖先</a:t>
                      </a:r>
                      <a:r>
                        <a:rPr lang="en-US" sz="3000" b="1" kern="100" dirty="0">
                          <a:latin typeface="Times New Roman" panose="02020603050405020304"/>
                          <a:ea typeface="宋体" panose="02010600030101010101" pitchFamily="2" charset="-122"/>
                          <a:cs typeface="Courier New" panose="02070309020205020404"/>
                        </a:rPr>
                        <a:t>) will return to the world of the living on that day. They share food and drinks to keep the spirits alive and the spirits can be with them in this way.</a:t>
                      </a:r>
                      <a:endParaRPr lang="zh-CN" sz="3000" kern="100" dirty="0">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904461" y="1745310"/>
          <a:ext cx="10585173" cy="3429000"/>
        </p:xfrm>
        <a:graphic>
          <a:graphicData uri="http://schemas.openxmlformats.org/drawingml/2006/table">
            <a:tbl>
              <a:tblPr/>
              <a:tblGrid>
                <a:gridCol w="10585173">
                  <a:extLst>
                    <a:ext uri="{9D8B030D-6E8A-4147-A177-3AD203B41FA5}">
                      <a16:colId xmlns:a16="http://schemas.microsoft.com/office/drawing/2014/main" val="20000"/>
                    </a:ext>
                  </a:extLst>
                </a:gridCol>
              </a:tblGrid>
              <a:tr h="0">
                <a:tc>
                  <a:txBody>
                    <a:bodyPr/>
                    <a:lstStyle/>
                    <a:p>
                      <a:pPr algn="ctr">
                        <a:lnSpc>
                          <a:spcPct val="150000"/>
                        </a:lnSpc>
                        <a:spcAft>
                          <a:spcPts val="0"/>
                        </a:spcAft>
                      </a:pPr>
                      <a:r>
                        <a:rPr lang="en-US" sz="3000" b="1" kern="100" dirty="0">
                          <a:latin typeface="Times New Roman" panose="02020603050405020304"/>
                          <a:ea typeface="宋体" panose="02010600030101010101" pitchFamily="2" charset="-122"/>
                          <a:cs typeface="Courier New" panose="02070309020205020404"/>
                        </a:rPr>
                        <a:t>The Desert Festival in Tunisia(</a:t>
                      </a:r>
                      <a:r>
                        <a:rPr lang="zh-CN" sz="3000" b="1" kern="100" dirty="0">
                          <a:latin typeface="Times New Roman" panose="02020603050405020304"/>
                          <a:ea typeface="宋体" panose="02010600030101010101" pitchFamily="2" charset="-122"/>
                          <a:cs typeface="Times New Roman" panose="02020603050405020304"/>
                        </a:rPr>
                        <a:t>突尼斯</a:t>
                      </a:r>
                      <a:r>
                        <a:rPr lang="en-US" sz="3000" b="1" kern="100" dirty="0">
                          <a:latin typeface="Times New Roman" panose="02020603050405020304"/>
                          <a:ea typeface="宋体" panose="02010600030101010101" pitchFamily="2" charset="-122"/>
                          <a:cs typeface="Courier New" panose="02070309020205020404"/>
                        </a:rPr>
                        <a:t>)</a:t>
                      </a:r>
                      <a:endParaRPr lang="zh-CN" sz="3000" kern="100" dirty="0">
                        <a:latin typeface="宋体" panose="02010600030101010101" pitchFamily="2" charset="-122"/>
                        <a:cs typeface="Courier New" panose="02070309020205020404"/>
                      </a:endParaRPr>
                    </a:p>
                    <a:p>
                      <a:pPr marL="0" indent="536575" algn="l">
                        <a:lnSpc>
                          <a:spcPct val="150000"/>
                        </a:lnSpc>
                        <a:spcAft>
                          <a:spcPts val="0"/>
                        </a:spcAft>
                      </a:pPr>
                      <a:r>
                        <a:rPr lang="en-US" sz="3000" b="1" kern="100" dirty="0">
                          <a:latin typeface="Times New Roman" panose="02020603050405020304"/>
                          <a:ea typeface="宋体" panose="02010600030101010101" pitchFamily="2" charset="-122"/>
                          <a:cs typeface="Courier New" panose="02070309020205020404"/>
                        </a:rPr>
                        <a:t> Tunisia is a very important country in North Africa. Every year on the last Sunday in December, the Desert Festival is held in Tunisia. As “ships of the desert”</a:t>
                      </a:r>
                      <a:r>
                        <a:rPr lang="zh-CN" sz="3000" b="1" kern="100" dirty="0">
                          <a:latin typeface="Times New Roman" panose="02020603050405020304"/>
                          <a:ea typeface="宋体" panose="02010600030101010101" pitchFamily="2" charset="-122"/>
                          <a:cs typeface="Times New Roman" panose="02020603050405020304"/>
                        </a:rPr>
                        <a:t>，</a:t>
                      </a:r>
                      <a:r>
                        <a:rPr lang="en-US" sz="3000" b="1" kern="100" dirty="0">
                          <a:latin typeface="Times New Roman" panose="02020603050405020304"/>
                          <a:ea typeface="宋体" panose="02010600030101010101" pitchFamily="2" charset="-122"/>
                          <a:cs typeface="Courier New" panose="02070309020205020404"/>
                        </a:rPr>
                        <a:t> camels are very important in the festival. There is camel racing and camel wrestling(</a:t>
                      </a:r>
                      <a:r>
                        <a:rPr lang="zh-CN" sz="3000" b="1" kern="100" dirty="0">
                          <a:latin typeface="Times New Roman" panose="02020603050405020304"/>
                          <a:ea typeface="宋体" panose="02010600030101010101" pitchFamily="2" charset="-122"/>
                          <a:cs typeface="Times New Roman" panose="02020603050405020304"/>
                        </a:rPr>
                        <a:t>摔跤</a:t>
                      </a:r>
                      <a:r>
                        <a:rPr lang="en-US" sz="3000" b="1" kern="100" dirty="0">
                          <a:latin typeface="Times New Roman" panose="02020603050405020304"/>
                          <a:ea typeface="宋体" panose="02010600030101010101" pitchFamily="2" charset="-122"/>
                          <a:cs typeface="Courier New" panose="02070309020205020404"/>
                        </a:rPr>
                        <a:t>).</a:t>
                      </a:r>
                      <a:endParaRPr lang="zh-CN" sz="3000" kern="100" dirty="0">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05064" y="1858615"/>
            <a:ext cx="10893291" cy="1477328"/>
          </a:xfrm>
          <a:prstGeom prst="rect">
            <a:avLst/>
          </a:prstGeom>
          <a:noFill/>
        </p:spPr>
        <p:txBody>
          <a:bodyPr wrap="square" rtlCol="0">
            <a:spAutoFit/>
          </a:bodyPr>
          <a:lstStyle/>
          <a:p>
            <a:pPr>
              <a:lnSpc>
                <a:spcPct val="150000"/>
              </a:lnSpc>
            </a:pPr>
            <a:r>
              <a:rPr lang="en-US" altLang="zh-CN" sz="3000" b="1" dirty="0" smtClean="0">
                <a:solidFill>
                  <a:srgbClr val="57C6CF"/>
                </a:solidFill>
              </a:rPr>
              <a:t>【</a:t>
            </a:r>
            <a:r>
              <a:rPr lang="zh-CN" altLang="en-US" sz="3000" b="1" dirty="0" smtClean="0">
                <a:solidFill>
                  <a:srgbClr val="57C6CF"/>
                </a:solidFill>
              </a:rPr>
              <a:t>主旨大意</a:t>
            </a:r>
            <a:r>
              <a:rPr lang="en-US" altLang="zh-CN" sz="3000" b="1" dirty="0" smtClean="0">
                <a:solidFill>
                  <a:srgbClr val="57C6CF"/>
                </a:solidFill>
              </a:rPr>
              <a:t>】 </a:t>
            </a:r>
            <a:r>
              <a:rPr lang="zh-CN" altLang="en-US" sz="3000" b="1" dirty="0" smtClean="0"/>
              <a:t>本文主要介绍了世界上几个特殊的节日，即科隆狂欢节、伊朗的跳火节、墨西哥的亡灵节和突尼斯的沙漠节。</a:t>
            </a:r>
            <a:endParaRPr lang="zh-CN" altLang="en-US" sz="3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5553" y="954157"/>
            <a:ext cx="11410122" cy="3554819"/>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)1.What festival lasts the longest time?</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The Cologne Carnival.   </a:t>
            </a:r>
            <a:endParaRPr lang="zh-CN" altLang="en-US" sz="3000" dirty="0" smtClean="0"/>
          </a:p>
          <a:p>
            <a:pPr indent="1341755">
              <a:lnSpc>
                <a:spcPct val="150000"/>
              </a:lnSpc>
            </a:pPr>
            <a:r>
              <a:rPr lang="en-US" sz="3000" b="1" dirty="0" smtClean="0"/>
              <a:t>B</a:t>
            </a:r>
            <a:r>
              <a:rPr lang="zh-CN" altLang="en-US" sz="3000" b="1" dirty="0" smtClean="0"/>
              <a:t>．</a:t>
            </a:r>
            <a:r>
              <a:rPr lang="en-US" sz="3000" b="1" dirty="0" smtClean="0"/>
              <a:t>Red Wednesday in Iran.</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Day of the Dead.  </a:t>
            </a:r>
            <a:endParaRPr lang="zh-CN" altLang="en-US" sz="3000" dirty="0" smtClean="0"/>
          </a:p>
          <a:p>
            <a:pPr indent="1341755">
              <a:lnSpc>
                <a:spcPct val="150000"/>
              </a:lnSpc>
            </a:pPr>
            <a:r>
              <a:rPr lang="en-US" sz="3000" b="1" dirty="0" smtClean="0"/>
              <a:t>D</a:t>
            </a:r>
            <a:r>
              <a:rPr lang="zh-CN" altLang="en-US" sz="3000" b="1" dirty="0" smtClean="0"/>
              <a:t>．</a:t>
            </a:r>
            <a:r>
              <a:rPr lang="en-US" sz="3000" b="1" dirty="0" smtClean="0"/>
              <a:t>The Desert Festival in Tunisia. </a:t>
            </a:r>
            <a:endParaRPr lang="zh-CN" altLang="en-US" sz="3000" dirty="0"/>
          </a:p>
        </p:txBody>
      </p:sp>
      <p:sp>
        <p:nvSpPr>
          <p:cNvPr id="8" name="矩形 7"/>
          <p:cNvSpPr/>
          <p:nvPr/>
        </p:nvSpPr>
        <p:spPr>
          <a:xfrm>
            <a:off x="1119712" y="1176996"/>
            <a:ext cx="407484" cy="461665"/>
          </a:xfrm>
          <a:prstGeom prst="rect">
            <a:avLst/>
          </a:prstGeom>
        </p:spPr>
        <p:txBody>
          <a:bodyPr wrap="none">
            <a:spAutoFit/>
          </a:bodyPr>
          <a:lstStyle/>
          <a:p>
            <a:r>
              <a:rPr lang="en-US" sz="2400" b="1" dirty="0" smtClean="0">
                <a:solidFill>
                  <a:srgbClr val="57C6CF"/>
                </a:solidFill>
              </a:rPr>
              <a:t>A</a:t>
            </a:r>
            <a:endParaRPr lang="zh-CN" altLang="en-US" sz="2400" dirty="0">
              <a:solidFill>
                <a:srgbClr val="57C6CF"/>
              </a:solidFill>
            </a:endParaRPr>
          </a:p>
        </p:txBody>
      </p:sp>
      <p:sp>
        <p:nvSpPr>
          <p:cNvPr id="9" name="TextBox 8"/>
          <p:cNvSpPr txBox="1"/>
          <p:nvPr/>
        </p:nvSpPr>
        <p:spPr>
          <a:xfrm>
            <a:off x="586407" y="4462682"/>
            <a:ext cx="11072192" cy="1892826"/>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latin typeface="+mj-lt"/>
                <a:ea typeface="仿宋" panose="02010609060101010101" pitchFamily="49" charset="-122"/>
              </a:rPr>
              <a:t>推理判断题。由第一栏中的</a:t>
            </a:r>
            <a:r>
              <a:rPr lang="en-US" altLang="en-US" sz="2600" b="1" dirty="0" smtClean="0">
                <a:latin typeface="+mj-lt"/>
                <a:ea typeface="仿宋" panose="02010609060101010101" pitchFamily="49" charset="-122"/>
              </a:rPr>
              <a:t>“It starts at 11</a:t>
            </a:r>
            <a:r>
              <a:rPr lang="zh-CN" altLang="en-US" sz="2600" b="1" dirty="0" smtClean="0">
                <a:latin typeface="+mj-lt"/>
                <a:ea typeface="仿宋" panose="02010609060101010101" pitchFamily="49" charset="-122"/>
              </a:rPr>
              <a:t>：</a:t>
            </a:r>
            <a:r>
              <a:rPr lang="en-US" altLang="en-US" sz="2600" b="1" dirty="0" smtClean="0">
                <a:latin typeface="+mj-lt"/>
                <a:ea typeface="仿宋" panose="02010609060101010101" pitchFamily="49" charset="-122"/>
              </a:rPr>
              <a:t>11 a</a:t>
            </a:r>
            <a:r>
              <a:rPr lang="zh-CN" altLang="en-US" sz="2600" b="1" dirty="0" smtClean="0">
                <a:latin typeface="+mj-lt"/>
                <a:ea typeface="仿宋" panose="02010609060101010101" pitchFamily="49" charset="-122"/>
              </a:rPr>
              <a:t>．</a:t>
            </a:r>
            <a:r>
              <a:rPr lang="en-US" altLang="en-US" sz="2600" b="1" dirty="0" smtClean="0">
                <a:latin typeface="+mj-lt"/>
                <a:ea typeface="仿宋" panose="02010609060101010101" pitchFamily="49" charset="-122"/>
              </a:rPr>
              <a:t>m. on November 11 and lasts till February 14 next year.”</a:t>
            </a:r>
            <a:r>
              <a:rPr lang="zh-CN" altLang="en-US" sz="2600" b="1" dirty="0" smtClean="0">
                <a:latin typeface="+mj-lt"/>
                <a:ea typeface="仿宋" panose="02010609060101010101" pitchFamily="49" charset="-122"/>
              </a:rPr>
              <a:t>可知狂欢节从</a:t>
            </a:r>
            <a:r>
              <a:rPr lang="en-US" altLang="en-US" sz="2600" b="1" dirty="0" smtClean="0">
                <a:latin typeface="+mj-lt"/>
                <a:ea typeface="仿宋" panose="02010609060101010101" pitchFamily="49" charset="-122"/>
              </a:rPr>
              <a:t>11</a:t>
            </a:r>
            <a:r>
              <a:rPr lang="zh-CN" altLang="en-US" sz="2600" b="1" dirty="0" smtClean="0">
                <a:latin typeface="+mj-lt"/>
                <a:ea typeface="仿宋" panose="02010609060101010101" pitchFamily="49" charset="-122"/>
              </a:rPr>
              <a:t>月一直持续到第二年的</a:t>
            </a:r>
            <a:r>
              <a:rPr lang="en-US" altLang="en-US" sz="2600" b="1" dirty="0" smtClean="0">
                <a:latin typeface="+mj-lt"/>
                <a:ea typeface="仿宋" panose="02010609060101010101" pitchFamily="49" charset="-122"/>
              </a:rPr>
              <a:t>2</a:t>
            </a:r>
            <a:r>
              <a:rPr lang="zh-CN" altLang="en-US" sz="2600" b="1" dirty="0" smtClean="0">
                <a:latin typeface="+mj-lt"/>
                <a:ea typeface="仿宋" panose="02010609060101010101" pitchFamily="49" charset="-122"/>
              </a:rPr>
              <a:t>月。对比其他几个节日的时间，可推断出科隆狂欢节持续的时间最长。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745431" y="775255"/>
            <a:ext cx="11598964" cy="4939814"/>
            <a:chOff x="745431" y="1023730"/>
            <a:chExt cx="11598964" cy="4939814"/>
          </a:xfrm>
        </p:grpSpPr>
        <p:sp>
          <p:nvSpPr>
            <p:cNvPr id="10" name="TextBox 9"/>
            <p:cNvSpPr txBox="1"/>
            <p:nvPr/>
          </p:nvSpPr>
          <p:spPr>
            <a:xfrm>
              <a:off x="745431" y="1023730"/>
              <a:ext cx="11598964" cy="4939814"/>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)2.Which picture is about Red Wednesday in Iran?</a:t>
              </a:r>
              <a:endParaRPr lang="zh-CN" altLang="en-US" sz="3000" dirty="0" smtClean="0"/>
            </a:p>
            <a:p>
              <a:pPr algn="ctr">
                <a:lnSpc>
                  <a:spcPct val="150000"/>
                </a:lnSpc>
              </a:pPr>
              <a:endParaRPr lang="en-US" sz="3000" b="1" dirty="0" smtClean="0"/>
            </a:p>
            <a:p>
              <a:pPr algn="ctr">
                <a:lnSpc>
                  <a:spcPct val="150000"/>
                </a:lnSpc>
              </a:pPr>
              <a:endParaRPr lang="en-US" sz="3000" b="1" dirty="0" smtClean="0"/>
            </a:p>
            <a:p>
              <a:pPr algn="ctr">
                <a:lnSpc>
                  <a:spcPct val="150000"/>
                </a:lnSpc>
              </a:pPr>
              <a:r>
                <a:rPr lang="en-US" sz="3000" b="1" dirty="0" smtClean="0"/>
                <a:t>A</a:t>
              </a:r>
              <a:r>
                <a:rPr lang="zh-CN" altLang="en-US" sz="3000" b="1" dirty="0" smtClean="0"/>
                <a:t>　</a:t>
              </a:r>
              <a:r>
                <a:rPr lang="en-US" altLang="zh-CN" sz="3000" b="1" dirty="0" smtClean="0"/>
                <a:t>				</a:t>
              </a:r>
              <a:r>
                <a:rPr lang="zh-CN" altLang="en-US" sz="3000" b="1" dirty="0" smtClean="0"/>
                <a:t> </a:t>
              </a:r>
              <a:r>
                <a:rPr lang="en-US" sz="3000" b="1" dirty="0" smtClean="0"/>
                <a:t>B</a:t>
              </a:r>
              <a:endParaRPr lang="zh-CN" altLang="en-US" sz="3000" dirty="0" smtClean="0"/>
            </a:p>
            <a:p>
              <a:pPr algn="ctr">
                <a:lnSpc>
                  <a:spcPct val="150000"/>
                </a:lnSpc>
              </a:pPr>
              <a:endParaRPr lang="en-US" sz="3000" b="1" dirty="0" smtClean="0"/>
            </a:p>
            <a:p>
              <a:pPr algn="ctr">
                <a:lnSpc>
                  <a:spcPct val="150000"/>
                </a:lnSpc>
              </a:pPr>
              <a:endParaRPr lang="en-US" sz="3000" b="1" dirty="0" smtClean="0"/>
            </a:p>
            <a:p>
              <a:pPr algn="ctr">
                <a:lnSpc>
                  <a:spcPct val="150000"/>
                </a:lnSpc>
              </a:pPr>
              <a:r>
                <a:rPr lang="en-US" sz="3000" b="1" dirty="0" smtClean="0"/>
                <a:t>C</a:t>
              </a:r>
              <a:r>
                <a:rPr lang="zh-CN" altLang="en-US" sz="3000" b="1" dirty="0" smtClean="0"/>
                <a:t>　</a:t>
              </a:r>
              <a:r>
                <a:rPr lang="en-US" altLang="zh-CN" sz="3000" b="1" dirty="0" smtClean="0"/>
                <a:t>				</a:t>
              </a:r>
              <a:r>
                <a:rPr lang="zh-CN" altLang="en-US" sz="3000" b="1" dirty="0" smtClean="0"/>
                <a:t> </a:t>
              </a:r>
              <a:r>
                <a:rPr lang="en-US" sz="3000" b="1" dirty="0" smtClean="0"/>
                <a:t>D</a:t>
              </a:r>
              <a:endParaRPr lang="zh-CN" altLang="en-US" sz="3000" dirty="0"/>
            </a:p>
          </p:txBody>
        </p:sp>
        <p:pic>
          <p:nvPicPr>
            <p:cNvPr id="14337" name="Picture 1" descr="NNY1A"/>
            <p:cNvPicPr>
              <a:picLocks noChangeAspect="1" noChangeArrowheads="1"/>
            </p:cNvPicPr>
            <p:nvPr/>
          </p:nvPicPr>
          <p:blipFill>
            <a:blip r:embed="rId2" cstate="email"/>
            <a:srcRect/>
            <a:stretch>
              <a:fillRect/>
            </a:stretch>
          </p:blipFill>
          <p:spPr bwMode="auto">
            <a:xfrm>
              <a:off x="3707293" y="1759227"/>
              <a:ext cx="1888435" cy="1403884"/>
            </a:xfrm>
            <a:prstGeom prst="rect">
              <a:avLst/>
            </a:prstGeom>
            <a:noFill/>
            <a:ln w="9525">
              <a:noFill/>
              <a:miter lim="800000"/>
              <a:headEnd/>
              <a:tailEnd/>
            </a:ln>
          </p:spPr>
        </p:pic>
        <p:pic>
          <p:nvPicPr>
            <p:cNvPr id="14338" name="Picture 2" descr="NNY1B"/>
            <p:cNvPicPr>
              <a:picLocks noChangeAspect="1" noChangeArrowheads="1"/>
            </p:cNvPicPr>
            <p:nvPr/>
          </p:nvPicPr>
          <p:blipFill>
            <a:blip r:embed="rId3" cstate="email"/>
            <a:srcRect/>
            <a:stretch>
              <a:fillRect/>
            </a:stretch>
          </p:blipFill>
          <p:spPr bwMode="auto">
            <a:xfrm>
              <a:off x="7474224" y="1798981"/>
              <a:ext cx="1858617" cy="1381717"/>
            </a:xfrm>
            <a:prstGeom prst="rect">
              <a:avLst/>
            </a:prstGeom>
            <a:noFill/>
            <a:ln w="9525">
              <a:noFill/>
              <a:miter lim="800000"/>
              <a:headEnd/>
              <a:tailEnd/>
            </a:ln>
          </p:spPr>
        </p:pic>
        <p:pic>
          <p:nvPicPr>
            <p:cNvPr id="14339" name="Picture 3" descr="NNY1C"/>
            <p:cNvPicPr>
              <a:picLocks noChangeAspect="1" noChangeArrowheads="1"/>
            </p:cNvPicPr>
            <p:nvPr/>
          </p:nvPicPr>
          <p:blipFill>
            <a:blip r:embed="rId4" cstate="email"/>
            <a:srcRect/>
            <a:stretch>
              <a:fillRect/>
            </a:stretch>
          </p:blipFill>
          <p:spPr bwMode="auto">
            <a:xfrm>
              <a:off x="3677479" y="3796749"/>
              <a:ext cx="1967946" cy="1462994"/>
            </a:xfrm>
            <a:prstGeom prst="rect">
              <a:avLst/>
            </a:prstGeom>
            <a:noFill/>
            <a:ln w="9525">
              <a:noFill/>
              <a:miter lim="800000"/>
              <a:headEnd/>
              <a:tailEnd/>
            </a:ln>
          </p:spPr>
        </p:pic>
        <p:pic>
          <p:nvPicPr>
            <p:cNvPr id="14340" name="Picture 4" descr="NNY1D"/>
            <p:cNvPicPr>
              <a:picLocks noChangeAspect="1" noChangeArrowheads="1"/>
            </p:cNvPicPr>
            <p:nvPr/>
          </p:nvPicPr>
          <p:blipFill>
            <a:blip r:embed="rId5" cstate="email"/>
            <a:srcRect/>
            <a:stretch>
              <a:fillRect/>
            </a:stretch>
          </p:blipFill>
          <p:spPr bwMode="auto">
            <a:xfrm>
              <a:off x="7494100" y="3876260"/>
              <a:ext cx="1868560" cy="1389109"/>
            </a:xfrm>
            <a:prstGeom prst="rect">
              <a:avLst/>
            </a:prstGeom>
            <a:noFill/>
            <a:ln w="9525">
              <a:noFill/>
              <a:miter lim="800000"/>
              <a:headEnd/>
              <a:tailEnd/>
            </a:ln>
          </p:spPr>
        </p:pic>
      </p:grpSp>
      <p:sp>
        <p:nvSpPr>
          <p:cNvPr id="13" name="矩形 12"/>
          <p:cNvSpPr/>
          <p:nvPr/>
        </p:nvSpPr>
        <p:spPr>
          <a:xfrm>
            <a:off x="1146002" y="1017972"/>
            <a:ext cx="389850" cy="461665"/>
          </a:xfrm>
          <a:prstGeom prst="rect">
            <a:avLst/>
          </a:prstGeom>
        </p:spPr>
        <p:txBody>
          <a:bodyPr wrap="none">
            <a:spAutoFit/>
          </a:bodyPr>
          <a:lstStyle/>
          <a:p>
            <a:r>
              <a:rPr lang="en-US" sz="2400" b="1" dirty="0" smtClean="0">
                <a:solidFill>
                  <a:srgbClr val="57C6CF"/>
                </a:solidFill>
              </a:rPr>
              <a:t>B</a:t>
            </a:r>
            <a:endParaRPr lang="zh-CN" altLang="en-US" sz="2400" dirty="0">
              <a:solidFill>
                <a:srgbClr val="57C6CF"/>
              </a:solidFill>
            </a:endParaRPr>
          </a:p>
        </p:txBody>
      </p:sp>
      <p:sp>
        <p:nvSpPr>
          <p:cNvPr id="14" name="TextBox 13"/>
          <p:cNvSpPr txBox="1"/>
          <p:nvPr/>
        </p:nvSpPr>
        <p:spPr>
          <a:xfrm>
            <a:off x="715610" y="5446070"/>
            <a:ext cx="11072192" cy="1292662"/>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latin typeface="+mj-lt"/>
                <a:ea typeface="仿宋" panose="02010609060101010101" pitchFamily="49" charset="-122"/>
              </a:rPr>
              <a:t>细节理解题。由第二栏中的</a:t>
            </a:r>
            <a:r>
              <a:rPr lang="en-US" altLang="en-US" sz="2600" b="1" dirty="0" smtClean="0">
                <a:latin typeface="+mj-lt"/>
                <a:ea typeface="仿宋" panose="02010609060101010101" pitchFamily="49" charset="-122"/>
              </a:rPr>
              <a:t>“People jump over the fire.”</a:t>
            </a:r>
            <a:r>
              <a:rPr lang="zh-CN" altLang="en-US" sz="2600" b="1" dirty="0" smtClean="0">
                <a:latin typeface="+mj-lt"/>
                <a:ea typeface="仿宋" panose="02010609060101010101" pitchFamily="49" charset="-122"/>
              </a:rPr>
              <a:t>可知人们跳火，与图画</a:t>
            </a:r>
            <a:r>
              <a:rPr lang="en-US" altLang="en-US" sz="2600" b="1" dirty="0" smtClean="0">
                <a:latin typeface="+mj-lt"/>
                <a:ea typeface="仿宋" panose="02010609060101010101" pitchFamily="49" charset="-122"/>
              </a:rPr>
              <a:t>B</a:t>
            </a:r>
            <a:r>
              <a:rPr lang="zh-CN" altLang="en-US" sz="2600" b="1" dirty="0" smtClean="0">
                <a:latin typeface="+mj-lt"/>
                <a:ea typeface="仿宋" panose="02010609060101010101" pitchFamily="49" charset="-122"/>
              </a:rPr>
              <a:t>相符。因此选</a:t>
            </a:r>
            <a:r>
              <a:rPr lang="en-US" altLang="en-US" sz="2600" b="1" dirty="0" smtClean="0">
                <a:latin typeface="+mj-lt"/>
                <a:ea typeface="仿宋" panose="02010609060101010101" pitchFamily="49" charset="-122"/>
              </a:rPr>
              <a:t>B</a:t>
            </a:r>
            <a:r>
              <a:rPr lang="zh-CN" altLang="en-US" sz="2600" b="1" dirty="0" smtClean="0">
                <a:latin typeface="+mj-lt"/>
                <a:ea typeface="仿宋"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31940" y="1171600"/>
            <a:ext cx="3354673" cy="584835"/>
            <a:chOff x="923" y="1532"/>
            <a:chExt cx="3695" cy="921"/>
          </a:xfrm>
        </p:grpSpPr>
        <p:pic>
          <p:nvPicPr>
            <p:cNvPr id="9" name="图片 8" descr="00 图标-04"/>
            <p:cNvPicPr>
              <a:picLocks noChangeAspect="1"/>
            </p:cNvPicPr>
            <p:nvPr/>
          </p:nvPicPr>
          <p:blipFill>
            <a:blip r:embed="rId2" cstate="email"/>
            <a:stretch>
              <a:fillRect/>
            </a:stretch>
          </p:blipFill>
          <p:spPr>
            <a:xfrm>
              <a:off x="923" y="1552"/>
              <a:ext cx="3695" cy="882"/>
            </a:xfrm>
            <a:prstGeom prst="rect">
              <a:avLst/>
            </a:prstGeom>
          </p:spPr>
        </p:pic>
        <p:sp>
          <p:nvSpPr>
            <p:cNvPr id="22" name="文本框 3"/>
            <p:cNvSpPr txBox="1"/>
            <p:nvPr/>
          </p:nvSpPr>
          <p:spPr>
            <a:xfrm>
              <a:off x="1156" y="1532"/>
              <a:ext cx="3367" cy="921"/>
            </a:xfrm>
            <a:prstGeom prst="rect">
              <a:avLst/>
            </a:prstGeom>
            <a:noFill/>
          </p:spPr>
          <p:txBody>
            <a:bodyPr wrap="none" rtlCol="0">
              <a:spAutoFit/>
            </a:bodyPr>
            <a:lstStyle/>
            <a:p>
              <a:r>
                <a:rPr lang="zh-CN" altLang="en-US" sz="3200" dirty="0" smtClean="0">
                  <a:solidFill>
                    <a:schemeClr val="bg1"/>
                  </a:solidFill>
                  <a:latin typeface="华文新魏" panose="02010800040101010101" charset="-122"/>
                  <a:ea typeface="华文新魏" panose="02010800040101010101" charset="-122"/>
                  <a:sym typeface="+mn-ea"/>
                </a:rPr>
                <a:t>课内基础自测　</a:t>
              </a:r>
            </a:p>
          </p:txBody>
        </p:sp>
      </p:grpSp>
      <p:sp>
        <p:nvSpPr>
          <p:cNvPr id="15" name="TextBox 14"/>
          <p:cNvSpPr txBox="1"/>
          <p:nvPr/>
        </p:nvSpPr>
        <p:spPr>
          <a:xfrm>
            <a:off x="606287" y="1908313"/>
            <a:ext cx="10714382" cy="3554819"/>
          </a:xfrm>
          <a:prstGeom prst="rect">
            <a:avLst/>
          </a:prstGeom>
          <a:noFill/>
        </p:spPr>
        <p:txBody>
          <a:bodyPr wrap="square" rtlCol="0">
            <a:spAutoFit/>
          </a:bodyPr>
          <a:lstStyle/>
          <a:p>
            <a:pPr>
              <a:lnSpc>
                <a:spcPct val="150000"/>
              </a:lnSpc>
            </a:pPr>
            <a:r>
              <a:rPr lang="en-US" sz="3000" b="1" dirty="0" smtClean="0"/>
              <a:t>Ⅰ.</a:t>
            </a:r>
            <a:r>
              <a:rPr lang="zh-CN" altLang="en-US" sz="3000" b="1" dirty="0" smtClean="0"/>
              <a:t>根据句意及汉语提示写出所缺的单词</a:t>
            </a:r>
            <a:endParaRPr lang="zh-CN" altLang="en-US" sz="3000" dirty="0" smtClean="0"/>
          </a:p>
          <a:p>
            <a:pPr>
              <a:lnSpc>
                <a:spcPct val="150000"/>
              </a:lnSpc>
            </a:pPr>
            <a:r>
              <a:rPr lang="en-US" sz="3000" b="1" dirty="0" smtClean="0"/>
              <a:t>1</a:t>
            </a:r>
            <a:r>
              <a:rPr lang="zh-CN" altLang="en-US" sz="3000" b="1" dirty="0" smtClean="0"/>
              <a:t>．</a:t>
            </a:r>
            <a:r>
              <a:rPr lang="en-US" sz="3000" b="1" dirty="0" smtClean="0"/>
              <a:t>A thief went into the house and ________(</a:t>
            </a:r>
            <a:r>
              <a:rPr lang="zh-CN" altLang="en-US" sz="3000" b="1" dirty="0" smtClean="0"/>
              <a:t>偷</a:t>
            </a:r>
            <a:r>
              <a:rPr lang="en-US" sz="3000" b="1" dirty="0" smtClean="0"/>
              <a:t>) some money </a:t>
            </a:r>
          </a:p>
          <a:p>
            <a:pPr indent="625475">
              <a:lnSpc>
                <a:spcPct val="150000"/>
              </a:lnSpc>
            </a:pPr>
            <a:r>
              <a:rPr lang="en-US" sz="3000" b="1" dirty="0" smtClean="0"/>
              <a:t>from it. </a:t>
            </a:r>
            <a:endParaRPr lang="zh-CN" altLang="en-US" sz="3000" dirty="0" smtClean="0"/>
          </a:p>
          <a:p>
            <a:pPr>
              <a:lnSpc>
                <a:spcPct val="150000"/>
              </a:lnSpc>
            </a:pPr>
            <a:r>
              <a:rPr lang="en-US" sz="3000" b="1" dirty="0" smtClean="0"/>
              <a:t>2</a:t>
            </a:r>
            <a:r>
              <a:rPr lang="zh-CN" altLang="en-US" sz="3000" b="1" dirty="0" smtClean="0"/>
              <a:t>．</a:t>
            </a:r>
            <a:r>
              <a:rPr lang="en-US" sz="3000" b="1" dirty="0" smtClean="0"/>
              <a:t>—What do you like for ________(</a:t>
            </a:r>
            <a:r>
              <a:rPr lang="zh-CN" altLang="en-US" sz="3000" b="1" dirty="0" smtClean="0"/>
              <a:t>甜食</a:t>
            </a:r>
            <a:r>
              <a:rPr lang="en-US" sz="3000" b="1" dirty="0" smtClean="0"/>
              <a:t>)? </a:t>
            </a:r>
            <a:endParaRPr lang="zh-CN" altLang="en-US" sz="3000" dirty="0" smtClean="0"/>
          </a:p>
          <a:p>
            <a:pPr indent="625475">
              <a:lnSpc>
                <a:spcPct val="150000"/>
              </a:lnSpc>
            </a:pPr>
            <a:r>
              <a:rPr lang="en-US" sz="3000" b="1" dirty="0" smtClean="0"/>
              <a:t>—I like </a:t>
            </a:r>
            <a:r>
              <a:rPr lang="en-US" sz="3000" b="1" dirty="0" err="1" smtClean="0"/>
              <a:t>ice­cream</a:t>
            </a:r>
            <a:r>
              <a:rPr lang="en-US" sz="3000" b="1" dirty="0" smtClean="0"/>
              <a:t>. </a:t>
            </a:r>
            <a:endParaRPr lang="zh-CN" altLang="en-US" sz="3000" dirty="0"/>
          </a:p>
        </p:txBody>
      </p:sp>
      <p:sp>
        <p:nvSpPr>
          <p:cNvPr id="30721" name="Rectangle 1"/>
          <p:cNvSpPr>
            <a:spLocks noChangeArrowheads="1"/>
          </p:cNvSpPr>
          <p:nvPr/>
        </p:nvSpPr>
        <p:spPr bwMode="auto">
          <a:xfrm>
            <a:off x="6867939" y="2773018"/>
            <a:ext cx="782587"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stole</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 name="Rectangle 1"/>
          <p:cNvSpPr>
            <a:spLocks noChangeArrowheads="1"/>
          </p:cNvSpPr>
          <p:nvPr/>
        </p:nvSpPr>
        <p:spPr bwMode="auto">
          <a:xfrm>
            <a:off x="5307495" y="4114799"/>
            <a:ext cx="1107996"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dessert</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ox(i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0721"/>
                                        </p:tgtEl>
                                        <p:attrNameLst>
                                          <p:attrName>style.visibility</p:attrName>
                                        </p:attrNameLst>
                                      </p:cBhvr>
                                      <p:to>
                                        <p:strVal val="visible"/>
                                      </p:to>
                                    </p:set>
                                    <p:anim calcmode="lin" valueType="num">
                                      <p:cBhvr additive="base">
                                        <p:cTn id="16" dur="500" fill="hold"/>
                                        <p:tgtEl>
                                          <p:spTgt spid="30721"/>
                                        </p:tgtEl>
                                        <p:attrNameLst>
                                          <p:attrName>ppt_x</p:attrName>
                                        </p:attrNameLst>
                                      </p:cBhvr>
                                      <p:tavLst>
                                        <p:tav tm="0">
                                          <p:val>
                                            <p:strVal val="#ppt_x"/>
                                          </p:val>
                                        </p:tav>
                                        <p:tav tm="100000">
                                          <p:val>
                                            <p:strVal val="#ppt_x"/>
                                          </p:val>
                                        </p:tav>
                                      </p:tavLst>
                                    </p:anim>
                                    <p:anim calcmode="lin" valueType="num">
                                      <p:cBhvr additive="base">
                                        <p:cTn id="17" dur="500" fill="hold"/>
                                        <p:tgtEl>
                                          <p:spTgt spid="307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072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96953" y="1162878"/>
            <a:ext cx="11410122" cy="3554819"/>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)3.Which of the following is NOT true about Day of the Dead?</a:t>
            </a:r>
            <a:endParaRPr lang="zh-CN" altLang="en-US" sz="3000" dirty="0" smtClean="0"/>
          </a:p>
          <a:p>
            <a:pPr indent="1431925">
              <a:lnSpc>
                <a:spcPct val="150000"/>
              </a:lnSpc>
            </a:pPr>
            <a:r>
              <a:rPr lang="en-US" sz="3000" b="1" dirty="0" smtClean="0"/>
              <a:t>A</a:t>
            </a:r>
            <a:r>
              <a:rPr lang="zh-CN" altLang="en-US" sz="3000" b="1" dirty="0" smtClean="0"/>
              <a:t>．</a:t>
            </a:r>
            <a:r>
              <a:rPr lang="en-US" sz="3000" b="1" dirty="0" smtClean="0"/>
              <a:t>It lasts about three days. </a:t>
            </a:r>
            <a:endParaRPr lang="zh-CN" altLang="en-US" sz="3000" dirty="0" smtClean="0"/>
          </a:p>
          <a:p>
            <a:pPr indent="1431925">
              <a:lnSpc>
                <a:spcPct val="150000"/>
              </a:lnSpc>
            </a:pPr>
            <a:r>
              <a:rPr lang="en-US" sz="3000" b="1" dirty="0" smtClean="0"/>
              <a:t>B</a:t>
            </a:r>
            <a:r>
              <a:rPr lang="zh-CN" altLang="en-US" sz="3000" b="1" dirty="0" smtClean="0"/>
              <a:t>．</a:t>
            </a:r>
            <a:r>
              <a:rPr lang="en-US" sz="3000" b="1" dirty="0" smtClean="0"/>
              <a:t>It reminds people to think of their ancestors' spirits. </a:t>
            </a:r>
            <a:endParaRPr lang="zh-CN" altLang="en-US" sz="3000" dirty="0" smtClean="0"/>
          </a:p>
          <a:p>
            <a:pPr indent="1431925">
              <a:lnSpc>
                <a:spcPct val="150000"/>
              </a:lnSpc>
            </a:pPr>
            <a:r>
              <a:rPr lang="en-US" sz="3000" b="1" dirty="0" smtClean="0"/>
              <a:t>C</a:t>
            </a:r>
            <a:r>
              <a:rPr lang="zh-CN" altLang="en-US" sz="3000" b="1" dirty="0" smtClean="0"/>
              <a:t>．</a:t>
            </a:r>
            <a:r>
              <a:rPr lang="en-US" sz="3000" b="1" dirty="0" smtClean="0"/>
              <a:t>It's a colorful holiday.</a:t>
            </a:r>
            <a:endParaRPr lang="zh-CN" altLang="en-US" sz="3000" dirty="0" smtClean="0"/>
          </a:p>
          <a:p>
            <a:pPr indent="1431925">
              <a:lnSpc>
                <a:spcPct val="150000"/>
              </a:lnSpc>
            </a:pPr>
            <a:r>
              <a:rPr lang="en-US" sz="3000" b="1" dirty="0" smtClean="0"/>
              <a:t>D</a:t>
            </a:r>
            <a:r>
              <a:rPr lang="zh-CN" altLang="en-US" sz="3000" b="1" dirty="0" smtClean="0"/>
              <a:t>．</a:t>
            </a:r>
            <a:r>
              <a:rPr lang="en-US" sz="3000" b="1" dirty="0" smtClean="0"/>
              <a:t>Their ancestors can be with them on that day really.</a:t>
            </a:r>
            <a:endParaRPr lang="zh-CN" altLang="en-US" sz="3000" dirty="0"/>
          </a:p>
        </p:txBody>
      </p:sp>
      <p:sp>
        <p:nvSpPr>
          <p:cNvPr id="3" name="矩形 2"/>
          <p:cNvSpPr/>
          <p:nvPr/>
        </p:nvSpPr>
        <p:spPr>
          <a:xfrm>
            <a:off x="891111" y="1385717"/>
            <a:ext cx="407484" cy="461665"/>
          </a:xfrm>
          <a:prstGeom prst="rect">
            <a:avLst/>
          </a:prstGeom>
        </p:spPr>
        <p:txBody>
          <a:bodyPr wrap="none">
            <a:spAutoFit/>
          </a:bodyPr>
          <a:lstStyle/>
          <a:p>
            <a:r>
              <a:rPr lang="en-US" sz="2400" b="1" dirty="0" smtClean="0">
                <a:solidFill>
                  <a:srgbClr val="57C6CF"/>
                </a:solidFill>
              </a:rPr>
              <a:t>D</a:t>
            </a:r>
            <a:endParaRPr lang="zh-CN" altLang="en-US" sz="2400" dirty="0">
              <a:solidFill>
                <a:srgbClr val="57C6CF"/>
              </a:solidFill>
            </a:endParaRPr>
          </a:p>
        </p:txBody>
      </p:sp>
      <p:sp>
        <p:nvSpPr>
          <p:cNvPr id="4" name="TextBox 3"/>
          <p:cNvSpPr txBox="1"/>
          <p:nvPr/>
        </p:nvSpPr>
        <p:spPr>
          <a:xfrm>
            <a:off x="675852" y="4641000"/>
            <a:ext cx="11072192" cy="1292662"/>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latin typeface="+mj-lt"/>
                <a:ea typeface="仿宋" panose="02010609060101010101" pitchFamily="49" charset="-122"/>
              </a:rPr>
              <a:t>细节理解题。由第三栏中的</a:t>
            </a:r>
            <a:r>
              <a:rPr lang="en-US" altLang="en-US" sz="2600" b="1" dirty="0" smtClean="0">
                <a:latin typeface="+mj-lt"/>
                <a:ea typeface="仿宋" panose="02010609060101010101" pitchFamily="49" charset="-122"/>
              </a:rPr>
              <a:t>“People believe the spirits of their ancestors will return to the world of the living on that day.”</a:t>
            </a:r>
            <a:r>
              <a:rPr lang="zh-CN" altLang="en-US" sz="2600" b="1" dirty="0" smtClean="0">
                <a:latin typeface="+mj-lt"/>
                <a:ea typeface="仿宋" panose="02010609060101010101" pitchFamily="49" charset="-122"/>
              </a:rPr>
              <a:t>可知</a:t>
            </a:r>
            <a:r>
              <a:rPr lang="en-US" altLang="en-US" sz="2600" b="1" dirty="0" smtClean="0">
                <a:latin typeface="+mj-lt"/>
                <a:ea typeface="仿宋" panose="02010609060101010101" pitchFamily="49" charset="-122"/>
              </a:rPr>
              <a:t>D</a:t>
            </a:r>
            <a:r>
              <a:rPr lang="zh-CN" altLang="en-US" sz="2600" b="1" dirty="0" smtClean="0">
                <a:latin typeface="+mj-lt"/>
                <a:ea typeface="仿宋" panose="02010609060101010101" pitchFamily="49" charset="-122"/>
              </a:rPr>
              <a:t>项错误。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3781" y="1172817"/>
            <a:ext cx="11410122" cy="3554819"/>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)4.When is the Desert Festival in Tunisia every year?</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On November 11.   </a:t>
            </a:r>
            <a:endParaRPr lang="zh-CN" altLang="en-US" sz="3000" dirty="0" smtClean="0"/>
          </a:p>
          <a:p>
            <a:pPr indent="1341755">
              <a:lnSpc>
                <a:spcPct val="150000"/>
              </a:lnSpc>
            </a:pPr>
            <a:r>
              <a:rPr lang="en-US" sz="3000" b="1" dirty="0" smtClean="0"/>
              <a:t>B</a:t>
            </a:r>
            <a:r>
              <a:rPr lang="zh-CN" altLang="en-US" sz="3000" b="1" dirty="0" smtClean="0"/>
              <a:t>．</a:t>
            </a:r>
            <a:r>
              <a:rPr lang="en-US" sz="3000" b="1" dirty="0" smtClean="0"/>
              <a:t>On the last Sunday in December. </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On December 31.   </a:t>
            </a:r>
            <a:endParaRPr lang="zh-CN" altLang="en-US" sz="3000" dirty="0" smtClean="0"/>
          </a:p>
          <a:p>
            <a:pPr indent="1341755">
              <a:lnSpc>
                <a:spcPct val="150000"/>
              </a:lnSpc>
            </a:pPr>
            <a:r>
              <a:rPr lang="en-US" sz="3000" b="1" dirty="0" smtClean="0"/>
              <a:t>D</a:t>
            </a:r>
            <a:r>
              <a:rPr lang="zh-CN" altLang="en-US" sz="3000" b="1" dirty="0" smtClean="0"/>
              <a:t>．</a:t>
            </a:r>
            <a:r>
              <a:rPr lang="en-US" sz="3000" b="1" dirty="0" smtClean="0"/>
              <a:t>From October 31 to November 2. </a:t>
            </a:r>
            <a:endParaRPr lang="zh-CN" altLang="en-US" sz="3000" dirty="0"/>
          </a:p>
        </p:txBody>
      </p:sp>
      <p:sp>
        <p:nvSpPr>
          <p:cNvPr id="3" name="矩形 2"/>
          <p:cNvSpPr/>
          <p:nvPr/>
        </p:nvSpPr>
        <p:spPr>
          <a:xfrm>
            <a:off x="1394480" y="1405596"/>
            <a:ext cx="389850" cy="461665"/>
          </a:xfrm>
          <a:prstGeom prst="rect">
            <a:avLst/>
          </a:prstGeom>
        </p:spPr>
        <p:txBody>
          <a:bodyPr wrap="none">
            <a:spAutoFit/>
          </a:bodyPr>
          <a:lstStyle/>
          <a:p>
            <a:r>
              <a:rPr lang="en-US" sz="2400" b="1" dirty="0" smtClean="0">
                <a:solidFill>
                  <a:srgbClr val="57C6CF"/>
                </a:solidFill>
              </a:rPr>
              <a:t>B</a:t>
            </a:r>
            <a:endParaRPr lang="zh-CN" altLang="en-US" sz="2400" dirty="0">
              <a:solidFill>
                <a:srgbClr val="57C6CF"/>
              </a:solidFill>
            </a:endParaRPr>
          </a:p>
        </p:txBody>
      </p:sp>
      <p:sp>
        <p:nvSpPr>
          <p:cNvPr id="4" name="TextBox 3"/>
          <p:cNvSpPr txBox="1"/>
          <p:nvPr/>
        </p:nvSpPr>
        <p:spPr>
          <a:xfrm>
            <a:off x="675852" y="4641000"/>
            <a:ext cx="11072192" cy="1292662"/>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latin typeface="+mj-lt"/>
                <a:ea typeface="仿宋" panose="02010609060101010101" pitchFamily="49" charset="-122"/>
              </a:rPr>
              <a:t>细节理解题。由第四栏中的</a:t>
            </a:r>
            <a:r>
              <a:rPr lang="en-US" altLang="en-US" sz="2600" b="1" dirty="0" smtClean="0">
                <a:latin typeface="+mj-lt"/>
                <a:ea typeface="仿宋" panose="02010609060101010101" pitchFamily="49" charset="-122"/>
              </a:rPr>
              <a:t>“Every year on the last Sunday in December…”</a:t>
            </a:r>
            <a:r>
              <a:rPr lang="zh-CN" altLang="en-US" sz="2600" b="1" dirty="0" smtClean="0">
                <a:latin typeface="+mj-lt"/>
                <a:ea typeface="仿宋" panose="02010609060101010101" pitchFamily="49" charset="-122"/>
              </a:rPr>
              <a:t>可知沙漠节在每年的</a:t>
            </a:r>
            <a:r>
              <a:rPr lang="en-US" altLang="en-US" sz="2600" b="1" dirty="0" smtClean="0">
                <a:latin typeface="+mj-lt"/>
                <a:ea typeface="仿宋" panose="02010609060101010101" pitchFamily="49" charset="-122"/>
              </a:rPr>
              <a:t>12</a:t>
            </a:r>
            <a:r>
              <a:rPr lang="zh-CN" altLang="en-US" sz="2600" b="1" dirty="0" smtClean="0">
                <a:latin typeface="+mj-lt"/>
                <a:ea typeface="仿宋" panose="02010609060101010101" pitchFamily="49" charset="-122"/>
              </a:rPr>
              <a:t>月的最后一个周日。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23110" y="957063"/>
            <a:ext cx="11410122" cy="3554819"/>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)5.Where can we probably find this passage?</a:t>
            </a:r>
            <a:endParaRPr lang="zh-CN" altLang="en-US" sz="3000" dirty="0" smtClean="0"/>
          </a:p>
          <a:p>
            <a:pPr indent="1252855">
              <a:lnSpc>
                <a:spcPct val="150000"/>
              </a:lnSpc>
            </a:pPr>
            <a:r>
              <a:rPr lang="en-US" sz="3000" b="1" dirty="0" smtClean="0"/>
              <a:t>A</a:t>
            </a:r>
            <a:r>
              <a:rPr lang="zh-CN" altLang="en-US" sz="3000" b="1" dirty="0" smtClean="0"/>
              <a:t>．</a:t>
            </a:r>
            <a:r>
              <a:rPr lang="en-US" sz="3000" b="1" dirty="0" smtClean="0"/>
              <a:t>In a storybook.   </a:t>
            </a:r>
            <a:endParaRPr lang="zh-CN" altLang="en-US" sz="3000" dirty="0" smtClean="0"/>
          </a:p>
          <a:p>
            <a:pPr indent="1252855">
              <a:lnSpc>
                <a:spcPct val="150000"/>
              </a:lnSpc>
            </a:pPr>
            <a:r>
              <a:rPr lang="en-US" sz="3000" b="1" dirty="0" smtClean="0"/>
              <a:t>B</a:t>
            </a:r>
            <a:r>
              <a:rPr lang="zh-CN" altLang="en-US" sz="3000" b="1" dirty="0" smtClean="0"/>
              <a:t>．</a:t>
            </a:r>
            <a:r>
              <a:rPr lang="en-US" sz="3000" b="1" dirty="0" smtClean="0"/>
              <a:t>In a cookbook. </a:t>
            </a:r>
            <a:endParaRPr lang="zh-CN" altLang="en-US" sz="3000" dirty="0" smtClean="0"/>
          </a:p>
          <a:p>
            <a:pPr indent="1252855">
              <a:lnSpc>
                <a:spcPct val="150000"/>
              </a:lnSpc>
            </a:pPr>
            <a:r>
              <a:rPr lang="en-US" sz="3000" b="1" dirty="0" smtClean="0"/>
              <a:t>C</a:t>
            </a:r>
            <a:r>
              <a:rPr lang="zh-CN" altLang="en-US" sz="3000" b="1" dirty="0" smtClean="0"/>
              <a:t>．</a:t>
            </a:r>
            <a:r>
              <a:rPr lang="en-US" sz="3000" b="1" dirty="0" smtClean="0"/>
              <a:t>In a travel magazine.  </a:t>
            </a:r>
            <a:endParaRPr lang="zh-CN" altLang="en-US" sz="3000" dirty="0" smtClean="0"/>
          </a:p>
          <a:p>
            <a:pPr indent="1252855">
              <a:lnSpc>
                <a:spcPct val="150000"/>
              </a:lnSpc>
            </a:pPr>
            <a:r>
              <a:rPr lang="en-US" sz="3000" b="1" dirty="0" smtClean="0"/>
              <a:t>D</a:t>
            </a:r>
            <a:r>
              <a:rPr lang="zh-CN" altLang="en-US" sz="3000" b="1" dirty="0" smtClean="0"/>
              <a:t>．</a:t>
            </a:r>
            <a:r>
              <a:rPr lang="en-US" sz="3000" b="1" dirty="0" smtClean="0"/>
              <a:t>In a sports magazine. </a:t>
            </a:r>
            <a:endParaRPr lang="zh-CN" altLang="en-US" sz="3000" dirty="0"/>
          </a:p>
        </p:txBody>
      </p:sp>
      <p:sp>
        <p:nvSpPr>
          <p:cNvPr id="3" name="矩形 2"/>
          <p:cNvSpPr/>
          <p:nvPr/>
        </p:nvSpPr>
        <p:spPr>
          <a:xfrm>
            <a:off x="1492148" y="1179233"/>
            <a:ext cx="407484" cy="461665"/>
          </a:xfrm>
          <a:prstGeom prst="rect">
            <a:avLst/>
          </a:prstGeom>
        </p:spPr>
        <p:txBody>
          <a:bodyPr wrap="none">
            <a:spAutoFit/>
          </a:bodyPr>
          <a:lstStyle/>
          <a:p>
            <a:r>
              <a:rPr lang="en-US" sz="2400" b="1" dirty="0" smtClean="0">
                <a:solidFill>
                  <a:srgbClr val="57C6CF"/>
                </a:solidFill>
              </a:rPr>
              <a:t>C</a:t>
            </a:r>
            <a:endParaRPr lang="zh-CN" altLang="en-US" sz="2400" dirty="0">
              <a:solidFill>
                <a:srgbClr val="57C6CF"/>
              </a:solidFill>
            </a:endParaRPr>
          </a:p>
        </p:txBody>
      </p:sp>
      <p:sp>
        <p:nvSpPr>
          <p:cNvPr id="4" name="TextBox 3"/>
          <p:cNvSpPr txBox="1"/>
          <p:nvPr/>
        </p:nvSpPr>
        <p:spPr>
          <a:xfrm>
            <a:off x="1035442" y="4620452"/>
            <a:ext cx="9803794" cy="1292662"/>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latin typeface="+mj-lt"/>
                <a:ea typeface="仿宋" panose="02010609060101010101" pitchFamily="49" charset="-122"/>
              </a:rPr>
              <a:t>主旨大意题。全文主要介绍了几个特殊的节日，最有可能来自旅游杂志。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5980" y="934273"/>
            <a:ext cx="11072192" cy="4939814"/>
          </a:xfrm>
          <a:prstGeom prst="rect">
            <a:avLst/>
          </a:prstGeom>
          <a:noFill/>
        </p:spPr>
        <p:txBody>
          <a:bodyPr wrap="square" rtlCol="0">
            <a:spAutoFit/>
          </a:bodyPr>
          <a:lstStyle/>
          <a:p>
            <a:pPr>
              <a:lnSpc>
                <a:spcPct val="150000"/>
              </a:lnSpc>
            </a:pPr>
            <a:r>
              <a:rPr lang="en-US" sz="3000" b="1" dirty="0" smtClean="0"/>
              <a:t>Ⅲ.2017·</a:t>
            </a:r>
            <a:r>
              <a:rPr lang="zh-CN" altLang="en-US" sz="3000" b="1" dirty="0" smtClean="0"/>
              <a:t>安顺   任务型阅读</a:t>
            </a:r>
            <a:r>
              <a:rPr lang="en-US" sz="3000" b="1" dirty="0" smtClean="0"/>
              <a:t> </a:t>
            </a:r>
            <a:endParaRPr lang="zh-CN" altLang="en-US" sz="3000" dirty="0" smtClean="0"/>
          </a:p>
          <a:p>
            <a:pPr indent="625475">
              <a:lnSpc>
                <a:spcPct val="150000"/>
              </a:lnSpc>
            </a:pPr>
            <a:r>
              <a:rPr lang="en-US" sz="3000" b="1" dirty="0" smtClean="0"/>
              <a:t>The </a:t>
            </a:r>
            <a:r>
              <a:rPr lang="en-US" sz="3000" b="1" dirty="0" err="1" smtClean="0"/>
              <a:t>Duanwu</a:t>
            </a:r>
            <a:r>
              <a:rPr lang="en-US" sz="3000" b="1" dirty="0" smtClean="0"/>
              <a:t> Festival in China, also called Dragon Boat Festival, is celebrated on day 5 of the fifth month every year according to the Chinese lunar calendar. For thousands of years, this festival has been marked by people's eating </a:t>
            </a:r>
            <a:r>
              <a:rPr lang="en-US" sz="3000" b="1" i="1" dirty="0" err="1" smtClean="0"/>
              <a:t>zongzi</a:t>
            </a:r>
            <a:r>
              <a:rPr lang="en-US" sz="3000" b="1" dirty="0" smtClean="0"/>
              <a:t> and racing dragon boats. (A)</a:t>
            </a:r>
            <a:r>
              <a:rPr lang="en-US" sz="3000" b="1" u="sng" dirty="0" smtClean="0"/>
              <a:t>To hold the </a:t>
            </a:r>
            <a:r>
              <a:rPr lang="en-US" sz="3000" b="1" u="sng" dirty="0" err="1" smtClean="0"/>
              <a:t>dragon­boat</a:t>
            </a:r>
            <a:r>
              <a:rPr lang="en-US" sz="3000" b="1" u="sng" dirty="0" smtClean="0"/>
              <a:t> races is in memory of </a:t>
            </a:r>
            <a:r>
              <a:rPr lang="en-US" sz="3000" b="1" u="sng" dirty="0" err="1" smtClean="0"/>
              <a:t>Qu</a:t>
            </a:r>
            <a:r>
              <a:rPr lang="en-US" sz="3000" b="1" u="sng" dirty="0" smtClean="0"/>
              <a:t> Yuan.</a:t>
            </a:r>
            <a:r>
              <a:rPr lang="en-US" sz="3000" b="1" dirty="0" smtClean="0"/>
              <a:t> He was one of the greatest poets in ancient China.</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651" y="904459"/>
            <a:ext cx="11072192" cy="5632311"/>
          </a:xfrm>
          <a:prstGeom prst="rect">
            <a:avLst/>
          </a:prstGeom>
          <a:noFill/>
        </p:spPr>
        <p:txBody>
          <a:bodyPr wrap="square" rtlCol="0">
            <a:spAutoFit/>
          </a:bodyPr>
          <a:lstStyle/>
          <a:p>
            <a:pPr indent="536575">
              <a:lnSpc>
                <a:spcPct val="150000"/>
              </a:lnSpc>
            </a:pPr>
            <a:r>
              <a:rPr lang="en-US" sz="3000" b="1" dirty="0" err="1" smtClean="0"/>
              <a:t>Qu</a:t>
            </a:r>
            <a:r>
              <a:rPr lang="en-US" sz="3000" b="1" dirty="0" smtClean="0"/>
              <a:t> Yuan was born in </a:t>
            </a:r>
            <a:r>
              <a:rPr lang="en-US" sz="3000" b="1" dirty="0" err="1" smtClean="0"/>
              <a:t>Zigui</a:t>
            </a:r>
            <a:r>
              <a:rPr lang="en-US" sz="3000" b="1" dirty="0" smtClean="0"/>
              <a:t> of Hubei Province over 2</a:t>
            </a:r>
            <a:r>
              <a:rPr lang="zh-CN" altLang="en-US" sz="3000" b="1" dirty="0" smtClean="0"/>
              <a:t>，</a:t>
            </a:r>
            <a:r>
              <a:rPr lang="en-US" sz="3000" b="1" dirty="0" smtClean="0"/>
              <a:t>200 years ago. </a:t>
            </a:r>
            <a:r>
              <a:rPr lang="en-US" sz="3000" b="1" dirty="0" err="1" smtClean="0"/>
              <a:t>Qu</a:t>
            </a:r>
            <a:r>
              <a:rPr lang="en-US" sz="3000" b="1" dirty="0" smtClean="0"/>
              <a:t> Yuan was an honest minister(</a:t>
            </a:r>
            <a:r>
              <a:rPr lang="zh-CN" altLang="en-US" sz="3000" b="1" dirty="0" smtClean="0"/>
              <a:t>大臣</a:t>
            </a:r>
            <a:r>
              <a:rPr lang="en-US" sz="3000" b="1" dirty="0" smtClean="0"/>
              <a:t>)of the State of Chu during the Warring States Period (475—221 BC). He was upright, patriotic(</a:t>
            </a:r>
            <a:r>
              <a:rPr lang="zh-CN" altLang="en-US" sz="3000" b="1" dirty="0" smtClean="0"/>
              <a:t>爱国的</a:t>
            </a:r>
            <a:r>
              <a:rPr lang="en-US" sz="3000" b="1" dirty="0" smtClean="0"/>
              <a:t>) and wise. (B)</a:t>
            </a:r>
            <a:r>
              <a:rPr lang="zh-CN" altLang="en-US" sz="3000" b="1" u="sng" dirty="0" smtClean="0"/>
              <a:t>屈原想给自己的祖国带来和平并让它变得更强大</a:t>
            </a:r>
            <a:r>
              <a:rPr lang="zh-CN" altLang="en-US" sz="3000" b="1" dirty="0" smtClean="0"/>
              <a:t>。</a:t>
            </a:r>
            <a:r>
              <a:rPr lang="en-US" sz="3000" b="1" dirty="0" smtClean="0"/>
              <a:t>But the country was in the hands of bad officials. He could do nothing to change it and failed. (C)</a:t>
            </a:r>
            <a:r>
              <a:rPr lang="en-US" sz="3000" b="1" u="sng" dirty="0" smtClean="0"/>
              <a:t> He was very discouraged.</a:t>
            </a:r>
            <a:r>
              <a:rPr lang="en-US" sz="3000" b="1" dirty="0" smtClean="0"/>
              <a:t> At last, </a:t>
            </a:r>
            <a:r>
              <a:rPr lang="en-US" sz="3000" b="1" dirty="0" err="1" smtClean="0"/>
              <a:t>Qu</a:t>
            </a:r>
            <a:r>
              <a:rPr lang="en-US" sz="3000" b="1" dirty="0" smtClean="0"/>
              <a:t> Yuan ended his life by throwing himself into the </a:t>
            </a:r>
            <a:r>
              <a:rPr lang="en-US" sz="3000" b="1" dirty="0" err="1" smtClean="0"/>
              <a:t>Miluo</a:t>
            </a:r>
            <a:r>
              <a:rPr lang="en-US" sz="3000" b="1" dirty="0" smtClean="0"/>
              <a:t> River. </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6407" y="1003849"/>
            <a:ext cx="11072192" cy="4939814"/>
          </a:xfrm>
          <a:prstGeom prst="rect">
            <a:avLst/>
          </a:prstGeom>
          <a:noFill/>
        </p:spPr>
        <p:txBody>
          <a:bodyPr wrap="square" rtlCol="0">
            <a:spAutoFit/>
          </a:bodyPr>
          <a:lstStyle/>
          <a:p>
            <a:pPr>
              <a:lnSpc>
                <a:spcPct val="150000"/>
              </a:lnSpc>
            </a:pPr>
            <a:r>
              <a:rPr lang="en-US" sz="3000" b="1" dirty="0" smtClean="0"/>
              <a:t>It is said that people tried to save him by jumping into the river. But it was too late and all their efforts were in vain. Also, they were so sad and they threw rice into the water to feed </a:t>
            </a:r>
            <a:r>
              <a:rPr lang="en-US" sz="3000" b="1" dirty="0" err="1" smtClean="0"/>
              <a:t>Qu</a:t>
            </a:r>
            <a:r>
              <a:rPr lang="en-US" sz="3000" b="1" dirty="0" smtClean="0"/>
              <a:t> Yuan's spirit.</a:t>
            </a:r>
          </a:p>
          <a:p>
            <a:pPr indent="625475">
              <a:lnSpc>
                <a:spcPct val="150000"/>
              </a:lnSpc>
            </a:pPr>
            <a:r>
              <a:rPr lang="en-US" sz="3000" b="1" dirty="0" smtClean="0"/>
              <a:t>Now we read his poem </a:t>
            </a:r>
            <a:r>
              <a:rPr lang="en-US" sz="3000" b="1" i="1" dirty="0" smtClean="0"/>
              <a:t>Li</a:t>
            </a:r>
            <a:r>
              <a:rPr lang="en-US" sz="3000" b="1" dirty="0" smtClean="0"/>
              <a:t> </a:t>
            </a:r>
            <a:r>
              <a:rPr lang="en-US" sz="3000" b="1" i="1" dirty="0" smtClean="0"/>
              <a:t>Sao</a:t>
            </a:r>
            <a:r>
              <a:rPr lang="en-US" sz="3000" b="1" dirty="0" smtClean="0"/>
              <a:t> which was filled with deep love for his country. We can see the </a:t>
            </a:r>
            <a:r>
              <a:rPr lang="en-US" sz="3000" b="1" dirty="0" err="1" smtClean="0"/>
              <a:t>dragon­boat</a:t>
            </a:r>
            <a:r>
              <a:rPr lang="en-US" sz="3000" b="1" dirty="0" smtClean="0"/>
              <a:t> races and have a kind of Chinese food named </a:t>
            </a:r>
            <a:r>
              <a:rPr lang="en-US" sz="3000" b="1" i="1" dirty="0" err="1" smtClean="0"/>
              <a:t>zongzi</a:t>
            </a:r>
            <a:r>
              <a:rPr lang="en-US" sz="3000" b="1" dirty="0" smtClean="0"/>
              <a:t> to eat during the Dragon Boat Festival.</a:t>
            </a:r>
            <a:endParaRPr lang="zh-CN" altLang="en-US" sz="3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05064" y="1858615"/>
            <a:ext cx="10893291" cy="2082173"/>
          </a:xfrm>
          <a:prstGeom prst="rect">
            <a:avLst/>
          </a:prstGeom>
          <a:noFill/>
        </p:spPr>
        <p:txBody>
          <a:bodyPr wrap="square" rtlCol="0">
            <a:spAutoFit/>
          </a:bodyPr>
          <a:lstStyle/>
          <a:p>
            <a:pPr>
              <a:lnSpc>
                <a:spcPct val="150000"/>
              </a:lnSpc>
            </a:pPr>
            <a:r>
              <a:rPr lang="en-US" altLang="zh-CN" sz="3000" b="1" dirty="0" smtClean="0">
                <a:solidFill>
                  <a:srgbClr val="57C6CF"/>
                </a:solidFill>
              </a:rPr>
              <a:t>【</a:t>
            </a:r>
            <a:r>
              <a:rPr lang="zh-CN" altLang="en-US" sz="3000" b="1" dirty="0" smtClean="0">
                <a:solidFill>
                  <a:srgbClr val="57C6CF"/>
                </a:solidFill>
              </a:rPr>
              <a:t>主旨大意</a:t>
            </a:r>
            <a:r>
              <a:rPr lang="en-US" altLang="zh-CN" sz="3000" b="1" dirty="0" smtClean="0">
                <a:solidFill>
                  <a:srgbClr val="57C6CF"/>
                </a:solidFill>
              </a:rPr>
              <a:t>】 </a:t>
            </a:r>
            <a:r>
              <a:rPr lang="zh-CN" altLang="en-US" sz="3000" b="1" dirty="0" smtClean="0"/>
              <a:t>本文介绍了中国的一个传统节日</a:t>
            </a:r>
            <a:r>
              <a:rPr lang="en-US" sz="3000" b="1" dirty="0" smtClean="0"/>
              <a:t>——</a:t>
            </a:r>
            <a:r>
              <a:rPr lang="zh-CN" altLang="en-US" sz="3000" b="1" dirty="0" smtClean="0"/>
              <a:t>端午节。这个节日是为了纪念伟大的诗人</a:t>
            </a:r>
            <a:r>
              <a:rPr lang="en-US" sz="3000" b="1" dirty="0" smtClean="0"/>
              <a:t>——</a:t>
            </a:r>
            <a:r>
              <a:rPr lang="zh-CN" altLang="en-US" sz="3000" b="1" dirty="0" smtClean="0"/>
              <a:t>屈原。文章也介绍了该节日的传统风俗</a:t>
            </a:r>
            <a:r>
              <a:rPr lang="en-US" sz="3000" b="1" dirty="0" smtClean="0"/>
              <a:t>——</a:t>
            </a:r>
            <a:r>
              <a:rPr lang="zh-CN" altLang="en-US" sz="3000" b="1" dirty="0" smtClean="0"/>
              <a:t>吃粽子和看龙舟比赛。</a:t>
            </a:r>
            <a:endParaRPr lang="zh-CN" altLang="en-US" sz="3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5676" y="1252327"/>
            <a:ext cx="10664688" cy="4247317"/>
          </a:xfrm>
          <a:prstGeom prst="rect">
            <a:avLst/>
          </a:prstGeom>
          <a:noFill/>
        </p:spPr>
        <p:txBody>
          <a:bodyPr wrap="square" rtlCol="0">
            <a:spAutoFit/>
          </a:bodyPr>
          <a:lstStyle/>
          <a:p>
            <a:pPr>
              <a:lnSpc>
                <a:spcPct val="150000"/>
              </a:lnSpc>
            </a:pPr>
            <a:r>
              <a:rPr lang="zh-CN" altLang="en-US" sz="3000" b="1" dirty="0" smtClean="0"/>
              <a:t>根据短文内容，完成下列任务。</a:t>
            </a:r>
            <a:endParaRPr lang="zh-CN" altLang="en-US" sz="3000" dirty="0" smtClean="0"/>
          </a:p>
          <a:p>
            <a:pPr>
              <a:lnSpc>
                <a:spcPct val="150000"/>
              </a:lnSpc>
            </a:pPr>
            <a:r>
              <a:rPr lang="en-US" sz="3000" b="1" dirty="0" smtClean="0"/>
              <a:t>1</a:t>
            </a:r>
            <a:r>
              <a:rPr lang="zh-CN" altLang="en-US" sz="3000" b="1" dirty="0" smtClean="0"/>
              <a:t>．请将下画线</a:t>
            </a:r>
            <a:r>
              <a:rPr lang="en-US" sz="3000" b="1" dirty="0" smtClean="0"/>
              <a:t>(A)</a:t>
            </a:r>
            <a:r>
              <a:rPr lang="zh-CN" altLang="en-US" sz="3000" b="1" dirty="0" smtClean="0"/>
              <a:t>部分的英文句子译为中文：</a:t>
            </a:r>
            <a:endParaRPr lang="zh-CN" altLang="en-US" sz="3000" dirty="0" smtClean="0"/>
          </a:p>
          <a:p>
            <a:pPr indent="625475">
              <a:lnSpc>
                <a:spcPct val="150000"/>
              </a:lnSpc>
            </a:pPr>
            <a:r>
              <a:rPr lang="en-US" sz="3000" b="1" dirty="0" smtClean="0"/>
              <a:t>__________________________________________________</a:t>
            </a:r>
            <a:endParaRPr lang="zh-CN" altLang="en-US" sz="3000" dirty="0" smtClean="0"/>
          </a:p>
          <a:p>
            <a:pPr>
              <a:lnSpc>
                <a:spcPct val="150000"/>
              </a:lnSpc>
            </a:pPr>
            <a:r>
              <a:rPr lang="en-US" sz="3000" b="1" dirty="0" smtClean="0"/>
              <a:t>2</a:t>
            </a:r>
            <a:r>
              <a:rPr lang="zh-CN" altLang="en-US" sz="3000" b="1" dirty="0" smtClean="0"/>
              <a:t>．请将下画线</a:t>
            </a:r>
            <a:r>
              <a:rPr lang="en-US" sz="3000" b="1" dirty="0" smtClean="0"/>
              <a:t>(B)</a:t>
            </a:r>
            <a:r>
              <a:rPr lang="zh-CN" altLang="en-US" sz="3000" b="1" dirty="0" smtClean="0"/>
              <a:t>部分的中文句子译为英文：</a:t>
            </a:r>
            <a:endParaRPr lang="zh-CN" altLang="en-US" sz="3000" dirty="0" smtClean="0"/>
          </a:p>
          <a:p>
            <a:pPr indent="625475">
              <a:lnSpc>
                <a:spcPct val="150000"/>
              </a:lnSpc>
            </a:pPr>
            <a:r>
              <a:rPr lang="en-US" sz="3000" b="1" dirty="0" smtClean="0"/>
              <a:t>__________________________________________________</a:t>
            </a:r>
          </a:p>
          <a:p>
            <a:pPr indent="625475">
              <a:lnSpc>
                <a:spcPct val="150000"/>
              </a:lnSpc>
            </a:pPr>
            <a:r>
              <a:rPr lang="en-US" altLang="zh-CN" sz="3000" b="1" dirty="0" smtClean="0"/>
              <a:t>__________________________________________________</a:t>
            </a:r>
            <a:endParaRPr lang="zh-CN" altLang="en-US" sz="3000" dirty="0"/>
          </a:p>
        </p:txBody>
      </p:sp>
      <p:sp>
        <p:nvSpPr>
          <p:cNvPr id="11265" name="Rectangle 1"/>
          <p:cNvSpPr>
            <a:spLocks noChangeArrowheads="1"/>
          </p:cNvSpPr>
          <p:nvPr/>
        </p:nvSpPr>
        <p:spPr bwMode="auto">
          <a:xfrm>
            <a:off x="1391479" y="2782957"/>
            <a:ext cx="4206601"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举办龙舟赛是为了纪念屈原。</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Rectangle 1"/>
          <p:cNvSpPr>
            <a:spLocks noChangeArrowheads="1"/>
          </p:cNvSpPr>
          <p:nvPr/>
        </p:nvSpPr>
        <p:spPr bwMode="auto">
          <a:xfrm>
            <a:off x="1348596" y="3951309"/>
            <a:ext cx="9835128" cy="145674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200000"/>
              </a:lnSpc>
              <a:spcBef>
                <a:spcPct val="0"/>
              </a:spcBef>
              <a:spcAft>
                <a:spcPct val="0"/>
              </a:spcAft>
              <a:buClrTx/>
              <a:buSzTx/>
              <a:buFontTx/>
              <a:buNone/>
            </a:pPr>
            <a:r>
              <a:rPr kumimoji="0" lang="en-US" altLang="zh-CN" sz="2400" b="1" i="0" u="none" strike="noStrike" cap="none" normalizeH="0" baseline="0" dirty="0" err="1"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Qu</a:t>
            </a: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 Yuan wanted to bring his own motherland/country peace and to make</a:t>
            </a:r>
          </a:p>
          <a:p>
            <a:pPr marR="0" lvl="0" algn="l" defTabSz="914400" rtl="0" eaLnBrk="0" fontAlgn="base" latinLnBrk="0" hangingPunct="0">
              <a:lnSpc>
                <a:spcPct val="2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 her/it become stronger.</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5"/>
                                        </p:tgtEl>
                                        <p:attrNameLst>
                                          <p:attrName>style.visibility</p:attrName>
                                        </p:attrNameLst>
                                      </p:cBhvr>
                                      <p:to>
                                        <p:strVal val="visible"/>
                                      </p:to>
                                    </p:set>
                                    <p:anim calcmode="lin" valueType="num">
                                      <p:cBhvr additive="base">
                                        <p:cTn id="12" dur="500" fill="hold"/>
                                        <p:tgtEl>
                                          <p:spTgt spid="11265"/>
                                        </p:tgtEl>
                                        <p:attrNameLst>
                                          <p:attrName>ppt_x</p:attrName>
                                        </p:attrNameLst>
                                      </p:cBhvr>
                                      <p:tavLst>
                                        <p:tav tm="0">
                                          <p:val>
                                            <p:strVal val="#ppt_x"/>
                                          </p:val>
                                        </p:tav>
                                        <p:tav tm="100000">
                                          <p:val>
                                            <p:strVal val="#ppt_x"/>
                                          </p:val>
                                        </p:tav>
                                      </p:tavLst>
                                    </p:anim>
                                    <p:anim calcmode="lin" valueType="num">
                                      <p:cBhvr additive="base">
                                        <p:cTn id="13" dur="500" fill="hold"/>
                                        <p:tgtEl>
                                          <p:spTgt spid="112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265"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5554" y="1023727"/>
            <a:ext cx="10664688" cy="4247317"/>
          </a:xfrm>
          <a:prstGeom prst="rect">
            <a:avLst/>
          </a:prstGeom>
          <a:noFill/>
        </p:spPr>
        <p:txBody>
          <a:bodyPr wrap="square" rtlCol="0">
            <a:spAutoFit/>
          </a:bodyPr>
          <a:lstStyle/>
          <a:p>
            <a:pPr>
              <a:lnSpc>
                <a:spcPct val="150000"/>
              </a:lnSpc>
            </a:pPr>
            <a:r>
              <a:rPr lang="en-US" sz="3000" b="1" dirty="0" smtClean="0"/>
              <a:t>3</a:t>
            </a:r>
            <a:r>
              <a:rPr lang="zh-CN" altLang="en-US" sz="3000" b="1" dirty="0" smtClean="0"/>
              <a:t>．</a:t>
            </a:r>
            <a:r>
              <a:rPr lang="en-US" sz="3000" b="1" dirty="0" smtClean="0"/>
              <a:t>How has the </a:t>
            </a:r>
            <a:r>
              <a:rPr lang="en-US" sz="3000" b="1" dirty="0" err="1" smtClean="0"/>
              <a:t>Duanwu</a:t>
            </a:r>
            <a:r>
              <a:rPr lang="en-US" sz="3000" b="1" dirty="0" smtClean="0"/>
              <a:t> Festival been marked by Chinese </a:t>
            </a:r>
          </a:p>
          <a:p>
            <a:pPr indent="536575">
              <a:lnSpc>
                <a:spcPct val="150000"/>
              </a:lnSpc>
            </a:pPr>
            <a:r>
              <a:rPr lang="en-US" sz="3000" b="1" dirty="0" smtClean="0"/>
              <a:t>people over thousands of years?</a:t>
            </a:r>
            <a:endParaRPr lang="zh-CN" altLang="en-US" sz="3000" dirty="0" smtClean="0"/>
          </a:p>
          <a:p>
            <a:pPr indent="536575">
              <a:lnSpc>
                <a:spcPct val="150000"/>
              </a:lnSpc>
            </a:pPr>
            <a:r>
              <a:rPr lang="en-US" sz="3000" b="1" dirty="0" smtClean="0"/>
              <a:t>___________________________________________________</a:t>
            </a:r>
          </a:p>
          <a:p>
            <a:pPr indent="536575">
              <a:lnSpc>
                <a:spcPct val="150000"/>
              </a:lnSpc>
            </a:pPr>
            <a:r>
              <a:rPr lang="en-US" altLang="zh-CN" sz="3000" b="1" dirty="0" smtClean="0"/>
              <a:t>___________________________________________________</a:t>
            </a:r>
            <a:endParaRPr lang="zh-CN" altLang="en-US" sz="3000" dirty="0" smtClean="0"/>
          </a:p>
          <a:p>
            <a:pPr>
              <a:lnSpc>
                <a:spcPct val="150000"/>
              </a:lnSpc>
            </a:pPr>
            <a:r>
              <a:rPr lang="en-US" sz="3000" b="1" dirty="0" smtClean="0"/>
              <a:t>4</a:t>
            </a:r>
            <a:r>
              <a:rPr lang="zh-CN" altLang="en-US" sz="3000" b="1" dirty="0" smtClean="0"/>
              <a:t>．请将下画线</a:t>
            </a:r>
            <a:r>
              <a:rPr lang="en-US" sz="3000" b="1" dirty="0" smtClean="0"/>
              <a:t>(C)</a:t>
            </a:r>
            <a:r>
              <a:rPr lang="zh-CN" altLang="en-US" sz="3000" b="1" dirty="0" smtClean="0"/>
              <a:t>部分的句子变为由</a:t>
            </a:r>
            <a:r>
              <a:rPr lang="en-US" sz="3000" b="1" dirty="0" smtClean="0"/>
              <a:t>how</a:t>
            </a:r>
            <a:r>
              <a:rPr lang="zh-CN" altLang="en-US" sz="3000" b="1" dirty="0" smtClean="0"/>
              <a:t>引导的感叹句：</a:t>
            </a:r>
            <a:endParaRPr lang="zh-CN" altLang="en-US" sz="3000" dirty="0" smtClean="0"/>
          </a:p>
          <a:p>
            <a:pPr indent="536575">
              <a:lnSpc>
                <a:spcPct val="150000"/>
              </a:lnSpc>
            </a:pPr>
            <a:r>
              <a:rPr lang="en-US" sz="3000" b="1" dirty="0" smtClean="0"/>
              <a:t>___________________________________________________</a:t>
            </a:r>
            <a:endParaRPr lang="zh-CN" altLang="en-US" sz="3000" dirty="0" smtClean="0"/>
          </a:p>
        </p:txBody>
      </p:sp>
      <p:sp>
        <p:nvSpPr>
          <p:cNvPr id="4" name="Rectangle 1"/>
          <p:cNvSpPr>
            <a:spLocks noChangeArrowheads="1"/>
          </p:cNvSpPr>
          <p:nvPr/>
        </p:nvSpPr>
        <p:spPr bwMode="auto">
          <a:xfrm>
            <a:off x="1325367" y="2291142"/>
            <a:ext cx="9472465" cy="145674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2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It has been marked by people's eating </a:t>
            </a:r>
            <a:r>
              <a:rPr kumimoji="0" lang="en-US" altLang="zh-CN" sz="2400" b="1" i="1" u="none" strike="noStrike" cap="none" normalizeH="0" baseline="0" dirty="0" err="1"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zongzi</a:t>
            </a: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 and racing dragon boats./</a:t>
            </a:r>
          </a:p>
          <a:p>
            <a:pPr marR="0" lvl="0" algn="l" defTabSz="914400" rtl="0" eaLnBrk="0" fontAlgn="base" latinLnBrk="0" hangingPunct="0">
              <a:lnSpc>
                <a:spcPct val="2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People have marked it by eating </a:t>
            </a:r>
            <a:r>
              <a:rPr kumimoji="0" lang="en-US" altLang="zh-CN" sz="2400" b="1" i="1" u="none" strike="noStrike" cap="none" normalizeH="0" baseline="0" dirty="0" err="1"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zongzi</a:t>
            </a: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 and racing dragon boats.</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9937" name="Rectangle 1"/>
          <p:cNvSpPr>
            <a:spLocks noChangeArrowheads="1"/>
          </p:cNvSpPr>
          <p:nvPr/>
        </p:nvSpPr>
        <p:spPr bwMode="auto">
          <a:xfrm>
            <a:off x="1351721" y="4532243"/>
            <a:ext cx="3528530"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tabLst>
                <a:tab pos="715645" algn="l"/>
              </a:tabLst>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How discouraged he was!</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937"/>
                                        </p:tgtEl>
                                        <p:attrNameLst>
                                          <p:attrName>style.visibility</p:attrName>
                                        </p:attrNameLst>
                                      </p:cBhvr>
                                      <p:to>
                                        <p:strVal val="visible"/>
                                      </p:to>
                                    </p:set>
                                    <p:anim calcmode="lin" valueType="num">
                                      <p:cBhvr additive="base">
                                        <p:cTn id="18" dur="500" fill="hold"/>
                                        <p:tgtEl>
                                          <p:spTgt spid="39937"/>
                                        </p:tgtEl>
                                        <p:attrNameLst>
                                          <p:attrName>ppt_x</p:attrName>
                                        </p:attrNameLst>
                                      </p:cBhvr>
                                      <p:tavLst>
                                        <p:tav tm="0">
                                          <p:val>
                                            <p:strVal val="#ppt_x"/>
                                          </p:val>
                                        </p:tav>
                                        <p:tav tm="100000">
                                          <p:val>
                                            <p:strVal val="#ppt_x"/>
                                          </p:val>
                                        </p:tav>
                                      </p:tavLst>
                                    </p:anim>
                                    <p:anim calcmode="lin" valueType="num">
                                      <p:cBhvr additive="base">
                                        <p:cTn id="19" dur="500" fill="hold"/>
                                        <p:tgtEl>
                                          <p:spTgt spid="399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99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5554" y="1023727"/>
            <a:ext cx="10664688" cy="2862322"/>
          </a:xfrm>
          <a:prstGeom prst="rect">
            <a:avLst/>
          </a:prstGeom>
          <a:noFill/>
        </p:spPr>
        <p:txBody>
          <a:bodyPr wrap="square" rtlCol="0">
            <a:spAutoFit/>
          </a:bodyPr>
          <a:lstStyle/>
          <a:p>
            <a:pPr>
              <a:lnSpc>
                <a:spcPct val="150000"/>
              </a:lnSpc>
            </a:pPr>
            <a:r>
              <a:rPr lang="en-US" sz="3000" b="1" dirty="0" smtClean="0"/>
              <a:t>5. What is the reason why </a:t>
            </a:r>
            <a:r>
              <a:rPr lang="en-US" sz="3000" b="1" dirty="0" err="1" smtClean="0"/>
              <a:t>Qu</a:t>
            </a:r>
            <a:r>
              <a:rPr lang="en-US" sz="3000" b="1" dirty="0" smtClean="0"/>
              <a:t> Yuan killed himself in the </a:t>
            </a:r>
            <a:r>
              <a:rPr lang="en-US" sz="3000" b="1" dirty="0" err="1" smtClean="0"/>
              <a:t>Miluo</a:t>
            </a:r>
            <a:r>
              <a:rPr lang="en-US" sz="3000" b="1" dirty="0" smtClean="0"/>
              <a:t> </a:t>
            </a:r>
          </a:p>
          <a:p>
            <a:pPr indent="536575">
              <a:lnSpc>
                <a:spcPct val="150000"/>
              </a:lnSpc>
            </a:pPr>
            <a:r>
              <a:rPr lang="en-US" sz="3000" b="1" dirty="0" smtClean="0"/>
              <a:t>River? </a:t>
            </a:r>
            <a:endParaRPr lang="zh-CN" altLang="en-US" sz="3000" dirty="0" smtClean="0"/>
          </a:p>
          <a:p>
            <a:pPr indent="536575">
              <a:lnSpc>
                <a:spcPct val="150000"/>
              </a:lnSpc>
            </a:pPr>
            <a:r>
              <a:rPr lang="en-US" sz="3000" b="1" dirty="0" smtClean="0"/>
              <a:t>___________________________________________________</a:t>
            </a:r>
          </a:p>
          <a:p>
            <a:pPr indent="536575">
              <a:lnSpc>
                <a:spcPct val="150000"/>
              </a:lnSpc>
            </a:pPr>
            <a:r>
              <a:rPr lang="en-US" altLang="zh-CN" sz="3000" b="1" dirty="0" smtClean="0"/>
              <a:t>___________________________________________________</a:t>
            </a:r>
            <a:endParaRPr lang="zh-CN" altLang="en-US" sz="3000" dirty="0"/>
          </a:p>
        </p:txBody>
      </p:sp>
      <p:sp>
        <p:nvSpPr>
          <p:cNvPr id="46081" name="Rectangle 1"/>
          <p:cNvSpPr>
            <a:spLocks noChangeArrowheads="1"/>
          </p:cNvSpPr>
          <p:nvPr/>
        </p:nvSpPr>
        <p:spPr bwMode="auto">
          <a:xfrm>
            <a:off x="1313304" y="2296612"/>
            <a:ext cx="9413154" cy="145674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2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Because the country was in the hands of bad officials, and he could do </a:t>
            </a:r>
          </a:p>
          <a:p>
            <a:pPr marR="0" lvl="0" algn="l" defTabSz="914400" rtl="0" eaLnBrk="1" fontAlgn="base" latinLnBrk="0" hangingPunct="1">
              <a:lnSpc>
                <a:spcPct val="2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nothing to change it.</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6081"/>
                                        </p:tgtEl>
                                        <p:attrNameLst>
                                          <p:attrName>style.visibility</p:attrName>
                                        </p:attrNameLst>
                                      </p:cBhvr>
                                      <p:to>
                                        <p:strVal val="visible"/>
                                      </p:to>
                                    </p:set>
                                    <p:anim calcmode="lin" valueType="num">
                                      <p:cBhvr additive="base">
                                        <p:cTn id="12" dur="500" fill="hold"/>
                                        <p:tgtEl>
                                          <p:spTgt spid="46081"/>
                                        </p:tgtEl>
                                        <p:attrNameLst>
                                          <p:attrName>ppt_x</p:attrName>
                                        </p:attrNameLst>
                                      </p:cBhvr>
                                      <p:tavLst>
                                        <p:tav tm="0">
                                          <p:val>
                                            <p:strVal val="#ppt_x"/>
                                          </p:val>
                                        </p:tav>
                                        <p:tav tm="100000">
                                          <p:val>
                                            <p:strVal val="#ppt_x"/>
                                          </p:val>
                                        </p:tav>
                                      </p:tavLst>
                                    </p:anim>
                                    <p:anim calcmode="lin" valueType="num">
                                      <p:cBhvr additive="base">
                                        <p:cTn id="13" dur="500" fill="hold"/>
                                        <p:tgtEl>
                                          <p:spTgt spid="46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60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6225" y="1391485"/>
            <a:ext cx="11002617" cy="2082173"/>
          </a:xfrm>
          <a:prstGeom prst="rect">
            <a:avLst/>
          </a:prstGeom>
          <a:noFill/>
        </p:spPr>
        <p:txBody>
          <a:bodyPr wrap="square" rtlCol="0">
            <a:spAutoFit/>
          </a:bodyPr>
          <a:lstStyle/>
          <a:p>
            <a:pPr>
              <a:lnSpc>
                <a:spcPct val="150000"/>
              </a:lnSpc>
            </a:pPr>
            <a:r>
              <a:rPr lang="en-US" sz="3000" b="1" dirty="0" smtClean="0"/>
              <a:t>3</a:t>
            </a:r>
            <a:r>
              <a:rPr lang="zh-CN" altLang="en-US" sz="3000" b="1" dirty="0" smtClean="0"/>
              <a:t>．</a:t>
            </a:r>
            <a:r>
              <a:rPr lang="en-US" sz="3000" b="1" dirty="0" smtClean="0"/>
              <a:t>The old man grows some flowers in the ________(</a:t>
            </a:r>
            <a:r>
              <a:rPr lang="zh-CN" altLang="en-US" sz="3000" b="1" dirty="0" smtClean="0"/>
              <a:t>花园</a:t>
            </a:r>
            <a:r>
              <a:rPr lang="en-US" sz="3000" b="1" dirty="0" smtClean="0"/>
              <a:t>). </a:t>
            </a:r>
            <a:endParaRPr lang="zh-CN" altLang="en-US" sz="3000" dirty="0" smtClean="0"/>
          </a:p>
          <a:p>
            <a:pPr>
              <a:lnSpc>
                <a:spcPct val="150000"/>
              </a:lnSpc>
            </a:pPr>
            <a:r>
              <a:rPr lang="en-US" sz="3000" b="1" dirty="0" smtClean="0"/>
              <a:t>4</a:t>
            </a:r>
            <a:r>
              <a:rPr lang="zh-CN" altLang="en-US" sz="3000" b="1" dirty="0" smtClean="0"/>
              <a:t>．</a:t>
            </a:r>
            <a:r>
              <a:rPr lang="en-US" sz="3000" b="1" dirty="0" smtClean="0"/>
              <a:t>I ________ (</a:t>
            </a:r>
            <a:r>
              <a:rPr lang="zh-CN" altLang="en-US" sz="3000" b="1" dirty="0" smtClean="0"/>
              <a:t>欣赏</a:t>
            </a:r>
            <a:r>
              <a:rPr lang="en-US" sz="3000" b="1" dirty="0" smtClean="0"/>
              <a:t>) him for his wisdom and bravery. </a:t>
            </a:r>
            <a:endParaRPr lang="zh-CN" altLang="en-US" sz="3000" dirty="0" smtClean="0"/>
          </a:p>
          <a:p>
            <a:pPr>
              <a:lnSpc>
                <a:spcPct val="150000"/>
              </a:lnSpc>
            </a:pPr>
            <a:r>
              <a:rPr lang="en-US" sz="3000" b="1" dirty="0" smtClean="0"/>
              <a:t>5</a:t>
            </a:r>
            <a:r>
              <a:rPr lang="zh-CN" altLang="en-US" sz="3000" b="1" dirty="0" smtClean="0"/>
              <a:t>．</a:t>
            </a:r>
            <a:r>
              <a:rPr lang="en-US" sz="3000" b="1" dirty="0" err="1" smtClean="0"/>
              <a:t>Hou</a:t>
            </a:r>
            <a:r>
              <a:rPr lang="en-US" sz="3000" b="1" dirty="0" smtClean="0"/>
              <a:t> Yi ________(</a:t>
            </a:r>
            <a:r>
              <a:rPr lang="zh-CN" altLang="en-US" sz="3000" b="1" dirty="0" smtClean="0"/>
              <a:t>放置</a:t>
            </a:r>
            <a:r>
              <a:rPr lang="en-US" sz="3000" b="1" dirty="0" smtClean="0"/>
              <a:t>) out fruits and desserts in the garden.</a:t>
            </a:r>
            <a:endParaRPr lang="zh-CN" altLang="en-US" sz="3000" dirty="0"/>
          </a:p>
        </p:txBody>
      </p:sp>
      <p:sp>
        <p:nvSpPr>
          <p:cNvPr id="9" name="Rectangle 1"/>
          <p:cNvSpPr>
            <a:spLocks noChangeArrowheads="1"/>
          </p:cNvSpPr>
          <p:nvPr/>
        </p:nvSpPr>
        <p:spPr bwMode="auto">
          <a:xfrm>
            <a:off x="7851913" y="1520687"/>
            <a:ext cx="1107996"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garden</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1" name="Rectangle 1"/>
          <p:cNvSpPr>
            <a:spLocks noChangeArrowheads="1"/>
          </p:cNvSpPr>
          <p:nvPr/>
        </p:nvSpPr>
        <p:spPr bwMode="auto">
          <a:xfrm>
            <a:off x="1699591" y="2246244"/>
            <a:ext cx="1118448"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admire</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2" name="Rectangle 1"/>
          <p:cNvSpPr>
            <a:spLocks noChangeArrowheads="1"/>
          </p:cNvSpPr>
          <p:nvPr/>
        </p:nvSpPr>
        <p:spPr bwMode="auto">
          <a:xfrm>
            <a:off x="2971800" y="2971800"/>
            <a:ext cx="679994"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laid</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067435" y="-52705"/>
            <a:ext cx="11894185" cy="1499870"/>
          </a:xfrm>
          <a:prstGeom prst="parallelogram">
            <a:avLst>
              <a:gd name="adj" fmla="val 45244"/>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 name="平行四边形 4"/>
          <p:cNvSpPr/>
          <p:nvPr/>
        </p:nvSpPr>
        <p:spPr>
          <a:xfrm>
            <a:off x="-773430" y="-52705"/>
            <a:ext cx="2700020" cy="1499870"/>
          </a:xfrm>
          <a:prstGeom prst="parallelogram">
            <a:avLst>
              <a:gd name="adj" fmla="val 44396"/>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1245235" y="1527810"/>
            <a:ext cx="10322560" cy="2861310"/>
          </a:xfrm>
          <a:prstGeom prst="rect">
            <a:avLst/>
          </a:prstGeom>
          <a:noFill/>
        </p:spPr>
        <p:txBody>
          <a:bodyPr wrap="square" rtlCol="0">
            <a:spAutoFit/>
          </a:bodyPr>
          <a:lstStyle/>
          <a:p>
            <a:pPr>
              <a:lnSpc>
                <a:spcPct val="150000"/>
              </a:lnSpc>
            </a:pPr>
            <a:r>
              <a:rPr lang="en-US" altLang="zh-CN" sz="6000"/>
              <a:t>             </a:t>
            </a:r>
            <a:endParaRPr lang="zh-CN" altLang="en-US" sz="6000" b="1">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6000" b="1">
              <a:latin typeface="微软雅黑" panose="020B0503020204020204" charset="-122"/>
              <a:ea typeface="微软雅黑" panose="020B0503020204020204" charset="-122"/>
              <a:cs typeface="微软雅黑" panose="020B0503020204020204" charset="-122"/>
            </a:endParaRPr>
          </a:p>
        </p:txBody>
      </p:sp>
      <p:sp>
        <p:nvSpPr>
          <p:cNvPr id="13" name="Rectangle 5"/>
          <p:cNvSpPr/>
          <p:nvPr/>
        </p:nvSpPr>
        <p:spPr>
          <a:xfrm>
            <a:off x="948055" y="2853690"/>
            <a:ext cx="10545445" cy="1106805"/>
          </a:xfrm>
          <a:prstGeom prst="rect">
            <a:avLst/>
          </a:prstGeom>
          <a:noFill/>
          <a:ln w="9525">
            <a:noFill/>
          </a:ln>
        </p:spPr>
        <p:txBody>
          <a:bodyPr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sz="6600" dirty="0" smtClean="0">
                <a:latin typeface="微软雅黑" panose="020B0503020204020204" charset="-122"/>
                <a:ea typeface="微软雅黑" panose="020B0503020204020204" charset="-122"/>
              </a:rPr>
              <a:t>谢 谢 观 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000"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16226" y="1232454"/>
            <a:ext cx="10714382" cy="4939814"/>
            <a:chOff x="616226" y="1232454"/>
            <a:chExt cx="10714382" cy="4939814"/>
          </a:xfrm>
        </p:grpSpPr>
        <p:sp>
          <p:nvSpPr>
            <p:cNvPr id="10" name="TextBox 9"/>
            <p:cNvSpPr txBox="1"/>
            <p:nvPr/>
          </p:nvSpPr>
          <p:spPr>
            <a:xfrm>
              <a:off x="616226" y="1232454"/>
              <a:ext cx="10714382" cy="4939814"/>
            </a:xfrm>
            <a:prstGeom prst="rect">
              <a:avLst/>
            </a:prstGeom>
            <a:noFill/>
          </p:spPr>
          <p:txBody>
            <a:bodyPr wrap="square" rtlCol="0">
              <a:spAutoFit/>
            </a:bodyPr>
            <a:lstStyle/>
            <a:p>
              <a:pPr>
                <a:lnSpc>
                  <a:spcPct val="150000"/>
                </a:lnSpc>
              </a:pPr>
              <a:r>
                <a:rPr lang="en-US" sz="3000" b="1" dirty="0" smtClean="0"/>
                <a:t>Ⅱ.</a:t>
              </a:r>
              <a:r>
                <a:rPr lang="zh-CN" altLang="en-US" sz="3000" b="1" dirty="0" smtClean="0"/>
                <a:t>从方框中选出合适的短语，并用其适当形式填空</a:t>
              </a:r>
              <a:endParaRPr lang="zh-CN" altLang="en-US" sz="3000" dirty="0" smtClean="0"/>
            </a:p>
            <a:p>
              <a:pPr algn="ctr">
                <a:lnSpc>
                  <a:spcPct val="150000"/>
                </a:lnSpc>
              </a:pPr>
              <a:r>
                <a:rPr lang="en-US" sz="3000" b="1" dirty="0" smtClean="0"/>
                <a:t>call out, shoot down, folk story, </a:t>
              </a:r>
              <a:endParaRPr lang="zh-CN" altLang="en-US" sz="3000" dirty="0" smtClean="0"/>
            </a:p>
            <a:p>
              <a:pPr algn="ctr">
                <a:lnSpc>
                  <a:spcPct val="150000"/>
                </a:lnSpc>
              </a:pPr>
              <a:r>
                <a:rPr lang="en-US" sz="3000" b="1" dirty="0" smtClean="0"/>
                <a:t>lay out, in the shape of</a:t>
              </a:r>
              <a:endParaRPr lang="zh-CN" altLang="en-US" sz="3000" dirty="0" smtClean="0"/>
            </a:p>
            <a:p>
              <a:pPr>
                <a:lnSpc>
                  <a:spcPct val="150000"/>
                </a:lnSpc>
              </a:pPr>
              <a:r>
                <a:rPr lang="en-US" sz="3000" b="1" dirty="0" smtClean="0"/>
                <a:t>1</a:t>
              </a:r>
              <a:r>
                <a:rPr lang="zh-CN" altLang="en-US" sz="3000" b="1" dirty="0" smtClean="0"/>
                <a:t>．</a:t>
              </a:r>
              <a:r>
                <a:rPr lang="en-US" sz="3000" b="1" dirty="0" smtClean="0"/>
                <a:t>Long </a:t>
              </a:r>
              <a:r>
                <a:rPr lang="en-US" sz="3000" b="1" dirty="0" err="1" smtClean="0"/>
                <a:t>long</a:t>
              </a:r>
              <a:r>
                <a:rPr lang="en-US" sz="3000" b="1" dirty="0" smtClean="0"/>
                <a:t> ago, there was a man called </a:t>
              </a:r>
              <a:r>
                <a:rPr lang="en-US" sz="3000" b="1" dirty="0" err="1" smtClean="0"/>
                <a:t>Hou</a:t>
              </a:r>
              <a:r>
                <a:rPr lang="en-US" sz="3000" b="1" dirty="0" smtClean="0"/>
                <a:t> Yi who once </a:t>
              </a:r>
            </a:p>
            <a:p>
              <a:pPr indent="625475">
                <a:lnSpc>
                  <a:spcPct val="150000"/>
                </a:lnSpc>
              </a:pPr>
              <a:r>
                <a:rPr lang="en-US" sz="3000" b="1" dirty="0" smtClean="0"/>
                <a:t>____________ the nine suns. </a:t>
              </a:r>
              <a:endParaRPr lang="zh-CN" altLang="en-US" sz="3000" dirty="0" smtClean="0"/>
            </a:p>
            <a:p>
              <a:pPr>
                <a:lnSpc>
                  <a:spcPct val="150000"/>
                </a:lnSpc>
              </a:pPr>
              <a:r>
                <a:rPr lang="en-US" sz="3000" b="1" dirty="0" smtClean="0"/>
                <a:t>2</a:t>
              </a:r>
              <a:r>
                <a:rPr lang="zh-CN" altLang="en-US" sz="3000" b="1" dirty="0" smtClean="0"/>
                <a:t>．</a:t>
              </a:r>
              <a:r>
                <a:rPr lang="en-US" sz="3000" b="1" dirty="0" smtClean="0"/>
                <a:t>Look at the birthday cake. It is ____________ a heart. It is so </a:t>
              </a:r>
            </a:p>
            <a:p>
              <a:pPr indent="625475">
                <a:lnSpc>
                  <a:spcPct val="150000"/>
                </a:lnSpc>
              </a:pPr>
              <a:r>
                <a:rPr lang="en-US" sz="3000" b="1" dirty="0" smtClean="0"/>
                <a:t>special. </a:t>
              </a:r>
              <a:endParaRPr lang="zh-CN" altLang="en-US" sz="3000" dirty="0" smtClean="0"/>
            </a:p>
          </p:txBody>
        </p:sp>
        <p:sp>
          <p:nvSpPr>
            <p:cNvPr id="6" name="矩形 5"/>
            <p:cNvSpPr/>
            <p:nvPr/>
          </p:nvSpPr>
          <p:spPr bwMode="auto">
            <a:xfrm>
              <a:off x="3071191" y="2136913"/>
              <a:ext cx="5575852" cy="1222513"/>
            </a:xfrm>
            <a:prstGeom prst="rect">
              <a:avLst/>
            </a:prstGeom>
            <a:noFill/>
            <a:ln w="9525">
              <a:solidFill>
                <a:schemeClr val="tx1"/>
              </a:solidFill>
              <a:miter lim="800000"/>
            </a:ln>
            <a:effectLst/>
          </p:spPr>
          <p:txBody>
            <a:bodyPr vert="horz" wrap="none" lIns="91440" tIns="45720" rIns="91440" bIns="45720" numCol="1" rtlCol="0" anchor="ctr" anchorCtr="0" compatLnSpc="1">
              <a:spAutoFit/>
            </a:bodyPr>
            <a:lstStyle/>
            <a:p>
              <a:pPr marL="0" marR="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1" name="Rectangle 1"/>
          <p:cNvSpPr>
            <a:spLocks noChangeArrowheads="1"/>
          </p:cNvSpPr>
          <p:nvPr/>
        </p:nvSpPr>
        <p:spPr bwMode="auto">
          <a:xfrm>
            <a:off x="1699591" y="4144618"/>
            <a:ext cx="1529586"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shot down</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2" name="Rectangle 1"/>
          <p:cNvSpPr>
            <a:spLocks noChangeArrowheads="1"/>
          </p:cNvSpPr>
          <p:nvPr/>
        </p:nvSpPr>
        <p:spPr bwMode="auto">
          <a:xfrm>
            <a:off x="6490251" y="4840357"/>
            <a:ext cx="2092239"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in the shape of</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616226" y="1232454"/>
            <a:ext cx="10714382" cy="4856842"/>
            <a:chOff x="616226" y="1232454"/>
            <a:chExt cx="10714382" cy="4856842"/>
          </a:xfrm>
        </p:grpSpPr>
        <p:sp>
          <p:nvSpPr>
            <p:cNvPr id="10" name="TextBox 9"/>
            <p:cNvSpPr txBox="1"/>
            <p:nvPr/>
          </p:nvSpPr>
          <p:spPr>
            <a:xfrm>
              <a:off x="616226" y="1232454"/>
              <a:ext cx="10714382" cy="4856842"/>
            </a:xfrm>
            <a:prstGeom prst="rect">
              <a:avLst/>
            </a:prstGeom>
            <a:noFill/>
          </p:spPr>
          <p:txBody>
            <a:bodyPr wrap="square" rtlCol="0">
              <a:spAutoFit/>
            </a:bodyPr>
            <a:lstStyle/>
            <a:p>
              <a:pPr>
                <a:lnSpc>
                  <a:spcPct val="150000"/>
                </a:lnSpc>
              </a:pPr>
              <a:r>
                <a:rPr lang="en-US" sz="3000" b="1" dirty="0" smtClean="0"/>
                <a:t>Ⅱ.</a:t>
              </a:r>
              <a:r>
                <a:rPr lang="zh-CN" altLang="en-US" sz="3000" b="1" dirty="0" smtClean="0"/>
                <a:t>从方框中选出合适的短语，并用其适当形式填空</a:t>
              </a:r>
              <a:endParaRPr lang="zh-CN" altLang="en-US" sz="3000" dirty="0" smtClean="0"/>
            </a:p>
            <a:p>
              <a:pPr algn="ctr">
                <a:lnSpc>
                  <a:spcPct val="150000"/>
                </a:lnSpc>
              </a:pPr>
              <a:r>
                <a:rPr lang="en-US" sz="3000" b="1" dirty="0" smtClean="0"/>
                <a:t>call out, shoot down, folk story, </a:t>
              </a:r>
              <a:endParaRPr lang="zh-CN" altLang="en-US" sz="3000" dirty="0" smtClean="0"/>
            </a:p>
            <a:p>
              <a:pPr algn="ctr">
                <a:lnSpc>
                  <a:spcPct val="150000"/>
                </a:lnSpc>
              </a:pPr>
              <a:r>
                <a:rPr lang="en-US" sz="3000" b="1" dirty="0" smtClean="0"/>
                <a:t>lay out, in the shape of</a:t>
              </a:r>
              <a:endParaRPr lang="zh-CN" altLang="en-US" sz="3000" dirty="0" smtClean="0"/>
            </a:p>
            <a:p>
              <a:pPr>
                <a:lnSpc>
                  <a:spcPct val="150000"/>
                </a:lnSpc>
              </a:pPr>
              <a:r>
                <a:rPr lang="en-US" sz="3000" b="1" dirty="0" smtClean="0"/>
                <a:t>3</a:t>
              </a:r>
              <a:r>
                <a:rPr lang="zh-CN" altLang="en-US" sz="3000" b="1" dirty="0" smtClean="0"/>
                <a:t>．</a:t>
              </a:r>
              <a:r>
                <a:rPr lang="en-US" sz="3000" b="1" dirty="0" smtClean="0"/>
                <a:t>The boy helped his parents to ________ the bowls and plates. </a:t>
              </a:r>
              <a:endParaRPr lang="zh-CN" altLang="en-US" sz="3000" dirty="0" smtClean="0"/>
            </a:p>
            <a:p>
              <a:pPr>
                <a:lnSpc>
                  <a:spcPct val="150000"/>
                </a:lnSpc>
              </a:pPr>
              <a:r>
                <a:rPr lang="en-US" sz="3000" b="1" dirty="0" smtClean="0"/>
                <a:t>4</a:t>
              </a:r>
              <a:r>
                <a:rPr lang="zh-CN" altLang="en-US" sz="3000" b="1" dirty="0" smtClean="0"/>
                <a:t>．</a:t>
              </a:r>
              <a:r>
                <a:rPr lang="en-US" sz="3000" b="1" dirty="0" smtClean="0"/>
                <a:t>He ____________ my name, but I didn't hear him. </a:t>
              </a:r>
              <a:endParaRPr lang="zh-CN" altLang="en-US" sz="3000" dirty="0" smtClean="0"/>
            </a:p>
            <a:p>
              <a:pPr>
                <a:lnSpc>
                  <a:spcPct val="150000"/>
                </a:lnSpc>
              </a:pPr>
              <a:r>
                <a:rPr lang="en-US" sz="3000" b="1" dirty="0" smtClean="0"/>
                <a:t>5</a:t>
              </a:r>
              <a:r>
                <a:rPr lang="zh-CN" altLang="en-US" sz="3000" b="1" dirty="0" smtClean="0"/>
                <a:t>．</a:t>
              </a:r>
              <a:r>
                <a:rPr lang="en-US" sz="3000" b="1" dirty="0" smtClean="0"/>
                <a:t>How many ____________ do you know about the </a:t>
              </a:r>
            </a:p>
            <a:p>
              <a:pPr indent="536575">
                <a:lnSpc>
                  <a:spcPct val="150000"/>
                </a:lnSpc>
              </a:pPr>
              <a:r>
                <a:rPr lang="en-US" sz="3000" b="1" dirty="0" err="1" smtClean="0"/>
                <a:t>Mid­Autumn</a:t>
              </a:r>
              <a:r>
                <a:rPr lang="en-US" sz="3000" b="1" dirty="0" smtClean="0"/>
                <a:t> Festival? </a:t>
              </a:r>
              <a:endParaRPr lang="zh-CN" altLang="en-US" sz="3000" dirty="0"/>
            </a:p>
          </p:txBody>
        </p:sp>
        <p:sp>
          <p:nvSpPr>
            <p:cNvPr id="6" name="矩形 5"/>
            <p:cNvSpPr/>
            <p:nvPr/>
          </p:nvSpPr>
          <p:spPr bwMode="auto">
            <a:xfrm>
              <a:off x="3071191" y="2136913"/>
              <a:ext cx="5575852" cy="1222513"/>
            </a:xfrm>
            <a:prstGeom prst="rect">
              <a:avLst/>
            </a:prstGeom>
            <a:noFill/>
            <a:ln w="9525">
              <a:solidFill>
                <a:schemeClr val="tx1"/>
              </a:solidFill>
              <a:miter lim="800000"/>
            </a:ln>
            <a:effectLst/>
          </p:spPr>
          <p:txBody>
            <a:bodyPr vert="horz" wrap="none" lIns="91440" tIns="45720" rIns="91440" bIns="45720" numCol="1" rtlCol="0" anchor="ctr" anchorCtr="0" compatLnSpc="1">
              <a:spAutoFit/>
            </a:bodyPr>
            <a:lstStyle/>
            <a:p>
              <a:pPr marL="0" marR="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5" name="Rectangle 1"/>
          <p:cNvSpPr>
            <a:spLocks noChangeArrowheads="1"/>
          </p:cNvSpPr>
          <p:nvPr/>
        </p:nvSpPr>
        <p:spPr bwMode="auto">
          <a:xfrm>
            <a:off x="6380921" y="3448878"/>
            <a:ext cx="1082348"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lay out</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Rectangle 1"/>
          <p:cNvSpPr>
            <a:spLocks noChangeArrowheads="1"/>
          </p:cNvSpPr>
          <p:nvPr/>
        </p:nvSpPr>
        <p:spPr bwMode="auto">
          <a:xfrm>
            <a:off x="2286000" y="4124739"/>
            <a:ext cx="1457450"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called out</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Rectangle 1"/>
          <p:cNvSpPr>
            <a:spLocks noChangeArrowheads="1"/>
          </p:cNvSpPr>
          <p:nvPr/>
        </p:nvSpPr>
        <p:spPr bwMode="auto">
          <a:xfrm>
            <a:off x="3468756" y="4810539"/>
            <a:ext cx="1628972"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folk stories</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55371" y="1212576"/>
            <a:ext cx="11082131" cy="4939814"/>
          </a:xfrm>
          <a:prstGeom prst="rect">
            <a:avLst/>
          </a:prstGeom>
          <a:noFill/>
        </p:spPr>
        <p:txBody>
          <a:bodyPr wrap="square" rtlCol="0">
            <a:spAutoFit/>
          </a:bodyPr>
          <a:lstStyle/>
          <a:p>
            <a:pPr>
              <a:lnSpc>
                <a:spcPct val="150000"/>
              </a:lnSpc>
            </a:pPr>
            <a:r>
              <a:rPr lang="en-US" sz="3000" b="1" dirty="0" smtClean="0"/>
              <a:t>Ⅲ.</a:t>
            </a:r>
            <a:r>
              <a:rPr lang="zh-CN" altLang="en-US" sz="3000" b="1" dirty="0" smtClean="0"/>
              <a:t>根据汉语意思完成句子</a:t>
            </a:r>
            <a:endParaRPr lang="zh-CN" altLang="en-US" sz="3000" dirty="0" smtClean="0"/>
          </a:p>
          <a:p>
            <a:pPr>
              <a:lnSpc>
                <a:spcPct val="150000"/>
              </a:lnSpc>
            </a:pPr>
            <a:r>
              <a:rPr lang="en-US" sz="3000" b="1" dirty="0" smtClean="0"/>
              <a:t>1</a:t>
            </a:r>
            <a:r>
              <a:rPr lang="zh-CN" altLang="en-US" sz="3000" b="1" dirty="0" smtClean="0"/>
              <a:t>．他们庆祝这个节日已经有三百年的历史了。</a:t>
            </a:r>
            <a:endParaRPr lang="zh-CN" altLang="en-US" sz="3000" dirty="0" smtClean="0"/>
          </a:p>
          <a:p>
            <a:pPr indent="625475">
              <a:lnSpc>
                <a:spcPct val="150000"/>
              </a:lnSpc>
            </a:pPr>
            <a:r>
              <a:rPr lang="en-US" sz="3000" b="1" dirty="0" smtClean="0"/>
              <a:t>They ________ ________ _________ this festival for three </a:t>
            </a:r>
          </a:p>
          <a:p>
            <a:pPr indent="625475">
              <a:lnSpc>
                <a:spcPct val="150000"/>
              </a:lnSpc>
            </a:pPr>
            <a:r>
              <a:rPr lang="en-US" sz="3000" b="1" dirty="0" smtClean="0"/>
              <a:t>hundred years. </a:t>
            </a:r>
            <a:endParaRPr lang="zh-CN" altLang="en-US" sz="3000" dirty="0" smtClean="0"/>
          </a:p>
          <a:p>
            <a:pPr>
              <a:lnSpc>
                <a:spcPct val="150000"/>
              </a:lnSpc>
            </a:pPr>
            <a:r>
              <a:rPr lang="en-US" sz="3000" b="1" dirty="0" smtClean="0"/>
              <a:t>2</a:t>
            </a:r>
            <a:r>
              <a:rPr lang="zh-CN" altLang="en-US" sz="3000" b="1" dirty="0" smtClean="0"/>
              <a:t>．不管谁打电话找我，就说我现在正忙。</a:t>
            </a:r>
            <a:endParaRPr lang="zh-CN" altLang="en-US" sz="3000" dirty="0" smtClean="0"/>
          </a:p>
          <a:p>
            <a:pPr indent="625475">
              <a:lnSpc>
                <a:spcPct val="150000"/>
              </a:lnSpc>
            </a:pPr>
            <a:r>
              <a:rPr lang="en-US" sz="3000" b="1" dirty="0" smtClean="0"/>
              <a:t>________ ________ me to answer the phone, tell him I'm </a:t>
            </a:r>
          </a:p>
          <a:p>
            <a:pPr indent="625475">
              <a:lnSpc>
                <a:spcPct val="150000"/>
              </a:lnSpc>
            </a:pPr>
            <a:r>
              <a:rPr lang="en-US" sz="3000" b="1" dirty="0" smtClean="0"/>
              <a:t>busy. </a:t>
            </a:r>
            <a:endParaRPr lang="zh-CN" altLang="en-US" sz="3000" dirty="0"/>
          </a:p>
        </p:txBody>
      </p:sp>
      <p:sp>
        <p:nvSpPr>
          <p:cNvPr id="5" name="Rectangle 1"/>
          <p:cNvSpPr>
            <a:spLocks noChangeArrowheads="1"/>
          </p:cNvSpPr>
          <p:nvPr/>
        </p:nvSpPr>
        <p:spPr bwMode="auto">
          <a:xfrm>
            <a:off x="2733260" y="2723321"/>
            <a:ext cx="4653838"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have 	</a:t>
            </a:r>
            <a:r>
              <a:rPr kumimoji="0" lang="en-US" altLang="zh-CN" sz="2400" b="1" i="0" u="none" strike="noStrike" cap="none" normalizeH="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been 	   celebrating</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Rectangle 1"/>
          <p:cNvSpPr>
            <a:spLocks noChangeArrowheads="1"/>
          </p:cNvSpPr>
          <p:nvPr/>
        </p:nvSpPr>
        <p:spPr bwMode="auto">
          <a:xfrm>
            <a:off x="1570380" y="4800600"/>
            <a:ext cx="2802370"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Whoever 	wants</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36104" y="1133060"/>
            <a:ext cx="11131826" cy="4939814"/>
          </a:xfrm>
          <a:prstGeom prst="rect">
            <a:avLst/>
          </a:prstGeom>
          <a:noFill/>
        </p:spPr>
        <p:txBody>
          <a:bodyPr wrap="square" rtlCol="0">
            <a:spAutoFit/>
          </a:bodyPr>
          <a:lstStyle/>
          <a:p>
            <a:pPr>
              <a:lnSpc>
                <a:spcPct val="150000"/>
              </a:lnSpc>
            </a:pPr>
            <a:r>
              <a:rPr lang="en-US" sz="3000" b="1" dirty="0" smtClean="0"/>
              <a:t>3</a:t>
            </a:r>
            <a:r>
              <a:rPr lang="zh-CN" altLang="en-US" sz="3000" b="1" dirty="0" smtClean="0"/>
              <a:t>．饭前洗手是一个好习惯。</a:t>
            </a:r>
            <a:endParaRPr lang="zh-CN" altLang="en-US" sz="3000" dirty="0" smtClean="0"/>
          </a:p>
          <a:p>
            <a:pPr indent="625475">
              <a:lnSpc>
                <a:spcPct val="150000"/>
              </a:lnSpc>
            </a:pPr>
            <a:r>
              <a:rPr lang="en-US" sz="3000" b="1" dirty="0" smtClean="0"/>
              <a:t>________ a good habit ________ ________ hands before meals. </a:t>
            </a:r>
            <a:endParaRPr lang="zh-CN" altLang="en-US" sz="3000" dirty="0" smtClean="0"/>
          </a:p>
          <a:p>
            <a:pPr>
              <a:lnSpc>
                <a:spcPct val="150000"/>
              </a:lnSpc>
            </a:pPr>
            <a:r>
              <a:rPr lang="en-US" sz="3000" b="1" dirty="0" smtClean="0"/>
              <a:t>4</a:t>
            </a:r>
            <a:r>
              <a:rPr lang="zh-CN" altLang="en-US" sz="3000" b="1" dirty="0" smtClean="0"/>
              <a:t>．在他离开纽约之后，我很想念他。</a:t>
            </a:r>
            <a:endParaRPr lang="zh-CN" altLang="en-US" sz="3000" dirty="0" smtClean="0"/>
          </a:p>
          <a:p>
            <a:pPr indent="625475">
              <a:lnSpc>
                <a:spcPct val="150000"/>
              </a:lnSpc>
            </a:pPr>
            <a:r>
              <a:rPr lang="en-US" sz="3000" b="1" dirty="0" smtClean="0"/>
              <a:t>I missed him so much ________ ________ ________ New York. </a:t>
            </a:r>
            <a:endParaRPr lang="zh-CN" altLang="en-US" sz="3000" dirty="0" smtClean="0"/>
          </a:p>
          <a:p>
            <a:pPr>
              <a:lnSpc>
                <a:spcPct val="150000"/>
              </a:lnSpc>
            </a:pPr>
            <a:r>
              <a:rPr lang="en-US" sz="3000" b="1" dirty="0" smtClean="0"/>
              <a:t>5</a:t>
            </a:r>
            <a:r>
              <a:rPr lang="zh-CN" altLang="en-US" sz="3000" b="1" dirty="0" smtClean="0"/>
              <a:t>．月亮又亮又圆以至于他能看见自己的妻子在那儿。</a:t>
            </a:r>
            <a:endParaRPr lang="zh-CN" altLang="en-US" sz="3000" dirty="0" smtClean="0"/>
          </a:p>
          <a:p>
            <a:pPr indent="625475">
              <a:lnSpc>
                <a:spcPct val="150000"/>
              </a:lnSpc>
            </a:pPr>
            <a:r>
              <a:rPr lang="en-US" sz="3000" b="1" dirty="0" smtClean="0"/>
              <a:t>The moon was ________ bright and round ________ he could </a:t>
            </a:r>
          </a:p>
          <a:p>
            <a:pPr indent="625475">
              <a:lnSpc>
                <a:spcPct val="150000"/>
              </a:lnSpc>
            </a:pPr>
            <a:r>
              <a:rPr lang="en-US" sz="3000" b="1" dirty="0" smtClean="0"/>
              <a:t>see his wife there.</a:t>
            </a:r>
            <a:endParaRPr lang="zh-CN" altLang="en-US" sz="3000" dirty="0"/>
          </a:p>
        </p:txBody>
      </p:sp>
      <p:sp>
        <p:nvSpPr>
          <p:cNvPr id="9" name="Rectangle 1"/>
          <p:cNvSpPr>
            <a:spLocks noChangeArrowheads="1"/>
          </p:cNvSpPr>
          <p:nvPr/>
        </p:nvSpPr>
        <p:spPr bwMode="auto">
          <a:xfrm>
            <a:off x="1769165" y="1967947"/>
            <a:ext cx="6162264"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It's 				   to 	         wash</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1" name="Rectangle 1"/>
          <p:cNvSpPr>
            <a:spLocks noChangeArrowheads="1"/>
          </p:cNvSpPr>
          <p:nvPr/>
        </p:nvSpPr>
        <p:spPr bwMode="auto">
          <a:xfrm>
            <a:off x="5337311" y="3339549"/>
            <a:ext cx="3996607"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after 		he 	</a:t>
            </a:r>
            <a:r>
              <a:rPr kumimoji="0" lang="en-US" altLang="zh-CN" sz="2400" b="1" i="0" u="none" strike="noStrike" cap="none" normalizeH="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left</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2" name="Rectangle 1"/>
          <p:cNvSpPr>
            <a:spLocks noChangeArrowheads="1"/>
          </p:cNvSpPr>
          <p:nvPr/>
        </p:nvSpPr>
        <p:spPr bwMode="auto">
          <a:xfrm>
            <a:off x="4283764" y="4750904"/>
            <a:ext cx="5178021"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so 				          that</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86104" y="972820"/>
            <a:ext cx="3379186" cy="584835"/>
            <a:chOff x="923" y="1532"/>
            <a:chExt cx="3722" cy="921"/>
          </a:xfrm>
        </p:grpSpPr>
        <p:pic>
          <p:nvPicPr>
            <p:cNvPr id="17" name="图片 16" descr="00 图标-04"/>
            <p:cNvPicPr>
              <a:picLocks noChangeAspect="1"/>
            </p:cNvPicPr>
            <p:nvPr/>
          </p:nvPicPr>
          <p:blipFill>
            <a:blip r:embed="rId2" cstate="email"/>
            <a:stretch>
              <a:fillRect/>
            </a:stretch>
          </p:blipFill>
          <p:spPr>
            <a:xfrm>
              <a:off x="923" y="1552"/>
              <a:ext cx="3695" cy="882"/>
            </a:xfrm>
            <a:prstGeom prst="rect">
              <a:avLst/>
            </a:prstGeom>
          </p:spPr>
        </p:pic>
        <p:sp>
          <p:nvSpPr>
            <p:cNvPr id="18" name="文本框 3"/>
            <p:cNvSpPr txBox="1"/>
            <p:nvPr/>
          </p:nvSpPr>
          <p:spPr>
            <a:xfrm>
              <a:off x="1156" y="1532"/>
              <a:ext cx="3489" cy="921"/>
            </a:xfrm>
            <a:prstGeom prst="rect">
              <a:avLst/>
            </a:prstGeom>
            <a:noFill/>
          </p:spPr>
          <p:txBody>
            <a:bodyPr wrap="square" rtlCol="0">
              <a:spAutoFit/>
            </a:bodyPr>
            <a:lstStyle/>
            <a:p>
              <a:r>
                <a:rPr lang="zh-CN" altLang="en-US" sz="3200" dirty="0" smtClean="0">
                  <a:solidFill>
                    <a:schemeClr val="bg1"/>
                  </a:solidFill>
                  <a:latin typeface="华文新魏" panose="02010800040101010101" charset="-122"/>
                  <a:ea typeface="华文新魏" panose="02010800040101010101" charset="-122"/>
                  <a:sym typeface="+mn-ea"/>
                </a:rPr>
                <a:t>课后巩固提升　　　　　　　　　　</a:t>
              </a:r>
            </a:p>
          </p:txBody>
        </p:sp>
      </p:grpSp>
      <p:sp>
        <p:nvSpPr>
          <p:cNvPr id="9" name="TextBox 8"/>
          <p:cNvSpPr txBox="1"/>
          <p:nvPr/>
        </p:nvSpPr>
        <p:spPr>
          <a:xfrm>
            <a:off x="675861" y="1769165"/>
            <a:ext cx="10734261" cy="3554819"/>
          </a:xfrm>
          <a:prstGeom prst="rect">
            <a:avLst/>
          </a:prstGeom>
          <a:noFill/>
        </p:spPr>
        <p:txBody>
          <a:bodyPr wrap="square" rtlCol="0">
            <a:spAutoFit/>
          </a:bodyPr>
          <a:lstStyle/>
          <a:p>
            <a:pPr>
              <a:lnSpc>
                <a:spcPct val="150000"/>
              </a:lnSpc>
            </a:pPr>
            <a:r>
              <a:rPr lang="en-US" sz="3000" b="1" dirty="0" smtClean="0"/>
              <a:t>Ⅰ.</a:t>
            </a:r>
            <a:r>
              <a:rPr lang="zh-CN" altLang="en-US" sz="3000" b="1" dirty="0" smtClean="0"/>
              <a:t>单项选择</a:t>
            </a:r>
            <a:endParaRPr lang="zh-CN" altLang="en-US" sz="3000" dirty="0" smtClean="0"/>
          </a:p>
          <a:p>
            <a:pPr>
              <a:lnSpc>
                <a:spcPct val="150000"/>
              </a:lnSpc>
            </a:pPr>
            <a:r>
              <a:rPr lang="en-US" sz="3000" b="1" dirty="0" smtClean="0"/>
              <a:t>(</a:t>
            </a:r>
            <a:r>
              <a:rPr lang="zh-CN" altLang="en-US" sz="3000" b="1" dirty="0" smtClean="0"/>
              <a:t>　　</a:t>
            </a:r>
            <a:r>
              <a:rPr lang="en-US" sz="3000" b="1" dirty="0" smtClean="0"/>
              <a:t>)1.He refused ________ me the truth. I got a little angry </a:t>
            </a:r>
          </a:p>
          <a:p>
            <a:pPr indent="1341755">
              <a:lnSpc>
                <a:spcPct val="150000"/>
              </a:lnSpc>
            </a:pPr>
            <a:r>
              <a:rPr lang="en-US" sz="3000" b="1" dirty="0" smtClean="0"/>
              <a:t>with him.</a:t>
            </a:r>
            <a:r>
              <a:rPr lang="zh-CN" altLang="en-US" sz="3000" b="1" dirty="0" smtClean="0"/>
              <a:t>　　　　　　　　</a:t>
            </a:r>
            <a:endParaRPr lang="zh-CN" altLang="en-US" sz="3000" dirty="0" smtClean="0"/>
          </a:p>
          <a:p>
            <a:pPr indent="1341755">
              <a:lnSpc>
                <a:spcPct val="150000"/>
              </a:lnSpc>
            </a:pPr>
            <a:r>
              <a:rPr lang="en-US" sz="3000" b="1" dirty="0" smtClean="0"/>
              <a:t> A</a:t>
            </a:r>
            <a:r>
              <a:rPr lang="zh-CN" altLang="en-US" sz="3000" b="1" dirty="0" smtClean="0"/>
              <a:t>．</a:t>
            </a:r>
            <a:r>
              <a:rPr lang="en-US" sz="3000" b="1" dirty="0" smtClean="0"/>
              <a:t>tell   		B</a:t>
            </a:r>
            <a:r>
              <a:rPr lang="zh-CN" altLang="en-US" sz="3000" b="1" dirty="0" smtClean="0"/>
              <a:t>．</a:t>
            </a:r>
            <a:r>
              <a:rPr lang="en-US" sz="3000" b="1" dirty="0" smtClean="0"/>
              <a:t>told </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telling   		D</a:t>
            </a:r>
            <a:r>
              <a:rPr lang="zh-CN" altLang="en-US" sz="3000" b="1" dirty="0" smtClean="0"/>
              <a:t>．</a:t>
            </a:r>
            <a:r>
              <a:rPr lang="en-US" sz="3000" b="1" dirty="0" smtClean="0"/>
              <a:t>to tell </a:t>
            </a:r>
            <a:endParaRPr lang="zh-CN" altLang="en-US" sz="3000" dirty="0"/>
          </a:p>
        </p:txBody>
      </p:sp>
      <p:sp>
        <p:nvSpPr>
          <p:cNvPr id="10" name="矩形 9"/>
          <p:cNvSpPr/>
          <p:nvPr/>
        </p:nvSpPr>
        <p:spPr>
          <a:xfrm>
            <a:off x="1076428" y="2677803"/>
            <a:ext cx="407484" cy="461665"/>
          </a:xfrm>
          <a:prstGeom prst="rect">
            <a:avLst/>
          </a:prstGeom>
        </p:spPr>
        <p:txBody>
          <a:bodyPr wrap="none">
            <a:spAutoFit/>
          </a:bodyPr>
          <a:lstStyle/>
          <a:p>
            <a:r>
              <a:rPr lang="en-US" sz="2400" b="1" dirty="0" smtClean="0">
                <a:solidFill>
                  <a:srgbClr val="57C6CF"/>
                </a:solidFill>
              </a:rPr>
              <a:t>D</a:t>
            </a:r>
            <a:endParaRPr lang="zh-CN" altLang="en-US" sz="2400" dirty="0">
              <a:solidFill>
                <a:srgbClr val="57C6C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000"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46653" y="1133061"/>
            <a:ext cx="11072192" cy="2169825"/>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)2.The hunter used the gun to ________ the birds in the tree. </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look down  		B</a:t>
            </a:r>
            <a:r>
              <a:rPr lang="zh-CN" altLang="en-US" sz="3000" b="1" dirty="0" smtClean="0"/>
              <a:t>．</a:t>
            </a:r>
            <a:r>
              <a:rPr lang="en-US" sz="3000" b="1" dirty="0" smtClean="0"/>
              <a:t>shoot down</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write down  		D</a:t>
            </a:r>
            <a:r>
              <a:rPr lang="zh-CN" altLang="en-US" sz="3000" b="1" dirty="0" smtClean="0"/>
              <a:t>．</a:t>
            </a:r>
            <a:r>
              <a:rPr lang="en-US" sz="3000" b="1" dirty="0" smtClean="0"/>
              <a:t>break down </a:t>
            </a:r>
            <a:endParaRPr lang="zh-CN" altLang="en-US" sz="3000" dirty="0"/>
          </a:p>
        </p:txBody>
      </p:sp>
      <p:sp>
        <p:nvSpPr>
          <p:cNvPr id="3" name="矩形 2"/>
          <p:cNvSpPr/>
          <p:nvPr/>
        </p:nvSpPr>
        <p:spPr>
          <a:xfrm>
            <a:off x="897523" y="1375780"/>
            <a:ext cx="389850" cy="461665"/>
          </a:xfrm>
          <a:prstGeom prst="rect">
            <a:avLst/>
          </a:prstGeom>
        </p:spPr>
        <p:txBody>
          <a:bodyPr wrap="none">
            <a:spAutoFit/>
          </a:bodyPr>
          <a:lstStyle/>
          <a:p>
            <a:r>
              <a:rPr lang="en-US" sz="2400" b="1" dirty="0" smtClean="0">
                <a:solidFill>
                  <a:srgbClr val="57C6CF"/>
                </a:solidFill>
              </a:rPr>
              <a:t>B</a:t>
            </a:r>
            <a:endParaRPr lang="zh-CN" altLang="en-US" sz="2400" b="1" dirty="0">
              <a:solidFill>
                <a:srgbClr val="57C6CF"/>
              </a:solidFill>
            </a:endParaRPr>
          </a:p>
        </p:txBody>
      </p:sp>
      <p:sp>
        <p:nvSpPr>
          <p:cNvPr id="4" name="TextBox 3"/>
          <p:cNvSpPr txBox="1"/>
          <p:nvPr/>
        </p:nvSpPr>
        <p:spPr>
          <a:xfrm>
            <a:off x="586407" y="3687428"/>
            <a:ext cx="11072192" cy="1816908"/>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en-US" altLang="en-US" sz="2600" b="1" dirty="0" smtClean="0">
                <a:latin typeface="+mj-lt"/>
                <a:ea typeface="仿宋" panose="02010609060101010101" pitchFamily="49" charset="-122"/>
              </a:rPr>
              <a:t>look down</a:t>
            </a:r>
            <a:r>
              <a:rPr lang="zh-CN" altLang="en-US" sz="2600" b="1" dirty="0" smtClean="0">
                <a:latin typeface="+mj-lt"/>
                <a:ea typeface="仿宋" panose="02010609060101010101" pitchFamily="49" charset="-122"/>
              </a:rPr>
              <a:t>意为</a:t>
            </a:r>
            <a:r>
              <a:rPr lang="en-US" altLang="en-US" sz="2600" b="1" dirty="0" smtClean="0">
                <a:latin typeface="+mj-lt"/>
                <a:ea typeface="仿宋" panose="02010609060101010101" pitchFamily="49" charset="-122"/>
              </a:rPr>
              <a:t>“</a:t>
            </a:r>
            <a:r>
              <a:rPr lang="zh-CN" altLang="en-US" sz="2600" b="1" dirty="0" smtClean="0">
                <a:latin typeface="+mj-lt"/>
                <a:ea typeface="仿宋" panose="02010609060101010101" pitchFamily="49" charset="-122"/>
              </a:rPr>
              <a:t>向下看</a:t>
            </a:r>
            <a:r>
              <a:rPr lang="en-US" altLang="en-US" sz="2600" b="1" dirty="0" smtClean="0">
                <a:latin typeface="+mj-lt"/>
                <a:ea typeface="仿宋" panose="02010609060101010101" pitchFamily="49" charset="-122"/>
              </a:rPr>
              <a:t>”</a:t>
            </a:r>
            <a:r>
              <a:rPr lang="zh-CN" altLang="en-US" sz="2600" b="1" dirty="0" smtClean="0">
                <a:latin typeface="+mj-lt"/>
                <a:ea typeface="仿宋" panose="02010609060101010101" pitchFamily="49" charset="-122"/>
              </a:rPr>
              <a:t>；</a:t>
            </a:r>
            <a:r>
              <a:rPr lang="en-US" altLang="en-US" sz="2600" b="1" dirty="0" smtClean="0">
                <a:latin typeface="+mj-lt"/>
                <a:ea typeface="仿宋" panose="02010609060101010101" pitchFamily="49" charset="-122"/>
              </a:rPr>
              <a:t>shoot down</a:t>
            </a:r>
            <a:r>
              <a:rPr lang="zh-CN" altLang="en-US" sz="2600" b="1" dirty="0" smtClean="0">
                <a:latin typeface="+mj-lt"/>
                <a:ea typeface="仿宋" panose="02010609060101010101" pitchFamily="49" charset="-122"/>
              </a:rPr>
              <a:t>意为</a:t>
            </a:r>
            <a:r>
              <a:rPr lang="en-US" altLang="en-US" sz="2600" b="1" dirty="0" smtClean="0">
                <a:latin typeface="+mj-lt"/>
                <a:ea typeface="仿宋" panose="02010609060101010101" pitchFamily="49" charset="-122"/>
              </a:rPr>
              <a:t>“</a:t>
            </a:r>
            <a:r>
              <a:rPr lang="zh-CN" altLang="en-US" sz="2600" b="1" dirty="0" smtClean="0">
                <a:latin typeface="+mj-lt"/>
                <a:ea typeface="仿宋" panose="02010609060101010101" pitchFamily="49" charset="-122"/>
              </a:rPr>
              <a:t>射下</a:t>
            </a:r>
            <a:r>
              <a:rPr lang="en-US" altLang="en-US" sz="2600" b="1" dirty="0" smtClean="0">
                <a:latin typeface="+mj-lt"/>
                <a:ea typeface="仿宋" panose="02010609060101010101" pitchFamily="49" charset="-122"/>
              </a:rPr>
              <a:t>”</a:t>
            </a:r>
            <a:r>
              <a:rPr lang="zh-CN" altLang="en-US" sz="2600" b="1" dirty="0" smtClean="0">
                <a:latin typeface="+mj-lt"/>
                <a:ea typeface="仿宋" panose="02010609060101010101" pitchFamily="49" charset="-122"/>
              </a:rPr>
              <a:t>；</a:t>
            </a:r>
            <a:r>
              <a:rPr lang="en-US" altLang="en-US" sz="2600" b="1" dirty="0" smtClean="0">
                <a:latin typeface="+mj-lt"/>
                <a:ea typeface="仿宋" panose="02010609060101010101" pitchFamily="49" charset="-122"/>
              </a:rPr>
              <a:t>write down</a:t>
            </a:r>
            <a:r>
              <a:rPr lang="zh-CN" altLang="en-US" sz="2600" b="1" dirty="0" smtClean="0">
                <a:latin typeface="+mj-lt"/>
                <a:ea typeface="仿宋" panose="02010609060101010101" pitchFamily="49" charset="-122"/>
              </a:rPr>
              <a:t>意为</a:t>
            </a:r>
            <a:r>
              <a:rPr lang="en-US" altLang="en-US" sz="2600" b="1" dirty="0" smtClean="0">
                <a:latin typeface="+mj-lt"/>
                <a:ea typeface="仿宋" panose="02010609060101010101" pitchFamily="49" charset="-122"/>
              </a:rPr>
              <a:t>“</a:t>
            </a:r>
            <a:r>
              <a:rPr lang="zh-CN" altLang="en-US" sz="2600" b="1" dirty="0" smtClean="0">
                <a:latin typeface="+mj-lt"/>
                <a:ea typeface="仿宋" panose="02010609060101010101" pitchFamily="49" charset="-122"/>
              </a:rPr>
              <a:t>写下</a:t>
            </a:r>
            <a:r>
              <a:rPr lang="en-US" altLang="en-US" sz="2600" b="1" dirty="0" smtClean="0">
                <a:latin typeface="+mj-lt"/>
                <a:ea typeface="仿宋" panose="02010609060101010101" pitchFamily="49" charset="-122"/>
              </a:rPr>
              <a:t>”</a:t>
            </a:r>
            <a:r>
              <a:rPr lang="zh-CN" altLang="en-US" sz="2600" b="1" dirty="0" smtClean="0">
                <a:latin typeface="+mj-lt"/>
                <a:ea typeface="仿宋" panose="02010609060101010101" pitchFamily="49" charset="-122"/>
              </a:rPr>
              <a:t>；</a:t>
            </a:r>
            <a:r>
              <a:rPr lang="en-US" altLang="en-US" sz="2600" b="1" dirty="0" smtClean="0">
                <a:latin typeface="+mj-lt"/>
                <a:ea typeface="仿宋" panose="02010609060101010101" pitchFamily="49" charset="-122"/>
              </a:rPr>
              <a:t>break down</a:t>
            </a:r>
            <a:r>
              <a:rPr lang="zh-CN" altLang="en-US" sz="2600" b="1" dirty="0" smtClean="0">
                <a:latin typeface="+mj-lt"/>
                <a:ea typeface="仿宋" panose="02010609060101010101" pitchFamily="49" charset="-122"/>
              </a:rPr>
              <a:t>意为</a:t>
            </a:r>
            <a:r>
              <a:rPr lang="en-US" altLang="en-US" sz="2600" b="1" dirty="0" smtClean="0">
                <a:latin typeface="+mj-lt"/>
                <a:ea typeface="仿宋" panose="02010609060101010101" pitchFamily="49" charset="-122"/>
              </a:rPr>
              <a:t>“</a:t>
            </a:r>
            <a:r>
              <a:rPr lang="zh-CN" altLang="en-US" sz="2600" b="1" dirty="0" smtClean="0">
                <a:latin typeface="+mj-lt"/>
                <a:ea typeface="仿宋" panose="02010609060101010101" pitchFamily="49" charset="-122"/>
              </a:rPr>
              <a:t>出故障</a:t>
            </a:r>
            <a:r>
              <a:rPr lang="en-US" altLang="en-US" sz="2600" b="1" dirty="0" smtClean="0">
                <a:latin typeface="+mj-lt"/>
                <a:ea typeface="仿宋" panose="02010609060101010101" pitchFamily="49" charset="-122"/>
              </a:rPr>
              <a:t>”</a:t>
            </a:r>
            <a:r>
              <a:rPr lang="zh-CN" altLang="en-US" sz="2600" b="1" dirty="0" smtClean="0">
                <a:latin typeface="+mj-lt"/>
                <a:ea typeface="仿宋" panose="02010609060101010101" pitchFamily="49" charset="-122"/>
              </a:rPr>
              <a:t>。句意：猎人用枪射下树上的鸟。由句意可知选</a:t>
            </a:r>
            <a:r>
              <a:rPr lang="en-US" altLang="en-US" sz="2600" b="1" dirty="0" smtClean="0">
                <a:latin typeface="+mj-lt"/>
                <a:ea typeface="仿宋" panose="02010609060101010101" pitchFamily="49" charset="-122"/>
              </a:rPr>
              <a:t>B</a:t>
            </a:r>
            <a:r>
              <a:rPr lang="zh-CN" altLang="en-US" sz="2600" b="1" dirty="0" smtClean="0">
                <a:latin typeface="+mj-lt"/>
                <a:ea typeface="仿宋"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01e083e5-8108-43c8-aa10-b19fd402768f}"/>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初中专用">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9525">
          <a:noFill/>
          <a:miter lim="800000"/>
        </a:ln>
      </a:spPr>
      <a:bodyPr vert="horz" wrap="none" lIns="91440" tIns="45720" rIns="91440" bIns="45720" numCol="1" anchor="ctr" anchorCtr="0" compatLnSpc="1">
        <a:spAutoFit/>
      </a:bodyPr>
      <a:lstStyle>
        <a:defPPr marL="0" marR="0" algn="l" defTabSz="914400" rtl="0" eaLnBrk="1" fontAlgn="base" latinLnBrk="0" hangingPunct="1">
          <a:lnSpc>
            <a:spcPct val="100000"/>
          </a:lnSpc>
          <a:spcBef>
            <a:spcPct val="0"/>
          </a:spcBef>
          <a:spcAft>
            <a:spcPct val="0"/>
          </a:spcAft>
          <a:buClrTx/>
          <a:buSzTx/>
          <a:buFontTx/>
          <a:buNone/>
          <a:defRPr kumimoji="0"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1512</Words>
  <Application>Microsoft Office PowerPoint</Application>
  <PresentationFormat>宽屏</PresentationFormat>
  <Paragraphs>163</Paragraphs>
  <Slides>30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仿宋</vt:lpstr>
      <vt:lpstr>黑体</vt:lpstr>
      <vt:lpstr>华文新魏</vt:lpstr>
      <vt:lpstr>宋体</vt:lpstr>
      <vt:lpstr>微软雅黑</vt:lpstr>
      <vt:lpstr>Arial</vt:lpstr>
      <vt:lpstr>Calibri</vt:lpstr>
      <vt:lpstr>Courier New</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2018-02-07T00:47:00Z</dcterms:created>
  <dcterms:modified xsi:type="dcterms:W3CDTF">2023-01-16T13:42:16Z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E2C27B324EF740C4B3C29A8450E7468A</vt:lpwstr>
  </property>
  <property fmtid="{A09F084E-AD41-489F-8076-AA5BE3082BCA}" pid="100">
    <vt:ui4>5</vt:ui4>
  </property>
  <property fmtid="{64440492-4C8B-11D1-8B70-080036B11A03}" pid="11">
    <vt:lpwstr>www.2ppt.com-爱PPT提供资源下载</vt:lpwstr>
  </property>
</Properties>
</file>