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300" r:id="rId4"/>
    <p:sldId id="261" r:id="rId5"/>
    <p:sldId id="260" r:id="rId6"/>
    <p:sldId id="316" r:id="rId7"/>
    <p:sldId id="328" r:id="rId8"/>
    <p:sldId id="284" r:id="rId9"/>
    <p:sldId id="286" r:id="rId10"/>
    <p:sldId id="319" r:id="rId11"/>
    <p:sldId id="317" r:id="rId12"/>
    <p:sldId id="324" r:id="rId13"/>
    <p:sldId id="280" r:id="rId14"/>
    <p:sldId id="323" r:id="rId15"/>
    <p:sldId id="291" r:id="rId16"/>
    <p:sldId id="297" r:id="rId17"/>
    <p:sldId id="309" r:id="rId18"/>
    <p:sldId id="315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743">
          <p15:clr>
            <a:srgbClr val="A4A3A4"/>
          </p15:clr>
        </p15:guide>
        <p15:guide id="3" pos="3840">
          <p15:clr>
            <a:srgbClr val="A4A3A4"/>
          </p15:clr>
        </p15:guide>
        <p15:guide id="4" pos="55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orient="horz" pos="2743"/>
        <p:guide pos="3840"/>
        <p:guide pos="5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AppData\Roaming\Tencent\Users\810731822\QQ\WinTemp\RichOle\3[O%CCCE~G0HJHD21NKMD7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78" y="1740500"/>
            <a:ext cx="26384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6" y="489775"/>
            <a:ext cx="470054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第五单元  年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、月、日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35483" y="1452176"/>
            <a:ext cx="9356515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5.2 </a:t>
            </a:r>
            <a:r>
              <a:rPr lang="zh-CN" altLang="en-US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平年</a:t>
            </a: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和闰年</a:t>
            </a:r>
          </a:p>
        </p:txBody>
      </p:sp>
      <p:pic>
        <p:nvPicPr>
          <p:cNvPr id="7" name="Picture 7" descr="http://pic1.win4000.com/wallpaper/7/54c71ed278747.jp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3692220" y="3012195"/>
            <a:ext cx="2731128" cy="273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http://pic1.win4000.com/wallpaper/f/56af0ed39c74b.jpg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7513741" y="3040505"/>
            <a:ext cx="2891191" cy="268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0" y="6065324"/>
            <a:ext cx="12191999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7739" y="1382668"/>
            <a:ext cx="11051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今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日是星期一，制作这个月的月历，并填空。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24774" y="2844016"/>
            <a:ext cx="116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5973" y="4984883"/>
            <a:ext cx="1228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57186" y="4979140"/>
            <a:ext cx="75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95834" y="3612872"/>
            <a:ext cx="654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39757" y="2610836"/>
            <a:ext cx="622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）这个月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有（     ） 个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星期五；</a:t>
            </a:r>
          </a:p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）这个月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一共应到校上课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）天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8463" y="4984259"/>
            <a:ext cx="75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3251" y="4846384"/>
            <a:ext cx="11026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平年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的二月有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）天，平年全年有（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，有（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星期零（）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闰年的二月有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）天，闰年全年有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）天，有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）个星期零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32516" y="4984123"/>
            <a:ext cx="75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5973" y="5500824"/>
            <a:ext cx="1228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10974" y="5521975"/>
            <a:ext cx="75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8463" y="5500200"/>
            <a:ext cx="75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19069" y="5513511"/>
            <a:ext cx="75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100" name="Picture 4" descr="http://img2.3lian.com/2014/f6/150/d/102.jp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2248907" y="2032059"/>
            <a:ext cx="3162414" cy="294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" grpId="0"/>
      <p:bldP spid="24" grpId="0"/>
      <p:bldP spid="21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160" y="1264010"/>
            <a:ext cx="5765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判断平年、闰年的方法。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6714" y="1865104"/>
            <a:ext cx="88717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：下面哪些年份是平年，哪些年份是闰年？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12475" y="1559533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771553" y="3444906"/>
            <a:ext cx="84347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1.1600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1996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1988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2016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是闰年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2.1700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1998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1965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1994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年是平年。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9331" y="2419388"/>
            <a:ext cx="6578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1996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1998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1700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1965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1994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1988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7743" y="5083603"/>
            <a:ext cx="9866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判断一个年份是否是闰年，方法是：非整百年的除以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的倍数就是闰年，不是则是平年；整百年的除以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的倍数就是闰年，不是则是平年。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43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216641" y="3560979"/>
            <a:ext cx="1725903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95208" y="1129766"/>
            <a:ext cx="4260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：完成下列各题。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1188" y="1760482"/>
            <a:ext cx="96146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在下面是闰年的年份后的方框画“√”。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1985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□   1900   □   1996  □   1998  □ 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年是平年，这一年以后的三个平年分别是（　　　）年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　）年和（　　　）年。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年是平年，这一年以后的三个闰年分别是（　　　）年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　）年和（　　　）年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4104" y="2728679"/>
            <a:ext cx="654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18208" y="3504957"/>
            <a:ext cx="146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955" y="4214926"/>
            <a:ext cx="146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2017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2796" y="4211940"/>
            <a:ext cx="146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17196" y="4931592"/>
            <a:ext cx="146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3881" y="5662215"/>
            <a:ext cx="146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9892" y="5694577"/>
            <a:ext cx="146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7292" y="1332647"/>
            <a:ext cx="108485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月只有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天的这一年是（　），有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天的这一年是（　）。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通常每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年里有（　）个平年，（　）个闰年。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月在第（　）季度，这个季度共有（　）天。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蔡云今年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岁了，只过了三个生日，他的生日一定是（　）月（　）日。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一年有（　）个季度。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79688" y="1671669"/>
            <a:ext cx="1252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平年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07878" y="1692440"/>
            <a:ext cx="1004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闰年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12557" y="2529207"/>
            <a:ext cx="75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250" y="2523084"/>
            <a:ext cx="75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72156" y="3412676"/>
            <a:ext cx="929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44799" y="3403563"/>
            <a:ext cx="929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831508" y="4258150"/>
            <a:ext cx="522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24455" y="5082902"/>
            <a:ext cx="522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37167" y="5921102"/>
            <a:ext cx="522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2" grpId="0"/>
      <p:bldP spid="33" grpId="0"/>
      <p:bldP spid="34" grpId="0"/>
      <p:bldP spid="35" grpId="0"/>
      <p:bldP spid="36" grpId="0"/>
      <p:bldP spid="30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7888" y="1478589"/>
            <a:ext cx="107571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6.2014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年是（　）年，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年是（　）年。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小明的生日是一年的倒数第五天，他的生日是（　）月（　）日。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中华人民共和国是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）年（  ）月（  ）日成立的，到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）年（  ）月（  ）日正好建国一百周年，这两个公历年份都是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）年。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pic>
        <p:nvPicPr>
          <p:cNvPr id="31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318810" y="4767025"/>
            <a:ext cx="1976786" cy="197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887250" y="1806240"/>
            <a:ext cx="891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平年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7542" y="2654418"/>
            <a:ext cx="21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12       27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26000" y="1806239"/>
            <a:ext cx="108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闰年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56064" y="3523835"/>
            <a:ext cx="449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1994      10       1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9197" y="3523912"/>
            <a:ext cx="1218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2049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4227" y="4372595"/>
            <a:ext cx="218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10       1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22787" y="4372595"/>
            <a:ext cx="122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平年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6" grpId="0"/>
      <p:bldP spid="37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8458" y="3900820"/>
            <a:ext cx="1369296" cy="280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830127" y="1503424"/>
            <a:ext cx="10572979" cy="4067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你知道你好朋友的生日是哪一天吗？在年历上把它圈出来。</a:t>
            </a:r>
          </a:p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一年有（　   ）个季度，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月在第（   　）季度，这个季度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62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  ）天或（　   ）天。</a:t>
            </a:r>
          </a:p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一年中有（     ）个月是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天，有（     ）个月是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天，还有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月是（　   ）天或（　  ）天。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26950" y="2453959"/>
            <a:ext cx="161363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78387" y="2437571"/>
            <a:ext cx="1613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39628" y="3254489"/>
            <a:ext cx="612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30671" y="3249749"/>
            <a:ext cx="694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36223" y="4075374"/>
            <a:ext cx="694765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2775" y="4048480"/>
            <a:ext cx="694765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6308" y="4832892"/>
            <a:ext cx="694765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7849" y="4833282"/>
            <a:ext cx="694765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8" grpId="0"/>
      <p:bldP spid="30" grpId="0"/>
      <p:bldP spid="42" grpId="0"/>
      <p:bldP spid="18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4" name="TextBox 9"/>
          <p:cNvSpPr txBox="1"/>
          <p:nvPr/>
        </p:nvSpPr>
        <p:spPr>
          <a:xfrm>
            <a:off x="904782" y="2164584"/>
            <a:ext cx="109555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）每年都是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天。                              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（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）小军今年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岁了，只过了三个生日，他的生日一定是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日。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日是小红的生日。                                     （      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1986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日李老师参加了一场演讲比赛。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16311" y="2302384"/>
            <a:ext cx="979847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290" name="Picture 2" descr="http://i01.pic.sogou.com/196f12f71d7f141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97889" y="3782504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47379" y="1383152"/>
            <a:ext cx="2531638" cy="781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</a:t>
            </a:r>
            <a:endParaRPr lang="zh-CN" alt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8723886" y="3781297"/>
            <a:ext cx="979847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65455" y="4533807"/>
            <a:ext cx="979847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85770" y="3066271"/>
            <a:ext cx="979847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13894" y="3073492"/>
            <a:ext cx="1773860" cy="362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2" y="1569810"/>
            <a:ext cx="10909156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小强满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岁时，只过了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个生日，他是（     ）月（     ）日出生的。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292839" y="2854207"/>
            <a:ext cx="9164333" cy="2269879"/>
            <a:chOff x="1561177" y="4707304"/>
            <a:chExt cx="5075086" cy="1844756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61177" y="4752674"/>
              <a:ext cx="5075086" cy="1799386"/>
            </a:xfrm>
            <a:prstGeom prst="rect">
              <a:avLst/>
            </a:prstGeom>
          </p:spPr>
        </p:pic>
        <p:sp>
          <p:nvSpPr>
            <p:cNvPr id="21" name="TextBox 9"/>
            <p:cNvSpPr txBox="1"/>
            <p:nvPr/>
          </p:nvSpPr>
          <p:spPr>
            <a:xfrm>
              <a:off x="1574822" y="4707304"/>
              <a:ext cx="5039070" cy="1783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首先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13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岁了，只过了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个生日，那就是只有闰年才过生日。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根据平年和闰年的知识来思考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通常每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年里有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个平年，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个闰年。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月只有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28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天的这一年是平年，有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29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天的这一年是闰年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。所以是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月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29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日出生。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671013" y="1730696"/>
            <a:ext cx="2118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2         29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2" y="1287423"/>
            <a:ext cx="2827473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．发散思维。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1457056" y="1952582"/>
            <a:ext cx="5885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今年第二季度某个月的月历。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（  ）年（  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这个月一共应到校上课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 天。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你还想说些什么？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6715" y="4295982"/>
            <a:ext cx="1963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略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502931" y="5076784"/>
            <a:ext cx="9345705" cy="1200329"/>
            <a:chOff x="1561177" y="4663781"/>
            <a:chExt cx="5075086" cy="1905397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1177" y="4752674"/>
              <a:ext cx="5075086" cy="1799386"/>
            </a:xfrm>
            <a:prstGeom prst="rect">
              <a:avLst/>
            </a:prstGeom>
          </p:spPr>
        </p:pic>
        <p:sp>
          <p:nvSpPr>
            <p:cNvPr id="18" name="TextBox 9"/>
            <p:cNvSpPr txBox="1"/>
            <p:nvPr/>
          </p:nvSpPr>
          <p:spPr>
            <a:xfrm>
              <a:off x="1582269" y="4663781"/>
              <a:ext cx="5039070" cy="190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这道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题不限制时间日期，，根据自己的想法来，可以随便制作某月的日历，也可以是自己生日或家人生日当月的月历。</a:t>
              </a:r>
              <a:endPara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5122" name="Picture 2" descr="http://i02.pic.sogou.com/5f3bb4be00ebcca0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7769260" y="1287423"/>
            <a:ext cx="3469341" cy="323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911651" y="1745925"/>
            <a:ext cx="343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．复习旧知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8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596283" y="3512317"/>
            <a:ext cx="1578328" cy="322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13861" y="2511191"/>
            <a:ext cx="9800986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通过上一节课的学习，我们已经知道了关于年、月、日的哪些知识？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9"/>
          <p:cNvSpPr txBox="1"/>
          <p:nvPr/>
        </p:nvSpPr>
        <p:spPr>
          <a:xfrm>
            <a:off x="1311660" y="3454159"/>
            <a:ext cx="95804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一年有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个月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天的月份是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一年有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个大月。有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天的月份是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小月，一年有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个小月。二月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比较特殊，有时是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天，有时是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29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。记忆口诀：一、三、五、七、八、十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、腊，三十一天永不差。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157" y="5539456"/>
            <a:ext cx="6002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今天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我们一起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学习平年和闰年。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2612571" y="2377525"/>
            <a:ext cx="3267637" cy="322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911651" y="1140810"/>
            <a:ext cx="11459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．小明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有一个非常可爱的弟弟，再过几天就满七周岁了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。可是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</a:p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的年历上没有弟弟的生日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？请观察这两幅图片？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26617" y="5528163"/>
            <a:ext cx="10387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】2014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年的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天，是平年；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2016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年的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29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天，是闰年。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7839" y="6059086"/>
            <a:ext cx="6002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今天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我们一起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学习平年和闰年。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33" name="Picture 9" descr="http://pic1.win4000.com/wallpaper/f/56af0ed39c74b.jp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6775943" y="2525805"/>
            <a:ext cx="3093383" cy="286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94447" y="1299161"/>
            <a:ext cx="110599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公历年份中哪些年是平年，哪些年是闰年呢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</a:p>
          <a:p>
            <a:pPr marL="1262380" indent="-1262380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个年份中找到了几个平年和几个闰年，分工计算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这些年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62380" indent="-1262380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份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除以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，看看会有什么发现？</a:t>
            </a:r>
          </a:p>
        </p:txBody>
      </p:sp>
      <p:sp>
        <p:nvSpPr>
          <p:cNvPr id="19" name="TextBox 9"/>
          <p:cNvSpPr txBox="1"/>
          <p:nvPr/>
        </p:nvSpPr>
        <p:spPr>
          <a:xfrm>
            <a:off x="1665987" y="4981835"/>
            <a:ext cx="9516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通常每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年里有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个平年，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个闰年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。公历年份除以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没有余数，是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的倍数的一般是闰年。</a:t>
            </a:r>
            <a:endParaRPr lang="en-US" altLang="zh-CN" sz="24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926540" y="3697940"/>
          <a:ext cx="9329415" cy="1033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8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8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9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21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77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09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984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年份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2005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2006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2007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2008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2009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2010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2011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2012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2014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2015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2016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月天数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altLang="en-US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</a:t>
                      </a:r>
                      <a:endParaRPr lang="zh-CN" altLang="en-US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8" y="1592505"/>
            <a:ext cx="11137682" cy="1316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思考：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为什么这里要说“一般是闰年”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？公历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年份是整百数的，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必须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的倍数才是闰年。这是为什么呢？</a:t>
            </a:r>
            <a:endParaRPr lang="zh-CN" altLang="en-US" sz="2800" dirty="0"/>
          </a:p>
        </p:txBody>
      </p:sp>
      <p:pic>
        <p:nvPicPr>
          <p:cNvPr id="54" name="Picture 2" descr="http://i02.pic.sogou.com/8ccf023196e5f3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72290" y="5030713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730461" y="3016276"/>
            <a:ext cx="90675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这是因为地球绕太阳旋转一周的时间为一年。根据测定，约为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365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46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秒。按一年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365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天（平年）计算，累积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年大约少算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秒，也就是大约少算一天，把这一天加在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月里，这一年就是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366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天（闰年）。但这样一来，每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年又多算了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56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秒，每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年就要多算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53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秒，所以就规定了公历年份是整百数的必须是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的倍数才是闰年。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i01.pic.sogou.com/196f12f71d7f141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34600" y="3981449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7" y="1686634"/>
            <a:ext cx="110301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计算闰年的天数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能很快算出闰年全年有多少天吗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713602" y="2593724"/>
            <a:ext cx="9111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31+29+31+30+31+30+31+31+30+31+30+31=366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（天）。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大月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天数，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31×7=217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（天）；小月天数，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30×4=120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（天）；全年天数，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217+120+29=366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（天）。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3915" y="5096558"/>
            <a:ext cx="5764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闰年一年的天数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366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2" descr="http://i02.pic.sogou.com/8ccf023196e5f3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72290" y="5030713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8" y="1283224"/>
            <a:ext cx="4884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补充资料：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平年和闰年的来历</a:t>
            </a:r>
            <a:endParaRPr lang="zh-CN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77888" y="2021888"/>
            <a:ext cx="102681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一年的时间长短是根据地球绕太阳转一圈所用的时间来定的。我国古代的科学水平是非常先进的，早在两千多年前就测出地球绕太阳转一周的时间是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365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天多一些。后来，经过科学家精确计算，得出其精确时间为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365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46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秒。每年按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365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天来计算，每过四年就多出将近一天的时间。因此，规定每四年的二月份增加一日，以补上过去少算的时间。但这样实际上每四年又要亏一点，推到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年时，亏了又将近一日，所以规定到公元整百年时不增加这一天，而到整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年时再增加这一天。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59" y="1237129"/>
            <a:ext cx="10642475" cy="4867835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4411" y="2204472"/>
            <a:ext cx="94638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月只有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天的这一年是平年，有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天的这一年是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闰年。</a:t>
            </a:r>
          </a:p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通常每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年里有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个平年，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个闰年。</a:t>
            </a:r>
          </a:p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公历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年份是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的倍数的一般是闰年。</a:t>
            </a:r>
          </a:p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公历年份是整百数的，必须是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的倍数才是闰年。</a:t>
            </a:r>
            <a:endParaRPr lang="en-US" altLang="zh-CN" sz="2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160" y="1546397"/>
            <a:ext cx="73790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认识平年和闰年。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6714" y="2349196"/>
            <a:ext cx="9302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月的天数和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月的天数相同吗？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21774" y="5210455"/>
            <a:ext cx="1563782" cy="15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23081" y="3289565"/>
            <a:ext cx="8314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不同，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年的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月只有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天，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2016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年的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29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730659" y="4217457"/>
            <a:ext cx="8928844" cy="1911787"/>
            <a:chOff x="1561177" y="4752674"/>
            <a:chExt cx="5082741" cy="1799386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61177" y="4752674"/>
              <a:ext cx="5075086" cy="1799386"/>
            </a:xfrm>
            <a:prstGeom prst="rect">
              <a:avLst/>
            </a:prstGeom>
          </p:spPr>
        </p:pic>
        <p:sp>
          <p:nvSpPr>
            <p:cNvPr id="19" name="TextBox 9"/>
            <p:cNvSpPr txBox="1"/>
            <p:nvPr/>
          </p:nvSpPr>
          <p:spPr>
            <a:xfrm>
              <a:off x="1604848" y="4846257"/>
              <a:ext cx="5039070" cy="1569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观察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2014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年和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2016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年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月，可以知道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2014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年的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月有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28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天，而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2016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年的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月有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29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天，它们的天数不相同。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月只有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28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天的这一年是平年，有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29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天的这一年是闰年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1499</Words>
  <Application>Microsoft Office PowerPoint</Application>
  <PresentationFormat>宽屏</PresentationFormat>
  <Paragraphs>178</Paragraphs>
  <Slides>18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楷体</vt:lpstr>
      <vt:lpstr>宋体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2023-01-16T13:42:44Z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E331141E54E44B9389E5B13C265613B9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