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3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fld id="{6FBAF4C0-4BEA-4812-A23B-C367C916B590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fld id="{600D3E77-808E-4BF4-A7BB-0046CC7144E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L" panose="00020600040101010101" pitchFamily="18" charset="-122"/>
        <a:ea typeface="阿里巴巴普惠体 L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L" panose="00020600040101010101" pitchFamily="18" charset="-122"/>
        <a:ea typeface="阿里巴巴普惠体 L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L" panose="00020600040101010101" pitchFamily="18" charset="-122"/>
        <a:ea typeface="阿里巴巴普惠体 L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L" panose="00020600040101010101" pitchFamily="18" charset="-122"/>
        <a:ea typeface="阿里巴巴普惠体 L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L" panose="00020600040101010101" pitchFamily="18" charset="-122"/>
        <a:ea typeface="阿里巴巴普惠体 L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6340A-7F31-47AD-A34C-DCC64DA2E67D}" type="slidenum">
              <a:rPr lang="zh-CN" altLang="en-US" smtClean="0"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52A96-0C2B-46DB-B24E-BE0012D917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fld id="{754DA319-A3A1-44BB-A7F7-27705007C120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L" panose="00020600040101010101" pitchFamily="18" charset="-122"/>
                <a:ea typeface="阿里巴巴普惠体 L" panose="00020600040101010101" pitchFamily="18" charset="-122"/>
              </a:defRPr>
            </a:lvl1pPr>
          </a:lstStyle>
          <a:p>
            <a:fld id="{A2A52A96-0C2B-46DB-B24E-BE0012D9179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L" panose="00020600040101010101" pitchFamily="18" charset="-122"/>
          <a:ea typeface="阿里巴巴普惠体 L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istrator\Desktop\老年人重阳节\重阳节字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4" y="178803"/>
            <a:ext cx="6373433" cy="32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0000000熊猫PPT\00000.2018png\精美灯笼35461副本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20" y="1359031"/>
            <a:ext cx="3940472" cy="26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老年人重阳节\云2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79" y="3243484"/>
            <a:ext cx="1549173" cy="5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203308" y="3819900"/>
            <a:ext cx="6195688" cy="927525"/>
            <a:chOff x="1579707" y="3715029"/>
            <a:chExt cx="6195688" cy="927525"/>
          </a:xfrm>
        </p:grpSpPr>
        <p:grpSp>
          <p:nvGrpSpPr>
            <p:cNvPr id="8" name="组合 7"/>
            <p:cNvGrpSpPr/>
            <p:nvPr/>
          </p:nvGrpSpPr>
          <p:grpSpPr>
            <a:xfrm>
              <a:off x="2379561" y="3715029"/>
              <a:ext cx="507843" cy="410036"/>
              <a:chOff x="2124075" y="3091932"/>
              <a:chExt cx="381000" cy="307622"/>
            </a:xfrm>
          </p:grpSpPr>
          <p:sp>
            <p:nvSpPr>
              <p:cNvPr id="22" name="椭圆 21"/>
              <p:cNvSpPr/>
              <p:nvPr/>
            </p:nvSpPr>
            <p:spPr bwMode="auto">
              <a:xfrm>
                <a:off x="2143125" y="3094754"/>
                <a:ext cx="304800" cy="304800"/>
              </a:xfrm>
              <a:prstGeom prst="ellipse">
                <a:avLst/>
              </a:prstGeom>
              <a:solidFill>
                <a:srgbClr val="C00000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882" tIns="60941" rIns="121882" bIns="60941" numCol="1" rtlCol="0" anchor="ctr" anchorCtr="0" compatLnSpc="1"/>
              <a:lstStyle/>
              <a:p>
                <a:pPr algn="ctr" defTabSz="1218565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 dirty="0">
                  <a:solidFill>
                    <a:srgbClr val="4D4D4D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endParaRPr>
              </a:p>
            </p:txBody>
          </p:sp>
          <p:sp>
            <p:nvSpPr>
              <p:cNvPr id="23" name="Text Box 82"/>
              <p:cNvSpPr txBox="1">
                <a:spLocks noChangeArrowheads="1"/>
              </p:cNvSpPr>
              <p:nvPr/>
            </p:nvSpPr>
            <p:spPr bwMode="auto">
              <a:xfrm>
                <a:off x="2124075" y="3091932"/>
                <a:ext cx="381000" cy="26934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zh-CN" altLang="en-US" sz="1735" dirty="0">
                    <a:solidFill>
                      <a:srgbClr val="FFFFFF"/>
                    </a:solidFill>
                    <a:latin typeface="思源宋体 CN Light" panose="02020300000000000000" pitchFamily="18" charset="-122"/>
                    <a:ea typeface="思源黑体 CN Normal" panose="020B0400000000000000" pitchFamily="34" charset="-122"/>
                    <a:cs typeface="阿里巴巴普惠体 L" panose="00020600040101010101" pitchFamily="18" charset="-122"/>
                    <a:sym typeface="思源宋体 CN Light" panose="02020300000000000000" pitchFamily="18" charset="-122"/>
                  </a:rPr>
                  <a:t>初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579707" y="3715029"/>
              <a:ext cx="6195688" cy="927525"/>
              <a:chOff x="1579707" y="3715029"/>
              <a:chExt cx="6195688" cy="927525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655884" y="3715131"/>
                <a:ext cx="507843" cy="410036"/>
                <a:chOff x="1581150" y="3092009"/>
                <a:chExt cx="381000" cy="307622"/>
              </a:xfrm>
            </p:grpSpPr>
            <p:sp>
              <p:nvSpPr>
                <p:cNvPr id="4" name="椭圆 3"/>
                <p:cNvSpPr/>
                <p:nvPr/>
              </p:nvSpPr>
              <p:spPr bwMode="auto">
                <a:xfrm>
                  <a:off x="1600200" y="3094831"/>
                  <a:ext cx="304800" cy="304800"/>
                </a:xfrm>
                <a:prstGeom prst="ellipse">
                  <a:avLst/>
                </a:prstGeom>
                <a:solidFill>
                  <a:srgbClr val="C0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21882" tIns="60941" rIns="121882" bIns="60941" numCol="1" rtlCol="0" anchor="ctr" anchorCtr="0" compatLnSpc="1"/>
                <a:lstStyle/>
                <a:p>
                  <a:pPr algn="ctr" defTabSz="121856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600" dirty="0">
                    <a:solidFill>
                      <a:srgbClr val="4D4D4D"/>
                    </a:solidFill>
                    <a:latin typeface="思源宋体 CN Light" panose="02020300000000000000" pitchFamily="18" charset="-122"/>
                    <a:ea typeface="思源黑体 CN Normal" panose="020B0400000000000000" pitchFamily="34" charset="-122"/>
                    <a:cs typeface="阿里巴巴普惠体 L" panose="00020600040101010101" pitchFamily="18" charset="-122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1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581150" y="3092009"/>
                  <a:ext cx="381000" cy="269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zh-CN" altLang="en-US" sz="1735" dirty="0">
                      <a:solidFill>
                        <a:srgbClr val="FFFFFF"/>
                      </a:solidFill>
                      <a:latin typeface="思源宋体 CN Light" panose="02020300000000000000" pitchFamily="18" charset="-122"/>
                      <a:ea typeface="思源黑体 CN Normal" panose="020B0400000000000000" pitchFamily="34" charset="-122"/>
                      <a:cs typeface="阿里巴巴普惠体 L" panose="00020600040101010101" pitchFamily="18" charset="-122"/>
                      <a:sym typeface="思源宋体 CN Light" panose="02020300000000000000" pitchFamily="18" charset="-122"/>
                    </a:rPr>
                    <a:t>九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2011374" y="3715029"/>
                <a:ext cx="507843" cy="410036"/>
                <a:chOff x="1847850" y="3091932"/>
                <a:chExt cx="381000" cy="307622"/>
              </a:xfrm>
            </p:grpSpPr>
            <p:sp>
              <p:nvSpPr>
                <p:cNvPr id="19" name="椭圆 18"/>
                <p:cNvSpPr/>
                <p:nvPr/>
              </p:nvSpPr>
              <p:spPr bwMode="auto">
                <a:xfrm>
                  <a:off x="1866900" y="3094754"/>
                  <a:ext cx="304800" cy="304800"/>
                </a:xfrm>
                <a:prstGeom prst="ellipse">
                  <a:avLst/>
                </a:prstGeom>
                <a:solidFill>
                  <a:srgbClr val="C0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21882" tIns="60941" rIns="121882" bIns="60941" numCol="1" rtlCol="0" anchor="ctr" anchorCtr="0" compatLnSpc="1"/>
                <a:lstStyle/>
                <a:p>
                  <a:pPr algn="ctr" defTabSz="121856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600" dirty="0">
                    <a:solidFill>
                      <a:srgbClr val="4D4D4D"/>
                    </a:solidFill>
                    <a:latin typeface="思源宋体 CN Light" panose="02020300000000000000" pitchFamily="18" charset="-122"/>
                    <a:ea typeface="思源黑体 CN Normal" panose="020B0400000000000000" pitchFamily="34" charset="-122"/>
                    <a:cs typeface="阿里巴巴普惠体 L" panose="00020600040101010101" pitchFamily="18" charset="-122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0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847850" y="3091932"/>
                  <a:ext cx="381000" cy="269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zh-CN" altLang="en-US" sz="1735" dirty="0">
                      <a:solidFill>
                        <a:srgbClr val="FFFFFF"/>
                      </a:solidFill>
                      <a:latin typeface="思源宋体 CN Light" panose="02020300000000000000" pitchFamily="18" charset="-122"/>
                      <a:ea typeface="思源黑体 CN Normal" panose="020B0400000000000000" pitchFamily="34" charset="-122"/>
                      <a:cs typeface="阿里巴巴普惠体 L" panose="00020600040101010101" pitchFamily="18" charset="-122"/>
                      <a:sym typeface="思源宋体 CN Light" panose="02020300000000000000" pitchFamily="18" charset="-122"/>
                    </a:rPr>
                    <a:t>月</a:t>
                  </a: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2726587" y="3715029"/>
                <a:ext cx="507843" cy="410036"/>
                <a:chOff x="2384425" y="3091932"/>
                <a:chExt cx="381000" cy="307622"/>
              </a:xfrm>
            </p:grpSpPr>
            <p:sp>
              <p:nvSpPr>
                <p:cNvPr id="25" name="椭圆 24"/>
                <p:cNvSpPr/>
                <p:nvPr/>
              </p:nvSpPr>
              <p:spPr bwMode="auto">
                <a:xfrm>
                  <a:off x="2403475" y="3094754"/>
                  <a:ext cx="304800" cy="304800"/>
                </a:xfrm>
                <a:prstGeom prst="ellipse">
                  <a:avLst/>
                </a:prstGeom>
                <a:solidFill>
                  <a:srgbClr val="C00000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21882" tIns="60941" rIns="121882" bIns="60941" numCol="1" rtlCol="0" anchor="ctr" anchorCtr="0" compatLnSpc="1"/>
                <a:lstStyle/>
                <a:p>
                  <a:pPr algn="ctr" defTabSz="121856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600" dirty="0">
                    <a:solidFill>
                      <a:srgbClr val="4D4D4D"/>
                    </a:solidFill>
                    <a:latin typeface="思源宋体 CN Light" panose="02020300000000000000" pitchFamily="18" charset="-122"/>
                    <a:ea typeface="思源黑体 CN Normal" panose="020B0400000000000000" pitchFamily="34" charset="-122"/>
                    <a:cs typeface="阿里巴巴普惠体 L" panose="00020600040101010101" pitchFamily="18" charset="-122"/>
                    <a:sym typeface="思源宋体 CN Light" panose="02020300000000000000" pitchFamily="18" charset="-122"/>
                  </a:endParaRPr>
                </a:p>
              </p:txBody>
            </p:sp>
            <p:sp>
              <p:nvSpPr>
                <p:cNvPr id="2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2384425" y="3091932"/>
                  <a:ext cx="381000" cy="269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zh-CN" altLang="en-US" sz="1735" dirty="0">
                      <a:solidFill>
                        <a:srgbClr val="FFFFFF"/>
                      </a:solidFill>
                      <a:latin typeface="思源宋体 CN Light" panose="02020300000000000000" pitchFamily="18" charset="-122"/>
                      <a:ea typeface="思源黑体 CN Normal" panose="020B0400000000000000" pitchFamily="34" charset="-122"/>
                      <a:cs typeface="阿里巴巴普惠体 L" panose="00020600040101010101" pitchFamily="18" charset="-122"/>
                      <a:sym typeface="思源宋体 CN Light" panose="02020300000000000000" pitchFamily="18" charset="-122"/>
                    </a:rPr>
                    <a:t>九</a:t>
                  </a: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1579707" y="3811788"/>
                <a:ext cx="6195688" cy="830766"/>
                <a:chOff x="1579707" y="3811788"/>
                <a:chExt cx="6195688" cy="830766"/>
              </a:xfrm>
            </p:grpSpPr>
            <p:sp>
              <p:nvSpPr>
                <p:cNvPr id="14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128631" y="3811788"/>
                  <a:ext cx="4342059" cy="3384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zh-CN" altLang="en-US" sz="1600" dirty="0">
                      <a:solidFill>
                        <a:srgbClr val="5B1D01"/>
                      </a:solidFill>
                      <a:latin typeface="思源宋体 CN Light" panose="02020300000000000000" pitchFamily="18" charset="-122"/>
                      <a:ea typeface="思源黑体 CN Normal" panose="020B0400000000000000" pitchFamily="34" charset="-122"/>
                      <a:cs typeface="阿里巴巴普惠体 L" panose="00020600040101010101" pitchFamily="18" charset="-122"/>
                      <a:sym typeface="思源宋体 CN Light" panose="02020300000000000000" pitchFamily="18" charset="-122"/>
                    </a:rPr>
                    <a:t>中国传统节日   农历九月初九   登高望远</a:t>
                  </a:r>
                </a:p>
              </p:txBody>
            </p:sp>
            <p:sp>
              <p:nvSpPr>
                <p:cNvPr id="33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579707" y="4139981"/>
                  <a:ext cx="6195688" cy="5025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</a:pPr>
                  <a:r>
                    <a:rPr lang="en-US" altLang="zh-CN" sz="1335" dirty="0">
                      <a:solidFill>
                        <a:srgbClr val="5B1D01"/>
                      </a:solidFill>
                      <a:latin typeface="思源宋体 CN Light" panose="02020300000000000000" pitchFamily="18" charset="-122"/>
                      <a:ea typeface="思源黑体 CN Normal" panose="020B0400000000000000" pitchFamily="34" charset="-122"/>
                      <a:cs typeface="阿里巴巴普惠体 L" panose="00020600040101010101" pitchFamily="18" charset="-122"/>
                      <a:sym typeface="思源宋体 CN Light" panose="02020300000000000000" pitchFamily="18" charset="-122"/>
                    </a:rPr>
                    <a:t>China traditional festival in the 9th day of the ninth month of the Chinese lunar calendar March</a:t>
                  </a:r>
                  <a:endParaRPr lang="zh-CN" altLang="en-US" sz="1335" dirty="0">
                    <a:solidFill>
                      <a:srgbClr val="5B1D01"/>
                    </a:solidFill>
                    <a:latin typeface="思源宋体 CN Light" panose="02020300000000000000" pitchFamily="18" charset="-122"/>
                    <a:ea typeface="思源黑体 CN Normal" panose="020B0400000000000000" pitchFamily="34" charset="-122"/>
                    <a:cs typeface="阿里巴巴普惠体 L" panose="00020600040101010101" pitchFamily="18" charset="-122"/>
                    <a:sym typeface="思源宋体 CN Light" panose="02020300000000000000" pitchFamily="18" charset="-122"/>
                  </a:endParaRPr>
                </a:p>
              </p:txBody>
            </p:sp>
          </p:grpSp>
        </p:grpSp>
      </p:grpSp>
      <p:pic>
        <p:nvPicPr>
          <p:cNvPr id="1037" name="Picture 13" descr="C:\Users\Administrator\Desktop\老年人重阳节\叶子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15" y="280372"/>
            <a:ext cx="720266" cy="6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  <p:sndAc>
          <p:stSnd loop="1">
            <p:snd r:embed="rId3" name="黄霑-流水浮灯.wav"/>
          </p:stSnd>
        </p:sndAc>
      </p:transition>
    </mc:Choice>
    <mc:Fallback xmlns="">
      <p:transition spd="slow" advTm="0">
        <p:fade/>
        <p:sndAc>
          <p:stSnd loop="1">
            <p:snd r:embed="rId10" name="黄霑-流水浮灯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5.55556E-7 -1.38314E-6 C 0.00365 0.02655 -0.00504 0.14943 -0.04028 0.22908 C -0.07552 0.30874 -0.12083 0.3779 -0.14201 0.47175 C -0.16319 0.56653 -0.14167 0.74498 -0.18576 0.83884 C -0.22986 0.93239 -0.34201 0.94072 -0.38611 1.01204 C -0.43021 1.08336 -0.42743 1.11948 -0.43004 1.16209 C -0.42865 1.24853 -0.41285 1.20222 -0.4 1.22476 " pathEditMode="relative" rAng="0" ptsTypes="fssssff">
                                      <p:cBhvr>
                                        <p:cTn id="21" dur="42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37" y="624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21600000">
                                      <p:cBhvr>
                                        <p:cTn id="23" dur="42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293" y="483510"/>
            <a:ext cx="3758040" cy="770838"/>
          </a:xfrm>
        </p:spPr>
        <p:txBody>
          <a:bodyPr vert="horz"/>
          <a:lstStyle/>
          <a:p>
            <a:pPr algn="l"/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重阳节习俗之三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11293" y="1463740"/>
            <a:ext cx="7414512" cy="135584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【</a:t>
            </a:r>
            <a:r>
              <a:rPr lang="zh-CN" altLang="en-US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赏菊并饮菊花酒</a:t>
            </a:r>
            <a:r>
              <a:rPr lang="en-US" altLang="zh-CN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】</a:t>
            </a:r>
            <a:endParaRPr lang="zh-CN" altLang="en-US" sz="5600" spc="-4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322273" y="2514882"/>
            <a:ext cx="5890982" cy="32501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正是一年的金秋时节，菊花盛开，据传赏菊及饮菊花酒，起源于晋朝大诗人陶渊明。陶渊明以隐居出名，以诗出名，以酒出名，也以爱菊出名；后人效之，遂有重阳赏菊之俗。旧时文人士大夫，还将赏菊与宴饮结合，以求和陶渊明更接近。</a:t>
            </a:r>
            <a:b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北宋京师开封，重阳赏菊之风盛行，当时的菊花就有很多品种，千姿百态。民间还把农历九月称为“菊月”，在菊花傲霜怒放的重阳节里，观赏菊花成了节日的一项重要内容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252" y="1828235"/>
            <a:ext cx="3662847" cy="3705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99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293" y="483510"/>
            <a:ext cx="3758040" cy="770838"/>
          </a:xfrm>
        </p:spPr>
        <p:txBody>
          <a:bodyPr vert="horz"/>
          <a:lstStyle/>
          <a:p>
            <a:pPr algn="l"/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重阳节习俗之四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11293" y="1463740"/>
            <a:ext cx="7414512" cy="135584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【</a:t>
            </a:r>
            <a:r>
              <a:rPr lang="zh-CN" altLang="en-US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插茱萸和簪菊花</a:t>
            </a:r>
            <a:r>
              <a:rPr lang="en-US" altLang="zh-CN" sz="5600" spc="-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】</a:t>
            </a:r>
            <a:endParaRPr lang="zh-CN" altLang="en-US" sz="5600" spc="-4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322273" y="2514882"/>
            <a:ext cx="5890982" cy="32501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插茱萸的风俗，在唐代就已经很普遍。古人认为在重阳节这一天插茱萸可以避难消灾；或佩带于臂，或作香袋把茱萸放在里面佩带，还有插在头上的。大多是妇女、儿童佩带，有些地方，男子也佩带。重阳节佩茱萸，在晋代葛洪</a:t>
            </a:r>
            <a:r>
              <a:rPr lang="en-US" altLang="zh-CN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西经杂记</a:t>
            </a:r>
            <a:r>
              <a:rPr lang="en-US" altLang="zh-CN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1600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中就有记载。除了佩带茱萸，也有头戴菊花的。唐代就已经如此，历代盛行。清代，北京重阳节的习俗是把菊花枝叶贴在门窗上，“解除凶秽，以招吉祥”。这是头上簪菊的变俗。宋代，还有将彩缯剪成茱萸、菊花来相赠佩带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252" y="1849469"/>
            <a:ext cx="3662847" cy="3662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uild="p" autoUpdateAnimBg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150509" y="1803902"/>
            <a:ext cx="5383139" cy="11172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zh-CN" altLang="en-US" sz="37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九月九日忆山东兄弟</a:t>
            </a:r>
            <a:br>
              <a:rPr lang="zh-CN" altLang="en-US" sz="37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zh-CN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——</a:t>
            </a:r>
            <a:r>
              <a:rPr lang="zh-CN" altLang="en-US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（唐）王维</a:t>
            </a:r>
            <a:r>
              <a:rPr lang="zh-CN" altLang="en-US" sz="37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/>
            </a:r>
            <a:br>
              <a:rPr lang="zh-CN" altLang="en-US" sz="37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endParaRPr lang="zh-CN" altLang="en-US" sz="32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45803" y="2702076"/>
            <a:ext cx="6094119" cy="3046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独在异乡为异客，</a:t>
            </a:r>
          </a:p>
          <a:p>
            <a:pPr algn="ctr">
              <a:lnSpc>
                <a:spcPct val="150000"/>
              </a:lnSpc>
            </a:pPr>
            <a:r>
              <a:rPr lang="zh-CN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每逢佳节倍思亲。</a:t>
            </a:r>
            <a:br>
              <a:rPr lang="zh-CN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遥知兄弟登高处，</a:t>
            </a:r>
          </a:p>
          <a:p>
            <a:pPr algn="ctr">
              <a:lnSpc>
                <a:spcPct val="150000"/>
              </a:lnSpc>
            </a:pPr>
            <a:r>
              <a:rPr lang="zh-CN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遍插茱萸少一人。</a:t>
            </a:r>
            <a:r>
              <a:rPr lang="zh-CN" altLang="zh-CN" sz="32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11293" y="483510"/>
            <a:ext cx="3758040" cy="770838"/>
          </a:xfrm>
          <a:prstGeom prst="rect">
            <a:avLst/>
          </a:prstGeom>
        </p:spPr>
        <p:txBody>
          <a:bodyPr vert="horz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zh-CN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</a:t>
            </a:r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诗选之一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99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11293" y="483510"/>
            <a:ext cx="3758040" cy="770838"/>
          </a:xfrm>
          <a:prstGeom prst="rect">
            <a:avLst/>
          </a:prstGeom>
        </p:spPr>
        <p:txBody>
          <a:bodyPr vert="horz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zh-CN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</a:t>
            </a:r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诗选之二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830117" y="1458991"/>
            <a:ext cx="7820786" cy="156373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42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     </a:t>
            </a:r>
            <a:r>
              <a:rPr lang="zh-CN" altLang="en-US" sz="50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醉花荫</a:t>
            </a:r>
            <a:r>
              <a:rPr lang="zh-CN" altLang="en-US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/>
            </a:r>
            <a:br>
              <a:rPr lang="zh-CN" altLang="en-US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en-US" altLang="zh-CN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             </a:t>
            </a:r>
            <a:r>
              <a:rPr lang="zh-CN" altLang="zh-CN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——</a:t>
            </a:r>
            <a:r>
              <a:rPr lang="zh-CN" altLang="en-US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（宋）李清照</a:t>
            </a:r>
            <a:endParaRPr lang="zh-CN" altLang="en-US" sz="4265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5803" y="3266571"/>
            <a:ext cx="6094119" cy="15691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薄雾浓云愁永昼，瑞脑销金兽。</a:t>
            </a:r>
            <a:b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佳节又重阳，玉枕纱橱，半夜凉初透。</a:t>
            </a:r>
            <a:b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东篱把酒黄昏后，有暗香盈袖。</a:t>
            </a:r>
            <a:b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zh-CN" sz="24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莫道不销魂，帘卷西风，人比黄花瘦！</a:t>
            </a:r>
            <a:r>
              <a: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99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9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45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 autoUpdateAnimBg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11293" y="483510"/>
            <a:ext cx="3758040" cy="770838"/>
          </a:xfrm>
          <a:prstGeom prst="rect">
            <a:avLst/>
          </a:prstGeom>
        </p:spPr>
        <p:txBody>
          <a:bodyPr vert="horz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zh-CN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</a:t>
            </a:r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诗选之三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759921" y="1600765"/>
            <a:ext cx="4062746" cy="166530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CN" altLang="en-US" sz="42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</a:t>
            </a:r>
            <a:r>
              <a:rPr lang="zh-CN" altLang="en-US" sz="46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蜀中九日</a:t>
            </a:r>
            <a:br>
              <a:rPr lang="zh-CN" altLang="en-US" sz="46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320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 </a:t>
            </a:r>
            <a:r>
              <a:rPr lang="zh-CN" altLang="zh-CN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——</a:t>
            </a:r>
            <a:r>
              <a:rPr lang="zh-CN" altLang="en-US" sz="1865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（唐）王勃</a:t>
            </a:r>
            <a:endParaRPr lang="zh-CN" altLang="en-US" sz="4265" b="1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12120" y="2961362"/>
            <a:ext cx="6094119" cy="21434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3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九月九日望乡台，</a:t>
            </a:r>
            <a:endParaRPr lang="en-US" altLang="zh-CN" sz="3330" b="1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r>
              <a:rPr lang="zh-CN" altLang="en-US" sz="33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他席他乡送客杯。</a:t>
            </a:r>
          </a:p>
          <a:p>
            <a:r>
              <a:rPr lang="zh-CN" altLang="en-US" sz="33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人情已厌南中苦，</a:t>
            </a:r>
            <a:endParaRPr lang="en-US" altLang="zh-CN" sz="3330" b="1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r>
              <a:rPr lang="zh-CN" altLang="en-US" sz="33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鸿雁那从北地来。</a:t>
            </a:r>
            <a:endParaRPr lang="zh-CN" altLang="en-US" sz="333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99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99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99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 autoUpdateAnimBg="0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0000000熊猫PPT\00001PNG素材\中国风\卷轴g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80" y="1499196"/>
            <a:ext cx="7549151" cy="43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老年人重阳节\1240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785" y="2007039"/>
            <a:ext cx="2766357" cy="38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705299" y="2007039"/>
            <a:ext cx="6094119" cy="23996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今天的重阳节，</a:t>
            </a:r>
            <a:endParaRPr lang="en-US" altLang="zh-CN" sz="20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被赋予了新的含义，在1989年，</a:t>
            </a:r>
            <a:endParaRPr lang="en-US" altLang="zh-CN" sz="20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我国把每年的九月九日定为老人节，传统</a:t>
            </a:r>
            <a:endParaRPr lang="en-US" altLang="zh-CN" sz="20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与现代巧妙地结合，成为尊老、敬老、爱</a:t>
            </a:r>
            <a:endParaRPr lang="en-US" altLang="zh-CN" sz="20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老、助老的老年人的节日。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7" descr="C:\Users\Administrator\Desktop\老年人重阳节\云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77189"/>
            <a:ext cx="1702121" cy="65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27"/>
          <p:cNvSpPr txBox="1">
            <a:spLocks noChangeArrowheads="1"/>
          </p:cNvSpPr>
          <p:nvPr/>
        </p:nvSpPr>
        <p:spPr bwMode="ltGray">
          <a:xfrm>
            <a:off x="1108996" y="1203448"/>
            <a:ext cx="6852892" cy="9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68" tIns="60933" rIns="121868" bIns="60933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330" b="1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谢谢观看</a:t>
            </a:r>
          </a:p>
        </p:txBody>
      </p:sp>
      <p:sp>
        <p:nvSpPr>
          <p:cNvPr id="2" name="矩形 1"/>
          <p:cNvSpPr/>
          <p:nvPr/>
        </p:nvSpPr>
        <p:spPr>
          <a:xfrm>
            <a:off x="915999" y="2121477"/>
            <a:ext cx="6094119" cy="3384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Thank you for watching and guiding</a:t>
            </a:r>
            <a:endParaRPr lang="zh-CN" altLang="en-US" sz="16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pic>
        <p:nvPicPr>
          <p:cNvPr id="15" name="Picture 5" descr="E:\0000000熊猫PPT\00000.2018png\精美灯笼35461副本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22" y="1675249"/>
            <a:ext cx="3336265" cy="22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1626980" y="1702333"/>
            <a:ext cx="8938041" cy="2945491"/>
          </a:xfrm>
          <a:prstGeom prst="rect">
            <a:avLst/>
          </a:prstGeom>
          <a:solidFill>
            <a:srgbClr val="D2761A">
              <a:alpha val="16000"/>
            </a:srgbClr>
          </a:solidFill>
          <a:ln w="3175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000000">
                <a:alpha val="39999"/>
              </a:srgbClr>
            </a:outerShdw>
          </a:effectLst>
        </p:spPr>
        <p:txBody>
          <a:bodyPr vert="horz" wrap="square" lIns="121882" tIns="60941" rIns="121882" bIns="60941" numCol="1" rtlCol="0" anchor="ctr" anchorCtr="0" compatLnSpc="1"/>
          <a:lstStyle/>
          <a:p>
            <a:pPr algn="ctr" defTabSz="12185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65" dirty="0">
              <a:solidFill>
                <a:srgbClr val="4D4D4D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1686" y="2004739"/>
            <a:ext cx="8328629" cy="230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 重阳节为农历九月初九，是魏晋以后兴起的节日。“重阳”、“重九”之名，肇于三国时代。主要有五种传统习俗。一是登高，此时秋高二是插茱萸，可驱秋蚊虫害。三是饮酒赏菊。农历九月正是菊花盛开之时，观赏千姿万态的秋菊，喝几盅菊花酒，也是重阳节的乐事。四是重阳糕。</a:t>
            </a:r>
            <a:endParaRPr lang="en-US" altLang="zh-CN" sz="16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 defTabSz="1218565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   人们把粮食制成白嫩可口的米糕，谓之重阳糕，而“糕”又与“高”谐音，食之谓可步步高升。五是开展敬老活动，从古至今重阳敬老之风绵延不绝。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718" name="WordArt 318"/>
          <p:cNvSpPr>
            <a:spLocks noChangeArrowheads="1" noChangeShapeType="1" noTextEdit="1"/>
          </p:cNvSpPr>
          <p:nvPr/>
        </p:nvSpPr>
        <p:spPr bwMode="auto">
          <a:xfrm>
            <a:off x="1728548" y="1403974"/>
            <a:ext cx="1523530" cy="7109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4800" kern="1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目录</a:t>
            </a:r>
          </a:p>
        </p:txBody>
      </p:sp>
      <p:sp>
        <p:nvSpPr>
          <p:cNvPr id="358719" name="WordArt 319"/>
          <p:cNvSpPr>
            <a:spLocks noChangeArrowheads="1" noChangeShapeType="1" noTextEdit="1"/>
          </p:cNvSpPr>
          <p:nvPr/>
        </p:nvSpPr>
        <p:spPr bwMode="auto">
          <a:xfrm>
            <a:off x="1830117" y="2210176"/>
            <a:ext cx="1523530" cy="203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4800" kern="1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MU  LU   </a:t>
            </a:r>
            <a:endParaRPr lang="zh-CN" altLang="en-US" sz="4800" kern="1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21562" y="1337122"/>
            <a:ext cx="3961177" cy="378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565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重阳节起源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重阳节传说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重阳节习俗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重阳节诗选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  <a:p>
            <a:pPr algn="just">
              <a:lnSpc>
                <a:spcPct val="200000"/>
              </a:lnSpc>
              <a:defRPr/>
            </a:pPr>
            <a:r>
              <a:rPr lang="en-US" altLang="zh-CN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……………</a:t>
            </a:r>
            <a:r>
              <a:rPr lang="zh-CN" altLang="en-US" sz="2000" kern="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重阳节活动</a:t>
            </a:r>
            <a:endParaRPr lang="en-US" altLang="zh-CN" sz="2000" kern="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992922" y="1416512"/>
            <a:ext cx="553921" cy="521198"/>
            <a:chOff x="3527604" y="1200944"/>
            <a:chExt cx="415569" cy="391019"/>
          </a:xfrm>
        </p:grpSpPr>
        <p:sp>
          <p:nvSpPr>
            <p:cNvPr id="6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7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壹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992922" y="2025924"/>
            <a:ext cx="553921" cy="521198"/>
            <a:chOff x="3527604" y="1200944"/>
            <a:chExt cx="415569" cy="391019"/>
          </a:xfrm>
        </p:grpSpPr>
        <p:sp>
          <p:nvSpPr>
            <p:cNvPr id="30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31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贰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992922" y="2635336"/>
            <a:ext cx="553921" cy="521198"/>
            <a:chOff x="3527604" y="1200944"/>
            <a:chExt cx="415569" cy="391019"/>
          </a:xfrm>
        </p:grpSpPr>
        <p:sp>
          <p:nvSpPr>
            <p:cNvPr id="33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叁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92922" y="3244748"/>
            <a:ext cx="553921" cy="521198"/>
            <a:chOff x="3527604" y="1200944"/>
            <a:chExt cx="415569" cy="391019"/>
          </a:xfrm>
        </p:grpSpPr>
        <p:sp>
          <p:nvSpPr>
            <p:cNvPr id="36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37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肆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92922" y="3854160"/>
            <a:ext cx="553921" cy="521198"/>
            <a:chOff x="3527604" y="1200944"/>
            <a:chExt cx="415569" cy="391019"/>
          </a:xfrm>
        </p:grpSpPr>
        <p:sp>
          <p:nvSpPr>
            <p:cNvPr id="39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伍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992922" y="4463572"/>
            <a:ext cx="553921" cy="521198"/>
            <a:chOff x="3527604" y="1200944"/>
            <a:chExt cx="415569" cy="391019"/>
          </a:xfrm>
        </p:grpSpPr>
        <p:sp>
          <p:nvSpPr>
            <p:cNvPr id="42" name="圆角矩形 28"/>
            <p:cNvSpPr>
              <a:spLocks noChangeAspect="1" noChangeArrowheads="1"/>
            </p:cNvSpPr>
            <p:nvPr/>
          </p:nvSpPr>
          <p:spPr bwMode="auto">
            <a:xfrm>
              <a:off x="3557677" y="1210035"/>
              <a:ext cx="381001" cy="381928"/>
            </a:xfrm>
            <a:prstGeom prst="roundRect">
              <a:avLst>
                <a:gd name="adj" fmla="val 16667"/>
              </a:avLst>
            </a:pr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4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43" name="TextBox 29"/>
            <p:cNvSpPr txBox="1">
              <a:spLocks noChangeArrowheads="1"/>
            </p:cNvSpPr>
            <p:nvPr/>
          </p:nvSpPr>
          <p:spPr bwMode="auto">
            <a:xfrm>
              <a:off x="3527604" y="1200944"/>
              <a:ext cx="415569" cy="36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121882" tIns="60941" rIns="121882" bIns="60941" numCol="1" anchor="t" anchorCtr="0" compatLnSpc="1">
              <a:spAutoFit/>
            </a:bodyPr>
            <a:lstStyle/>
            <a:p>
              <a:pPr defTabSz="12185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latin typeface="思源宋体 CN Light" panose="02020300000000000000" pitchFamily="18" charset="-122"/>
                  <a:ea typeface="思源黑体 CN Normal" panose="020B0400000000000000" pitchFamily="34" charset="-122"/>
                  <a:cs typeface="阿里巴巴普惠体 L" panose="00020600040101010101" pitchFamily="18" charset="-122"/>
                  <a:sym typeface="思源宋体 CN Light" panose="02020300000000000000" pitchFamily="18" charset="-122"/>
                </a:rPr>
                <a:t>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8" grpId="0"/>
      <p:bldP spid="35871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044187" y="2205373"/>
            <a:ext cx="778620" cy="3401523"/>
          </a:xfrm>
        </p:spPr>
        <p:txBody>
          <a:bodyPr vert="eaVert"/>
          <a:lstStyle/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36391" y="1960968"/>
            <a:ext cx="7516080" cy="304706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农历九月九日，为传统的重阳节。因为古老的《易经》中把“六”定为阴数，把“九”定为阳数，九月九日，日月并阳，两九相重，故而叫重阳，也叫重九，古人认为是个值得庆贺的吉利日子，并且从很早就开始过此节日。</a:t>
            </a:r>
            <a:b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/>
            </a:r>
            <a:b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九九重阳，因为与“久久”同音，九在数字中又是最大数，有长久长寿的含意，况且秋季也是一年收获的黄金季节，重阳佳节，寓意深远，人们对此节历来有着特殊的感情。</a:t>
            </a:r>
            <a:b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/>
            </a:r>
            <a:b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73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</a:t>
            </a:r>
          </a:p>
        </p:txBody>
      </p:sp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36391" y="1859399"/>
            <a:ext cx="7516080" cy="421038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九九重阳，早在春秋战国时的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楚词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中已提到了。屈原的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远游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里写道：“集重阳入帝宫兮，造旬始而观清都”。这里的“重阳”是指天，还不是指节日。三国时魏文帝曹丕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九日与钟繇书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中，则已明确写出重阳的饮宴了：“岁往月来，忽复九月九日。九为阳数，而日月并应，俗嘉其名，以为宜于长久，故以享宴高会。”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晋代文人陶渊明在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九日闲居</a:t>
            </a:r>
            <a:r>
              <a:rPr lang="en-US" altLang="zh-CN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诗序文中说：“余闲居，爱重九之名。秋菊盈园，而持醪靡由，空服九华，寄怀于言”。这里同时提到菊花和酒。大概在魏晋时期，重阳日已有了饮酒、赏菊的做法。到了唐代重阳被正式定为民间的节日。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4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到明代，九月重阳，皇宫上下要一起吃花糕以庆贺，皇帝要亲自到万岁山登高，以畅秋志，此风俗一直流传到清代。</a:t>
            </a:r>
          </a:p>
        </p:txBody>
      </p:sp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236391" y="1803901"/>
            <a:ext cx="7516080" cy="57339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algn="l">
              <a:lnSpc>
                <a:spcPct val="150000"/>
              </a:lnSpc>
              <a:spcBef>
                <a:spcPct val="20000"/>
              </a:spcBef>
              <a:buFontTx/>
              <a:buNone/>
              <a:defRPr sz="1100">
                <a:solidFill>
                  <a:srgbClr val="5B1D01"/>
                </a:solidFill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相传在东汉时期，汝河有个瘟魔，只要它一出现，家家就有人病倒，天天有人丧命，这一带的百姓受尽了瘟魔的蹂躏。 </a:t>
            </a:r>
            <a:b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一场瘟疫夺走了青年恒景的父母，他自己也因病差点儿丧了命。病愈之后，他辞别了心爱的妻子和父老乡亲，决心出去访仙学艺，为民除掉瘟魔。恒景四处访师寻道，访遍各地的名山高士，终于打听到在东方有一座最古老的山，山上有一个法力无边的仙长，恒景不畏艰险和路途的遥远，在仙鹤指引下，终于找到了那座高山，找到了那个有着神奇法力的仙长，仙长为他的精神所感动，终于收留了恒景，并且教给他降妖剑术，还赠他一把降妖宝剑。恒景废寝忘食苦练，终于练出了一身非凡的武艺。 </a:t>
            </a:r>
            <a:b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这一天仙长把恒景叫到跟前说：“明天是九月初九，瘟魔又要出来作恶，你本领已经学成，应该回去为民除害了”。仙长送给恒景一包茱萸叶，一盅菊花酒，并且密授避邪用法，让恒景骑着仙鹤赶回家去。 </a:t>
            </a:r>
            <a:b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</a:br>
            <a:r>
              <a:rPr lang="zh-CN" altLang="en-US" sz="12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　　恒景回到家乡，在九月初九的早晨，按仙长的叮嘱把乡亲们领到了附近的一座山上，发给每人一片茱萸叶，一盅菊花酒，做好了降魔的准备。中午时分，随着几声怪叫，瘟魔冲出汝河，但是瘟魔刚扑到山下，突然闻到阵阵茱萸奇香和菊花酒气，便戛然止步，脸色突变，这时恒景手持降妖宝剑追下山来，几个回合就把温魔刺死剑下，从此九月初九登高避疫的风俗年复一年地流传下来。</a:t>
            </a:r>
          </a:p>
        </p:txBody>
      </p:sp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:\0000000熊猫PPT\00001PNG素材\中国风\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717" y="2221299"/>
            <a:ext cx="2907403" cy="37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008574" y="1568137"/>
            <a:ext cx="812549" cy="3947734"/>
            <a:chOff x="755253" y="1260243"/>
            <a:chExt cx="609600" cy="29617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 rot="5400000">
              <a:off x="844946" y="1170550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 rot="16200000">
              <a:off x="844946" y="3702051"/>
              <a:ext cx="430213" cy="609600"/>
            </a:xfrm>
            <a:custGeom>
              <a:avLst/>
              <a:gdLst>
                <a:gd name="T0" fmla="*/ 307386 w 676"/>
                <a:gd name="T1" fmla="*/ 167201 h 937"/>
                <a:gd name="T2" fmla="*/ 251382 w 676"/>
                <a:gd name="T3" fmla="*/ 152888 h 937"/>
                <a:gd name="T4" fmla="*/ 225925 w 676"/>
                <a:gd name="T5" fmla="*/ 214694 h 937"/>
                <a:gd name="T6" fmla="*/ 288294 w 676"/>
                <a:gd name="T7" fmla="*/ 268692 h 937"/>
                <a:gd name="T8" fmla="*/ 383119 w 676"/>
                <a:gd name="T9" fmla="*/ 230958 h 937"/>
                <a:gd name="T10" fmla="*/ 381209 w 676"/>
                <a:gd name="T11" fmla="*/ 112552 h 937"/>
                <a:gd name="T12" fmla="*/ 296567 w 676"/>
                <a:gd name="T13" fmla="*/ 13012 h 937"/>
                <a:gd name="T14" fmla="*/ 157830 w 676"/>
                <a:gd name="T15" fmla="*/ 134021 h 937"/>
                <a:gd name="T16" fmla="*/ 159739 w 676"/>
                <a:gd name="T17" fmla="*/ 441098 h 937"/>
                <a:gd name="T18" fmla="*/ 354480 w 676"/>
                <a:gd name="T19" fmla="*/ 493145 h 937"/>
                <a:gd name="T20" fmla="*/ 347480 w 676"/>
                <a:gd name="T21" fmla="*/ 310981 h 937"/>
                <a:gd name="T22" fmla="*/ 224653 w 676"/>
                <a:gd name="T23" fmla="*/ 341558 h 937"/>
                <a:gd name="T24" fmla="*/ 286384 w 676"/>
                <a:gd name="T25" fmla="*/ 427436 h 937"/>
                <a:gd name="T26" fmla="*/ 309295 w 676"/>
                <a:gd name="T27" fmla="*/ 377340 h 937"/>
                <a:gd name="T28" fmla="*/ 283202 w 676"/>
                <a:gd name="T29" fmla="*/ 375389 h 937"/>
                <a:gd name="T30" fmla="*/ 256473 w 676"/>
                <a:gd name="T31" fmla="*/ 361726 h 937"/>
                <a:gd name="T32" fmla="*/ 345571 w 676"/>
                <a:gd name="T33" fmla="*/ 349365 h 937"/>
                <a:gd name="T34" fmla="*/ 365936 w 676"/>
                <a:gd name="T35" fmla="*/ 442399 h 937"/>
                <a:gd name="T36" fmla="*/ 327751 w 676"/>
                <a:gd name="T37" fmla="*/ 475579 h 937"/>
                <a:gd name="T38" fmla="*/ 245018 w 676"/>
                <a:gd name="T39" fmla="*/ 519168 h 937"/>
                <a:gd name="T40" fmla="*/ 194741 w 676"/>
                <a:gd name="T41" fmla="*/ 412472 h 937"/>
                <a:gd name="T42" fmla="*/ 85279 w 676"/>
                <a:gd name="T43" fmla="*/ 282355 h 937"/>
                <a:gd name="T44" fmla="*/ 196014 w 676"/>
                <a:gd name="T45" fmla="*/ 158093 h 937"/>
                <a:gd name="T46" fmla="*/ 285112 w 676"/>
                <a:gd name="T47" fmla="*/ 52047 h 937"/>
                <a:gd name="T48" fmla="*/ 347480 w 676"/>
                <a:gd name="T49" fmla="*/ 122961 h 937"/>
                <a:gd name="T50" fmla="*/ 301022 w 676"/>
                <a:gd name="T51" fmla="*/ 233561 h 937"/>
                <a:gd name="T52" fmla="*/ 268565 w 676"/>
                <a:gd name="T53" fmla="*/ 189971 h 937"/>
                <a:gd name="T54" fmla="*/ 291476 w 676"/>
                <a:gd name="T55" fmla="*/ 188020 h 937"/>
                <a:gd name="T56" fmla="*/ 307386 w 676"/>
                <a:gd name="T57" fmla="*/ 167201 h 937"/>
                <a:gd name="T58" fmla="*/ 204288 w 676"/>
                <a:gd name="T59" fmla="*/ 340908 h 937"/>
                <a:gd name="T60" fmla="*/ 214470 w 676"/>
                <a:gd name="T61" fmla="*/ 228356 h 937"/>
                <a:gd name="T62" fmla="*/ 214470 w 676"/>
                <a:gd name="T63" fmla="*/ 201882 h 937"/>
                <a:gd name="T64" fmla="*/ 204924 w 676"/>
                <a:gd name="T65" fmla="*/ 363678 h 937"/>
                <a:gd name="T66" fmla="*/ 204288 w 676"/>
                <a:gd name="T67" fmla="*/ 340908 h 93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76" h="937">
                  <a:moveTo>
                    <a:pt x="483" y="257"/>
                  </a:moveTo>
                  <a:cubicBezTo>
                    <a:pt x="467" y="226"/>
                    <a:pt x="420" y="219"/>
                    <a:pt x="395" y="235"/>
                  </a:cubicBezTo>
                  <a:cubicBezTo>
                    <a:pt x="361" y="257"/>
                    <a:pt x="350" y="295"/>
                    <a:pt x="355" y="330"/>
                  </a:cubicBezTo>
                  <a:cubicBezTo>
                    <a:pt x="361" y="373"/>
                    <a:pt x="388" y="405"/>
                    <a:pt x="453" y="413"/>
                  </a:cubicBezTo>
                  <a:cubicBezTo>
                    <a:pt x="506" y="417"/>
                    <a:pt x="560" y="402"/>
                    <a:pt x="602" y="355"/>
                  </a:cubicBezTo>
                  <a:cubicBezTo>
                    <a:pt x="641" y="320"/>
                    <a:pt x="662" y="221"/>
                    <a:pt x="599" y="173"/>
                  </a:cubicBezTo>
                  <a:cubicBezTo>
                    <a:pt x="633" y="110"/>
                    <a:pt x="544" y="32"/>
                    <a:pt x="466" y="20"/>
                  </a:cubicBezTo>
                  <a:cubicBezTo>
                    <a:pt x="317" y="0"/>
                    <a:pt x="244" y="91"/>
                    <a:pt x="248" y="206"/>
                  </a:cubicBezTo>
                  <a:cubicBezTo>
                    <a:pt x="0" y="247"/>
                    <a:pt x="14" y="629"/>
                    <a:pt x="251" y="678"/>
                  </a:cubicBezTo>
                  <a:cubicBezTo>
                    <a:pt x="202" y="862"/>
                    <a:pt x="545" y="937"/>
                    <a:pt x="557" y="758"/>
                  </a:cubicBezTo>
                  <a:cubicBezTo>
                    <a:pt x="676" y="719"/>
                    <a:pt x="650" y="516"/>
                    <a:pt x="546" y="478"/>
                  </a:cubicBezTo>
                  <a:cubicBezTo>
                    <a:pt x="468" y="446"/>
                    <a:pt x="372" y="478"/>
                    <a:pt x="353" y="525"/>
                  </a:cubicBezTo>
                  <a:cubicBezTo>
                    <a:pt x="323" y="584"/>
                    <a:pt x="358" y="674"/>
                    <a:pt x="450" y="657"/>
                  </a:cubicBezTo>
                  <a:cubicBezTo>
                    <a:pt x="483" y="650"/>
                    <a:pt x="498" y="610"/>
                    <a:pt x="486" y="580"/>
                  </a:cubicBezTo>
                  <a:cubicBezTo>
                    <a:pt x="475" y="558"/>
                    <a:pt x="441" y="561"/>
                    <a:pt x="445" y="577"/>
                  </a:cubicBezTo>
                  <a:cubicBezTo>
                    <a:pt x="461" y="631"/>
                    <a:pt x="384" y="618"/>
                    <a:pt x="403" y="556"/>
                  </a:cubicBezTo>
                  <a:cubicBezTo>
                    <a:pt x="424" y="504"/>
                    <a:pt x="497" y="501"/>
                    <a:pt x="543" y="537"/>
                  </a:cubicBezTo>
                  <a:cubicBezTo>
                    <a:pt x="588" y="568"/>
                    <a:pt x="593" y="632"/>
                    <a:pt x="575" y="680"/>
                  </a:cubicBezTo>
                  <a:cubicBezTo>
                    <a:pt x="565" y="704"/>
                    <a:pt x="546" y="718"/>
                    <a:pt x="515" y="731"/>
                  </a:cubicBezTo>
                  <a:cubicBezTo>
                    <a:pt x="517" y="795"/>
                    <a:pt x="447" y="818"/>
                    <a:pt x="385" y="798"/>
                  </a:cubicBezTo>
                  <a:cubicBezTo>
                    <a:pt x="309" y="764"/>
                    <a:pt x="293" y="703"/>
                    <a:pt x="306" y="634"/>
                  </a:cubicBezTo>
                  <a:cubicBezTo>
                    <a:pt x="192" y="616"/>
                    <a:pt x="138" y="546"/>
                    <a:pt x="134" y="434"/>
                  </a:cubicBezTo>
                  <a:cubicBezTo>
                    <a:pt x="131" y="329"/>
                    <a:pt x="183" y="261"/>
                    <a:pt x="308" y="243"/>
                  </a:cubicBezTo>
                  <a:cubicBezTo>
                    <a:pt x="291" y="134"/>
                    <a:pt x="333" y="65"/>
                    <a:pt x="448" y="80"/>
                  </a:cubicBezTo>
                  <a:cubicBezTo>
                    <a:pt x="505" y="91"/>
                    <a:pt x="557" y="121"/>
                    <a:pt x="546" y="189"/>
                  </a:cubicBezTo>
                  <a:cubicBezTo>
                    <a:pt x="602" y="239"/>
                    <a:pt x="578" y="362"/>
                    <a:pt x="473" y="359"/>
                  </a:cubicBezTo>
                  <a:cubicBezTo>
                    <a:pt x="420" y="361"/>
                    <a:pt x="402" y="320"/>
                    <a:pt x="422" y="292"/>
                  </a:cubicBezTo>
                  <a:cubicBezTo>
                    <a:pt x="427" y="282"/>
                    <a:pt x="442" y="280"/>
                    <a:pt x="458" y="289"/>
                  </a:cubicBezTo>
                  <a:cubicBezTo>
                    <a:pt x="478" y="296"/>
                    <a:pt x="490" y="271"/>
                    <a:pt x="483" y="257"/>
                  </a:cubicBezTo>
                  <a:close/>
                  <a:moveTo>
                    <a:pt x="321" y="524"/>
                  </a:moveTo>
                  <a:cubicBezTo>
                    <a:pt x="235" y="472"/>
                    <a:pt x="246" y="392"/>
                    <a:pt x="337" y="351"/>
                  </a:cubicBezTo>
                  <a:cubicBezTo>
                    <a:pt x="337" y="333"/>
                    <a:pt x="337" y="323"/>
                    <a:pt x="337" y="310"/>
                  </a:cubicBezTo>
                  <a:cubicBezTo>
                    <a:pt x="201" y="347"/>
                    <a:pt x="176" y="516"/>
                    <a:pt x="322" y="559"/>
                  </a:cubicBezTo>
                  <a:cubicBezTo>
                    <a:pt x="322" y="541"/>
                    <a:pt x="322" y="536"/>
                    <a:pt x="321" y="524"/>
                  </a:cubicBezTo>
                  <a:close/>
                </a:path>
              </a:pathLst>
            </a:custGeom>
            <a:solidFill>
              <a:srgbClr val="5B1D01"/>
            </a:solidFill>
            <a:ln>
              <a:noFill/>
            </a:ln>
          </p:spPr>
          <p:txBody>
            <a:bodyPr vert="horz" wrap="square" lIns="121882" tIns="60941" rIns="121882" bIns="60941" numCol="1" anchor="t" anchorCtr="0" compatLnSpc="1"/>
            <a:lstStyle/>
            <a:p>
              <a:endParaRPr lang="zh-CN" altLang="en-US" sz="24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endParaRPr>
            </a:p>
          </p:txBody>
        </p:sp>
      </p:grp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947372" y="1499195"/>
            <a:ext cx="6601962" cy="507843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CN" altLang="en-US" sz="42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金秋送爽，丹桂飘香，农历九月初九日的重阳佳节，活动丰富，情趣盎然，有登高、赏菊、喝菊花酒、吃重阳糕、插茱萸等等。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44187" y="2205373"/>
            <a:ext cx="778620" cy="3401523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思源宋体 CN Light" panose="02020300000000000000" pitchFamily="18" charset="-122"/>
                <a:cs typeface="+mj-cs"/>
              </a:defRPr>
            </a:lvl1pPr>
          </a:lstStyle>
          <a:p>
            <a:r>
              <a:rPr lang="zh-CN" altLang="en-US" sz="40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重阳节简介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19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293" y="483510"/>
            <a:ext cx="3758040" cy="770838"/>
          </a:xfrm>
        </p:spPr>
        <p:txBody>
          <a:bodyPr vert="horz"/>
          <a:lstStyle/>
          <a:p>
            <a:pPr algn="l"/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重阳节习俗之一</a:t>
            </a:r>
          </a:p>
        </p:txBody>
      </p:sp>
      <p:pic>
        <p:nvPicPr>
          <p:cNvPr id="5122" name="Picture 2" descr="C:\Users\Administrator\Desktop\dengga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0" b="35480"/>
          <a:stretch>
            <a:fillRect/>
          </a:stretch>
        </p:blipFill>
        <p:spPr bwMode="auto">
          <a:xfrm flipH="1">
            <a:off x="7544735" y="1495138"/>
            <a:ext cx="3416711" cy="43715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2947372" y="1463740"/>
            <a:ext cx="2843922" cy="84800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【</a:t>
            </a:r>
            <a:r>
              <a:rPr lang="zh-CN" altLang="en-US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登高</a:t>
            </a:r>
            <a:r>
              <a:rPr lang="en-US" altLang="zh-CN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】</a:t>
            </a:r>
            <a:endParaRPr lang="zh-CN" altLang="en-US" sz="56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322273" y="2514882"/>
            <a:ext cx="5890982" cy="32501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    在古代，民间在重阳有登高的风俗，故重阳节又叫“登高节”。相传此风俗始于东汉。唐代文人所写的登高诗很多，大多是写重阳节的习俗；杜甫的七律</a:t>
            </a:r>
            <a:r>
              <a:rPr lang="zh-CN" altLang="zh-CN" sz="20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《</a:t>
            </a:r>
            <a:r>
              <a:rPr lang="zh-CN" altLang="en-US" sz="20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登高</a:t>
            </a:r>
            <a:r>
              <a:rPr lang="zh-CN" altLang="zh-CN" sz="20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》</a:t>
            </a:r>
            <a:r>
              <a:rPr lang="zh-CN" altLang="en-US" sz="2000" dirty="0"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，就是写重阳登高的名篇。登高所到之处，没有划一的规定，一般是登高山、登高塔。</a:t>
            </a:r>
          </a:p>
        </p:txBody>
      </p: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99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43"/>
            <a:ext cx="12188238" cy="68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771" y="1092921"/>
            <a:ext cx="12241583" cy="48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293" y="483510"/>
            <a:ext cx="3758040" cy="770838"/>
          </a:xfrm>
        </p:spPr>
        <p:txBody>
          <a:bodyPr vert="horz"/>
          <a:lstStyle/>
          <a:p>
            <a:pPr algn="l"/>
            <a:r>
              <a:rPr lang="zh-CN" altLang="en-US" sz="2665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重阳节习俗之二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119136" y="1463740"/>
            <a:ext cx="6500394" cy="135584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【</a:t>
            </a:r>
            <a:r>
              <a:rPr lang="zh-CN" altLang="en-US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吃重阳糕</a:t>
            </a:r>
            <a:r>
              <a:rPr lang="en-US" altLang="zh-CN" sz="5600" dirty="0">
                <a:solidFill>
                  <a:srgbClr val="5B1D01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】</a:t>
            </a:r>
            <a:endParaRPr lang="zh-CN" altLang="en-US" sz="5600" dirty="0">
              <a:solidFill>
                <a:srgbClr val="5B1D01"/>
              </a:solidFill>
              <a:latin typeface="思源宋体 CN Light" panose="02020300000000000000" pitchFamily="18" charset="-122"/>
              <a:ea typeface="思源黑体 CN Normal" panose="020B0400000000000000" pitchFamily="34" charset="-122"/>
              <a:cs typeface="阿里巴巴普惠体 L" panose="00020600040101010101" pitchFamily="18" charset="-122"/>
              <a:sym typeface="思源宋体 CN Light" panose="02020300000000000000" pitchFamily="18" charset="-122"/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322273" y="2514882"/>
            <a:ext cx="5890982" cy="325019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735" dirty="0">
                <a:solidFill>
                  <a:srgbClr val="000000"/>
                </a:solidFill>
                <a:latin typeface="思源宋体 CN Light" panose="02020300000000000000" pitchFamily="18" charset="-122"/>
                <a:ea typeface="思源黑体 CN Normal" panose="020B0400000000000000" pitchFamily="34" charset="-122"/>
                <a:cs typeface="阿里巴巴普惠体 L" panose="00020600040101010101" pitchFamily="18" charset="-122"/>
                <a:sym typeface="思源宋体 CN Light" panose="02020300000000000000" pitchFamily="18" charset="-122"/>
              </a:rPr>
              <a:t>据史料记载，重阳糕又称花糕、菊糕、五色糕，制无定法，较为随意。 九月九日天明时，以片糕搭儿女头额，口中念念有词，祝愿子女百事俱高，乃古人九月作糕的本意。讲究的重阳糕要作成九层，像座宝塔，上面还作成两只小羊，以符合重阳（羊）之义。有的还在重阳糕上插一小红纸旗，并点蜡烛灯。这大概是用“点灯”、“吃糕”代替“登高”的意思，用小红纸旗代替茱萸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100644" y="1828235"/>
            <a:ext cx="4480063" cy="3705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99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99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Microsoft Office PowerPoint</Application>
  <PresentationFormat>宽屏</PresentationFormat>
  <Paragraphs>85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阿里巴巴普惠体 L</vt:lpstr>
      <vt:lpstr>思源黑体 CN Normal</vt:lpstr>
      <vt:lpstr>思源宋体 CN Light</vt:lpstr>
      <vt:lpstr>Arial</vt:lpstr>
      <vt:lpstr>www.2ppt.com</vt:lpstr>
      <vt:lpstr>PowerPoint 演示文稿</vt:lpstr>
      <vt:lpstr>PowerPoint 演示文稿</vt:lpstr>
      <vt:lpstr>PowerPoint 演示文稿</vt:lpstr>
      <vt:lpstr>重阳节简介</vt:lpstr>
      <vt:lpstr>PowerPoint 演示文稿</vt:lpstr>
      <vt:lpstr>PowerPoint 演示文稿</vt:lpstr>
      <vt:lpstr>PowerPoint 演示文稿</vt:lpstr>
      <vt:lpstr>重阳节习俗之一</vt:lpstr>
      <vt:lpstr>重阳节习俗之二</vt:lpstr>
      <vt:lpstr>重阳节习俗之三</vt:lpstr>
      <vt:lpstr>重阳节习俗之四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2021-06-25T02:25:17Z</dcterms:created>
  <dcterms:modified xsi:type="dcterms:W3CDTF">2023-01-10T05:00:27Z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FB8B62DB6A534951959575C7ABA870B4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