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B13DCBEE-1ACB-48B4-9179-56CA18C66924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07F7DA6-ED7F-48D3-886D-E012CEED6979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768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7680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 dirty="0"/>
          </a:p>
        </p:txBody>
      </p:sp>
      <p:sp>
        <p:nvSpPr>
          <p:cNvPr id="7680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2BDA73BF-05C0-44E2-9757-538D29CB1324}" type="slidenum">
              <a:rPr lang="en-US" altLang="zh-CN" sz="1200"/>
              <a:t>3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F272FFB-FC3F-484B-AF3D-FE1C1B018B7A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788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7885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7885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0363F6A3-67A4-4753-8723-E81AB998D699}" type="slidenum">
              <a:rPr lang="en-US" altLang="zh-CN" sz="1200"/>
              <a:t>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4FC177A-AD2F-42C9-9B6A-3DB17B3AFE0F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808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089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090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1A391261-8BDE-4B2C-9B39-41648AF6E31A}" type="slidenum">
              <a:rPr lang="en-US" altLang="zh-CN" sz="1200"/>
              <a:t>5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6DFE5F0-60BE-44A4-AC99-3E806843B181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8294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294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294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FBDC2DEA-6727-4816-B230-8E043141C25C}" type="slidenum">
              <a:rPr lang="en-US" altLang="zh-CN" sz="1200"/>
              <a:t>6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1CA326D-222E-4B34-9441-975914EBF0F4}" type="slidenum">
              <a:rPr lang="en-US" altLang="zh-CN"/>
              <a:t>7</a:t>
            </a:fld>
            <a:endParaRPr lang="en-US" altLang="zh-CN"/>
          </a:p>
        </p:txBody>
      </p:sp>
      <p:sp>
        <p:nvSpPr>
          <p:cNvPr id="849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499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4996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4D330101-AF6E-43AB-9BDE-70A82122D2E7}" type="slidenum">
              <a:rPr lang="en-US" altLang="zh-CN" sz="1200"/>
              <a:t>7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33E3244-8291-456D-B231-E0CBD1BC6957}" type="slidenum">
              <a:rPr lang="en-US" altLang="zh-CN"/>
              <a:t>10</a:t>
            </a:fld>
            <a:endParaRPr lang="en-US" altLang="zh-CN"/>
          </a:p>
        </p:txBody>
      </p:sp>
      <p:sp>
        <p:nvSpPr>
          <p:cNvPr id="8909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909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909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E60EE3E7-3FA5-40ED-9B10-A49B023FB035}" type="slidenum">
              <a:rPr lang="en-US" altLang="zh-CN" sz="1200"/>
              <a:t>10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8FB80FB-1752-4177-AFC9-7AD00783BFC8}" type="slidenum">
              <a:rPr lang="en-US" altLang="zh-CN"/>
              <a:t>11</a:t>
            </a:fld>
            <a:endParaRPr lang="en-US" altLang="zh-CN"/>
          </a:p>
        </p:txBody>
      </p:sp>
      <p:sp>
        <p:nvSpPr>
          <p:cNvPr id="9113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9113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114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B903B140-2796-4E53-BFC5-A7A6D3D10A33}" type="slidenum">
              <a:rPr lang="en-US" altLang="zh-CN" sz="1200"/>
              <a:t>11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8A0469E-B133-4F37-BC60-2F9C09B79033}" type="slidenum">
              <a:rPr lang="en-US" altLang="zh-CN"/>
              <a:t>12</a:t>
            </a:fld>
            <a:endParaRPr lang="en-US" altLang="zh-CN"/>
          </a:p>
        </p:txBody>
      </p:sp>
      <p:sp>
        <p:nvSpPr>
          <p:cNvPr id="9318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9318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318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5B387F37-39A3-4E9D-9706-C5804C56F5AF}" type="slidenum">
              <a:rPr lang="en-US" altLang="zh-CN" sz="1200"/>
              <a:t>12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40582-A43D-429F-9200-0D9821FF4C0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25F39-A520-41E5-829F-C707C9D4209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C038F-E69E-4891-A381-38F0F343AC2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2AE00-CA8E-4D2B-8EA6-1A373B3073E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AAF03-556C-4C24-8F19-5F2FCC5049D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DCF6B-CAA6-4E8F-B4B6-D0EA9A61C5D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53A0A-762A-42B9-8370-8929AC1E07D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DEC44-6FDA-4E13-80F7-86E034DE28F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98899-84D3-4003-8F93-FDA66244CD7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341B1-5398-4745-90F9-28E2E11F013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4587E-7020-47DC-BDB0-EC431677105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8799D0A4-2CC6-4AB8-BD87-C093C45FC726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3" name="矩形 8"/>
          <p:cNvSpPr>
            <a:spLocks noChangeArrowheads="1"/>
          </p:cNvSpPr>
          <p:nvPr/>
        </p:nvSpPr>
        <p:spPr bwMode="auto">
          <a:xfrm>
            <a:off x="0" y="1295400"/>
            <a:ext cx="9144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6600" b="1" dirty="0">
                <a:solidFill>
                  <a:srgbClr val="C00000"/>
                </a:solidFill>
                <a:latin typeface="Calibri" panose="020F0502020204030204" pitchFamily="34" charset="0"/>
              </a:rPr>
              <a:t>Unit 7   </a:t>
            </a:r>
            <a:r>
              <a:rPr lang="en-US" altLang="zh-CN" sz="6600" b="1" dirty="0" smtClean="0"/>
              <a:t>It</a:t>
            </a:r>
            <a:r>
              <a:rPr lang="en-US" altLang="zh-CN" sz="6600" b="1" dirty="0" smtClean="0">
                <a:latin typeface="Calibri" panose="020F0502020204030204" pitchFamily="34" charset="0"/>
              </a:rPr>
              <a:t>’</a:t>
            </a:r>
            <a:r>
              <a:rPr lang="en-US" altLang="zh-CN" sz="6600" b="1" dirty="0" smtClean="0"/>
              <a:t>s </a:t>
            </a:r>
            <a:r>
              <a:rPr lang="en-US" altLang="zh-CN" sz="6600" b="1" dirty="0"/>
              <a:t>raining.</a:t>
            </a:r>
          </a:p>
        </p:txBody>
      </p:sp>
      <p:sp>
        <p:nvSpPr>
          <p:cNvPr id="10" name="矩形 9"/>
          <p:cNvSpPr/>
          <p:nvPr/>
        </p:nvSpPr>
        <p:spPr>
          <a:xfrm>
            <a:off x="2665870" y="45720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 dirty="0"/>
              <a:t>Period 2</a:t>
            </a:r>
            <a:r>
              <a:rPr lang="zh-CN" altLang="en-US" sz="3200" b="1" dirty="0"/>
              <a:t>训练案 </a:t>
            </a:r>
            <a:r>
              <a:rPr lang="en-US" altLang="zh-CN" sz="3200" b="1" dirty="0"/>
              <a:t>(</a:t>
            </a:r>
            <a:r>
              <a:rPr lang="zh-CN" altLang="en-US" sz="3200" b="1" dirty="0"/>
              <a:t>课本</a:t>
            </a:r>
            <a:r>
              <a:rPr lang="en-US" altLang="zh-CN" sz="3200" b="1" dirty="0"/>
              <a:t>P39-P40)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 dirty="0"/>
              <a:t>成效追踪</a:t>
            </a:r>
            <a:endParaRPr lang="zh-CN" altLang="en-US" sz="3200" dirty="0"/>
          </a:p>
        </p:txBody>
      </p:sp>
      <p:sp>
        <p:nvSpPr>
          <p:cNvPr id="88067" name="矩形 2"/>
          <p:cNvSpPr>
            <a:spLocks noChangeArrowheads="1"/>
          </p:cNvSpPr>
          <p:nvPr/>
        </p:nvSpPr>
        <p:spPr bwMode="auto">
          <a:xfrm>
            <a:off x="0" y="1071563"/>
            <a:ext cx="91440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现在进行时的各种句式结构：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肯定句结构：主语 </a:t>
            </a:r>
            <a:r>
              <a:rPr lang="en-US" altLang="zh-CN" sz="3200" dirty="0"/>
              <a:t>+ be (am/ is/are) + v.-</a:t>
            </a:r>
            <a:r>
              <a:rPr lang="en-US" altLang="zh-CN" sz="3200" dirty="0" err="1"/>
              <a:t>ing</a:t>
            </a:r>
            <a:r>
              <a:rPr lang="en-US" altLang="zh-CN" sz="3200" dirty="0"/>
              <a:t> + </a:t>
            </a:r>
            <a:r>
              <a:rPr lang="zh-CN" altLang="en-US" sz="3200" dirty="0"/>
              <a:t>其他。如：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1. </a:t>
            </a:r>
            <a:r>
              <a:rPr lang="zh-CN" altLang="en-US" sz="3200" dirty="0"/>
              <a:t>他们正在上英语课。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They ___________________ an English lesson.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否定句结构：主语 </a:t>
            </a:r>
            <a:r>
              <a:rPr lang="en-US" altLang="zh-CN" sz="3200" dirty="0"/>
              <a:t>+ be (am/ is/are) + not + v.-</a:t>
            </a:r>
            <a:r>
              <a:rPr lang="en-US" altLang="zh-CN" sz="3200" dirty="0" err="1"/>
              <a:t>ing</a:t>
            </a:r>
            <a:r>
              <a:rPr lang="en-US" altLang="zh-CN" sz="3200" dirty="0"/>
              <a:t> + </a:t>
            </a:r>
            <a:r>
              <a:rPr lang="zh-CN" altLang="en-US" sz="3200" dirty="0"/>
              <a:t>其他。如：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2. </a:t>
            </a:r>
            <a:r>
              <a:rPr lang="zh-CN" altLang="en-US" sz="3200" dirty="0"/>
              <a:t>她不在弹钢琴。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She ________________________ the piano.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一般疑问句结构：</a:t>
            </a:r>
            <a:r>
              <a:rPr lang="en-US" altLang="zh-CN" sz="3200" dirty="0"/>
              <a:t>Be (Am/ Is/ Are) + </a:t>
            </a:r>
            <a:r>
              <a:rPr lang="zh-CN" altLang="en-US" sz="3200" dirty="0"/>
              <a:t>主语 </a:t>
            </a:r>
            <a:r>
              <a:rPr lang="en-US" altLang="zh-CN" sz="3200" dirty="0"/>
              <a:t>+ v.-</a:t>
            </a:r>
            <a:r>
              <a:rPr lang="en-US" altLang="zh-CN" sz="3200" dirty="0" err="1"/>
              <a:t>ing</a:t>
            </a:r>
            <a:r>
              <a:rPr lang="en-US" altLang="zh-CN" sz="3200" dirty="0"/>
              <a:t> + </a:t>
            </a:r>
            <a:r>
              <a:rPr lang="zh-CN" altLang="en-US" sz="3200" dirty="0"/>
              <a:t>其他？如</a:t>
            </a:r>
            <a:r>
              <a:rPr lang="zh-CN" altLang="en-US" sz="3200" dirty="0" smtClean="0"/>
              <a:t>：</a:t>
            </a:r>
            <a:endParaRPr lang="zh-CN" altLang="en-US" sz="3200" dirty="0"/>
          </a:p>
        </p:txBody>
      </p:sp>
      <p:sp>
        <p:nvSpPr>
          <p:cNvPr id="88068" name="矩形 14"/>
          <p:cNvSpPr>
            <a:spLocks noChangeArrowheads="1"/>
          </p:cNvSpPr>
          <p:nvPr/>
        </p:nvSpPr>
        <p:spPr bwMode="auto">
          <a:xfrm>
            <a:off x="1835150" y="2924175"/>
            <a:ext cx="6111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are having </a:t>
            </a:r>
          </a:p>
        </p:txBody>
      </p:sp>
      <p:sp>
        <p:nvSpPr>
          <p:cNvPr id="88069" name="TextBox 9"/>
          <p:cNvSpPr txBox="1">
            <a:spLocks noChangeArrowheads="1"/>
          </p:cNvSpPr>
          <p:nvPr/>
        </p:nvSpPr>
        <p:spPr bwMode="auto">
          <a:xfrm>
            <a:off x="1247775" y="4870450"/>
            <a:ext cx="474186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is not playing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/>
              <a:t>Period 2</a:t>
            </a:r>
            <a:r>
              <a:rPr lang="zh-CN" altLang="en-US" sz="3200" b="1"/>
              <a:t>训练案 </a:t>
            </a:r>
            <a:r>
              <a:rPr lang="en-US" altLang="zh-CN" sz="3200" b="1"/>
              <a:t>(</a:t>
            </a:r>
            <a:r>
              <a:rPr lang="zh-CN" altLang="en-US" sz="3200" b="1"/>
              <a:t>课本</a:t>
            </a:r>
            <a:r>
              <a:rPr lang="en-US" altLang="zh-CN" sz="3200" b="1"/>
              <a:t>P39-P40)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/>
              <a:t>成效追踪</a:t>
            </a:r>
            <a:endParaRPr lang="zh-CN" altLang="en-US" sz="3200"/>
          </a:p>
        </p:txBody>
      </p:sp>
      <p:sp>
        <p:nvSpPr>
          <p:cNvPr id="90115" name="矩形 2"/>
          <p:cNvSpPr>
            <a:spLocks noChangeArrowheads="1"/>
          </p:cNvSpPr>
          <p:nvPr/>
        </p:nvSpPr>
        <p:spPr bwMode="auto">
          <a:xfrm>
            <a:off x="0" y="1071563"/>
            <a:ext cx="9144000" cy="301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3. </a:t>
            </a:r>
            <a:r>
              <a:rPr lang="zh-CN" altLang="en-US" sz="3200" dirty="0"/>
              <a:t>他正在唱歌吗？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________________ he ________________ 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特殊疑问句结构：特殊疑问词</a:t>
            </a:r>
            <a:r>
              <a:rPr lang="en-US" altLang="zh-CN" sz="3200" dirty="0"/>
              <a:t>+ am/ is/ are + </a:t>
            </a:r>
            <a:r>
              <a:rPr lang="zh-CN" altLang="en-US" sz="3200" dirty="0"/>
              <a:t>主语</a:t>
            </a:r>
            <a:r>
              <a:rPr lang="en-US" altLang="zh-CN" sz="3200" dirty="0"/>
              <a:t>+ v.-</a:t>
            </a:r>
            <a:r>
              <a:rPr lang="en-US" altLang="zh-CN" sz="3200" dirty="0" err="1"/>
              <a:t>ing</a:t>
            </a:r>
            <a:r>
              <a:rPr lang="en-US" altLang="zh-CN" sz="3200" dirty="0"/>
              <a:t> + </a:t>
            </a:r>
            <a:r>
              <a:rPr lang="zh-CN" altLang="en-US" sz="3200" dirty="0"/>
              <a:t>其他？如：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4. </a:t>
            </a:r>
            <a:r>
              <a:rPr lang="zh-CN" altLang="en-US" sz="3200" dirty="0"/>
              <a:t>你在做什么</a:t>
            </a:r>
            <a:r>
              <a:rPr lang="en-US" altLang="zh-CN" sz="3200" dirty="0"/>
              <a:t>?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______________ are you ________________?</a:t>
            </a:r>
          </a:p>
        </p:txBody>
      </p:sp>
      <p:sp>
        <p:nvSpPr>
          <p:cNvPr id="90116" name="TextBox 9"/>
          <p:cNvSpPr txBox="1">
            <a:spLocks noChangeArrowheads="1"/>
          </p:cNvSpPr>
          <p:nvPr/>
        </p:nvSpPr>
        <p:spPr bwMode="auto">
          <a:xfrm>
            <a:off x="682625" y="1484313"/>
            <a:ext cx="2063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Is</a:t>
            </a:r>
          </a:p>
        </p:txBody>
      </p:sp>
      <p:sp>
        <p:nvSpPr>
          <p:cNvPr id="90117" name="矩形 14"/>
          <p:cNvSpPr>
            <a:spLocks noChangeArrowheads="1"/>
          </p:cNvSpPr>
          <p:nvPr/>
        </p:nvSpPr>
        <p:spPr bwMode="auto">
          <a:xfrm>
            <a:off x="4429125" y="1485900"/>
            <a:ext cx="333533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singing</a:t>
            </a:r>
          </a:p>
        </p:txBody>
      </p:sp>
      <p:sp>
        <p:nvSpPr>
          <p:cNvPr id="90118" name="TextBox 9"/>
          <p:cNvSpPr txBox="1">
            <a:spLocks noChangeArrowheads="1"/>
          </p:cNvSpPr>
          <p:nvPr/>
        </p:nvSpPr>
        <p:spPr bwMode="auto">
          <a:xfrm>
            <a:off x="538163" y="3429000"/>
            <a:ext cx="2581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What</a:t>
            </a:r>
          </a:p>
        </p:txBody>
      </p:sp>
      <p:sp>
        <p:nvSpPr>
          <p:cNvPr id="90119" name="TextBox 9"/>
          <p:cNvSpPr txBox="1">
            <a:spLocks noChangeArrowheads="1"/>
          </p:cNvSpPr>
          <p:nvPr/>
        </p:nvSpPr>
        <p:spPr bwMode="auto">
          <a:xfrm>
            <a:off x="5291138" y="3429000"/>
            <a:ext cx="2581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doing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/>
      <p:bldP spid="90117" grpId="0"/>
      <p:bldP spid="90118" grpId="0"/>
      <p:bldP spid="901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矩形 2"/>
          <p:cNvSpPr>
            <a:spLocks noChangeArrowheads="1"/>
          </p:cNvSpPr>
          <p:nvPr/>
        </p:nvSpPr>
        <p:spPr bwMode="auto">
          <a:xfrm>
            <a:off x="0" y="785813"/>
            <a:ext cx="91440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一、单项选择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1. </a:t>
            </a:r>
            <a:r>
              <a:rPr lang="en-US" altLang="zh-CN" sz="3200" dirty="0" smtClean="0"/>
              <a:t>---____</a:t>
            </a:r>
            <a:r>
              <a:rPr lang="en-US" altLang="zh-CN" sz="3200" dirty="0"/>
              <a:t>is the weather </a:t>
            </a:r>
            <a:r>
              <a:rPr lang="en-US" altLang="zh-CN" sz="3200" dirty="0" smtClean="0"/>
              <a:t>____</a:t>
            </a:r>
            <a:r>
              <a:rPr lang="en-US" altLang="zh-CN" sz="3200" dirty="0" err="1"/>
              <a:t>Sanya</a:t>
            </a:r>
            <a:r>
              <a:rPr lang="en-US" altLang="zh-CN" sz="3200" dirty="0"/>
              <a:t>?	   </a:t>
            </a:r>
            <a:endParaRPr lang="en-US" altLang="zh-CN" sz="3200" dirty="0" smtClean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</a:t>
            </a:r>
            <a:r>
              <a:rPr lang="en-US" altLang="zh-CN" sz="3200" dirty="0" smtClean="0"/>
              <a:t>          ---</a:t>
            </a:r>
            <a:r>
              <a:rPr lang="en-US" altLang="zh-CN" sz="3200" dirty="0"/>
              <a:t>It is sunny and hot.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A. How; about	</a:t>
            </a:r>
            <a:r>
              <a:rPr lang="en-US" altLang="zh-CN" sz="3200" dirty="0" smtClean="0"/>
              <a:t> B</a:t>
            </a:r>
            <a:r>
              <a:rPr lang="en-US" altLang="zh-CN" sz="3200" dirty="0"/>
              <a:t>. What; in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C. How; in		</a:t>
            </a:r>
            <a:r>
              <a:rPr lang="en-US" altLang="zh-CN" sz="3200" dirty="0" smtClean="0"/>
              <a:t> D</a:t>
            </a:r>
            <a:r>
              <a:rPr lang="en-US" altLang="zh-CN" sz="3200" dirty="0"/>
              <a:t>. What; like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2. --- It’s rainy and windy today. 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    --- That</a:t>
            </a:r>
            <a:r>
              <a:rPr lang="en-US" altLang="zh-CN" sz="3200" u="sng" dirty="0"/>
              <a:t> 	</a:t>
            </a:r>
            <a:r>
              <a:rPr lang="en-US" altLang="zh-CN" sz="3200" u="sng" dirty="0" smtClean="0"/>
              <a:t> </a:t>
            </a:r>
            <a:r>
              <a:rPr lang="en-US" altLang="zh-CN" sz="3200" dirty="0"/>
              <a:t>terrible.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A. listens	</a:t>
            </a:r>
            <a:r>
              <a:rPr lang="en-US" altLang="zh-CN" sz="3200" dirty="0" smtClean="0"/>
              <a:t> B</a:t>
            </a:r>
            <a:r>
              <a:rPr lang="en-US" altLang="zh-CN" sz="3200" dirty="0"/>
              <a:t>. sounds	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</a:t>
            </a:r>
            <a:r>
              <a:rPr lang="en-US" altLang="zh-CN" sz="3200" dirty="0" smtClean="0"/>
              <a:t> C</a:t>
            </a:r>
            <a:r>
              <a:rPr lang="en-US" altLang="zh-CN" sz="3200" dirty="0"/>
              <a:t>. looks	</a:t>
            </a:r>
            <a:r>
              <a:rPr lang="en-US" altLang="zh-CN" sz="3200" dirty="0" smtClean="0"/>
              <a:t> D</a:t>
            </a:r>
            <a:r>
              <a:rPr lang="en-US" altLang="zh-CN" sz="3200" dirty="0"/>
              <a:t>. sounds </a:t>
            </a:r>
            <a:r>
              <a:rPr lang="en-US" altLang="zh-CN" sz="3200" dirty="0" smtClean="0"/>
              <a:t>like</a:t>
            </a:r>
            <a:endParaRPr lang="en-US" altLang="zh-CN" sz="3200" dirty="0"/>
          </a:p>
        </p:txBody>
      </p:sp>
      <p:sp>
        <p:nvSpPr>
          <p:cNvPr id="92163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92164" name="TextBox 4"/>
          <p:cNvSpPr txBox="1">
            <a:spLocks noChangeArrowheads="1"/>
          </p:cNvSpPr>
          <p:nvPr/>
        </p:nvSpPr>
        <p:spPr bwMode="auto">
          <a:xfrm>
            <a:off x="250825" y="1341438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92165" name="TextBox 5"/>
          <p:cNvSpPr txBox="1">
            <a:spLocks noChangeArrowheads="1"/>
          </p:cNvSpPr>
          <p:nvPr/>
        </p:nvSpPr>
        <p:spPr bwMode="auto">
          <a:xfrm>
            <a:off x="179388" y="3644900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/>
      <p:bldP spid="9216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矩形 1"/>
          <p:cNvSpPr>
            <a:spLocks noChangeArrowheads="1"/>
          </p:cNvSpPr>
          <p:nvPr/>
        </p:nvSpPr>
        <p:spPr bwMode="auto">
          <a:xfrm>
            <a:off x="0" y="569913"/>
            <a:ext cx="914400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3. </a:t>
            </a:r>
            <a:r>
              <a:rPr lang="en-US" altLang="zh-CN" sz="3200" dirty="0" err="1" smtClean="0"/>
              <a:t>It’s</a:t>
            </a:r>
            <a:r>
              <a:rPr lang="en-US" altLang="zh-CN" sz="3200" u="sng" dirty="0" err="1" smtClean="0"/>
              <a:t>____</a:t>
            </a:r>
            <a:r>
              <a:rPr lang="en-US" altLang="zh-CN" sz="3200" dirty="0" err="1" smtClean="0"/>
              <a:t>today</a:t>
            </a:r>
            <a:r>
              <a:rPr lang="en-US" altLang="zh-CN" sz="3200" dirty="0"/>
              <a:t>. Remember to take the raincoat with you when you go out.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</a:t>
            </a:r>
            <a:r>
              <a:rPr lang="en-US" altLang="zh-CN" sz="3200" dirty="0" smtClean="0"/>
              <a:t>A</a:t>
            </a:r>
            <a:r>
              <a:rPr lang="en-US" altLang="zh-CN" sz="3200" dirty="0"/>
              <a:t>. hot	</a:t>
            </a:r>
            <a:r>
              <a:rPr lang="en-US" altLang="zh-CN" sz="3200" dirty="0" smtClean="0"/>
              <a:t>B</a:t>
            </a:r>
            <a:r>
              <a:rPr lang="en-US" altLang="zh-CN" sz="3200" dirty="0"/>
              <a:t>. </a:t>
            </a:r>
            <a:r>
              <a:rPr lang="en-US" altLang="zh-CN" sz="3200" dirty="0" smtClean="0"/>
              <a:t>cold   </a:t>
            </a:r>
            <a:r>
              <a:rPr lang="en-US" altLang="zh-CN" sz="3200" dirty="0"/>
              <a:t>C. </a:t>
            </a:r>
            <a:r>
              <a:rPr lang="en-US" altLang="zh-CN" sz="3200" dirty="0" smtClean="0"/>
              <a:t>rainy    D</a:t>
            </a:r>
            <a:r>
              <a:rPr lang="en-US" altLang="zh-CN" sz="3200" dirty="0"/>
              <a:t>. dry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4. ---Is your brother at home?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</a:t>
            </a:r>
            <a:r>
              <a:rPr lang="en-US" altLang="zh-CN" sz="3200" dirty="0" smtClean="0"/>
              <a:t>---</a:t>
            </a:r>
            <a:r>
              <a:rPr lang="en-US" altLang="zh-CN" sz="3200" dirty="0"/>
              <a:t>Sorry, he isn’t in. Can I </a:t>
            </a:r>
            <a:r>
              <a:rPr lang="en-US" altLang="zh-CN" sz="3200" dirty="0" smtClean="0"/>
              <a:t>__ </a:t>
            </a:r>
            <a:r>
              <a:rPr lang="en-US" altLang="zh-CN" sz="3200" dirty="0"/>
              <a:t>a message </a:t>
            </a:r>
            <a:r>
              <a:rPr lang="en-US" altLang="zh-CN" sz="3200" dirty="0" smtClean="0"/>
              <a:t>__ </a:t>
            </a:r>
            <a:r>
              <a:rPr lang="en-US" altLang="zh-CN" sz="3200" dirty="0"/>
              <a:t>him?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take; to  B. leave; to   C. take; for D. leave; for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5. Jack </a:t>
            </a:r>
            <a:r>
              <a:rPr lang="en-US" altLang="zh-CN" sz="3200" u="sng" dirty="0"/>
              <a:t>	</a:t>
            </a:r>
            <a:r>
              <a:rPr lang="en-US" altLang="zh-CN" sz="3200" dirty="0" smtClean="0"/>
              <a:t> </a:t>
            </a:r>
            <a:r>
              <a:rPr lang="en-US" altLang="zh-CN" sz="3200" dirty="0"/>
              <a:t>tennis now. She </a:t>
            </a:r>
            <a:r>
              <a:rPr lang="en-US" altLang="zh-CN" sz="3200" u="sng" dirty="0"/>
              <a:t>     </a:t>
            </a:r>
            <a:r>
              <a:rPr lang="en-US" altLang="zh-CN" sz="3200" u="sng" dirty="0" smtClean="0"/>
              <a:t> </a:t>
            </a:r>
            <a:r>
              <a:rPr lang="en-US" altLang="zh-CN" sz="3200" dirty="0"/>
              <a:t>tennis every afternoon.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A. plays; plays	    </a:t>
            </a:r>
            <a:r>
              <a:rPr lang="en-US" altLang="zh-CN" sz="3200" dirty="0" smtClean="0"/>
              <a:t> </a:t>
            </a:r>
            <a:r>
              <a:rPr lang="en-US" altLang="zh-CN" sz="3200" dirty="0"/>
              <a:t>B. is playing; is playing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C. plays; is playing	D. is playing; plays</a:t>
            </a:r>
          </a:p>
        </p:txBody>
      </p:sp>
      <p:sp>
        <p:nvSpPr>
          <p:cNvPr id="94211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94212" name="TextBox 3"/>
          <p:cNvSpPr txBox="1">
            <a:spLocks noChangeArrowheads="1"/>
          </p:cNvSpPr>
          <p:nvPr/>
        </p:nvSpPr>
        <p:spPr bwMode="auto">
          <a:xfrm>
            <a:off x="395288" y="620713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94213" name="TextBox 4"/>
          <p:cNvSpPr txBox="1">
            <a:spLocks noChangeArrowheads="1"/>
          </p:cNvSpPr>
          <p:nvPr/>
        </p:nvSpPr>
        <p:spPr bwMode="auto">
          <a:xfrm>
            <a:off x="250825" y="2636838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94214" name="TextBox 4"/>
          <p:cNvSpPr txBox="1">
            <a:spLocks noChangeArrowheads="1"/>
          </p:cNvSpPr>
          <p:nvPr/>
        </p:nvSpPr>
        <p:spPr bwMode="auto">
          <a:xfrm>
            <a:off x="250825" y="4495800"/>
            <a:ext cx="6429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/>
      <p:bldP spid="94213" grpId="0"/>
      <p:bldP spid="942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矩形 1"/>
          <p:cNvSpPr>
            <a:spLocks noChangeArrowheads="1"/>
          </p:cNvSpPr>
          <p:nvPr/>
        </p:nvSpPr>
        <p:spPr bwMode="auto">
          <a:xfrm>
            <a:off x="147637" y="960437"/>
            <a:ext cx="8920163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二、根据所给中文写出适当单词。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6. The book is very interesting. I want to read it 	</a:t>
            </a:r>
            <a:r>
              <a:rPr lang="en-US" altLang="zh-CN" sz="3200" dirty="0" smtClean="0"/>
              <a:t>________(</a:t>
            </a:r>
            <a:r>
              <a:rPr lang="zh-CN" altLang="en-US" sz="3200" dirty="0"/>
              <a:t>再一次</a:t>
            </a:r>
            <a:r>
              <a:rPr lang="en-US" altLang="zh-CN" sz="3200" dirty="0"/>
              <a:t>).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7. It is </a:t>
            </a:r>
            <a:r>
              <a:rPr lang="en-US" altLang="zh-CN" sz="3200" dirty="0" smtClean="0"/>
              <a:t>_______ </a:t>
            </a:r>
            <a:r>
              <a:rPr lang="en-US" altLang="zh-CN" sz="3200" dirty="0"/>
              <a:t>(</a:t>
            </a:r>
            <a:r>
              <a:rPr lang="zh-CN" altLang="en-US" sz="3200" dirty="0"/>
              <a:t>干燥的</a:t>
            </a:r>
            <a:r>
              <a:rPr lang="en-US" altLang="zh-CN" sz="3200" dirty="0"/>
              <a:t>) in winter.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8. It’s really</a:t>
            </a:r>
            <a:r>
              <a:rPr lang="en-US" altLang="zh-CN" sz="3200" dirty="0" smtClean="0"/>
              <a:t>_______ </a:t>
            </a:r>
            <a:r>
              <a:rPr lang="en-US" altLang="zh-CN" sz="3200" dirty="0"/>
              <a:t>(</a:t>
            </a:r>
            <a:r>
              <a:rPr lang="zh-CN" altLang="en-US" sz="3200" dirty="0"/>
              <a:t>热的</a:t>
            </a:r>
            <a:r>
              <a:rPr lang="en-US" altLang="zh-CN" sz="3200" dirty="0"/>
              <a:t>) in Wuhan.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9. It’s very </a:t>
            </a:r>
            <a:r>
              <a:rPr lang="en-US" altLang="zh-CN" sz="3200" dirty="0" smtClean="0"/>
              <a:t>________ </a:t>
            </a:r>
            <a:r>
              <a:rPr lang="en-US" altLang="zh-CN" sz="3200" dirty="0"/>
              <a:t>(</a:t>
            </a:r>
            <a:r>
              <a:rPr lang="zh-CN" altLang="en-US" sz="3200" dirty="0"/>
              <a:t>寒冷的</a:t>
            </a:r>
            <a:r>
              <a:rPr lang="en-US" altLang="zh-CN" sz="3200" dirty="0"/>
              <a:t>) outside. Remember to put on your coat.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10. I’d like to have some </a:t>
            </a:r>
            <a:r>
              <a:rPr lang="en-US" altLang="zh-CN" sz="3200" dirty="0" smtClean="0"/>
              <a:t>________ </a:t>
            </a:r>
            <a:r>
              <a:rPr lang="en-US" altLang="zh-CN" sz="3200" dirty="0"/>
              <a:t>(</a:t>
            </a:r>
            <a:r>
              <a:rPr lang="zh-CN" altLang="en-US" sz="3200" dirty="0"/>
              <a:t>汤</a:t>
            </a:r>
            <a:r>
              <a:rPr lang="en-US" altLang="zh-CN" sz="3200" dirty="0"/>
              <a:t>).</a:t>
            </a:r>
          </a:p>
        </p:txBody>
      </p:sp>
      <p:sp>
        <p:nvSpPr>
          <p:cNvPr id="95235" name="TextBox 13"/>
          <p:cNvSpPr txBox="1">
            <a:spLocks noChangeArrowheads="1"/>
          </p:cNvSpPr>
          <p:nvPr/>
        </p:nvSpPr>
        <p:spPr bwMode="auto">
          <a:xfrm>
            <a:off x="1214437" y="1801812"/>
            <a:ext cx="1393031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again</a:t>
            </a:r>
          </a:p>
        </p:txBody>
      </p:sp>
      <p:sp>
        <p:nvSpPr>
          <p:cNvPr id="95236" name="TextBox 14"/>
          <p:cNvSpPr txBox="1">
            <a:spLocks noChangeArrowheads="1"/>
          </p:cNvSpPr>
          <p:nvPr/>
        </p:nvSpPr>
        <p:spPr bwMode="auto">
          <a:xfrm>
            <a:off x="1839912" y="2378075"/>
            <a:ext cx="142319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dry</a:t>
            </a:r>
          </a:p>
        </p:txBody>
      </p:sp>
      <p:sp>
        <p:nvSpPr>
          <p:cNvPr id="95237" name="TextBox 16"/>
          <p:cNvSpPr txBox="1">
            <a:spLocks noChangeArrowheads="1"/>
          </p:cNvSpPr>
          <p:nvPr/>
        </p:nvSpPr>
        <p:spPr bwMode="auto">
          <a:xfrm>
            <a:off x="2630487" y="3386137"/>
            <a:ext cx="1373981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cold</a:t>
            </a:r>
          </a:p>
        </p:txBody>
      </p:sp>
      <p:sp>
        <p:nvSpPr>
          <p:cNvPr id="95238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95239" name="TextBox 26"/>
          <p:cNvSpPr txBox="1">
            <a:spLocks noChangeArrowheads="1"/>
          </p:cNvSpPr>
          <p:nvPr/>
        </p:nvSpPr>
        <p:spPr bwMode="auto">
          <a:xfrm>
            <a:off x="2630488" y="2881312"/>
            <a:ext cx="1098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hot</a:t>
            </a:r>
          </a:p>
        </p:txBody>
      </p:sp>
      <p:sp>
        <p:nvSpPr>
          <p:cNvPr id="95240" name="TextBox 16"/>
          <p:cNvSpPr txBox="1">
            <a:spLocks noChangeArrowheads="1"/>
          </p:cNvSpPr>
          <p:nvPr/>
        </p:nvSpPr>
        <p:spPr bwMode="auto">
          <a:xfrm>
            <a:off x="5080000" y="4249737"/>
            <a:ext cx="23209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soup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/>
      <p:bldP spid="95236" grpId="0"/>
      <p:bldP spid="95237" grpId="0"/>
      <p:bldP spid="95239" grpId="0"/>
      <p:bldP spid="952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矩形 1"/>
          <p:cNvSpPr>
            <a:spLocks noChangeArrowheads="1"/>
          </p:cNvSpPr>
          <p:nvPr/>
        </p:nvSpPr>
        <p:spPr bwMode="auto">
          <a:xfrm>
            <a:off x="0" y="215900"/>
            <a:ext cx="9144000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三、用所给词的适当形式填空。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11. It’s ______________ (rain) today. I have to stay at home.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12. --- How’s the weather in Zhanjiang?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--- It’s ______________ (cloud).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13. The story sounds ____________ (well).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14. Don’t read in the ______________ (sunny). It’s bad for your eyes.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15. The weather here is often _________ (wind).</a:t>
            </a:r>
          </a:p>
        </p:txBody>
      </p:sp>
      <p:sp>
        <p:nvSpPr>
          <p:cNvPr id="96259" name="TextBox 3"/>
          <p:cNvSpPr txBox="1">
            <a:spLocks noChangeArrowheads="1"/>
          </p:cNvSpPr>
          <p:nvPr/>
        </p:nvSpPr>
        <p:spPr bwMode="auto">
          <a:xfrm>
            <a:off x="1979613" y="692150"/>
            <a:ext cx="3040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rainy/raining </a:t>
            </a:r>
          </a:p>
        </p:txBody>
      </p:sp>
      <p:sp>
        <p:nvSpPr>
          <p:cNvPr id="96260" name="TextBox 5"/>
          <p:cNvSpPr txBox="1">
            <a:spLocks noChangeArrowheads="1"/>
          </p:cNvSpPr>
          <p:nvPr/>
        </p:nvSpPr>
        <p:spPr bwMode="auto">
          <a:xfrm>
            <a:off x="3924300" y="2563813"/>
            <a:ext cx="28289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good</a:t>
            </a:r>
          </a:p>
        </p:txBody>
      </p:sp>
      <p:sp>
        <p:nvSpPr>
          <p:cNvPr id="96261" name="TextBox 7"/>
          <p:cNvSpPr txBox="1">
            <a:spLocks noChangeArrowheads="1"/>
          </p:cNvSpPr>
          <p:nvPr/>
        </p:nvSpPr>
        <p:spPr bwMode="auto">
          <a:xfrm>
            <a:off x="2482850" y="2060575"/>
            <a:ext cx="30241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cloudy</a:t>
            </a:r>
          </a:p>
        </p:txBody>
      </p:sp>
      <p:sp>
        <p:nvSpPr>
          <p:cNvPr id="96262" name="TextBox 9"/>
          <p:cNvSpPr txBox="1">
            <a:spLocks noChangeArrowheads="1"/>
          </p:cNvSpPr>
          <p:nvPr/>
        </p:nvSpPr>
        <p:spPr bwMode="auto">
          <a:xfrm>
            <a:off x="4211638" y="3140075"/>
            <a:ext cx="42402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sun</a:t>
            </a:r>
          </a:p>
        </p:txBody>
      </p:sp>
      <p:sp>
        <p:nvSpPr>
          <p:cNvPr id="96263" name="TextBox 5"/>
          <p:cNvSpPr txBox="1">
            <a:spLocks noChangeArrowheads="1"/>
          </p:cNvSpPr>
          <p:nvPr/>
        </p:nvSpPr>
        <p:spPr bwMode="auto">
          <a:xfrm>
            <a:off x="5508625" y="4005263"/>
            <a:ext cx="27019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  <a:sym typeface="宋体" panose="02010600030101010101" pitchFamily="2" charset="-122"/>
              </a:rPr>
              <a:t>windy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/>
      <p:bldP spid="96260" grpId="0"/>
      <p:bldP spid="96261" grpId="0"/>
      <p:bldP spid="96262" grpId="0"/>
      <p:bldP spid="9626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矩形 1"/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四、完成句子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16. </a:t>
            </a:r>
            <a:r>
              <a:rPr lang="zh-CN" altLang="en-US" sz="3200" dirty="0">
                <a:sym typeface="Arial" panose="020B0604020202020204" pitchFamily="34" charset="0"/>
              </a:rPr>
              <a:t>我的妈妈正在厨房做饭。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My mother </a:t>
            </a:r>
            <a:r>
              <a:rPr lang="en-US" altLang="zh-CN" sz="3200" dirty="0" smtClean="0">
                <a:sym typeface="Arial" panose="020B0604020202020204" pitchFamily="34" charset="0"/>
              </a:rPr>
              <a:t>________________ </a:t>
            </a:r>
            <a:r>
              <a:rPr lang="en-US" altLang="zh-CN" sz="3200" dirty="0">
                <a:sym typeface="Arial" panose="020B0604020202020204" pitchFamily="34" charset="0"/>
              </a:rPr>
              <a:t>in the kitchen.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17. Ann</a:t>
            </a:r>
            <a:r>
              <a:rPr lang="zh-CN" altLang="en-US" sz="3200" dirty="0">
                <a:sym typeface="Arial" panose="020B0604020202020204" pitchFamily="34" charset="0"/>
              </a:rPr>
              <a:t>此刻在学习数学吗？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____________ Ann </a:t>
            </a:r>
            <a:r>
              <a:rPr lang="en-US" altLang="zh-CN" sz="3200" dirty="0" smtClean="0">
                <a:sym typeface="Arial" panose="020B0604020202020204" pitchFamily="34" charset="0"/>
              </a:rPr>
              <a:t>__________ </a:t>
            </a:r>
            <a:r>
              <a:rPr lang="en-US" altLang="zh-CN" sz="3200" dirty="0">
                <a:sym typeface="Arial" panose="020B0604020202020204" pitchFamily="34" charset="0"/>
              </a:rPr>
              <a:t>math right now?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18. </a:t>
            </a:r>
            <a:r>
              <a:rPr lang="zh-CN" altLang="en-US" sz="3200" dirty="0">
                <a:sym typeface="Arial" panose="020B0604020202020204" pitchFamily="34" charset="0"/>
              </a:rPr>
              <a:t>她又在通电话了。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She is talking </a:t>
            </a:r>
            <a:r>
              <a:rPr lang="en-US" altLang="zh-CN" sz="3200" dirty="0" smtClean="0">
                <a:sym typeface="Arial" panose="020B0604020202020204" pitchFamily="34" charset="0"/>
              </a:rPr>
              <a:t>_______________ </a:t>
            </a:r>
            <a:r>
              <a:rPr lang="en-US" altLang="zh-CN" sz="3200" dirty="0">
                <a:sym typeface="Arial" panose="020B0604020202020204" pitchFamily="34" charset="0"/>
              </a:rPr>
              <a:t>again.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19. </a:t>
            </a:r>
            <a:r>
              <a:rPr lang="zh-CN" altLang="en-US" sz="3200" dirty="0">
                <a:sym typeface="Arial" panose="020B0604020202020204" pitchFamily="34" charset="0"/>
              </a:rPr>
              <a:t>我此刻正在煮汤。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I </a:t>
            </a:r>
            <a:r>
              <a:rPr lang="en-US" altLang="zh-CN" sz="3200" dirty="0" smtClean="0">
                <a:sym typeface="Arial" panose="020B0604020202020204" pitchFamily="34" charset="0"/>
              </a:rPr>
              <a:t>_________________________ </a:t>
            </a:r>
            <a:r>
              <a:rPr lang="en-US" altLang="zh-CN" sz="3200" dirty="0">
                <a:sym typeface="Arial" panose="020B0604020202020204" pitchFamily="34" charset="0"/>
              </a:rPr>
              <a:t>right now.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20. </a:t>
            </a:r>
            <a:r>
              <a:rPr lang="zh-CN" altLang="en-US" sz="3200" dirty="0">
                <a:sym typeface="Arial" panose="020B0604020202020204" pitchFamily="34" charset="0"/>
              </a:rPr>
              <a:t>他们每天跑步两小时。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They </a:t>
            </a:r>
            <a:r>
              <a:rPr lang="en-US" altLang="zh-CN" sz="3200" dirty="0" smtClean="0">
                <a:sym typeface="Arial" panose="020B0604020202020204" pitchFamily="34" charset="0"/>
              </a:rPr>
              <a:t>______________________ </a:t>
            </a:r>
            <a:r>
              <a:rPr lang="en-US" altLang="zh-CN" sz="3200" dirty="0">
                <a:sym typeface="Arial" panose="020B0604020202020204" pitchFamily="34" charset="0"/>
              </a:rPr>
              <a:t>every day.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>
              <a:sym typeface="Arial" panose="020B0604020202020204" pitchFamily="34" charset="0"/>
            </a:endParaRPr>
          </a:p>
        </p:txBody>
      </p:sp>
      <p:sp>
        <p:nvSpPr>
          <p:cNvPr id="97283" name="TextBox 3"/>
          <p:cNvSpPr txBox="1">
            <a:spLocks noChangeArrowheads="1"/>
          </p:cNvSpPr>
          <p:nvPr/>
        </p:nvSpPr>
        <p:spPr bwMode="auto">
          <a:xfrm>
            <a:off x="2411413" y="981075"/>
            <a:ext cx="29956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 is cooking </a:t>
            </a:r>
          </a:p>
        </p:txBody>
      </p:sp>
      <p:sp>
        <p:nvSpPr>
          <p:cNvPr id="97284" name="TextBox 5"/>
          <p:cNvSpPr txBox="1">
            <a:spLocks noChangeArrowheads="1"/>
          </p:cNvSpPr>
          <p:nvPr/>
        </p:nvSpPr>
        <p:spPr bwMode="auto">
          <a:xfrm>
            <a:off x="539750" y="1844675"/>
            <a:ext cx="21859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Is</a:t>
            </a:r>
          </a:p>
        </p:txBody>
      </p:sp>
      <p:sp>
        <p:nvSpPr>
          <p:cNvPr id="97285" name="TextBox 3"/>
          <p:cNvSpPr txBox="1">
            <a:spLocks noChangeArrowheads="1"/>
          </p:cNvSpPr>
          <p:nvPr/>
        </p:nvSpPr>
        <p:spPr bwMode="auto">
          <a:xfrm>
            <a:off x="3995739" y="1844675"/>
            <a:ext cx="1643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study</a:t>
            </a:r>
          </a:p>
        </p:txBody>
      </p:sp>
      <p:sp>
        <p:nvSpPr>
          <p:cNvPr id="97286" name="TextBox 3"/>
          <p:cNvSpPr txBox="1">
            <a:spLocks noChangeArrowheads="1"/>
          </p:cNvSpPr>
          <p:nvPr/>
        </p:nvSpPr>
        <p:spPr bwMode="auto">
          <a:xfrm>
            <a:off x="2916238" y="2852738"/>
            <a:ext cx="3346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on the phone  </a:t>
            </a:r>
          </a:p>
        </p:txBody>
      </p:sp>
      <p:sp>
        <p:nvSpPr>
          <p:cNvPr id="97287" name="TextBox 3"/>
          <p:cNvSpPr txBox="1">
            <a:spLocks noChangeArrowheads="1"/>
          </p:cNvSpPr>
          <p:nvPr/>
        </p:nvSpPr>
        <p:spPr bwMode="auto">
          <a:xfrm>
            <a:off x="1835150" y="3789363"/>
            <a:ext cx="3803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am making soup </a:t>
            </a:r>
          </a:p>
        </p:txBody>
      </p:sp>
      <p:sp>
        <p:nvSpPr>
          <p:cNvPr id="97288" name="TextBox 3"/>
          <p:cNvSpPr txBox="1">
            <a:spLocks noChangeArrowheads="1"/>
          </p:cNvSpPr>
          <p:nvPr/>
        </p:nvSpPr>
        <p:spPr bwMode="auto">
          <a:xfrm>
            <a:off x="2195513" y="4797425"/>
            <a:ext cx="39973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run for two hours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/>
      <p:bldP spid="97284" grpId="0"/>
      <p:bldP spid="97285" grpId="0"/>
      <p:bldP spid="97286" grpId="0"/>
      <p:bldP spid="97287" grpId="0"/>
      <p:bldP spid="9728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1"/>
          <p:cNvSpPr txBox="1">
            <a:spLocks noChangeArrowheads="1"/>
          </p:cNvSpPr>
          <p:nvPr/>
        </p:nvSpPr>
        <p:spPr bwMode="auto">
          <a:xfrm>
            <a:off x="357188" y="15240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学 习 重 点</a:t>
            </a:r>
          </a:p>
        </p:txBody>
      </p:sp>
      <p:sp>
        <p:nvSpPr>
          <p:cNvPr id="73731" name="Rectangle 1"/>
          <p:cNvSpPr>
            <a:spLocks noChangeArrowheads="1"/>
          </p:cNvSpPr>
          <p:nvPr/>
        </p:nvSpPr>
        <p:spPr bwMode="auto">
          <a:xfrm>
            <a:off x="0" y="920750"/>
            <a:ext cx="91440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单词</a:t>
            </a:r>
            <a:r>
              <a:rPr lang="zh-CN" altLang="zh-CN" sz="3200" dirty="0"/>
              <a:t>: again, dry, cold, hot, warm. </a:t>
            </a:r>
          </a:p>
          <a:p>
            <a:pPr algn="l">
              <a:buFont typeface="Arial" panose="020B0604020202020204" pitchFamily="34" charset="0"/>
              <a:buNone/>
            </a:pPr>
            <a:endParaRPr lang="zh-CN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短语：</a:t>
            </a:r>
            <a:r>
              <a:rPr lang="zh-CN" altLang="zh-CN" sz="3200" dirty="0"/>
              <a:t>right now</a:t>
            </a:r>
          </a:p>
          <a:p>
            <a:pPr algn="l">
              <a:buFont typeface="Arial" panose="020B0604020202020204" pitchFamily="34" charset="0"/>
              <a:buNone/>
            </a:pPr>
            <a:endParaRPr lang="zh-CN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句型</a:t>
            </a:r>
            <a:r>
              <a:rPr lang="zh-CN" altLang="zh-CN" sz="3200" dirty="0"/>
              <a:t>: --- What are you doing?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         --- I am cooking.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         --- What’s he doing?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         --- He’s studying at his friend’s home?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         --- How’s it going?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         --- Not bad!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1"/>
          <p:cNvSpPr txBox="1">
            <a:spLocks noChangeArrowheads="1"/>
          </p:cNvSpPr>
          <p:nvPr/>
        </p:nvSpPr>
        <p:spPr bwMode="auto">
          <a:xfrm>
            <a:off x="357188" y="188912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4755" name="矩形 2"/>
          <p:cNvSpPr>
            <a:spLocks noChangeArrowheads="1"/>
          </p:cNvSpPr>
          <p:nvPr/>
        </p:nvSpPr>
        <p:spPr bwMode="auto">
          <a:xfrm>
            <a:off x="381000" y="1066800"/>
            <a:ext cx="84582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zh-CN" altLang="en-US" sz="3200" dirty="0"/>
              <a:t>一、请根据中文意思写出下列单词。（这些都是黑体单词，要好好记住哦。）</a:t>
            </a:r>
          </a:p>
          <a:p>
            <a:pPr algn="l"/>
            <a:r>
              <a:rPr lang="en-US" altLang="zh-CN" sz="3200" dirty="0"/>
              <a:t>1. ____________ adj. </a:t>
            </a:r>
            <a:r>
              <a:rPr lang="zh-CN" altLang="en-US" sz="3200" dirty="0"/>
              <a:t>干燥</a:t>
            </a:r>
            <a:r>
              <a:rPr lang="zh-CN" altLang="en-US" sz="3200" dirty="0" smtClean="0"/>
              <a:t>的</a:t>
            </a:r>
            <a:endParaRPr lang="zh-CN" altLang="en-US" sz="3200" dirty="0"/>
          </a:p>
          <a:p>
            <a:pPr algn="l"/>
            <a:r>
              <a:rPr lang="en-US" altLang="zh-CN" sz="3200" dirty="0"/>
              <a:t>2. ___________ adj. </a:t>
            </a:r>
            <a:r>
              <a:rPr lang="zh-CN" altLang="en-US" sz="3200" dirty="0"/>
              <a:t>寒冷</a:t>
            </a:r>
            <a:r>
              <a:rPr lang="zh-CN" altLang="en-US" sz="3200" dirty="0" smtClean="0"/>
              <a:t>的</a:t>
            </a:r>
            <a:endParaRPr lang="zh-CN" altLang="en-US" sz="3200" dirty="0"/>
          </a:p>
          <a:p>
            <a:pPr algn="l"/>
            <a:r>
              <a:rPr lang="en-US" altLang="zh-CN" sz="3200" dirty="0"/>
              <a:t>3. ___________ adj. </a:t>
            </a:r>
            <a:r>
              <a:rPr lang="zh-CN" altLang="en-US" sz="3200" dirty="0"/>
              <a:t>温暖的</a:t>
            </a:r>
          </a:p>
          <a:p>
            <a:pPr algn="l"/>
            <a:r>
              <a:rPr lang="en-US" altLang="zh-CN" sz="3200" dirty="0"/>
              <a:t>4. ____________ adj. </a:t>
            </a:r>
            <a:r>
              <a:rPr lang="zh-CN" altLang="en-US" sz="3200" dirty="0"/>
              <a:t>热</a:t>
            </a:r>
            <a:r>
              <a:rPr lang="zh-CN" altLang="en-US" sz="3200" dirty="0" smtClean="0"/>
              <a:t>的</a:t>
            </a:r>
            <a:endParaRPr lang="zh-CN" altLang="en-US" sz="3200" dirty="0"/>
          </a:p>
          <a:p>
            <a:pPr algn="l"/>
            <a:r>
              <a:rPr lang="en-US" altLang="zh-CN" sz="3200" dirty="0"/>
              <a:t>5. ___________ adv. </a:t>
            </a:r>
            <a:r>
              <a:rPr lang="zh-CN" altLang="en-US" sz="3200" dirty="0"/>
              <a:t>再一次；又一次</a:t>
            </a:r>
          </a:p>
        </p:txBody>
      </p:sp>
      <p:sp>
        <p:nvSpPr>
          <p:cNvPr id="74756" name="TextBox 10"/>
          <p:cNvSpPr txBox="1">
            <a:spLocks noChangeArrowheads="1"/>
          </p:cNvSpPr>
          <p:nvPr/>
        </p:nvSpPr>
        <p:spPr bwMode="auto">
          <a:xfrm>
            <a:off x="1165225" y="1993900"/>
            <a:ext cx="16716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dry</a:t>
            </a:r>
          </a:p>
        </p:txBody>
      </p:sp>
      <p:sp>
        <p:nvSpPr>
          <p:cNvPr id="74757" name="TextBox 12"/>
          <p:cNvSpPr txBox="1">
            <a:spLocks noChangeArrowheads="1"/>
          </p:cNvSpPr>
          <p:nvPr/>
        </p:nvSpPr>
        <p:spPr bwMode="auto">
          <a:xfrm>
            <a:off x="1311275" y="2493963"/>
            <a:ext cx="19748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cold</a:t>
            </a:r>
          </a:p>
        </p:txBody>
      </p:sp>
      <p:sp>
        <p:nvSpPr>
          <p:cNvPr id="74758" name="TextBox 11"/>
          <p:cNvSpPr txBox="1">
            <a:spLocks noChangeArrowheads="1"/>
          </p:cNvSpPr>
          <p:nvPr/>
        </p:nvSpPr>
        <p:spPr bwMode="auto">
          <a:xfrm>
            <a:off x="1136650" y="2916238"/>
            <a:ext cx="28336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warm</a:t>
            </a:r>
          </a:p>
        </p:txBody>
      </p:sp>
      <p:sp>
        <p:nvSpPr>
          <p:cNvPr id="74759" name="TextBox 11"/>
          <p:cNvSpPr txBox="1">
            <a:spLocks noChangeArrowheads="1"/>
          </p:cNvSpPr>
          <p:nvPr/>
        </p:nvSpPr>
        <p:spPr bwMode="auto">
          <a:xfrm>
            <a:off x="1063625" y="3421063"/>
            <a:ext cx="28336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hot</a:t>
            </a:r>
          </a:p>
        </p:txBody>
      </p:sp>
      <p:sp>
        <p:nvSpPr>
          <p:cNvPr id="74760" name="TextBox 11"/>
          <p:cNvSpPr txBox="1">
            <a:spLocks noChangeArrowheads="1"/>
          </p:cNvSpPr>
          <p:nvPr/>
        </p:nvSpPr>
        <p:spPr bwMode="auto">
          <a:xfrm>
            <a:off x="1208088" y="3924300"/>
            <a:ext cx="28336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again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74757" grpId="0"/>
      <p:bldP spid="74758" grpId="0"/>
      <p:bldP spid="74759" grpId="0"/>
      <p:bldP spid="747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7827" name="矩形 2"/>
          <p:cNvSpPr>
            <a:spLocks noChangeArrowheads="1"/>
          </p:cNvSpPr>
          <p:nvPr/>
        </p:nvSpPr>
        <p:spPr bwMode="auto">
          <a:xfrm>
            <a:off x="457200" y="1020762"/>
            <a:ext cx="8153400" cy="301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zh-CN" altLang="en-US" sz="3200" dirty="0"/>
              <a:t>二、请认真阅读课本，找出以下短语。</a:t>
            </a:r>
          </a:p>
          <a:p>
            <a:pPr algn="l"/>
            <a:r>
              <a:rPr lang="en-US" altLang="zh-CN" sz="3200" dirty="0"/>
              <a:t>6. </a:t>
            </a:r>
            <a:r>
              <a:rPr lang="zh-CN" altLang="en-US" sz="3200" dirty="0"/>
              <a:t>此刻；现在 </a:t>
            </a:r>
            <a:r>
              <a:rPr lang="en-US" altLang="zh-CN" sz="3200" dirty="0" smtClean="0"/>
              <a:t>____________________     </a:t>
            </a:r>
          </a:p>
          <a:p>
            <a:pPr algn="l"/>
            <a:r>
              <a:rPr lang="en-US" altLang="zh-CN" sz="3200" dirty="0" smtClean="0"/>
              <a:t>7</a:t>
            </a:r>
            <a:r>
              <a:rPr lang="en-US" altLang="zh-CN" sz="3200" dirty="0"/>
              <a:t>. </a:t>
            </a:r>
            <a:r>
              <a:rPr lang="zh-CN" altLang="en-US" sz="3200" dirty="0"/>
              <a:t>通电话 </a:t>
            </a:r>
            <a:r>
              <a:rPr lang="en-US" altLang="zh-CN" sz="3200" dirty="0" smtClean="0"/>
              <a:t>________________________</a:t>
            </a:r>
            <a:endParaRPr lang="en-US" altLang="zh-CN" sz="3200" dirty="0"/>
          </a:p>
          <a:p>
            <a:pPr algn="l"/>
            <a:r>
              <a:rPr lang="en-US" altLang="zh-CN" sz="3200" dirty="0"/>
              <a:t>8. </a:t>
            </a:r>
            <a:r>
              <a:rPr lang="zh-CN" altLang="en-US" sz="3200" dirty="0"/>
              <a:t>煮汤 </a:t>
            </a:r>
            <a:r>
              <a:rPr lang="en-US" altLang="zh-CN" sz="3200" dirty="0" smtClean="0"/>
              <a:t>__________________________      </a:t>
            </a:r>
          </a:p>
          <a:p>
            <a:pPr algn="l"/>
            <a:r>
              <a:rPr lang="en-US" altLang="zh-CN" sz="3200" dirty="0" smtClean="0"/>
              <a:t>9</a:t>
            </a:r>
            <a:r>
              <a:rPr lang="en-US" altLang="zh-CN" sz="3200" dirty="0"/>
              <a:t>. </a:t>
            </a:r>
            <a:r>
              <a:rPr lang="zh-CN" altLang="en-US" sz="3200" dirty="0"/>
              <a:t>每天 </a:t>
            </a:r>
            <a:r>
              <a:rPr lang="en-US" altLang="zh-CN" sz="3200" dirty="0" smtClean="0"/>
              <a:t>__________________________</a:t>
            </a:r>
            <a:endParaRPr lang="en-US" altLang="zh-CN" sz="3200" dirty="0"/>
          </a:p>
          <a:p>
            <a:pPr algn="l"/>
            <a:r>
              <a:rPr lang="en-US" altLang="zh-CN" sz="3200" dirty="0"/>
              <a:t>10. </a:t>
            </a:r>
            <a:r>
              <a:rPr lang="zh-CN" altLang="en-US" sz="3200" dirty="0"/>
              <a:t>做作业</a:t>
            </a:r>
            <a:r>
              <a:rPr lang="en-US" altLang="zh-CN" sz="3200" dirty="0" smtClean="0"/>
              <a:t>________________________</a:t>
            </a:r>
            <a:endParaRPr lang="en-US" altLang="zh-CN" sz="3200" dirty="0"/>
          </a:p>
        </p:txBody>
      </p:sp>
      <p:sp>
        <p:nvSpPr>
          <p:cNvPr id="77828" name="TextBox 9"/>
          <p:cNvSpPr txBox="1">
            <a:spLocks noChangeArrowheads="1"/>
          </p:cNvSpPr>
          <p:nvPr/>
        </p:nvSpPr>
        <p:spPr bwMode="auto">
          <a:xfrm>
            <a:off x="4021138" y="1430337"/>
            <a:ext cx="22145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right now</a:t>
            </a:r>
          </a:p>
        </p:txBody>
      </p:sp>
      <p:sp>
        <p:nvSpPr>
          <p:cNvPr id="77829" name="TextBox 10"/>
          <p:cNvSpPr txBox="1">
            <a:spLocks noChangeArrowheads="1"/>
          </p:cNvSpPr>
          <p:nvPr/>
        </p:nvSpPr>
        <p:spPr bwMode="auto">
          <a:xfrm>
            <a:off x="2895600" y="1935162"/>
            <a:ext cx="4578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talk on the phone </a:t>
            </a:r>
          </a:p>
        </p:txBody>
      </p:sp>
      <p:sp>
        <p:nvSpPr>
          <p:cNvPr id="77830" name="TextBox 12"/>
          <p:cNvSpPr txBox="1">
            <a:spLocks noChangeArrowheads="1"/>
          </p:cNvSpPr>
          <p:nvPr/>
        </p:nvSpPr>
        <p:spPr bwMode="auto">
          <a:xfrm>
            <a:off x="2895600" y="2438400"/>
            <a:ext cx="3251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make soup</a:t>
            </a:r>
          </a:p>
        </p:txBody>
      </p:sp>
      <p:sp>
        <p:nvSpPr>
          <p:cNvPr id="77831" name="TextBox 11"/>
          <p:cNvSpPr txBox="1">
            <a:spLocks noChangeArrowheads="1"/>
          </p:cNvSpPr>
          <p:nvPr/>
        </p:nvSpPr>
        <p:spPr bwMode="auto">
          <a:xfrm>
            <a:off x="2895600" y="2941637"/>
            <a:ext cx="4111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every day</a:t>
            </a:r>
          </a:p>
        </p:txBody>
      </p:sp>
      <p:sp>
        <p:nvSpPr>
          <p:cNvPr id="77832" name="TextBox 11"/>
          <p:cNvSpPr txBox="1">
            <a:spLocks noChangeArrowheads="1"/>
          </p:cNvSpPr>
          <p:nvPr/>
        </p:nvSpPr>
        <p:spPr bwMode="auto">
          <a:xfrm>
            <a:off x="2943225" y="3446462"/>
            <a:ext cx="42957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do (one</a:t>
            </a:r>
            <a:r>
              <a:rPr lang="en-US" altLang="zh-CN" sz="3200" b="1">
                <a:solidFill>
                  <a:srgbClr val="FF0000"/>
                </a:solidFill>
                <a:latin typeface="Calibri" panose="020F0502020204030204" pitchFamily="34" charset="0"/>
              </a:rPr>
              <a:t>’</a:t>
            </a:r>
            <a:r>
              <a:rPr lang="en-US" altLang="zh-CN" sz="3200" b="1">
                <a:solidFill>
                  <a:srgbClr val="FF0000"/>
                </a:solidFill>
              </a:rPr>
              <a:t>s) homework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29" grpId="0"/>
      <p:bldP spid="77830" grpId="0"/>
      <p:bldP spid="77831" grpId="0"/>
      <p:bldP spid="778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9875" name="矩形 2"/>
          <p:cNvSpPr>
            <a:spLocks noChangeArrowheads="1"/>
          </p:cNvSpPr>
          <p:nvPr/>
        </p:nvSpPr>
        <p:spPr bwMode="auto">
          <a:xfrm>
            <a:off x="0" y="571500"/>
            <a:ext cx="9144000" cy="5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三、熟读</a:t>
            </a:r>
            <a:r>
              <a:rPr lang="en-US" altLang="zh-CN" sz="3200" dirty="0"/>
              <a:t>Grammar Focus</a:t>
            </a:r>
            <a:r>
              <a:rPr lang="zh-CN" altLang="en-US" sz="3200" dirty="0"/>
              <a:t>，完成下列句子。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11. </a:t>
            </a:r>
            <a:r>
              <a:rPr lang="zh-CN" altLang="en-US" sz="3200" dirty="0"/>
              <a:t>天气如何</a:t>
            </a:r>
            <a:r>
              <a:rPr lang="zh-CN" altLang="zh-CN" sz="3200" dirty="0"/>
              <a:t>?</a:t>
            </a:r>
            <a:r>
              <a:rPr lang="zh-CN" altLang="en-US" sz="3200" dirty="0"/>
              <a:t>（</a:t>
            </a:r>
            <a:r>
              <a:rPr lang="zh-CN" altLang="zh-CN" sz="3200" dirty="0"/>
              <a:t>how</a:t>
            </a:r>
            <a:r>
              <a:rPr lang="zh-CN" altLang="en-US" sz="3200" dirty="0"/>
              <a:t>）</a:t>
            </a:r>
            <a:r>
              <a:rPr lang="zh-CN" altLang="zh-CN" sz="3200" dirty="0"/>
              <a:t>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12. </a:t>
            </a:r>
            <a:r>
              <a:rPr lang="zh-CN" altLang="en-US" sz="3200" dirty="0"/>
              <a:t>一切都好吗？</a:t>
            </a:r>
            <a:r>
              <a:rPr lang="zh-CN" altLang="zh-CN" sz="3200" dirty="0"/>
              <a:t>(how) 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13. </a:t>
            </a:r>
            <a:r>
              <a:rPr lang="zh-CN" altLang="en-US" sz="3200" dirty="0"/>
              <a:t>他们正在做什么？</a:t>
            </a:r>
            <a:r>
              <a:rPr lang="zh-CN" altLang="zh-CN" sz="3200" dirty="0"/>
              <a:t>(What) 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14. </a:t>
            </a:r>
            <a:r>
              <a:rPr lang="zh-CN" altLang="en-US" sz="3200" dirty="0"/>
              <a:t>他们正在公园踢足球。</a:t>
            </a:r>
            <a:r>
              <a:rPr lang="zh-CN" altLang="zh-CN" sz="3200" dirty="0"/>
              <a:t>(play soccer) ______________________________________</a:t>
            </a:r>
            <a:r>
              <a:rPr lang="en-US" altLang="en-US" sz="3200" dirty="0"/>
              <a:t>_______</a:t>
            </a:r>
            <a:r>
              <a:rPr lang="zh-CN" altLang="zh-CN" sz="3200" dirty="0"/>
              <a:t>_</a:t>
            </a:r>
          </a:p>
          <a:p>
            <a:pPr algn="l">
              <a:buFont typeface="Arial" panose="020B0604020202020204" pitchFamily="34" charset="0"/>
              <a:buNone/>
            </a:pPr>
            <a:endParaRPr lang="zh-CN" altLang="zh-CN" sz="3200" dirty="0"/>
          </a:p>
        </p:txBody>
      </p:sp>
      <p:sp>
        <p:nvSpPr>
          <p:cNvPr id="79876" name="TextBox 13"/>
          <p:cNvSpPr txBox="1">
            <a:spLocks noChangeArrowheads="1"/>
          </p:cNvSpPr>
          <p:nvPr/>
        </p:nvSpPr>
        <p:spPr bwMode="auto">
          <a:xfrm>
            <a:off x="152400" y="1571625"/>
            <a:ext cx="8964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How’s the weather?/ What’s the weather like? </a:t>
            </a:r>
          </a:p>
        </p:txBody>
      </p:sp>
      <p:sp>
        <p:nvSpPr>
          <p:cNvPr id="79877" name="TextBox 15"/>
          <p:cNvSpPr txBox="1">
            <a:spLocks noChangeArrowheads="1"/>
          </p:cNvSpPr>
          <p:nvPr/>
        </p:nvSpPr>
        <p:spPr bwMode="auto">
          <a:xfrm>
            <a:off x="179388" y="2492375"/>
            <a:ext cx="7099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How’s it going? </a:t>
            </a:r>
          </a:p>
        </p:txBody>
      </p:sp>
      <p:sp>
        <p:nvSpPr>
          <p:cNvPr id="79878" name="TextBox 17"/>
          <p:cNvSpPr txBox="1">
            <a:spLocks noChangeArrowheads="1"/>
          </p:cNvSpPr>
          <p:nvPr/>
        </p:nvSpPr>
        <p:spPr bwMode="auto">
          <a:xfrm>
            <a:off x="250825" y="3429000"/>
            <a:ext cx="79295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What are they doing?   </a:t>
            </a:r>
          </a:p>
        </p:txBody>
      </p:sp>
      <p:sp>
        <p:nvSpPr>
          <p:cNvPr id="79879" name="TextBox 17"/>
          <p:cNvSpPr txBox="1">
            <a:spLocks noChangeArrowheads="1"/>
          </p:cNvSpPr>
          <p:nvPr/>
        </p:nvSpPr>
        <p:spPr bwMode="auto">
          <a:xfrm>
            <a:off x="323850" y="4365625"/>
            <a:ext cx="83708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They are playing football/ soccer in/at the park.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/>
      <p:bldP spid="79877" grpId="0"/>
      <p:bldP spid="79878" grpId="0"/>
      <p:bldP spid="798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81923" name="矩形 2"/>
          <p:cNvSpPr>
            <a:spLocks noChangeArrowheads="1"/>
          </p:cNvSpPr>
          <p:nvPr/>
        </p:nvSpPr>
        <p:spPr bwMode="auto">
          <a:xfrm>
            <a:off x="0" y="571500"/>
            <a:ext cx="9144000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endParaRPr lang="en-US" altLang="zh-CN" sz="3200"/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/>
              <a:t>15. </a:t>
            </a:r>
            <a:r>
              <a:rPr lang="zh-CN" altLang="en-US" sz="3200"/>
              <a:t>他正在朋友家学习。</a:t>
            </a:r>
            <a:r>
              <a:rPr lang="zh-CN" altLang="zh-CN" sz="3200"/>
              <a:t>(study) 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/>
              <a:t>16. </a:t>
            </a:r>
            <a:r>
              <a:rPr lang="zh-CN" altLang="en-US" sz="3200"/>
              <a:t>我正在做饭。</a:t>
            </a:r>
            <a:r>
              <a:rPr lang="zh-CN" altLang="zh-CN" sz="3200"/>
              <a:t>(cook) 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/>
              <a:t>17. </a:t>
            </a:r>
            <a:r>
              <a:rPr lang="zh-CN" altLang="en-US" sz="3200"/>
              <a:t>今天多云。（</a:t>
            </a:r>
            <a:r>
              <a:rPr lang="zh-CN" altLang="zh-CN" sz="3200"/>
              <a:t>cloudy</a:t>
            </a:r>
            <a:r>
              <a:rPr lang="zh-CN" altLang="en-US" sz="3200"/>
              <a:t>）</a:t>
            </a:r>
            <a:r>
              <a:rPr lang="zh-CN" altLang="zh-CN" sz="3200"/>
              <a:t>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/>
              <a:t>18. </a:t>
            </a:r>
            <a:r>
              <a:rPr lang="zh-CN" altLang="en-US" sz="3200"/>
              <a:t>今天下雨。（</a:t>
            </a:r>
            <a:r>
              <a:rPr lang="zh-CN" altLang="zh-CN" sz="3200"/>
              <a:t>rainy/raining</a:t>
            </a:r>
            <a:r>
              <a:rPr lang="zh-CN" altLang="en-US" sz="3200"/>
              <a:t>）</a:t>
            </a:r>
            <a:r>
              <a:rPr lang="zh-CN" altLang="zh-CN" sz="3200"/>
              <a:t>_______________________________________</a:t>
            </a:r>
          </a:p>
        </p:txBody>
      </p:sp>
      <p:sp>
        <p:nvSpPr>
          <p:cNvPr id="81924" name="TextBox 13"/>
          <p:cNvSpPr txBox="1">
            <a:spLocks noChangeArrowheads="1"/>
          </p:cNvSpPr>
          <p:nvPr/>
        </p:nvSpPr>
        <p:spPr bwMode="auto">
          <a:xfrm>
            <a:off x="150813" y="1571625"/>
            <a:ext cx="8531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He</a:t>
            </a:r>
            <a:r>
              <a:rPr lang="en-US" altLang="zh-CN" sz="3200" b="1">
                <a:solidFill>
                  <a:srgbClr val="FF0000"/>
                </a:solidFill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s studying at his friend</a:t>
            </a:r>
            <a:r>
              <a:rPr lang="en-US" altLang="zh-CN" sz="3200" b="1">
                <a:solidFill>
                  <a:srgbClr val="FF0000"/>
                </a:solidFill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s home.  </a:t>
            </a:r>
          </a:p>
        </p:txBody>
      </p:sp>
      <p:sp>
        <p:nvSpPr>
          <p:cNvPr id="81925" name="TextBox 15"/>
          <p:cNvSpPr txBox="1">
            <a:spLocks noChangeArrowheads="1"/>
          </p:cNvSpPr>
          <p:nvPr/>
        </p:nvSpPr>
        <p:spPr bwMode="auto">
          <a:xfrm>
            <a:off x="179388" y="2492375"/>
            <a:ext cx="7099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I</a:t>
            </a:r>
            <a:r>
              <a:rPr lang="en-US" altLang="zh-CN" sz="3200" b="1">
                <a:solidFill>
                  <a:srgbClr val="FF0000"/>
                </a:solidFill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m cooking. </a:t>
            </a:r>
          </a:p>
        </p:txBody>
      </p:sp>
      <p:sp>
        <p:nvSpPr>
          <p:cNvPr id="81926" name="TextBox 17"/>
          <p:cNvSpPr txBox="1">
            <a:spLocks noChangeArrowheads="1"/>
          </p:cNvSpPr>
          <p:nvPr/>
        </p:nvSpPr>
        <p:spPr bwMode="auto">
          <a:xfrm>
            <a:off x="250825" y="3429000"/>
            <a:ext cx="79295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It</a:t>
            </a:r>
            <a:r>
              <a:rPr lang="en-US" altLang="zh-CN" sz="3200" b="1">
                <a:solidFill>
                  <a:srgbClr val="FF0000"/>
                </a:solidFill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s cloudy today.   </a:t>
            </a:r>
          </a:p>
        </p:txBody>
      </p:sp>
      <p:sp>
        <p:nvSpPr>
          <p:cNvPr id="81927" name="TextBox 17"/>
          <p:cNvSpPr txBox="1">
            <a:spLocks noChangeArrowheads="1"/>
          </p:cNvSpPr>
          <p:nvPr/>
        </p:nvSpPr>
        <p:spPr bwMode="auto">
          <a:xfrm>
            <a:off x="322263" y="4365625"/>
            <a:ext cx="79295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It</a:t>
            </a:r>
            <a:r>
              <a:rPr lang="en-US" altLang="zh-CN" sz="3200" b="1">
                <a:solidFill>
                  <a:srgbClr val="FF0000"/>
                </a:solidFill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s rainy today./It</a:t>
            </a:r>
            <a:r>
              <a:rPr lang="en-US" altLang="zh-CN" sz="3200" b="1">
                <a:solidFill>
                  <a:srgbClr val="FF0000"/>
                </a:solidFill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s raining today.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/>
      <p:bldP spid="81925" grpId="0"/>
      <p:bldP spid="81926" grpId="0"/>
      <p:bldP spid="819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思 考 探 究</a:t>
            </a:r>
          </a:p>
        </p:txBody>
      </p:sp>
      <p:sp>
        <p:nvSpPr>
          <p:cNvPr id="83971" name="矩形 2"/>
          <p:cNvSpPr>
            <a:spLocks noChangeArrowheads="1"/>
          </p:cNvSpPr>
          <p:nvPr/>
        </p:nvSpPr>
        <p:spPr bwMode="auto">
          <a:xfrm>
            <a:off x="0" y="715963"/>
            <a:ext cx="9144000" cy="545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★ </a:t>
            </a:r>
            <a:r>
              <a:rPr lang="zh-CN" altLang="en-US" sz="3200" dirty="0"/>
              <a:t>现在进行时态的陈述句：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主语</a:t>
            </a:r>
            <a:r>
              <a:rPr lang="en-US" altLang="zh-CN" sz="3200" dirty="0"/>
              <a:t>+ be (is/am/are) + v.-</a:t>
            </a:r>
            <a:r>
              <a:rPr lang="en-US" altLang="zh-CN" sz="3200" dirty="0" err="1"/>
              <a:t>ing</a:t>
            </a:r>
            <a:r>
              <a:rPr lang="en-US" altLang="zh-CN" sz="3200" dirty="0"/>
              <a:t> + </a:t>
            </a:r>
            <a:r>
              <a:rPr lang="zh-CN" altLang="en-US" sz="3200" dirty="0"/>
              <a:t>其他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1. </a:t>
            </a:r>
            <a:r>
              <a:rPr lang="zh-CN" altLang="en-US" sz="3200" dirty="0"/>
              <a:t>当句子的主语是</a:t>
            </a:r>
            <a:r>
              <a:rPr lang="en-US" altLang="zh-CN" sz="3200" dirty="0"/>
              <a:t>I </a:t>
            </a:r>
            <a:r>
              <a:rPr lang="zh-CN" altLang="en-US" sz="3200" dirty="0"/>
              <a:t>时，</a:t>
            </a:r>
            <a:r>
              <a:rPr lang="en-US" altLang="zh-CN" sz="3200" dirty="0"/>
              <a:t>be </a:t>
            </a:r>
            <a:r>
              <a:rPr lang="zh-CN" altLang="en-US" sz="3200" dirty="0"/>
              <a:t>动词应该用 </a:t>
            </a:r>
            <a:r>
              <a:rPr lang="en-US" altLang="zh-CN" sz="3200" dirty="0"/>
              <a:t>________</a:t>
            </a:r>
            <a:r>
              <a:rPr lang="zh-CN" altLang="en-US" sz="3200" dirty="0"/>
              <a:t>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2. </a:t>
            </a:r>
            <a:r>
              <a:rPr lang="zh-CN" altLang="en-US" sz="3200" dirty="0"/>
              <a:t>当句子的主语是第三人称单数（如：</a:t>
            </a:r>
            <a:r>
              <a:rPr lang="en-US" altLang="zh-CN" sz="3200" dirty="0"/>
              <a:t>she/ he/ it/Tom/ the teacher </a:t>
            </a:r>
            <a:r>
              <a:rPr lang="zh-CN" altLang="en-US" sz="3200" dirty="0"/>
              <a:t>等）时，</a:t>
            </a:r>
            <a:r>
              <a:rPr lang="en-US" altLang="zh-CN" sz="3200" dirty="0"/>
              <a:t>be </a:t>
            </a:r>
            <a:r>
              <a:rPr lang="zh-CN" altLang="en-US" sz="3200" dirty="0"/>
              <a:t>动词应该用 </a:t>
            </a:r>
            <a:r>
              <a:rPr lang="en-US" altLang="zh-CN" sz="3200" dirty="0"/>
              <a:t>_____</a:t>
            </a:r>
            <a:r>
              <a:rPr lang="zh-CN" altLang="en-US" sz="3200" dirty="0"/>
              <a:t>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3. </a:t>
            </a:r>
            <a:r>
              <a:rPr lang="zh-CN" altLang="en-US" sz="3200" dirty="0"/>
              <a:t>当句子的主语是第二人称单数（</a:t>
            </a:r>
            <a:r>
              <a:rPr lang="en-US" altLang="zh-CN" sz="3200" dirty="0"/>
              <a:t>you</a:t>
            </a:r>
            <a:r>
              <a:rPr lang="zh-CN" altLang="en-US" sz="3200" dirty="0"/>
              <a:t>）和各人称复数（如：</a:t>
            </a:r>
            <a:r>
              <a:rPr lang="en-US" altLang="zh-CN" sz="3200" dirty="0"/>
              <a:t>we/ you/ they/ Tom and Jim/ the teachers </a:t>
            </a:r>
            <a:r>
              <a:rPr lang="zh-CN" altLang="en-US" sz="3200" dirty="0"/>
              <a:t>等）时，</a:t>
            </a:r>
            <a:r>
              <a:rPr lang="en-US" altLang="zh-CN" sz="3200" dirty="0"/>
              <a:t>be </a:t>
            </a:r>
            <a:r>
              <a:rPr lang="zh-CN" altLang="en-US" sz="3200" dirty="0"/>
              <a:t>动词应该用 </a:t>
            </a:r>
            <a:r>
              <a:rPr lang="en-US" altLang="zh-CN" sz="3200" dirty="0"/>
              <a:t>___________</a:t>
            </a:r>
            <a:r>
              <a:rPr lang="zh-CN" altLang="en-US" sz="3200" dirty="0"/>
              <a:t>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【</a:t>
            </a:r>
            <a:r>
              <a:rPr lang="zh-CN" altLang="en-US" sz="3200" dirty="0"/>
              <a:t>完成句子</a:t>
            </a:r>
            <a:r>
              <a:rPr lang="en-US" altLang="zh-CN" sz="3200" dirty="0"/>
              <a:t>】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4. </a:t>
            </a:r>
            <a:r>
              <a:rPr lang="zh-CN" altLang="en-US" sz="3200" dirty="0"/>
              <a:t>同学们正在做作业。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The students ________________________ now.</a:t>
            </a:r>
          </a:p>
        </p:txBody>
      </p:sp>
      <p:sp>
        <p:nvSpPr>
          <p:cNvPr id="83972" name="TextBox 2"/>
          <p:cNvSpPr txBox="1">
            <a:spLocks noChangeArrowheads="1"/>
          </p:cNvSpPr>
          <p:nvPr/>
        </p:nvSpPr>
        <p:spPr bwMode="auto">
          <a:xfrm>
            <a:off x="7091363" y="1628775"/>
            <a:ext cx="19605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am</a:t>
            </a:r>
          </a:p>
        </p:txBody>
      </p:sp>
      <p:sp>
        <p:nvSpPr>
          <p:cNvPr id="83973" name="TextBox 2"/>
          <p:cNvSpPr txBox="1">
            <a:spLocks noChangeArrowheads="1"/>
          </p:cNvSpPr>
          <p:nvPr/>
        </p:nvSpPr>
        <p:spPr bwMode="auto">
          <a:xfrm>
            <a:off x="7667625" y="2636838"/>
            <a:ext cx="15763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is</a:t>
            </a:r>
          </a:p>
        </p:txBody>
      </p:sp>
      <p:sp>
        <p:nvSpPr>
          <p:cNvPr id="83974" name="TextBox 2"/>
          <p:cNvSpPr txBox="1">
            <a:spLocks noChangeArrowheads="1"/>
          </p:cNvSpPr>
          <p:nvPr/>
        </p:nvSpPr>
        <p:spPr bwMode="auto">
          <a:xfrm>
            <a:off x="6515100" y="4076700"/>
            <a:ext cx="15763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are</a:t>
            </a:r>
          </a:p>
        </p:txBody>
      </p:sp>
      <p:sp>
        <p:nvSpPr>
          <p:cNvPr id="83975" name="TextBox 2"/>
          <p:cNvSpPr txBox="1">
            <a:spLocks noChangeArrowheads="1"/>
          </p:cNvSpPr>
          <p:nvPr/>
        </p:nvSpPr>
        <p:spPr bwMode="auto">
          <a:xfrm>
            <a:off x="2406650" y="5518150"/>
            <a:ext cx="5895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are doing their homework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/>
      <p:bldP spid="83973" grpId="0"/>
      <p:bldP spid="83974" grpId="0"/>
      <p:bldP spid="839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矩形 1"/>
          <p:cNvSpPr>
            <a:spLocks noChangeArrowheads="1"/>
          </p:cNvSpPr>
          <p:nvPr/>
        </p:nvSpPr>
        <p:spPr bwMode="auto">
          <a:xfrm>
            <a:off x="0" y="287338"/>
            <a:ext cx="91440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>
                <a:sym typeface="Arial" panose="020B0604020202020204" pitchFamily="34" charset="0"/>
              </a:rPr>
              <a:t>5. </a:t>
            </a:r>
            <a:r>
              <a:rPr lang="zh-CN" altLang="en-US" sz="3200" dirty="0">
                <a:sym typeface="Arial" panose="020B0604020202020204" pitchFamily="34" charset="0"/>
              </a:rPr>
              <a:t>我的哥哥此刻正在通电话。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>
                <a:sym typeface="Arial" panose="020B0604020202020204" pitchFamily="34" charset="0"/>
              </a:rPr>
              <a:t>My brother ______________________ right now.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>
                <a:sym typeface="Arial" panose="020B0604020202020204" pitchFamily="34" charset="0"/>
              </a:rPr>
              <a:t>6. </a:t>
            </a:r>
            <a:r>
              <a:rPr lang="zh-CN" altLang="en-US" sz="3200" dirty="0">
                <a:sym typeface="Arial" panose="020B0604020202020204" pitchFamily="34" charset="0"/>
              </a:rPr>
              <a:t>看，汤姆和他的弟弟在游泳。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>
                <a:sym typeface="Arial" panose="020B0604020202020204" pitchFamily="34" charset="0"/>
              </a:rPr>
              <a:t>Look, Tom and his brother ________________.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>
                <a:sym typeface="Arial" panose="020B0604020202020204" pitchFamily="34" charset="0"/>
              </a:rPr>
              <a:t>7. </a:t>
            </a:r>
            <a:r>
              <a:rPr lang="zh-CN" altLang="en-US" sz="3200" dirty="0">
                <a:sym typeface="Arial" panose="020B0604020202020204" pitchFamily="34" charset="0"/>
              </a:rPr>
              <a:t>听，孩子们在唱歌。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>
                <a:sym typeface="Arial" panose="020B0604020202020204" pitchFamily="34" charset="0"/>
              </a:rPr>
              <a:t>Listen, the children _______________________.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>
                <a:sym typeface="Arial" panose="020B0604020202020204" pitchFamily="34" charset="0"/>
              </a:rPr>
              <a:t>8. </a:t>
            </a:r>
            <a:r>
              <a:rPr lang="zh-CN" altLang="en-US" sz="3200" dirty="0">
                <a:sym typeface="Arial" panose="020B0604020202020204" pitchFamily="34" charset="0"/>
              </a:rPr>
              <a:t>从</a:t>
            </a:r>
            <a:r>
              <a:rPr lang="zh-CN" altLang="zh-CN" sz="3200" dirty="0">
                <a:sym typeface="Arial" panose="020B0604020202020204" pitchFamily="34" charset="0"/>
              </a:rPr>
              <a:t>5-7</a:t>
            </a:r>
            <a:r>
              <a:rPr lang="zh-CN" altLang="en-US" sz="3200" dirty="0">
                <a:sym typeface="Arial" panose="020B0604020202020204" pitchFamily="34" charset="0"/>
              </a:rPr>
              <a:t>句中找出现在进行时态的标志性单词和短语：</a:t>
            </a:r>
            <a:r>
              <a:rPr lang="zh-CN" altLang="zh-CN" sz="3200" dirty="0">
                <a:sym typeface="Arial" panose="020B0604020202020204" pitchFamily="34" charset="0"/>
              </a:rPr>
              <a:t>now, _____________, ________________, 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>
                <a:sym typeface="Arial" panose="020B0604020202020204" pitchFamily="34" charset="0"/>
              </a:rPr>
              <a:t>★</a:t>
            </a:r>
            <a:r>
              <a:rPr lang="zh-CN" altLang="en-US" sz="3200" dirty="0">
                <a:sym typeface="Arial" panose="020B0604020202020204" pitchFamily="34" charset="0"/>
              </a:rPr>
              <a:t>现在进行时态的特殊疑问句：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例：</a:t>
            </a:r>
            <a:r>
              <a:rPr lang="zh-CN" altLang="zh-CN" sz="3200" dirty="0">
                <a:sym typeface="Arial" panose="020B0604020202020204" pitchFamily="34" charset="0"/>
              </a:rPr>
              <a:t>A. What are they doing?   B. What is he doing?  C. How is it going?</a:t>
            </a:r>
          </a:p>
        </p:txBody>
      </p:sp>
      <p:sp>
        <p:nvSpPr>
          <p:cNvPr id="86019" name="TextBox 2"/>
          <p:cNvSpPr txBox="1">
            <a:spLocks noChangeArrowheads="1"/>
          </p:cNvSpPr>
          <p:nvPr/>
        </p:nvSpPr>
        <p:spPr bwMode="auto">
          <a:xfrm>
            <a:off x="2484438" y="692150"/>
            <a:ext cx="4724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is talking on the phone  </a:t>
            </a:r>
          </a:p>
        </p:txBody>
      </p:sp>
      <p:sp>
        <p:nvSpPr>
          <p:cNvPr id="86020" name="TextBox 2"/>
          <p:cNvSpPr txBox="1">
            <a:spLocks noChangeArrowheads="1"/>
          </p:cNvSpPr>
          <p:nvPr/>
        </p:nvSpPr>
        <p:spPr bwMode="auto">
          <a:xfrm>
            <a:off x="5148263" y="1700213"/>
            <a:ext cx="3346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are swimming</a:t>
            </a:r>
          </a:p>
        </p:txBody>
      </p:sp>
      <p:sp>
        <p:nvSpPr>
          <p:cNvPr id="86021" name="TextBox 2"/>
          <p:cNvSpPr txBox="1">
            <a:spLocks noChangeArrowheads="1"/>
          </p:cNvSpPr>
          <p:nvPr/>
        </p:nvSpPr>
        <p:spPr bwMode="auto">
          <a:xfrm>
            <a:off x="4067175" y="2636838"/>
            <a:ext cx="37179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are singing</a:t>
            </a:r>
          </a:p>
        </p:txBody>
      </p:sp>
      <p:sp>
        <p:nvSpPr>
          <p:cNvPr id="86022" name="TextBox 2"/>
          <p:cNvSpPr txBox="1">
            <a:spLocks noChangeArrowheads="1"/>
          </p:cNvSpPr>
          <p:nvPr/>
        </p:nvSpPr>
        <p:spPr bwMode="auto">
          <a:xfrm>
            <a:off x="1835150" y="3573463"/>
            <a:ext cx="37179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right now</a:t>
            </a:r>
          </a:p>
        </p:txBody>
      </p:sp>
      <p:sp>
        <p:nvSpPr>
          <p:cNvPr id="86023" name="TextBox 2"/>
          <p:cNvSpPr txBox="1">
            <a:spLocks noChangeArrowheads="1"/>
          </p:cNvSpPr>
          <p:nvPr/>
        </p:nvSpPr>
        <p:spPr bwMode="auto">
          <a:xfrm>
            <a:off x="4932363" y="3644900"/>
            <a:ext cx="37179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look</a:t>
            </a:r>
          </a:p>
        </p:txBody>
      </p:sp>
      <p:sp>
        <p:nvSpPr>
          <p:cNvPr id="86024" name="TextBox 2"/>
          <p:cNvSpPr txBox="1">
            <a:spLocks noChangeArrowheads="1"/>
          </p:cNvSpPr>
          <p:nvPr/>
        </p:nvSpPr>
        <p:spPr bwMode="auto">
          <a:xfrm>
            <a:off x="323850" y="4076700"/>
            <a:ext cx="37179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listen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/>
      <p:bldP spid="86020" grpId="0"/>
      <p:bldP spid="86021" grpId="0"/>
      <p:bldP spid="86022" grpId="0"/>
      <p:bldP spid="86023" grpId="0"/>
      <p:bldP spid="860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矩形 1"/>
          <p:cNvSpPr>
            <a:spLocks noChangeArrowheads="1"/>
          </p:cNvSpPr>
          <p:nvPr/>
        </p:nvSpPr>
        <p:spPr bwMode="auto">
          <a:xfrm>
            <a:off x="0" y="1588"/>
            <a:ext cx="9144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zh-CN" sz="3200">
                <a:sym typeface="Arial" panose="020B0604020202020204" pitchFamily="34" charset="0"/>
              </a:rPr>
              <a:t>9. </a:t>
            </a:r>
            <a:r>
              <a:rPr lang="zh-CN" altLang="en-US" sz="3200">
                <a:sym typeface="Arial" panose="020B0604020202020204" pitchFamily="34" charset="0"/>
              </a:rPr>
              <a:t>特殊疑问句的构成：疑问词 </a:t>
            </a:r>
            <a:r>
              <a:rPr lang="zh-CN" altLang="zh-CN" sz="3200">
                <a:sym typeface="Arial" panose="020B0604020202020204" pitchFamily="34" charset="0"/>
              </a:rPr>
              <a:t>+ _____________ +</a:t>
            </a:r>
            <a:r>
              <a:rPr lang="zh-CN" altLang="en-US" sz="3200">
                <a:sym typeface="Arial" panose="020B0604020202020204" pitchFamily="34" charset="0"/>
              </a:rPr>
              <a:t>主语</a:t>
            </a:r>
            <a:r>
              <a:rPr lang="zh-CN" altLang="zh-CN" sz="3200">
                <a:sym typeface="Arial" panose="020B0604020202020204" pitchFamily="34" charset="0"/>
              </a:rPr>
              <a:t>+ v.-ing + </a:t>
            </a:r>
            <a:r>
              <a:rPr lang="zh-CN" altLang="en-US" sz="3200">
                <a:sym typeface="Arial" panose="020B0604020202020204" pitchFamily="34" charset="0"/>
              </a:rPr>
              <a:t>其他</a:t>
            </a:r>
            <a:r>
              <a:rPr lang="zh-CN" altLang="zh-CN" sz="3200">
                <a:sym typeface="Arial" panose="020B0604020202020204" pitchFamily="34" charset="0"/>
              </a:rPr>
              <a:t>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>
                <a:sym typeface="Arial" panose="020B0604020202020204" pitchFamily="34" charset="0"/>
              </a:rPr>
              <a:t>【</a:t>
            </a:r>
            <a:r>
              <a:rPr lang="zh-CN" altLang="en-US" sz="3200">
                <a:sym typeface="Arial" panose="020B0604020202020204" pitchFamily="34" charset="0"/>
              </a:rPr>
              <a:t>完成句子</a:t>
            </a:r>
            <a:r>
              <a:rPr lang="zh-CN" altLang="zh-CN" sz="3200">
                <a:sym typeface="Arial" panose="020B0604020202020204" pitchFamily="34" charset="0"/>
              </a:rPr>
              <a:t>】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>
                <a:sym typeface="Arial" panose="020B0604020202020204" pitchFamily="34" charset="0"/>
              </a:rPr>
              <a:t>10. </a:t>
            </a:r>
            <a:r>
              <a:rPr lang="zh-CN" altLang="en-US" sz="3200">
                <a:sym typeface="Arial" panose="020B0604020202020204" pitchFamily="34" charset="0"/>
              </a:rPr>
              <a:t>你在干什么</a:t>
            </a:r>
            <a:r>
              <a:rPr lang="zh-CN" altLang="zh-CN" sz="3200">
                <a:sym typeface="Arial" panose="020B0604020202020204" pitchFamily="34" charset="0"/>
              </a:rPr>
              <a:t>?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>
                <a:sym typeface="Arial" panose="020B0604020202020204" pitchFamily="34" charset="0"/>
              </a:rPr>
              <a:t>______  ________ you _____________?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>
                <a:sym typeface="Arial" panose="020B0604020202020204" pitchFamily="34" charset="0"/>
              </a:rPr>
              <a:t>11. </a:t>
            </a:r>
            <a:r>
              <a:rPr lang="zh-CN" altLang="en-US" sz="3200">
                <a:sym typeface="Arial" panose="020B0604020202020204" pitchFamily="34" charset="0"/>
              </a:rPr>
              <a:t>他正在写 </a:t>
            </a:r>
            <a:r>
              <a:rPr lang="zh-CN" altLang="zh-CN" sz="3200">
                <a:sym typeface="Arial" panose="020B0604020202020204" pitchFamily="34" charset="0"/>
              </a:rPr>
              <a:t>(write) </a:t>
            </a:r>
            <a:r>
              <a:rPr lang="zh-CN" altLang="en-US" sz="3200">
                <a:sym typeface="Arial" panose="020B0604020202020204" pitchFamily="34" charset="0"/>
              </a:rPr>
              <a:t>什么？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>
                <a:sym typeface="Arial" panose="020B0604020202020204" pitchFamily="34" charset="0"/>
              </a:rPr>
              <a:t>____________ ___________ he ____________?</a:t>
            </a:r>
          </a:p>
        </p:txBody>
      </p:sp>
      <p:sp>
        <p:nvSpPr>
          <p:cNvPr id="87043" name="TextBox 2"/>
          <p:cNvSpPr txBox="1">
            <a:spLocks noChangeArrowheads="1"/>
          </p:cNvSpPr>
          <p:nvPr/>
        </p:nvSpPr>
        <p:spPr bwMode="auto">
          <a:xfrm>
            <a:off x="5940425" y="-26988"/>
            <a:ext cx="31067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be (is/am/are)  </a:t>
            </a:r>
          </a:p>
        </p:txBody>
      </p:sp>
      <p:sp>
        <p:nvSpPr>
          <p:cNvPr id="87044" name="TextBox 2"/>
          <p:cNvSpPr txBox="1">
            <a:spLocks noChangeArrowheads="1"/>
          </p:cNvSpPr>
          <p:nvPr/>
        </p:nvSpPr>
        <p:spPr bwMode="auto">
          <a:xfrm>
            <a:off x="4787900" y="1773238"/>
            <a:ext cx="14747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doing</a:t>
            </a:r>
          </a:p>
        </p:txBody>
      </p:sp>
      <p:sp>
        <p:nvSpPr>
          <p:cNvPr id="87045" name="TextBox 2"/>
          <p:cNvSpPr txBox="1">
            <a:spLocks noChangeArrowheads="1"/>
          </p:cNvSpPr>
          <p:nvPr/>
        </p:nvSpPr>
        <p:spPr bwMode="auto">
          <a:xfrm>
            <a:off x="755650" y="2781300"/>
            <a:ext cx="42989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What               is</a:t>
            </a:r>
          </a:p>
        </p:txBody>
      </p:sp>
      <p:sp>
        <p:nvSpPr>
          <p:cNvPr id="87046" name="TextBox 2"/>
          <p:cNvSpPr txBox="1">
            <a:spLocks noChangeArrowheads="1"/>
          </p:cNvSpPr>
          <p:nvPr/>
        </p:nvSpPr>
        <p:spPr bwMode="auto">
          <a:xfrm>
            <a:off x="250825" y="1989138"/>
            <a:ext cx="34321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What      are</a:t>
            </a:r>
          </a:p>
        </p:txBody>
      </p:sp>
      <p:sp>
        <p:nvSpPr>
          <p:cNvPr id="87047" name="TextBox 2"/>
          <p:cNvSpPr txBox="1">
            <a:spLocks noChangeArrowheads="1"/>
          </p:cNvSpPr>
          <p:nvPr/>
        </p:nvSpPr>
        <p:spPr bwMode="auto">
          <a:xfrm>
            <a:off x="6083300" y="2852738"/>
            <a:ext cx="2203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writing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/>
      <p:bldP spid="87044" grpId="0"/>
      <p:bldP spid="87045" grpId="0"/>
      <p:bldP spid="87046" grpId="0"/>
      <p:bldP spid="87047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1047</Words>
  <Application>Microsoft Office PowerPoint</Application>
  <PresentationFormat>全屏显示(4:3)</PresentationFormat>
  <Paragraphs>203</Paragraphs>
  <Slides>16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楷体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2023-01-16T13:43:05Z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6F59CE8D2DCD44E68BF2C733AECA7E92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