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99" r:id="rId2"/>
    <p:sldId id="584" r:id="rId3"/>
    <p:sldId id="566" r:id="rId4"/>
    <p:sldId id="596" r:id="rId5"/>
    <p:sldId id="597" r:id="rId6"/>
    <p:sldId id="565" r:id="rId7"/>
    <p:sldId id="542" r:id="rId8"/>
    <p:sldId id="556" r:id="rId9"/>
    <p:sldId id="575" r:id="rId10"/>
    <p:sldId id="594" r:id="rId11"/>
    <p:sldId id="598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500404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72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分数的初步认识（二） 认识一个整体的几分之几（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4997807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-3282" y="1347614"/>
            <a:ext cx="9144000" cy="18697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认识几分之几</a:t>
            </a:r>
            <a:endParaRPr lang="en-US" altLang="zh-CN" sz="5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43608" y="660235"/>
            <a:ext cx="321626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分数的初步认识（二）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67563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413538" y="694322"/>
            <a:ext cx="74708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一堆小棒有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根，分别拿出这堆小棒的   和   。  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796136" y="585262"/>
            <a:ext cx="405045" cy="750207"/>
            <a:chOff x="1781690" y="2927505"/>
            <a:chExt cx="405045" cy="750207"/>
          </a:xfrm>
        </p:grpSpPr>
        <p:sp>
          <p:nvSpPr>
            <p:cNvPr id="64" name="TextBox 6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6516216" y="587882"/>
            <a:ext cx="405045" cy="759732"/>
            <a:chOff x="1781690" y="2927505"/>
            <a:chExt cx="405045" cy="759732"/>
          </a:xfrm>
        </p:grpSpPr>
        <p:sp>
          <p:nvSpPr>
            <p:cNvPr id="68" name="TextBox 6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81690" y="3256350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6674" y="1491630"/>
            <a:ext cx="5672822" cy="11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886785"/>
            <a:ext cx="5672822" cy="11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组合 72"/>
          <p:cNvGrpSpPr/>
          <p:nvPr/>
        </p:nvGrpSpPr>
        <p:grpSpPr>
          <a:xfrm>
            <a:off x="7192339" y="1671650"/>
            <a:ext cx="405045" cy="750207"/>
            <a:chOff x="1781690" y="2927505"/>
            <a:chExt cx="405045" cy="750207"/>
          </a:xfrm>
        </p:grpSpPr>
        <p:sp>
          <p:nvSpPr>
            <p:cNvPr id="74" name="TextBox 7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7192339" y="3066805"/>
            <a:ext cx="405045" cy="759732"/>
            <a:chOff x="1781690" y="2927505"/>
            <a:chExt cx="405045" cy="759732"/>
          </a:xfrm>
        </p:grpSpPr>
        <p:sp>
          <p:nvSpPr>
            <p:cNvPr id="78" name="TextBox 7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81690" y="3256350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3212849" y="1536635"/>
            <a:ext cx="1620180" cy="1080120"/>
            <a:chOff x="3112790" y="1986685"/>
            <a:chExt cx="1620180" cy="1080120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3112790" y="1986685"/>
              <a:ext cx="0" cy="108012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732970" y="1986685"/>
              <a:ext cx="0" cy="108012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2376804" y="2931790"/>
            <a:ext cx="3240360" cy="1125125"/>
            <a:chOff x="2276745" y="3381840"/>
            <a:chExt cx="3240360" cy="1197525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3093740" y="3381840"/>
              <a:ext cx="0" cy="108012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276745" y="3471850"/>
              <a:ext cx="0" cy="90010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5517105" y="3497805"/>
              <a:ext cx="0" cy="90010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896925" y="3391365"/>
              <a:ext cx="0" cy="118800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4707015" y="3381840"/>
              <a:ext cx="0" cy="1080120"/>
            </a:xfrm>
            <a:prstGeom prst="line">
              <a:avLst/>
            </a:prstGeom>
            <a:ln w="28575">
              <a:solidFill>
                <a:srgbClr val="FF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704" y="1833666"/>
            <a:ext cx="1530170" cy="5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5263" y="3234679"/>
            <a:ext cx="788623" cy="4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5" name="图片 4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629562" y="736594"/>
            <a:ext cx="74708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一堆小棒有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根，分别拿出这堆小棒的   和   。  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012160" y="627534"/>
            <a:ext cx="405045" cy="750207"/>
            <a:chOff x="1781690" y="2927505"/>
            <a:chExt cx="405045" cy="750207"/>
          </a:xfrm>
        </p:grpSpPr>
        <p:sp>
          <p:nvSpPr>
            <p:cNvPr id="64" name="TextBox 63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6732240" y="630154"/>
            <a:ext cx="405045" cy="759732"/>
            <a:chOff x="1781690" y="2927505"/>
            <a:chExt cx="405045" cy="759732"/>
          </a:xfrm>
        </p:grpSpPr>
        <p:sp>
          <p:nvSpPr>
            <p:cNvPr id="68" name="TextBox 67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81690" y="3256350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178169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7644" y="1491630"/>
            <a:ext cx="5672822" cy="11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组合 36"/>
          <p:cNvGrpSpPr/>
          <p:nvPr/>
        </p:nvGrpSpPr>
        <p:grpSpPr>
          <a:xfrm>
            <a:off x="2339752" y="2931790"/>
            <a:ext cx="4032449" cy="1296144"/>
            <a:chOff x="5058764" y="2900334"/>
            <a:chExt cx="2765941" cy="1515547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058764" y="2900334"/>
              <a:ext cx="2765941" cy="1451924"/>
            </a:xfrm>
            <a:prstGeom prst="cloudCallout">
              <a:avLst>
                <a:gd name="adj1" fmla="val 61411"/>
                <a:gd name="adj2" fmla="val -26244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文本框 10245"/>
            <p:cNvSpPr txBox="1">
              <a:spLocks noChangeArrowheads="1"/>
            </p:cNvSpPr>
            <p:nvPr/>
          </p:nvSpPr>
          <p:spPr bwMode="auto">
            <a:xfrm>
              <a:off x="5355115" y="2941998"/>
              <a:ext cx="2040448" cy="1473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你还能拿出这堆小棒的几分之几？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17205" y="2790264"/>
            <a:ext cx="1126831" cy="16148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989492" y="3083531"/>
            <a:ext cx="694333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把一个整体平均分成若干份，其中的几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份就是几分之几。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971600" y="2049691"/>
            <a:ext cx="684137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分数除了可表示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一些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物体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的几分之几，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也可以是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一个整体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的几分之几。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707904" y="1707654"/>
            <a:ext cx="2808312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60883" y="1002617"/>
            <a:ext cx="801557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把一盘桃平均分给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只小猴，每只小猴分得这盘桃的几分之几？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91" y="1956724"/>
            <a:ext cx="3441445" cy="24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7308304" y="2427734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4355977" y="2267802"/>
            <a:ext cx="2952328" cy="1528083"/>
            <a:chOff x="4673833" y="3061132"/>
            <a:chExt cx="2518521" cy="1364408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4673833" y="3061132"/>
              <a:ext cx="2205245" cy="1364408"/>
            </a:xfrm>
            <a:prstGeom prst="cloudCallout">
              <a:avLst>
                <a:gd name="adj1" fmla="val 58185"/>
                <a:gd name="adj2" fmla="val -22505"/>
              </a:avLst>
            </a:prstGeom>
            <a:noFill/>
            <a:ln w="19050">
              <a:solidFill>
                <a:srgbClr val="99CC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42031" y="3218250"/>
              <a:ext cx="2350323" cy="919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每只小猴分得这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盘桃的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18098" y="3527893"/>
              <a:ext cx="405045" cy="750207"/>
              <a:chOff x="5549329" y="2599218"/>
              <a:chExt cx="405045" cy="75020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549329" y="2599218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5629893" y="2979713"/>
                <a:ext cx="28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549329" y="2918538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1718683" y="1059582"/>
            <a:ext cx="645371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把一盘桃平均分给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只小猴，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只小猴一共分得这盘桃的几分之几？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13" y="2409518"/>
            <a:ext cx="3340018" cy="19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36"/>
          <p:cNvGrpSpPr/>
          <p:nvPr/>
        </p:nvGrpSpPr>
        <p:grpSpPr>
          <a:xfrm>
            <a:off x="4046907" y="2014142"/>
            <a:ext cx="2943327" cy="1158508"/>
            <a:chOff x="5775099" y="2736843"/>
            <a:chExt cx="2943327" cy="1158508"/>
          </a:xfrm>
        </p:grpSpPr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5775099" y="2736843"/>
              <a:ext cx="2943327" cy="1158508"/>
            </a:xfrm>
            <a:prstGeom prst="cloudCallout">
              <a:avLst>
                <a:gd name="adj1" fmla="val 58919"/>
                <a:gd name="adj2" fmla="val -26134"/>
              </a:avLst>
            </a:prstGeom>
            <a:noFill/>
            <a:ln w="19050">
              <a:solidFill>
                <a:srgbClr val="FF5BC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文本框 10245"/>
            <p:cNvSpPr txBox="1">
              <a:spLocks noChangeArrowheads="1"/>
            </p:cNvSpPr>
            <p:nvPr/>
          </p:nvSpPr>
          <p:spPr bwMode="auto">
            <a:xfrm>
              <a:off x="5966631" y="2815178"/>
              <a:ext cx="2637817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先分一分、涂一涂，再和同学交流。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9990" y="3529558"/>
            <a:ext cx="436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4710050" y="3655048"/>
            <a:ext cx="2075960" cy="504825"/>
            <a:chOff x="2726795" y="3687350"/>
            <a:chExt cx="2075960" cy="504825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6795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380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5780645" y="3574563"/>
            <a:ext cx="954630" cy="765085"/>
            <a:chOff x="3797390" y="3606865"/>
            <a:chExt cx="954630" cy="76508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79739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75202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804248" y="1884728"/>
            <a:ext cx="1126831" cy="161482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2" descr="C:\Users\jinse\Desktop\课件样例\人物图\68.jpg"/>
          <p:cNvPicPr>
            <a:picLocks noChangeAspect="1" noChangeArrowheads="1"/>
          </p:cNvPicPr>
          <p:nvPr/>
        </p:nvPicPr>
        <p:blipFill rotWithShape="1">
          <a:blip r:embed="rId2" cstate="email"/>
          <a:srcRect l="22362" t="26159" r="24524" b="18212"/>
          <a:stretch>
            <a:fillRect/>
          </a:stretch>
        </p:blipFill>
        <p:spPr bwMode="auto">
          <a:xfrm>
            <a:off x="7812360" y="3356913"/>
            <a:ext cx="1008112" cy="8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3" cstate="email"/>
          <a:srcRect l="21242" t="20082" r="22361" b="15874"/>
          <a:stretch>
            <a:fillRect/>
          </a:stretch>
        </p:blipFill>
        <p:spPr bwMode="auto">
          <a:xfrm>
            <a:off x="4427984" y="3542091"/>
            <a:ext cx="891141" cy="8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4" cstate="email"/>
          <a:srcRect l="30206" t="27094" r="24977" b="13070"/>
          <a:stretch>
            <a:fillRect/>
          </a:stretch>
        </p:blipFill>
        <p:spPr bwMode="auto">
          <a:xfrm>
            <a:off x="1418868" y="3752389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347784" y="483517"/>
            <a:ext cx="804964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把一盘桃平均分给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只小猴一共分得这盘桃的几分之几？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19622"/>
            <a:ext cx="436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3167844" y="1545112"/>
            <a:ext cx="2075960" cy="504825"/>
            <a:chOff x="2726795" y="3687350"/>
            <a:chExt cx="2075960" cy="504825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6795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380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4238439" y="1464627"/>
            <a:ext cx="954630" cy="765085"/>
            <a:chOff x="3797390" y="3606865"/>
            <a:chExt cx="954630" cy="76508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79739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75202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56565" y="2427734"/>
            <a:ext cx="2925325" cy="1361227"/>
            <a:chOff x="1331640" y="1356615"/>
            <a:chExt cx="2925325" cy="1361227"/>
          </a:xfrm>
          <a:noFill/>
        </p:grpSpPr>
        <p:grpSp>
          <p:nvGrpSpPr>
            <p:cNvPr id="24" name="组合 36"/>
            <p:cNvGrpSpPr/>
            <p:nvPr/>
          </p:nvGrpSpPr>
          <p:grpSpPr>
            <a:xfrm>
              <a:off x="1331640" y="1356615"/>
              <a:ext cx="2925325" cy="1307766"/>
              <a:chOff x="4662010" y="2616755"/>
              <a:chExt cx="2925325" cy="1307766"/>
            </a:xfrm>
            <a:grpFill/>
          </p:grpSpPr>
          <p:sp>
            <p:nvSpPr>
              <p:cNvPr id="30" name="AutoShape 12"/>
              <p:cNvSpPr>
                <a:spLocks noChangeArrowheads="1"/>
              </p:cNvSpPr>
              <p:nvPr/>
            </p:nvSpPr>
            <p:spPr bwMode="auto">
              <a:xfrm>
                <a:off x="4662010" y="2616755"/>
                <a:ext cx="2925325" cy="1307766"/>
              </a:xfrm>
              <a:prstGeom prst="wedgeRoundRectCallout">
                <a:avLst>
                  <a:gd name="adj1" fmla="val 949"/>
                  <a:gd name="adj2" fmla="val 62517"/>
                  <a:gd name="adj3" fmla="val 16667"/>
                </a:avLst>
              </a:prstGeom>
              <a:grpFill/>
              <a:ln w="19050">
                <a:solidFill>
                  <a:srgbClr val="FFC00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文本框 10245"/>
              <p:cNvSpPr txBox="1">
                <a:spLocks noChangeArrowheads="1"/>
              </p:cNvSpPr>
              <p:nvPr/>
            </p:nvSpPr>
            <p:spPr bwMode="auto">
              <a:xfrm>
                <a:off x="4707015" y="2616755"/>
                <a:ext cx="2880320" cy="128496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把这盘桃平均分给</a:t>
                </a:r>
                <a:r>
                  <a:rPr lang="en-US" altLang="zh-CN" sz="22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3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只小猴，每只小猴分得这盘桃的     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39"/>
            <p:cNvGrpSpPr/>
            <p:nvPr/>
          </p:nvGrpSpPr>
          <p:grpSpPr>
            <a:xfrm>
              <a:off x="2078723" y="2024785"/>
              <a:ext cx="421475" cy="693057"/>
              <a:chOff x="908594" y="3055615"/>
              <a:chExt cx="421475" cy="693057"/>
            </a:xfrm>
            <a:grpFill/>
          </p:grpSpPr>
          <p:sp>
            <p:nvSpPr>
              <p:cNvPr id="27" name="TextBox 26"/>
              <p:cNvSpPr txBox="1"/>
              <p:nvPr/>
            </p:nvSpPr>
            <p:spPr>
              <a:xfrm>
                <a:off x="908594" y="3055615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8594" y="3317785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925024" y="3410415"/>
                <a:ext cx="405045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>
          <a:xfrm>
            <a:off x="3995504" y="2496074"/>
            <a:ext cx="2286685" cy="1040242"/>
            <a:chOff x="3995504" y="2775105"/>
            <a:chExt cx="2286685" cy="1040242"/>
          </a:xfrm>
          <a:noFill/>
        </p:grpSpPr>
        <p:grpSp>
          <p:nvGrpSpPr>
            <p:cNvPr id="35" name="组合 29"/>
            <p:cNvGrpSpPr/>
            <p:nvPr/>
          </p:nvGrpSpPr>
          <p:grpSpPr>
            <a:xfrm>
              <a:off x="3995504" y="2775105"/>
              <a:ext cx="2286685" cy="990111"/>
              <a:chOff x="971599" y="1311609"/>
              <a:chExt cx="2286685" cy="990111"/>
            </a:xfrm>
            <a:grpFill/>
          </p:grpSpPr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971599" y="1311610"/>
                <a:ext cx="2286685" cy="990110"/>
              </a:xfrm>
              <a:prstGeom prst="wedgeRoundRectCallout">
                <a:avLst>
                  <a:gd name="adj1" fmla="val 419"/>
                  <a:gd name="adj2" fmla="val 69663"/>
                  <a:gd name="adj3" fmla="val 16667"/>
                </a:avLst>
              </a:prstGeom>
              <a:grpFill/>
              <a:ln w="19050">
                <a:solidFill>
                  <a:srgbClr val="00B05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" name="文本框 10245"/>
              <p:cNvSpPr txBox="1">
                <a:spLocks noChangeArrowheads="1"/>
              </p:cNvSpPr>
              <p:nvPr/>
            </p:nvSpPr>
            <p:spPr bwMode="auto">
              <a:xfrm>
                <a:off x="1016605" y="1311609"/>
                <a:ext cx="2160240" cy="93871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只小猴一共分得</a:t>
                </a:r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个    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590095" y="3122290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90095" y="3384460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606525" y="3477090"/>
              <a:ext cx="4050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398155" y="2427734"/>
            <a:ext cx="2089280" cy="816040"/>
            <a:chOff x="6398155" y="2706765"/>
            <a:chExt cx="2089280" cy="816040"/>
          </a:xfrm>
          <a:noFill/>
        </p:grpSpPr>
        <p:grpSp>
          <p:nvGrpSpPr>
            <p:cNvPr id="53" name="组合 51"/>
            <p:cNvGrpSpPr/>
            <p:nvPr/>
          </p:nvGrpSpPr>
          <p:grpSpPr>
            <a:xfrm>
              <a:off x="6398155" y="2760340"/>
              <a:ext cx="2089280" cy="762465"/>
              <a:chOff x="3743786" y="3154195"/>
              <a:chExt cx="1987363" cy="762465"/>
            </a:xfrm>
            <a:grpFill/>
          </p:grpSpPr>
          <p:sp>
            <p:nvSpPr>
              <p:cNvPr id="60" name="AutoShape 12"/>
              <p:cNvSpPr>
                <a:spLocks noChangeArrowheads="1"/>
              </p:cNvSpPr>
              <p:nvPr/>
            </p:nvSpPr>
            <p:spPr bwMode="auto">
              <a:xfrm>
                <a:off x="3761909" y="3154195"/>
                <a:ext cx="1883624" cy="762465"/>
              </a:xfrm>
              <a:prstGeom prst="wedgeRoundRectCallout">
                <a:avLst>
                  <a:gd name="adj1" fmla="val 36708"/>
                  <a:gd name="adj2" fmla="val 76931"/>
                  <a:gd name="adj3" fmla="val 16667"/>
                </a:avLst>
              </a:prstGeom>
              <a:grpFill/>
              <a:ln w="19050">
                <a:solidFill>
                  <a:srgbClr val="0F9BF1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" name="文本框 10245"/>
              <p:cNvSpPr txBox="1">
                <a:spLocks noChangeArrowheads="1"/>
              </p:cNvSpPr>
              <p:nvPr/>
            </p:nvSpPr>
            <p:spPr bwMode="auto">
              <a:xfrm>
                <a:off x="3743786" y="3211345"/>
                <a:ext cx="1987363" cy="43088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个    是    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940835" y="2706765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40835" y="2968935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957265" y="3061565"/>
              <a:ext cx="4050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677345" y="2706765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77345" y="2968935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7703300" y="3059900"/>
              <a:ext cx="379090" cy="690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5" name="图片 6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559434" y="483518"/>
            <a:ext cx="775698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把一盘桃平均分给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只小猴一共分得这盘桃的几分之几？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419622"/>
            <a:ext cx="436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3095836" y="1545112"/>
            <a:ext cx="2075960" cy="504825"/>
            <a:chOff x="2726795" y="3687350"/>
            <a:chExt cx="2075960" cy="504825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6795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380" y="3687350"/>
              <a:ext cx="10953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4166431" y="1464627"/>
            <a:ext cx="954630" cy="765085"/>
            <a:chOff x="3797390" y="3606865"/>
            <a:chExt cx="954630" cy="765085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79739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752020" y="3606865"/>
              <a:ext cx="0" cy="765085"/>
            </a:xfrm>
            <a:prstGeom prst="line">
              <a:avLst/>
            </a:prstGeom>
            <a:ln w="28575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87177" y="2658098"/>
            <a:ext cx="8233295" cy="1406770"/>
            <a:chOff x="569175" y="2810585"/>
            <a:chExt cx="8233295" cy="1406770"/>
          </a:xfrm>
        </p:grpSpPr>
        <p:grpSp>
          <p:nvGrpSpPr>
            <p:cNvPr id="65" name="组合 64"/>
            <p:cNvGrpSpPr/>
            <p:nvPr/>
          </p:nvGrpSpPr>
          <p:grpSpPr>
            <a:xfrm>
              <a:off x="3200180" y="3327310"/>
              <a:ext cx="1276804" cy="890045"/>
              <a:chOff x="1286635" y="3021800"/>
              <a:chExt cx="1276804" cy="89004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286635" y="302180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1504755" y="3471850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1293540" y="345018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69175" y="2810585"/>
              <a:ext cx="8233295" cy="1380815"/>
              <a:chOff x="569175" y="2810585"/>
              <a:chExt cx="8233295" cy="1380815"/>
            </a:xfrm>
          </p:grpSpPr>
          <p:sp>
            <p:nvSpPr>
              <p:cNvPr id="67" name="文本框 10245"/>
              <p:cNvSpPr txBox="1">
                <a:spLocks noChangeArrowheads="1"/>
              </p:cNvSpPr>
              <p:nvPr/>
            </p:nvSpPr>
            <p:spPr bwMode="auto">
              <a:xfrm>
                <a:off x="569175" y="2851835"/>
                <a:ext cx="8233295" cy="1200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把一盘桃平均分成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份，每份是这盘桃的    ，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份就是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 ）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，是       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68" name="组合 22"/>
              <p:cNvGrpSpPr/>
              <p:nvPr/>
            </p:nvGrpSpPr>
            <p:grpSpPr>
              <a:xfrm>
                <a:off x="6301240" y="2810585"/>
                <a:ext cx="405045" cy="809560"/>
                <a:chOff x="4797025" y="2633185"/>
                <a:chExt cx="405045" cy="809560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4797025" y="2633185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4837547" y="3037965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4797025" y="2981080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69" name="组合 22"/>
              <p:cNvGrpSpPr/>
              <p:nvPr/>
            </p:nvGrpSpPr>
            <p:grpSpPr>
              <a:xfrm>
                <a:off x="2241265" y="3381840"/>
                <a:ext cx="405045" cy="809560"/>
                <a:chOff x="4797025" y="2633185"/>
                <a:chExt cx="405045" cy="80956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4797025" y="2633185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71" name="直接连接符 70"/>
                <p:cNvCxnSpPr/>
                <p:nvPr/>
              </p:nvCxnSpPr>
              <p:spPr>
                <a:xfrm>
                  <a:off x="4837547" y="3037965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4797025" y="2981080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</p:grpSp>
      <p:grpSp>
        <p:nvGrpSpPr>
          <p:cNvPr id="79" name="组合 78"/>
          <p:cNvGrpSpPr/>
          <p:nvPr/>
        </p:nvGrpSpPr>
        <p:grpSpPr>
          <a:xfrm>
            <a:off x="3639657" y="3155773"/>
            <a:ext cx="407665" cy="928145"/>
            <a:chOff x="6594605" y="726545"/>
            <a:chExt cx="407665" cy="928145"/>
          </a:xfrm>
        </p:grpSpPr>
        <p:sp>
          <p:nvSpPr>
            <p:cNvPr id="80" name="TextBox 79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98662" y="3345318"/>
            <a:ext cx="40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66" name="文本框 10245"/>
          <p:cNvSpPr txBox="1">
            <a:spLocks noChangeArrowheads="1"/>
          </p:cNvSpPr>
          <p:nvPr/>
        </p:nvSpPr>
        <p:spPr bwMode="auto">
          <a:xfrm>
            <a:off x="755575" y="973202"/>
            <a:ext cx="803854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个桃平均分成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份是这些桃的几分之几？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份、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份呢？先分一分，再填一填。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1" name="组合 69"/>
          <p:cNvGrpSpPr/>
          <p:nvPr/>
        </p:nvGrpSpPr>
        <p:grpSpPr>
          <a:xfrm>
            <a:off x="3123887" y="3624867"/>
            <a:ext cx="407665" cy="928145"/>
            <a:chOff x="6594605" y="726545"/>
            <a:chExt cx="407665" cy="928145"/>
          </a:xfrm>
        </p:grpSpPr>
        <p:sp>
          <p:nvSpPr>
            <p:cNvPr id="72" name="TextBox 71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914001"/>
            <a:ext cx="4398485" cy="13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组合 74"/>
          <p:cNvGrpSpPr/>
          <p:nvPr/>
        </p:nvGrpSpPr>
        <p:grpSpPr>
          <a:xfrm>
            <a:off x="539552" y="3598912"/>
            <a:ext cx="8233295" cy="915470"/>
            <a:chOff x="656565" y="3111810"/>
            <a:chExt cx="8233295" cy="915470"/>
          </a:xfrm>
        </p:grpSpPr>
        <p:grpSp>
          <p:nvGrpSpPr>
            <p:cNvPr id="76" name="组合 74"/>
            <p:cNvGrpSpPr/>
            <p:nvPr/>
          </p:nvGrpSpPr>
          <p:grpSpPr>
            <a:xfrm>
              <a:off x="656565" y="3133480"/>
              <a:ext cx="8233295" cy="893800"/>
              <a:chOff x="569175" y="2787250"/>
              <a:chExt cx="8233295" cy="893800"/>
            </a:xfrm>
          </p:grpSpPr>
          <p:grpSp>
            <p:nvGrpSpPr>
              <p:cNvPr id="89" name="组合 52"/>
              <p:cNvGrpSpPr/>
              <p:nvPr/>
            </p:nvGrpSpPr>
            <p:grpSpPr>
              <a:xfrm>
                <a:off x="2695600" y="2787250"/>
                <a:ext cx="1286329" cy="893800"/>
                <a:chOff x="782055" y="2481740"/>
                <a:chExt cx="1286329" cy="893800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782055" y="2481740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（   ）</a:t>
                  </a:r>
                </a:p>
              </p:txBody>
            </p:sp>
            <p:cxnSp>
              <p:nvCxnSpPr>
                <p:cNvPr id="92" name="直接连接符 91"/>
                <p:cNvCxnSpPr/>
                <p:nvPr/>
              </p:nvCxnSpPr>
              <p:spPr>
                <a:xfrm>
                  <a:off x="1021845" y="2955125"/>
                  <a:ext cx="8169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798485" y="2913875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（   ）</a:t>
                  </a:r>
                </a:p>
              </p:txBody>
            </p:sp>
          </p:grpSp>
          <p:sp>
            <p:nvSpPr>
              <p:cNvPr id="90" name="文本框 10245"/>
              <p:cNvSpPr txBox="1">
                <a:spLocks noChangeArrowheads="1"/>
              </p:cNvSpPr>
              <p:nvPr/>
            </p:nvSpPr>
            <p:spPr bwMode="auto">
              <a:xfrm>
                <a:off x="569175" y="2855590"/>
                <a:ext cx="8233295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份是这些桃的       ，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份是  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份是       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4962280" y="3130860"/>
              <a:ext cx="1276804" cy="890045"/>
              <a:chOff x="1286635" y="3021800"/>
              <a:chExt cx="1276804" cy="890045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1286635" y="302180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1504755" y="3471850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293540" y="345018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7006555" y="3111810"/>
              <a:ext cx="1276804" cy="890045"/>
              <a:chOff x="1286635" y="3021800"/>
              <a:chExt cx="1276804" cy="890045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286635" y="302180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1504755" y="3471850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293540" y="345018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</p:grpSp>
      <p:grpSp>
        <p:nvGrpSpPr>
          <p:cNvPr id="94" name="组合 69"/>
          <p:cNvGrpSpPr/>
          <p:nvPr/>
        </p:nvGrpSpPr>
        <p:grpSpPr>
          <a:xfrm>
            <a:off x="5271982" y="3608437"/>
            <a:ext cx="407665" cy="928145"/>
            <a:chOff x="6594605" y="726545"/>
            <a:chExt cx="407665" cy="928145"/>
          </a:xfrm>
        </p:grpSpPr>
        <p:sp>
          <p:nvSpPr>
            <p:cNvPr id="95" name="TextBox 94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7" name="组合 69"/>
          <p:cNvGrpSpPr/>
          <p:nvPr/>
        </p:nvGrpSpPr>
        <p:grpSpPr>
          <a:xfrm>
            <a:off x="7311972" y="3579862"/>
            <a:ext cx="421475" cy="928145"/>
            <a:chOff x="6578175" y="726545"/>
            <a:chExt cx="421475" cy="928145"/>
          </a:xfrm>
        </p:grpSpPr>
        <p:sp>
          <p:nvSpPr>
            <p:cNvPr id="98" name="TextBox 97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7817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428873" y="1959006"/>
            <a:ext cx="1890210" cy="1215135"/>
            <a:chOff x="3086835" y="1851670"/>
            <a:chExt cx="1890210" cy="1215135"/>
          </a:xfrm>
        </p:grpSpPr>
        <p:cxnSp>
          <p:nvCxnSpPr>
            <p:cNvPr id="101" name="直接连接符 100"/>
            <p:cNvCxnSpPr/>
            <p:nvPr/>
          </p:nvCxnSpPr>
          <p:spPr>
            <a:xfrm>
              <a:off x="3086835" y="1896674"/>
              <a:ext cx="0" cy="1152000"/>
            </a:xfrm>
            <a:prstGeom prst="line">
              <a:avLst/>
            </a:prstGeom>
            <a:ln w="28575">
              <a:solidFill>
                <a:srgbClr val="FF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3761910" y="1851670"/>
              <a:ext cx="0" cy="1215135"/>
            </a:xfrm>
            <a:prstGeom prst="line">
              <a:avLst/>
            </a:prstGeom>
            <a:ln w="28575">
              <a:solidFill>
                <a:srgbClr val="FF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346975" y="1851670"/>
              <a:ext cx="0" cy="1215135"/>
            </a:xfrm>
            <a:prstGeom prst="line">
              <a:avLst/>
            </a:prstGeom>
            <a:ln w="28575">
              <a:solidFill>
                <a:srgbClr val="FF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977045" y="1941680"/>
              <a:ext cx="0" cy="1080120"/>
            </a:xfrm>
            <a:prstGeom prst="line">
              <a:avLst/>
            </a:prstGeom>
            <a:ln w="28575">
              <a:solidFill>
                <a:srgbClr val="FF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36"/>
          <p:cNvGrpSpPr/>
          <p:nvPr/>
        </p:nvGrpSpPr>
        <p:grpSpPr>
          <a:xfrm>
            <a:off x="5940152" y="2427734"/>
            <a:ext cx="2465452" cy="1251816"/>
            <a:chOff x="4990947" y="3005239"/>
            <a:chExt cx="2465452" cy="1251816"/>
          </a:xfrm>
        </p:grpSpPr>
        <p:sp>
          <p:nvSpPr>
            <p:cNvPr id="108" name="AutoShape 12"/>
            <p:cNvSpPr>
              <a:spLocks noChangeArrowheads="1"/>
            </p:cNvSpPr>
            <p:nvPr/>
          </p:nvSpPr>
          <p:spPr bwMode="auto">
            <a:xfrm>
              <a:off x="4990947" y="3005239"/>
              <a:ext cx="2465452" cy="1251816"/>
            </a:xfrm>
            <a:prstGeom prst="cloudCallout">
              <a:avLst>
                <a:gd name="adj1" fmla="val 46521"/>
                <a:gd name="adj2" fmla="val -75210"/>
              </a:avLst>
            </a:prstGeom>
            <a:noFill/>
            <a:ln w="19050">
              <a:solidFill>
                <a:srgbClr val="F187A5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文本框 10245"/>
            <p:cNvSpPr txBox="1">
              <a:spLocks noChangeArrowheads="1"/>
            </p:cNvSpPr>
            <p:nvPr/>
          </p:nvSpPr>
          <p:spPr bwMode="auto">
            <a:xfrm>
              <a:off x="5238896" y="3152715"/>
              <a:ext cx="2126332" cy="952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你是怎样想的？和同学交流。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1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443699" y="1884493"/>
            <a:ext cx="776868" cy="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组合 110"/>
          <p:cNvGrpSpPr/>
          <p:nvPr/>
        </p:nvGrpSpPr>
        <p:grpSpPr>
          <a:xfrm>
            <a:off x="175140" y="2855406"/>
            <a:ext cx="2725393" cy="893239"/>
            <a:chOff x="1331640" y="1356615"/>
            <a:chExt cx="2725393" cy="893239"/>
          </a:xfrm>
          <a:noFill/>
        </p:grpSpPr>
        <p:grpSp>
          <p:nvGrpSpPr>
            <p:cNvPr id="112" name="组合 36"/>
            <p:cNvGrpSpPr/>
            <p:nvPr/>
          </p:nvGrpSpPr>
          <p:grpSpPr>
            <a:xfrm>
              <a:off x="1331640" y="1356615"/>
              <a:ext cx="2725393" cy="868472"/>
              <a:chOff x="4662010" y="2616755"/>
              <a:chExt cx="2725393" cy="868472"/>
            </a:xfrm>
            <a:grpFill/>
          </p:grpSpPr>
          <p:sp>
            <p:nvSpPr>
              <p:cNvPr id="117" name="AutoShape 12"/>
              <p:cNvSpPr>
                <a:spLocks noChangeArrowheads="1"/>
              </p:cNvSpPr>
              <p:nvPr/>
            </p:nvSpPr>
            <p:spPr bwMode="auto">
              <a:xfrm>
                <a:off x="4662010" y="2616755"/>
                <a:ext cx="2725393" cy="861774"/>
              </a:xfrm>
              <a:prstGeom prst="wedgeRoundRectCallout">
                <a:avLst>
                  <a:gd name="adj1" fmla="val -19876"/>
                  <a:gd name="adj2" fmla="val -68907"/>
                  <a:gd name="adj3" fmla="val 16667"/>
                </a:avLst>
              </a:prstGeom>
              <a:grpFill/>
              <a:ln w="19050">
                <a:solidFill>
                  <a:srgbClr val="FFC00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8" name="文本框 10245"/>
              <p:cNvSpPr txBox="1">
                <a:spLocks noChangeArrowheads="1"/>
              </p:cNvSpPr>
              <p:nvPr/>
            </p:nvSpPr>
            <p:spPr bwMode="auto">
              <a:xfrm>
                <a:off x="4707015" y="2623453"/>
                <a:ext cx="2680388" cy="86177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把这些桃平均分成</a:t>
                </a:r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5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份，每份是这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些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桃的    。</a:t>
                </a:r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3" name="组合 39"/>
            <p:cNvGrpSpPr/>
            <p:nvPr/>
          </p:nvGrpSpPr>
          <p:grpSpPr>
            <a:xfrm>
              <a:off x="3299887" y="1556797"/>
              <a:ext cx="408017" cy="693057"/>
              <a:chOff x="2129758" y="2587627"/>
              <a:chExt cx="408017" cy="693057"/>
            </a:xfrm>
            <a:grpFill/>
          </p:grpSpPr>
          <p:sp>
            <p:nvSpPr>
              <p:cNvPr id="114" name="TextBox 113"/>
              <p:cNvSpPr txBox="1"/>
              <p:nvPr/>
            </p:nvSpPr>
            <p:spPr>
              <a:xfrm>
                <a:off x="2129758" y="2587627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129758" y="2849797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>
              <a:xfrm>
                <a:off x="2132730" y="2947667"/>
                <a:ext cx="405045" cy="0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880826" y="1642662"/>
            <a:ext cx="1126831" cy="1614828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654591" y="436403"/>
            <a:ext cx="45455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你能填一填、说一说吗？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7154" y="995533"/>
            <a:ext cx="2521492" cy="10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0899" y="946683"/>
            <a:ext cx="2925325" cy="8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2139" y="2795733"/>
            <a:ext cx="2824627" cy="7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75904" y="2654253"/>
            <a:ext cx="2926782" cy="87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组合 74"/>
          <p:cNvGrpSpPr/>
          <p:nvPr/>
        </p:nvGrpSpPr>
        <p:grpSpPr>
          <a:xfrm>
            <a:off x="374204" y="1895633"/>
            <a:ext cx="3915435" cy="893800"/>
            <a:chOff x="569175" y="2787250"/>
            <a:chExt cx="3915435" cy="893800"/>
          </a:xfrm>
        </p:grpSpPr>
        <p:grpSp>
          <p:nvGrpSpPr>
            <p:cNvPr id="50" name="组合 52"/>
            <p:cNvGrpSpPr/>
            <p:nvPr/>
          </p:nvGrpSpPr>
          <p:grpSpPr>
            <a:xfrm>
              <a:off x="2695600" y="2787250"/>
              <a:ext cx="1286329" cy="893800"/>
              <a:chOff x="782055" y="2481740"/>
              <a:chExt cx="1286329" cy="89380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82055" y="248174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021845" y="2955125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98485" y="2913875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sp>
          <p:nvSpPr>
            <p:cNvPr id="51" name="文本框 10245"/>
            <p:cNvSpPr txBox="1">
              <a:spLocks noChangeArrowheads="1"/>
            </p:cNvSpPr>
            <p:nvPr/>
          </p:nvSpPr>
          <p:spPr bwMode="auto">
            <a:xfrm>
              <a:off x="569175" y="2855590"/>
              <a:ext cx="391543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公鸡只数占   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2" name="组合 74"/>
          <p:cNvGrpSpPr/>
          <p:nvPr/>
        </p:nvGrpSpPr>
        <p:grpSpPr>
          <a:xfrm>
            <a:off x="4427984" y="1810348"/>
            <a:ext cx="3915435" cy="893800"/>
            <a:chOff x="569175" y="2787250"/>
            <a:chExt cx="3915435" cy="893800"/>
          </a:xfrm>
        </p:grpSpPr>
        <p:grpSp>
          <p:nvGrpSpPr>
            <p:cNvPr id="63" name="组合 52"/>
            <p:cNvGrpSpPr/>
            <p:nvPr/>
          </p:nvGrpSpPr>
          <p:grpSpPr>
            <a:xfrm>
              <a:off x="2695600" y="2787250"/>
              <a:ext cx="1286329" cy="893800"/>
              <a:chOff x="782055" y="2481740"/>
              <a:chExt cx="1286329" cy="89380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782055" y="248174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1021845" y="2955125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98485" y="2913875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sp>
          <p:nvSpPr>
            <p:cNvPr id="64" name="文本框 10245"/>
            <p:cNvSpPr txBox="1">
              <a:spLocks noChangeArrowheads="1"/>
            </p:cNvSpPr>
            <p:nvPr/>
          </p:nvSpPr>
          <p:spPr bwMode="auto">
            <a:xfrm>
              <a:off x="569175" y="2855590"/>
              <a:ext cx="391543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红花朵数占   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8" name="组合 74"/>
          <p:cNvGrpSpPr/>
          <p:nvPr/>
        </p:nvGrpSpPr>
        <p:grpSpPr>
          <a:xfrm>
            <a:off x="393009" y="3515813"/>
            <a:ext cx="3915435" cy="893800"/>
            <a:chOff x="569175" y="2787250"/>
            <a:chExt cx="3915435" cy="893800"/>
          </a:xfrm>
        </p:grpSpPr>
        <p:grpSp>
          <p:nvGrpSpPr>
            <p:cNvPr id="69" name="组合 52"/>
            <p:cNvGrpSpPr/>
            <p:nvPr/>
          </p:nvGrpSpPr>
          <p:grpSpPr>
            <a:xfrm>
              <a:off x="2695600" y="2787250"/>
              <a:ext cx="1286329" cy="893800"/>
              <a:chOff x="782055" y="2481740"/>
              <a:chExt cx="1286329" cy="89380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82055" y="248174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1021845" y="2955125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798485" y="2913875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sp>
          <p:nvSpPr>
            <p:cNvPr id="70" name="文本框 10245"/>
            <p:cNvSpPr txBox="1">
              <a:spLocks noChangeArrowheads="1"/>
            </p:cNvSpPr>
            <p:nvPr/>
          </p:nvSpPr>
          <p:spPr bwMode="auto">
            <a:xfrm>
              <a:off x="569175" y="2855590"/>
              <a:ext cx="391543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白兔只数占   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4" name="组合 74"/>
          <p:cNvGrpSpPr/>
          <p:nvPr/>
        </p:nvGrpSpPr>
        <p:grpSpPr>
          <a:xfrm>
            <a:off x="4451319" y="3416718"/>
            <a:ext cx="3915435" cy="893800"/>
            <a:chOff x="569175" y="2787250"/>
            <a:chExt cx="3915435" cy="893800"/>
          </a:xfrm>
        </p:grpSpPr>
        <p:grpSp>
          <p:nvGrpSpPr>
            <p:cNvPr id="75" name="组合 52"/>
            <p:cNvGrpSpPr/>
            <p:nvPr/>
          </p:nvGrpSpPr>
          <p:grpSpPr>
            <a:xfrm>
              <a:off x="2695600" y="2787250"/>
              <a:ext cx="1286329" cy="893800"/>
              <a:chOff x="782055" y="2481740"/>
              <a:chExt cx="1286329" cy="8938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782055" y="2481740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021845" y="2955125"/>
                <a:ext cx="81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798485" y="2913875"/>
                <a:ext cx="1269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</a:p>
            </p:txBody>
          </p:sp>
        </p:grpSp>
        <p:sp>
          <p:nvSpPr>
            <p:cNvPr id="76" name="文本框 10245"/>
            <p:cNvSpPr txBox="1">
              <a:spLocks noChangeArrowheads="1"/>
            </p:cNvSpPr>
            <p:nvPr/>
          </p:nvSpPr>
          <p:spPr bwMode="auto">
            <a:xfrm>
              <a:off x="569175" y="2855590"/>
              <a:ext cx="391543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山羊只数占   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0" name="组合 69"/>
          <p:cNvGrpSpPr/>
          <p:nvPr/>
        </p:nvGrpSpPr>
        <p:grpSpPr>
          <a:xfrm>
            <a:off x="2946394" y="1895633"/>
            <a:ext cx="407665" cy="928145"/>
            <a:chOff x="6594605" y="726545"/>
            <a:chExt cx="407665" cy="928145"/>
          </a:xfrm>
        </p:grpSpPr>
        <p:sp>
          <p:nvSpPr>
            <p:cNvPr id="81" name="TextBox 80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3" name="组合 69"/>
          <p:cNvGrpSpPr/>
          <p:nvPr/>
        </p:nvGrpSpPr>
        <p:grpSpPr>
          <a:xfrm>
            <a:off x="7013274" y="1799158"/>
            <a:ext cx="407665" cy="928145"/>
            <a:chOff x="6594605" y="726545"/>
            <a:chExt cx="407665" cy="928145"/>
          </a:xfrm>
        </p:grpSpPr>
        <p:sp>
          <p:nvSpPr>
            <p:cNvPr id="84" name="TextBox 83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6" name="组合 69"/>
          <p:cNvGrpSpPr/>
          <p:nvPr/>
        </p:nvGrpSpPr>
        <p:grpSpPr>
          <a:xfrm>
            <a:off x="2927344" y="3515813"/>
            <a:ext cx="407665" cy="928145"/>
            <a:chOff x="6594605" y="726545"/>
            <a:chExt cx="407665" cy="928145"/>
          </a:xfrm>
        </p:grpSpPr>
        <p:sp>
          <p:nvSpPr>
            <p:cNvPr id="87" name="TextBox 86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9" name="组合 69"/>
          <p:cNvGrpSpPr/>
          <p:nvPr/>
        </p:nvGrpSpPr>
        <p:grpSpPr>
          <a:xfrm>
            <a:off x="7020179" y="3409813"/>
            <a:ext cx="407665" cy="928145"/>
            <a:chOff x="6594605" y="726545"/>
            <a:chExt cx="407665" cy="928145"/>
          </a:xfrm>
        </p:grpSpPr>
        <p:sp>
          <p:nvSpPr>
            <p:cNvPr id="90" name="TextBox 89"/>
            <p:cNvSpPr txBox="1"/>
            <p:nvPr/>
          </p:nvSpPr>
          <p:spPr>
            <a:xfrm>
              <a:off x="6594605" y="119302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97225" y="72654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6" name="图片 5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15566"/>
            <a:ext cx="2231740" cy="121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611560" y="411510"/>
            <a:ext cx="45455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用分数表示涂色部分。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9093" y="1020454"/>
            <a:ext cx="2025225" cy="11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4647" y="2670761"/>
            <a:ext cx="2160239" cy="11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85639"/>
            <a:ext cx="2070230" cy="116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456220" y="2175706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25440" y="2280594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01225" y="3840891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25440" y="3900774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188307" y="2010564"/>
            <a:ext cx="421475" cy="750207"/>
            <a:chOff x="1781690" y="2927505"/>
            <a:chExt cx="421475" cy="750207"/>
          </a:xfrm>
        </p:grpSpPr>
        <p:sp>
          <p:nvSpPr>
            <p:cNvPr id="63" name="TextBox 62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6084168" y="2100574"/>
            <a:ext cx="585065" cy="750207"/>
            <a:chOff x="1691680" y="2927505"/>
            <a:chExt cx="585065" cy="750207"/>
          </a:xfrm>
        </p:grpSpPr>
        <p:sp>
          <p:nvSpPr>
            <p:cNvPr id="67" name="TextBox 66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91680" y="3246825"/>
              <a:ext cx="585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2204737" y="3705876"/>
            <a:ext cx="421475" cy="750207"/>
            <a:chOff x="1781690" y="2927505"/>
            <a:chExt cx="421475" cy="750207"/>
          </a:xfrm>
        </p:grpSpPr>
        <p:sp>
          <p:nvSpPr>
            <p:cNvPr id="71" name="TextBox 70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6174178" y="3765759"/>
            <a:ext cx="421475" cy="750207"/>
            <a:chOff x="1781690" y="2927505"/>
            <a:chExt cx="421475" cy="750207"/>
          </a:xfrm>
        </p:grpSpPr>
        <p:sp>
          <p:nvSpPr>
            <p:cNvPr id="75" name="TextBox 74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275606"/>
            <a:ext cx="2638890" cy="184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3030" y="1292036"/>
            <a:ext cx="2619815" cy="182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71" name="文本框 10245"/>
          <p:cNvSpPr txBox="1">
            <a:spLocks noChangeArrowheads="1"/>
          </p:cNvSpPr>
          <p:nvPr/>
        </p:nvSpPr>
        <p:spPr bwMode="auto">
          <a:xfrm>
            <a:off x="611560" y="546815"/>
            <a:ext cx="603706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涂色表示每个图下面的分数。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1610" y="1419622"/>
            <a:ext cx="2931067" cy="10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73"/>
          <p:cNvGrpSpPr/>
          <p:nvPr/>
        </p:nvGrpSpPr>
        <p:grpSpPr>
          <a:xfrm>
            <a:off x="2321750" y="2949792"/>
            <a:ext cx="421475" cy="750207"/>
            <a:chOff x="1781690" y="2927505"/>
            <a:chExt cx="421475" cy="750207"/>
          </a:xfrm>
        </p:grpSpPr>
        <p:sp>
          <p:nvSpPr>
            <p:cNvPr id="75" name="TextBox 74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6417205" y="3120811"/>
            <a:ext cx="421475" cy="750207"/>
            <a:chOff x="1781690" y="2927505"/>
            <a:chExt cx="421475" cy="750207"/>
          </a:xfrm>
        </p:grpSpPr>
        <p:sp>
          <p:nvSpPr>
            <p:cNvPr id="79" name="TextBox 78"/>
            <p:cNvSpPr txBox="1"/>
            <p:nvPr/>
          </p:nvSpPr>
          <p:spPr>
            <a:xfrm>
              <a:off x="1781690" y="292750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81690" y="3246825"/>
              <a:ext cx="4050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798120" y="3301355"/>
              <a:ext cx="405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016" y="1682747"/>
            <a:ext cx="1486360" cy="7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全屏显示(16:9)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13A35038A9404464AE4D8AFC7CDA50EE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