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523" r:id="rId2"/>
    <p:sldId id="1494" r:id="rId3"/>
    <p:sldId id="1495" r:id="rId4"/>
    <p:sldId id="1471" r:id="rId5"/>
    <p:sldId id="1529" r:id="rId6"/>
    <p:sldId id="1508" r:id="rId7"/>
    <p:sldId id="1530" r:id="rId8"/>
    <p:sldId id="1464" r:id="rId9"/>
    <p:sldId id="1166" r:id="rId10"/>
    <p:sldId id="1511" r:id="rId11"/>
    <p:sldId id="1513" r:id="rId12"/>
    <p:sldId id="1514" r:id="rId13"/>
    <p:sldId id="1531" r:id="rId14"/>
    <p:sldId id="1527" r:id="rId15"/>
    <p:sldId id="1516" r:id="rId16"/>
    <p:sldId id="1526" r:id="rId17"/>
    <p:sldId id="1528" r:id="rId18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4313"/>
    <a:srgbClr val="0000FF"/>
    <a:srgbClr val="F25B1B"/>
    <a:srgbClr val="00CCFF"/>
    <a:srgbClr val="9BBD59"/>
    <a:srgbClr val="F2F2F2"/>
    <a:srgbClr val="7BC14A"/>
    <a:srgbClr val="0066FF"/>
    <a:srgbClr val="B4C7E7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7" autoAdjust="0"/>
    <p:restoredTop sz="96318" autoAdjust="0"/>
  </p:normalViewPr>
  <p:slideViewPr>
    <p:cSldViewPr>
      <p:cViewPr>
        <p:scale>
          <a:sx n="110" d="100"/>
          <a:sy n="110" d="100"/>
        </p:scale>
        <p:origin x="-120" y="-6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68571" tIns="34285" rIns="68571" bIns="34285"/>
          <a:lstStyle/>
          <a:p>
            <a:fld id="{7CD490C1-7E7E-423A-91D8-058624AF834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68571" tIns="34285" rIns="68571" bIns="34285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68571" tIns="34285" rIns="68571" bIns="34285"/>
          <a:lstStyle/>
          <a:p>
            <a:fld id="{EA5C5624-0453-40A9-9FFF-DD435B6A2D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146894"/>
            <a:ext cx="406400" cy="4321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56330" y="146894"/>
            <a:ext cx="118533" cy="432196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025468" y="146894"/>
            <a:ext cx="118533" cy="4321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18"/>
          <p:cNvSpPr/>
          <p:nvPr/>
        </p:nvSpPr>
        <p:spPr>
          <a:xfrm>
            <a:off x="286131" y="2733136"/>
            <a:ext cx="8859060" cy="1801727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1" tIns="34285" rIns="68571" bIns="34285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7" name="直接连接符 15"/>
          <p:cNvCxnSpPr/>
          <p:nvPr/>
        </p:nvCxnSpPr>
        <p:spPr>
          <a:xfrm flipH="1">
            <a:off x="2196022" y="0"/>
            <a:ext cx="238503" cy="41370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7"/>
          <p:cNvCxnSpPr/>
          <p:nvPr/>
        </p:nvCxnSpPr>
        <p:spPr>
          <a:xfrm flipH="1">
            <a:off x="35501" y="1"/>
            <a:ext cx="2963874" cy="5141119"/>
          </a:xfrm>
          <a:prstGeom prst="line">
            <a:avLst/>
          </a:prstGeom>
          <a:ln w="12700">
            <a:solidFill>
              <a:srgbClr val="7BC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平行四边形 28"/>
          <p:cNvSpPr/>
          <p:nvPr/>
        </p:nvSpPr>
        <p:spPr>
          <a:xfrm>
            <a:off x="593647" y="3004321"/>
            <a:ext cx="746917" cy="1051511"/>
          </a:xfrm>
          <a:prstGeom prst="parallelogram">
            <a:avLst>
              <a:gd name="adj" fmla="val 81010"/>
            </a:avLst>
          </a:prstGeom>
          <a:solidFill>
            <a:srgbClr val="7BC14A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5" tIns="34277" rIns="68555" bIns="3427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1325" y="122443"/>
            <a:ext cx="876410" cy="1044881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1407197" y="3291830"/>
            <a:ext cx="7219094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dirty="0">
                <a:latin typeface="Arial" panose="020B0604020202020204" pitchFamily="34" charset="0"/>
                <a:cs typeface="Times New Roman" panose="02020603050405020304" pitchFamily="18" charset="0"/>
              </a:rPr>
              <a:t>Unit 1</a:t>
            </a:r>
            <a:r>
              <a:rPr lang="zh-CN" altLang="en-US" sz="3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3600" b="1" dirty="0">
                <a:solidFill>
                  <a:srgbClr val="00B050"/>
                </a:solidFill>
                <a:latin typeface="+mj-ea"/>
                <a:ea typeface="+mj-ea"/>
                <a:cs typeface="Times New Roman" panose="02020603050405020304" pitchFamily="18" charset="0"/>
              </a:rPr>
              <a:t>Cultural Heritage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4624859"/>
            <a:ext cx="9144000" cy="405765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12204" y="4011910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Period Five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437" y="718119"/>
            <a:ext cx="8587592" cy="4247286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审题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确定文体：这是一篇新闻报道，属于应用文，内容是报道发生在北京的沙尘暴，主体部分要写清楚沙尘暴带来的危害以及解决方案。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主体时态：文章应以一般现在时为主。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主体人称：以第三人称为主。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谋篇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第一段：交代沙尘暴发生的时间、地点、过程以及所带来的危害；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第二段：解释原因；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第三段：提出解决办法。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437" y="142043"/>
            <a:ext cx="1890246" cy="577051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1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/>
              </a:rPr>
              <a:t>◆</a:t>
            </a:r>
            <a:r>
              <a:rPr lang="zh-CN" altLang="en-US" sz="2100" b="1" kern="1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/>
              </a:rPr>
              <a:t>审题谋篇</a:t>
            </a:r>
            <a:endParaRPr lang="zh-CN" altLang="zh-CN" sz="2100" kern="100" dirty="0">
              <a:solidFill>
                <a:prstClr val="black"/>
              </a:solidFill>
              <a:latin typeface="+mj-ea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437" y="1221912"/>
            <a:ext cx="8641125" cy="2400627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  <a:tabLst>
                <a:tab pos="3629025" algn="l"/>
              </a:tabLst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由于可怕的沙尘暴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	 </a:t>
            </a: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_____________________________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3629025" algn="l"/>
              </a:tabLst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把人们的注意力转向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_________________________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3629025" algn="l"/>
              </a:tabLst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对交通安全构成威胁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_____________________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3629025" algn="l"/>
              </a:tabLst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与土壤沙漠化密切相关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_______________________________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3629025" algn="l"/>
              </a:tabLst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导致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________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437" y="681978"/>
            <a:ext cx="8641125" cy="553968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核心词汇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437" y="142043"/>
            <a:ext cx="1890246" cy="577051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1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/>
              </a:rPr>
              <a:t>◆</a:t>
            </a:r>
            <a:r>
              <a:rPr lang="zh-CN" altLang="en-US" sz="2100" b="1" kern="1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/>
              </a:rPr>
              <a:t>遣词造句</a:t>
            </a:r>
            <a:endParaRPr lang="zh-CN" altLang="zh-CN" sz="2100" kern="100" dirty="0">
              <a:solidFill>
                <a:prstClr val="black"/>
              </a:solidFill>
              <a:latin typeface="+mj-ea"/>
              <a:ea typeface="+mj-ea"/>
              <a:cs typeface="Courier New" panose="020703090202050204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22343" y="1266384"/>
            <a:ext cx="3581732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owing to the terrible sandstorm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22343" y="1723856"/>
            <a:ext cx="3078389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turn people</a:t>
            </a:r>
            <a:r>
              <a:rPr lang="en-US" altLang="zh-CN" sz="2000" b="1" kern="100" dirty="0">
                <a:solidFill>
                  <a:srgbClr val="DB4313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/>
              </a:rPr>
              <a:t>’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s attention to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2343" y="2174750"/>
            <a:ext cx="2721111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a threat to traffic safety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22343" y="2625744"/>
            <a:ext cx="3915349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be closely related to desertification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22343" y="3110870"/>
            <a:ext cx="1036356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result in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0957" y="444693"/>
            <a:ext cx="8470861" cy="553968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连词成句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957" y="952061"/>
            <a:ext cx="8713531" cy="3785621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沙尘暴对交通安全构成威胁，因为沙尘暴会让驾驶员的眼睛难以看清楚。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原因状语从句；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充当形式宾语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Sandstorms are a threat to traffic safety </a:t>
            </a: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在中国北方，沙尘暴经常发生在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月到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月之间。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主谓结构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更糟糕的是，空气质量差会导致人们患肺癌。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bad air quality can cause people to develop lung cancer.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47904" y="1923828"/>
            <a:ext cx="3888938" cy="377016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because they make it difficult for 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8984" y="2370692"/>
            <a:ext cx="2168183" cy="346169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drivers to see clearly</a:t>
            </a:r>
            <a:endParaRPr lang="zh-CN" altLang="en-US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8983" y="3245796"/>
            <a:ext cx="8263994" cy="377016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Sandstorms frequently occur in Northern China between March and April.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971" y="4135493"/>
            <a:ext cx="1690188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What is worse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0957" y="789965"/>
            <a:ext cx="8470861" cy="2862292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沙尘暴会造成空气质量差。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人类活动是沙尘暴的罪魁祸首。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(responsible)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Human activities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专家说，中国应该鼓励明智和科学地利用资源。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宾语从句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Experts say 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                                                       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0914" y="1275906"/>
            <a:ext cx="4976985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Sandstorms can produce the bad air quality.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49439" y="2184053"/>
            <a:ext cx="3489335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are responsible for sandstorms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55296" y="3073155"/>
            <a:ext cx="6733128" cy="377016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China should encourage wise and scientific use of resources</a:t>
            </a:r>
            <a:endParaRPr lang="zh-CN" altLang="en-US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0957" y="575878"/>
            <a:ext cx="8785539" cy="4401175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用定语从句把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句连接起来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________________________________________________________________________________________________________________________________________________________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用过去分词作定语连接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_______________________________________________________________________________________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复合结构连接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957" y="34056"/>
            <a:ext cx="8470861" cy="553968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句式升级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7350" y="2590796"/>
            <a:ext cx="8555130" cy="954077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kern="100" spc="-23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What is worse</a:t>
            </a:r>
            <a:r>
              <a:rPr lang="zh-CN" altLang="zh-CN" sz="2000" b="1" kern="100" spc="-23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，</a:t>
            </a:r>
            <a:r>
              <a:rPr lang="en-US" altLang="zh-CN" sz="2000" b="1" kern="100" spc="-23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the bad air quality produced by sandstorms can cause people </a:t>
            </a:r>
          </a:p>
          <a:p>
            <a:pPr>
              <a:lnSpc>
                <a:spcPct val="140000"/>
              </a:lnSpc>
            </a:pP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to develop lung cancer.</a:t>
            </a:r>
            <a:endParaRPr lang="zh-CN" altLang="zh-CN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7350" y="960211"/>
            <a:ext cx="8221734" cy="1384964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Sandstorms</a:t>
            </a:r>
            <a:r>
              <a:rPr lang="zh-CN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，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which frequently occur in Northern China between March and April</a:t>
            </a:r>
            <a:r>
              <a:rPr lang="zh-CN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，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are a threat to traffic safety because they make it difficult for drivers to see clearly.</a:t>
            </a:r>
            <a:endParaRPr lang="zh-CN" altLang="zh-CN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7350" y="3877117"/>
            <a:ext cx="8555130" cy="954077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With human activities being responsible for sandstorms</a:t>
            </a:r>
            <a:r>
              <a:rPr lang="zh-CN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，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experts say China </a:t>
            </a:r>
          </a:p>
          <a:p>
            <a:pPr>
              <a:lnSpc>
                <a:spcPct val="140000"/>
              </a:lnSpc>
            </a:pP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should encourage wise and scientific use of resources.</a:t>
            </a:r>
            <a:endParaRPr lang="zh-CN" altLang="zh-CN" sz="2000" b="1" kern="100" dirty="0">
              <a:solidFill>
                <a:srgbClr val="DB4313"/>
              </a:solidFill>
              <a:latin typeface="Times New Roman" panose="02020603050405020304"/>
              <a:ea typeface="华文细黑" panose="0201060004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437" y="1228081"/>
            <a:ext cx="8749631" cy="99256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用适当的过渡词语，把以上词汇和句式，再加上联想内容，组成一篇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80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词左右的英语短文。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437" y="630595"/>
            <a:ext cx="1890246" cy="577051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1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/>
              </a:rPr>
              <a:t>◆</a:t>
            </a:r>
            <a:r>
              <a:rPr lang="zh-CN" altLang="en-US" sz="2100" b="1" kern="1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/>
              </a:rPr>
              <a:t>组句成篇</a:t>
            </a:r>
            <a:endParaRPr lang="zh-CN" altLang="zh-CN" sz="2100" b="1" kern="100" dirty="0">
              <a:solidFill>
                <a:srgbClr val="C00000"/>
              </a:solidFill>
              <a:latin typeface="+mj-ea"/>
              <a:ea typeface="+mj-ea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437" y="724209"/>
            <a:ext cx="8641125" cy="4316556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Hit by Troublesome Sandstorms Again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April 12th—Twenty more traffic accidents than usual happened in Beijing today owing to the terrible </a:t>
            </a:r>
            <a:r>
              <a:rPr lang="en-US" altLang="zh-CN" sz="2000" b="1" kern="100" dirty="0" err="1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sandstorm.This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has suddenly turned people</a:t>
            </a:r>
            <a:r>
              <a:rPr lang="en-US" altLang="zh-CN" sz="2000" b="1" kern="100" dirty="0">
                <a:solidFill>
                  <a:srgbClr val="DB4313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 attention to the causes of such disastrous </a:t>
            </a:r>
            <a:r>
              <a:rPr lang="en-US" altLang="zh-CN" sz="2000" b="1" kern="100" dirty="0" err="1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weather.Sandstorms</a:t>
            </a:r>
            <a:r>
              <a:rPr lang="zh-CN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which frequently occur in Northern China between March and April</a:t>
            </a:r>
            <a:r>
              <a:rPr lang="zh-CN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are a threat to traffic safety because they make it difficult for drivers to see </a:t>
            </a:r>
            <a:r>
              <a:rPr lang="en-US" altLang="zh-CN" sz="2000" b="1" kern="100" dirty="0" err="1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clearly.Also</a:t>
            </a:r>
            <a:r>
              <a:rPr lang="zh-CN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according to scientists</a:t>
            </a:r>
            <a:r>
              <a:rPr lang="zh-CN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they are closely related to </a:t>
            </a:r>
            <a:r>
              <a:rPr lang="en-US" altLang="zh-CN" sz="2000" b="1" kern="100" dirty="0" err="1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desertification.What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is worse</a:t>
            </a:r>
            <a:r>
              <a:rPr lang="zh-CN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the bad air quality produced by sandstorms can cause people to develop lung cancer.</a:t>
            </a:r>
            <a:endParaRPr lang="zh-CN" altLang="zh-CN" sz="800" kern="100" dirty="0">
              <a:solidFill>
                <a:srgbClr val="DB4313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1437" y="142042"/>
            <a:ext cx="8641125" cy="53090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/>
                <a:ea typeface="华文细黑" panose="02010600040101010101" pitchFamily="2" charset="-122"/>
                <a:cs typeface="Courier New" panose="02070309020205020404"/>
              </a:rPr>
              <a:t>参考范文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437" y="918414"/>
            <a:ext cx="8641125" cy="237756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What are the causes of sandstorms? Dry weather and sudden changes in temperature can result in the widespread </a:t>
            </a:r>
            <a:r>
              <a:rPr lang="en-US" altLang="zh-CN" sz="2000" b="1" kern="100" dirty="0" err="1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dust.However</a:t>
            </a:r>
            <a:r>
              <a:rPr lang="zh-CN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some scientists believe that the root cause of sandstorms lies in human activities.</a:t>
            </a:r>
            <a:endParaRPr lang="zh-CN" altLang="zh-CN" sz="800" kern="100" dirty="0">
              <a:solidFill>
                <a:srgbClr val="DB4313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With human activities being responsible for sandstorms</a:t>
            </a:r>
            <a:r>
              <a:rPr lang="zh-CN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solidFill>
                  <a:srgbClr val="DB43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experts say China should encourage wise and scientific use of resources.</a:t>
            </a:r>
            <a:endParaRPr lang="zh-CN" altLang="zh-CN" sz="800" kern="100" dirty="0">
              <a:solidFill>
                <a:srgbClr val="DB4313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20132" y="4515516"/>
            <a:ext cx="534949" cy="534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10955" y="932758"/>
            <a:ext cx="468215" cy="3248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57260" y="4180984"/>
            <a:ext cx="413915" cy="4137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725083" y="947042"/>
            <a:ext cx="425347" cy="3023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flipH="1">
            <a:off x="9024207" y="1691249"/>
            <a:ext cx="136225" cy="25040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hlinkClick r:id="rId2" action="ppaction://hlinksldjump"/>
          </p:cNvPr>
          <p:cNvSpPr txBox="1"/>
          <p:nvPr/>
        </p:nvSpPr>
        <p:spPr>
          <a:xfrm>
            <a:off x="5011755" y="1691249"/>
            <a:ext cx="1072178" cy="3461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9BBD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r>
              <a:rPr lang="en-US" altLang="zh-CN" dirty="0">
                <a:solidFill>
                  <a:srgbClr val="9BBD59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9BBD59"/>
                </a:solidFill>
                <a:latin typeface="Arial" panose="020B0604020202020204" pitchFamily="34" charset="0"/>
              </a:rPr>
              <a:t> 1</a:t>
            </a:r>
            <a:endParaRPr lang="en-US" altLang="zh-CN" dirty="0">
              <a:solidFill>
                <a:srgbClr val="9BBD59"/>
              </a:solidFill>
              <a:latin typeface="Arial" panose="020B0604020202020204" pitchFamily="34" charset="0"/>
            </a:endParaRPr>
          </a:p>
        </p:txBody>
      </p:sp>
      <p:sp>
        <p:nvSpPr>
          <p:cNvPr id="20" name="文本框 19">
            <a:hlinkClick r:id="rId2" action="ppaction://hlinksldjump"/>
          </p:cNvPr>
          <p:cNvSpPr txBox="1"/>
          <p:nvPr/>
        </p:nvSpPr>
        <p:spPr>
          <a:xfrm>
            <a:off x="6227303" y="1691249"/>
            <a:ext cx="1801531" cy="3461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技法点拨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2">
            <a:hlinkClick r:id="rId3" action="ppaction://hlinksldjump"/>
          </p:cNvPr>
          <p:cNvSpPr txBox="1"/>
          <p:nvPr/>
        </p:nvSpPr>
        <p:spPr>
          <a:xfrm>
            <a:off x="5011755" y="2410532"/>
            <a:ext cx="1072178" cy="3461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9BBD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</a:t>
            </a:r>
            <a:r>
              <a:rPr lang="en-US" altLang="zh-CN" dirty="0">
                <a:solidFill>
                  <a:srgbClr val="9BBD59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US" altLang="zh-CN" dirty="0" smtClean="0">
                <a:solidFill>
                  <a:srgbClr val="9BBD59"/>
                </a:solidFill>
                <a:latin typeface="Arial" panose="020B0604020202020204" pitchFamily="34" charset="0"/>
              </a:rPr>
              <a:t> 2</a:t>
            </a:r>
            <a:endParaRPr lang="en-US" altLang="zh-CN" dirty="0">
              <a:solidFill>
                <a:srgbClr val="9BBD59"/>
              </a:solidFill>
              <a:latin typeface="Arial" panose="020B0604020202020204" pitchFamily="34" charset="0"/>
            </a:endParaRPr>
          </a:p>
        </p:txBody>
      </p:sp>
      <p:sp>
        <p:nvSpPr>
          <p:cNvPr id="24" name="文本框 23">
            <a:hlinkClick r:id="rId3" action="ppaction://hlinksldjump"/>
          </p:cNvPr>
          <p:cNvSpPr txBox="1"/>
          <p:nvPr/>
        </p:nvSpPr>
        <p:spPr>
          <a:xfrm>
            <a:off x="6227303" y="2398666"/>
            <a:ext cx="1747517" cy="3461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写作训练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60" y="1662680"/>
            <a:ext cx="4107238" cy="251830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90216" y="897952"/>
            <a:ext cx="7704906" cy="423183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en-US" altLang="zh-CN" sz="23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Period Five</a:t>
            </a:r>
            <a:r>
              <a:rPr lang="zh-CN" altLang="zh-CN" sz="23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3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Writing—A news report </a:t>
            </a:r>
            <a:endParaRPr lang="zh-CN" altLang="zh-CN" sz="23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037304" y="1220462"/>
            <a:ext cx="1069392" cy="106900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srgbClr val="9BBD59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37304" y="1517271"/>
            <a:ext cx="1069392" cy="6231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627531" y="2722704"/>
            <a:ext cx="3942951" cy="48594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32628" y="2787724"/>
            <a:ext cx="3132756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2100" b="1" spc="15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技法点拨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9024207" y="1319741"/>
            <a:ext cx="136225" cy="25040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H="1">
            <a:off x="0" y="1319741"/>
            <a:ext cx="136225" cy="25040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6"/>
          <p:cNvSpPr txBox="1"/>
          <p:nvPr/>
        </p:nvSpPr>
        <p:spPr>
          <a:xfrm>
            <a:off x="2789570" y="3328964"/>
            <a:ext cx="3618873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文体分析   把握写作动脉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437" y="985051"/>
            <a:ext cx="8641125" cy="3785621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新闻是对新近发生的事实的报道。新闻反映新发生的、重要的、有意义的、能引起广泛兴趣的事实，具有迅速、明了、简短的特点。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一、新闻报道写作的语言特点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具体。新闻用事实说话，五个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和一个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 (when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where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who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what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why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how)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是构成一则完整消息不可缺少的要素，这就需要记叙具体的时间、地点、人、事、经过、因果等。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准确。新闻语言不能含糊其词、模棱两可，也不能夸大或缩小事实。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简练。新闻语言要简明扼要、直截了当。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1437" y="420115"/>
            <a:ext cx="1890246" cy="577051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1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/>
              </a:rPr>
              <a:t>◆</a:t>
            </a:r>
            <a:r>
              <a:rPr lang="zh-CN" altLang="en-US" sz="2100" b="1" kern="1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/>
              </a:rPr>
              <a:t>写作指导</a:t>
            </a:r>
            <a:endParaRPr lang="zh-CN" altLang="zh-CN" sz="2100" kern="100" dirty="0">
              <a:solidFill>
                <a:prstClr val="black"/>
              </a:solidFill>
              <a:latin typeface="+mj-ea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437" y="516961"/>
            <a:ext cx="8641125" cy="3785621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二、新闻写作的结构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新闻文体的主体结构主要由标题、导语、正文三部分组成。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标题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(headline)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：标题是文章的眼睛，浓缩概括全文的中心问题，要简洁、生动、具有概括性。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导语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(lead or introduction)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：导语是新闻的开头，通常为文章的第一段。要求用极简明的文字概括新闻的主要事实。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正文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(body)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：在导语的基础上，引入更多的与主题相关的事实，使之更加详实、具体，并展开评论，进而得出结论。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437" y="747016"/>
            <a:ext cx="8641125" cy="4247286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1.The accident occurred shortly after the plane took off.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2.Authorities in Northeast China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Jilin Province have announced a new target for improving the water quality of the Songhua River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one of the most heavily polluted rivers in the country.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3.According to a new survey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Moscow is the world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most expensive city for the second year in a row.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4.As the summer vacation is coming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many students in Xiamen are planning to go traveling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while other students are going to take training courses for different reasons.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1437" y="142043"/>
            <a:ext cx="1890246" cy="577051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1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/>
              </a:rPr>
              <a:t>◆</a:t>
            </a:r>
            <a:r>
              <a:rPr lang="zh-CN" altLang="en-US" sz="2100" b="1" kern="1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/>
              </a:rPr>
              <a:t>常用表达</a:t>
            </a:r>
            <a:endParaRPr lang="zh-CN" altLang="zh-CN" sz="2100" kern="100" dirty="0">
              <a:solidFill>
                <a:prstClr val="black"/>
              </a:solidFill>
              <a:latin typeface="+mj-ea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437" y="855002"/>
            <a:ext cx="8641125" cy="2400627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5.With the rapid increase of China</a:t>
            </a:r>
            <a:r>
              <a:rPr lang="en-US" altLang="zh-CN" sz="20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population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housing problem is becoming more and more serious.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6.The two countries agreed to reach a final agreement on the travel restrictions.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7.If you are to get to Sydney by five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must start at once.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02099" y="4515516"/>
            <a:ext cx="534949" cy="534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037304" y="1220462"/>
            <a:ext cx="1069392" cy="1069005"/>
          </a:xfrm>
          <a:prstGeom prst="ellipse">
            <a:avLst/>
          </a:prstGeom>
          <a:solidFill>
            <a:srgbClr val="F25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>
              <a:solidFill>
                <a:srgbClr val="9BBD59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37304" y="1517271"/>
            <a:ext cx="1069392" cy="6231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</a:rPr>
              <a:t> 2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627531" y="2679737"/>
            <a:ext cx="3942951" cy="485941"/>
          </a:xfrm>
          <a:prstGeom prst="roundRect">
            <a:avLst>
              <a:gd name="adj" fmla="val 50000"/>
            </a:avLst>
          </a:prstGeom>
          <a:solidFill>
            <a:srgbClr val="F25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32628" y="2744758"/>
            <a:ext cx="3132756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2100" b="1" spc="15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写作训练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9024207" y="1319741"/>
            <a:ext cx="136225" cy="2504019"/>
          </a:xfrm>
          <a:prstGeom prst="rect">
            <a:avLst/>
          </a:prstGeom>
          <a:solidFill>
            <a:srgbClr val="F25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H="1">
            <a:off x="0" y="1319741"/>
            <a:ext cx="136225" cy="2504019"/>
          </a:xfrm>
          <a:prstGeom prst="rect">
            <a:avLst/>
          </a:prstGeom>
          <a:solidFill>
            <a:srgbClr val="F25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6"/>
          <p:cNvSpPr txBox="1"/>
          <p:nvPr/>
        </p:nvSpPr>
        <p:spPr>
          <a:xfrm>
            <a:off x="2789570" y="3328964"/>
            <a:ext cx="3618873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弄清文络   写作妙笔生花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1437" y="519997"/>
            <a:ext cx="8641125" cy="4224223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请根据下面的信息写一篇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80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词左右的新闻报道。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四月十二日北京遭遇沙尘暴，当天交通事故比平时多出二十余起，人们开始关注这一灾害性天气。下面为专家得出的结论：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频发时间：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月份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危害：交通事故；土壤沙漠化；肺部疾病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直接原因：天气干燥；气温骤变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根本原因：人类活动，如过度用水，有些地方草原退化；人口增长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解决方法：国家应鼓励科学利用资源等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参考词汇：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sandstorm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沙尘暴；</a:t>
            </a:r>
            <a:r>
              <a:rPr lang="en-US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desertification</a:t>
            </a:r>
            <a:r>
              <a:rPr lang="zh-CN" altLang="zh-CN" sz="20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土壤沙漠化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Microsoft Office PowerPoint</Application>
  <PresentationFormat>全屏显示(16:9)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华文细黑</vt:lpstr>
      <vt:lpstr>宋体</vt:lpstr>
      <vt:lpstr>微软雅黑</vt:lpstr>
      <vt:lpstr>Arial</vt:lpstr>
      <vt:lpstr>Arial Black</vt:lpstr>
      <vt:lpstr>Calibri</vt:lpstr>
      <vt:lpstr>Courier New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2014-11-27T01:03:00Z</dcterms:created>
  <dcterms:modified xsi:type="dcterms:W3CDTF">2023-01-16T13:43:27Z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KSORubyTemplateID">
    <vt:lpwstr>21</vt:lpwstr>
  </property>
  <property fmtid="{D5CDD505-2E9C-101B-9397-08002B2CF9AE}" pid="4" name="ICV">
    <vt:lpwstr>BBF6150B1D1F45A3AD8788BA03454FFE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