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71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2" r:id="rId16"/>
  </p:sldIdLst>
  <p:sldSz cx="12192000" cy="6858000"/>
  <p:notesSz cx="6858000" cy="9144000"/>
  <p:custDataLst>
    <p:tags r:id="rId1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15">
          <p15:clr>
            <a:srgbClr val="A4A3A4"/>
          </p15:clr>
        </p15:guide>
        <p15:guide id="2" pos="7256">
          <p15:clr>
            <a:srgbClr val="A4A3A4"/>
          </p15:clr>
        </p15:guide>
        <p15:guide id="3" orient="horz" pos="595">
          <p15:clr>
            <a:srgbClr val="A4A3A4"/>
          </p15:clr>
        </p15:guide>
        <p15:guide id="4" orient="horz" pos="664">
          <p15:clr>
            <a:srgbClr val="A4A3A4"/>
          </p15:clr>
        </p15:guide>
        <p15:guide id="5" orient="horz" pos="3906">
          <p15:clr>
            <a:srgbClr val="A4A3A4"/>
          </p15:clr>
        </p15:guide>
        <p15:guide id="6" orient="horz" pos="386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C6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233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086" y="114"/>
      </p:cViewPr>
      <p:guideLst>
        <p:guide pos="415"/>
        <p:guide pos="7256"/>
        <p:guide orient="horz" pos="595"/>
        <p:guide orient="horz" pos="664"/>
        <p:guide orient="horz" pos="3906"/>
        <p:guide orient="horz" pos="38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EF2EA437-B6AA-41E9-B7F6-6348D0BA3E12}" type="datetimeFigureOut">
              <a:rPr lang="zh-CN" altLang="en-US" smtClean="0"/>
              <a:t>2023-01-16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04EB2CB0-8294-4AB9-A844-D9FA6B17003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EB2CB0-8294-4AB9-A844-D9FA6B170034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EB2CB0-8294-4AB9-A844-D9FA6B170034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23554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23555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B659978-8DA9-4147-BD2F-2378824FC9F0}" type="slidenum">
              <a: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11</a:t>
            </a:fld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EB2CB0-8294-4AB9-A844-D9FA6B170034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EB2CB0-8294-4AB9-A844-D9FA6B170034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EB2CB0-8294-4AB9-A844-D9FA6B170034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EB2CB0-8294-4AB9-A844-D9FA6B170034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11266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11267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7714F67-5986-4638-B896-6421B0DB8ED9}" type="slidenum">
              <a: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2</a:t>
            </a:fld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13314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13315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99C2060-771B-46AF-9588-0BF88B6ECCE0}" type="slidenum">
              <a: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3</a:t>
            </a:fld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EB2CB0-8294-4AB9-A844-D9FA6B170034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EB2CB0-8294-4AB9-A844-D9FA6B170034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EB2CB0-8294-4AB9-A844-D9FA6B170034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18434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18435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6B48B40-A069-4EA7-BC07-FC2AF250DABA}" type="slidenum">
              <a: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7</a:t>
            </a:fld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EB2CB0-8294-4AB9-A844-D9FA6B170034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EB2CB0-8294-4AB9-A844-D9FA6B170034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箭头: V 形 2"/>
          <p:cNvSpPr/>
          <p:nvPr userDrawn="1"/>
        </p:nvSpPr>
        <p:spPr>
          <a:xfrm>
            <a:off x="571500" y="381000"/>
            <a:ext cx="457200" cy="457200"/>
          </a:xfrm>
          <a:prstGeom prst="chevron">
            <a:avLst/>
          </a:prstGeom>
          <a:solidFill>
            <a:srgbClr val="DBC61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" name="箭头: V 形 3"/>
          <p:cNvSpPr/>
          <p:nvPr userDrawn="1"/>
        </p:nvSpPr>
        <p:spPr>
          <a:xfrm>
            <a:off x="927100" y="381000"/>
            <a:ext cx="457200" cy="457200"/>
          </a:xfrm>
          <a:prstGeom prst="chevron">
            <a:avLst/>
          </a:prstGeom>
          <a:solidFill>
            <a:srgbClr val="DBC61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黑体" panose="02010609060101010101" charset="-122"/>
              </a:defRPr>
            </a:lvl1pPr>
          </a:lstStyle>
          <a:p>
            <a:fld id="{D997B5FA-0921-464F-AAE1-844C04324D75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黑体" panose="0201060906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黑体" panose="02010609060101010101" charset="-122"/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黑体" panose="02010609060101010101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黑体" panose="02010609060101010101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黑体" panose="02010609060101010101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黑体" panose="02010609060101010101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黑体" panose="02010609060101010101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黑体" panose="02010609060101010101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94" r="41225" b="57559"/>
          <a:stretch>
            <a:fillRect/>
          </a:stretch>
        </p:blipFill>
        <p:spPr>
          <a:xfrm>
            <a:off x="9325060" y="502641"/>
            <a:ext cx="2864482" cy="2820158"/>
          </a:xfrm>
          <a:custGeom>
            <a:avLst/>
            <a:gdLst>
              <a:gd name="connsiteX0" fmla="*/ 1997861 w 2864482"/>
              <a:gd name="connsiteY0" fmla="*/ 0 h 2820158"/>
              <a:gd name="connsiteX1" fmla="*/ 2864482 w 2864482"/>
              <a:gd name="connsiteY1" fmla="*/ 0 h 2820158"/>
              <a:gd name="connsiteX2" fmla="*/ 2864482 w 2864482"/>
              <a:gd name="connsiteY2" fmla="*/ 2820158 h 2820158"/>
              <a:gd name="connsiteX3" fmla="*/ 0 w 2864482"/>
              <a:gd name="connsiteY3" fmla="*/ 1158759 h 2820158"/>
              <a:gd name="connsiteX4" fmla="*/ 1997861 w 2864482"/>
              <a:gd name="connsiteY4" fmla="*/ 0 h 2820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64482" h="2820158">
                <a:moveTo>
                  <a:pt x="1997861" y="0"/>
                </a:moveTo>
                <a:lnTo>
                  <a:pt x="2864482" y="0"/>
                </a:lnTo>
                <a:lnTo>
                  <a:pt x="2864482" y="2820158"/>
                </a:lnTo>
                <a:lnTo>
                  <a:pt x="0" y="1158759"/>
                </a:lnTo>
                <a:lnTo>
                  <a:pt x="1997861" y="0"/>
                </a:lnTo>
                <a:close/>
              </a:path>
            </a:pathLst>
          </a:cu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43" t="2199" r="41422" b="13997"/>
          <a:stretch>
            <a:fillRect/>
          </a:stretch>
        </p:blipFill>
        <p:spPr>
          <a:xfrm>
            <a:off x="7369260" y="648750"/>
            <a:ext cx="4800631" cy="5568732"/>
          </a:xfrm>
          <a:custGeom>
            <a:avLst/>
            <a:gdLst>
              <a:gd name="connsiteX0" fmla="*/ 0 w 4800631"/>
              <a:gd name="connsiteY0" fmla="*/ 0 h 5568732"/>
              <a:gd name="connsiteX1" fmla="*/ 4800631 w 4800631"/>
              <a:gd name="connsiteY1" fmla="*/ 2784366 h 5568732"/>
              <a:gd name="connsiteX2" fmla="*/ 0 w 4800631"/>
              <a:gd name="connsiteY2" fmla="*/ 5568732 h 5568732"/>
              <a:gd name="connsiteX3" fmla="*/ 0 w 4800631"/>
              <a:gd name="connsiteY3" fmla="*/ 0 h 5568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00631" h="5568732">
                <a:moveTo>
                  <a:pt x="0" y="0"/>
                </a:moveTo>
                <a:lnTo>
                  <a:pt x="4800631" y="2784366"/>
                </a:lnTo>
                <a:lnTo>
                  <a:pt x="0" y="556873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60" t="45775" r="41159" b="4220"/>
          <a:stretch>
            <a:fillRect/>
          </a:stretch>
        </p:blipFill>
        <p:spPr>
          <a:xfrm>
            <a:off x="9331648" y="3544368"/>
            <a:ext cx="2864480" cy="3322798"/>
          </a:xfrm>
          <a:custGeom>
            <a:avLst/>
            <a:gdLst>
              <a:gd name="connsiteX0" fmla="*/ 2864480 w 2864480"/>
              <a:gd name="connsiteY0" fmla="*/ 0 h 3322798"/>
              <a:gd name="connsiteX1" fmla="*/ 2864480 w 2864480"/>
              <a:gd name="connsiteY1" fmla="*/ 3322798 h 3322798"/>
              <a:gd name="connsiteX2" fmla="*/ 0 w 2864480"/>
              <a:gd name="connsiteY2" fmla="*/ 1661399 h 3322798"/>
              <a:gd name="connsiteX3" fmla="*/ 2864480 w 2864480"/>
              <a:gd name="connsiteY3" fmla="*/ 0 h 3322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64480" h="3322798">
                <a:moveTo>
                  <a:pt x="2864480" y="0"/>
                </a:moveTo>
                <a:lnTo>
                  <a:pt x="2864480" y="3322798"/>
                </a:lnTo>
                <a:lnTo>
                  <a:pt x="0" y="1661399"/>
                </a:lnTo>
                <a:lnTo>
                  <a:pt x="2864480" y="0"/>
                </a:lnTo>
                <a:close/>
              </a:path>
            </a:pathLst>
          </a:cu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59" t="71744" r="53773" b="13997"/>
          <a:stretch>
            <a:fillRect/>
          </a:stretch>
        </p:blipFill>
        <p:spPr>
          <a:xfrm>
            <a:off x="7510192" y="5269957"/>
            <a:ext cx="3430434" cy="947525"/>
          </a:xfrm>
          <a:custGeom>
            <a:avLst/>
            <a:gdLst>
              <a:gd name="connsiteX0" fmla="*/ 1715217 w 3430434"/>
              <a:gd name="connsiteY0" fmla="*/ 0 h 947525"/>
              <a:gd name="connsiteX1" fmla="*/ 3430434 w 3430434"/>
              <a:gd name="connsiteY1" fmla="*/ 947525 h 947525"/>
              <a:gd name="connsiteX2" fmla="*/ 0 w 3430434"/>
              <a:gd name="connsiteY2" fmla="*/ 947525 h 947525"/>
              <a:gd name="connsiteX3" fmla="*/ 1715217 w 3430434"/>
              <a:gd name="connsiteY3" fmla="*/ 0 h 947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434" h="947525">
                <a:moveTo>
                  <a:pt x="1715217" y="0"/>
                </a:moveTo>
                <a:lnTo>
                  <a:pt x="3430434" y="947525"/>
                </a:lnTo>
                <a:lnTo>
                  <a:pt x="0" y="947525"/>
                </a:lnTo>
                <a:lnTo>
                  <a:pt x="1715217" y="0"/>
                </a:lnTo>
                <a:close/>
              </a:path>
            </a:pathLst>
          </a:cu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68" t="-7564" r="41225" b="100000"/>
          <a:stretch>
            <a:fillRect/>
          </a:stretch>
        </p:blipFill>
        <p:spPr>
          <a:xfrm>
            <a:off x="11322922" y="1"/>
            <a:ext cx="866621" cy="502640"/>
          </a:xfrm>
          <a:custGeom>
            <a:avLst/>
            <a:gdLst>
              <a:gd name="connsiteX0" fmla="*/ 866621 w 866621"/>
              <a:gd name="connsiteY0" fmla="*/ 0 h 502640"/>
              <a:gd name="connsiteX1" fmla="*/ 866621 w 866621"/>
              <a:gd name="connsiteY1" fmla="*/ 502640 h 502640"/>
              <a:gd name="connsiteX2" fmla="*/ 0 w 866621"/>
              <a:gd name="connsiteY2" fmla="*/ 502640 h 502640"/>
              <a:gd name="connsiteX3" fmla="*/ 866621 w 866621"/>
              <a:gd name="connsiteY3" fmla="*/ 0 h 502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6621" h="502640">
                <a:moveTo>
                  <a:pt x="866621" y="0"/>
                </a:moveTo>
                <a:lnTo>
                  <a:pt x="866621" y="502640"/>
                </a:lnTo>
                <a:lnTo>
                  <a:pt x="0" y="502640"/>
                </a:lnTo>
                <a:lnTo>
                  <a:pt x="866621" y="0"/>
                </a:lnTo>
                <a:close/>
              </a:path>
            </a:pathLst>
          </a:custGeom>
        </p:spPr>
      </p:pic>
      <p:grpSp>
        <p:nvGrpSpPr>
          <p:cNvPr id="2" name="组合 1"/>
          <p:cNvGrpSpPr/>
          <p:nvPr/>
        </p:nvGrpSpPr>
        <p:grpSpPr>
          <a:xfrm>
            <a:off x="152400" y="2291080"/>
            <a:ext cx="7023735" cy="2665730"/>
            <a:chOff x="6147269" y="2960988"/>
            <a:chExt cx="5112385" cy="1959736"/>
          </a:xfrm>
        </p:grpSpPr>
        <p:grpSp>
          <p:nvGrpSpPr>
            <p:cNvPr id="3" name="组合 2"/>
            <p:cNvGrpSpPr/>
            <p:nvPr/>
          </p:nvGrpSpPr>
          <p:grpSpPr>
            <a:xfrm>
              <a:off x="6147269" y="3465586"/>
              <a:ext cx="5069761" cy="1455138"/>
              <a:chOff x="-4714868" y="2244651"/>
              <a:chExt cx="5069761" cy="1455138"/>
            </a:xfrm>
          </p:grpSpPr>
          <p:sp>
            <p:nvSpPr>
              <p:cNvPr id="5" name="矩形: 圆角 21"/>
              <p:cNvSpPr/>
              <p:nvPr/>
            </p:nvSpPr>
            <p:spPr>
              <a:xfrm>
                <a:off x="-4648332" y="3345066"/>
                <a:ext cx="3562392" cy="354723"/>
              </a:xfrm>
              <a:prstGeom prst="roundRect">
                <a:avLst>
                  <a:gd name="adj" fmla="val 50000"/>
                </a:avLst>
              </a:prstGeom>
              <a:solidFill>
                <a:srgbClr val="DBC61D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讲解人：</a:t>
                </a:r>
                <a:r>
                  <a:rPr kumimoji="0" lang="en-US" altLang="zh-CN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PPT818  </a:t>
                </a:r>
                <a:r>
                  <a:rPr kumimoji="0" lang="zh-CN" alt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时间：</a:t>
                </a:r>
                <a:r>
                  <a:rPr kumimoji="0" lang="en-US" altLang="zh-CN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20XX</a:t>
                </a:r>
                <a:endPara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6" name="组合 5"/>
              <p:cNvGrpSpPr/>
              <p:nvPr/>
            </p:nvGrpSpPr>
            <p:grpSpPr>
              <a:xfrm>
                <a:off x="-4714868" y="2244651"/>
                <a:ext cx="5069761" cy="902413"/>
                <a:chOff x="-4714868" y="2244651"/>
                <a:chExt cx="5069761" cy="902413"/>
              </a:xfrm>
            </p:grpSpPr>
            <p:sp>
              <p:nvSpPr>
                <p:cNvPr id="7" name="文本框 6"/>
                <p:cNvSpPr txBox="1"/>
                <p:nvPr/>
              </p:nvSpPr>
              <p:spPr>
                <a:xfrm>
                  <a:off x="-4714868" y="2808615"/>
                  <a:ext cx="5033249" cy="33844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dist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1">
                          <a:lumMod val="50000"/>
                        </a:scheme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MENTAL HEALTH COUNSELING PPT</a:t>
                  </a:r>
                </a:p>
              </p:txBody>
            </p:sp>
            <p:cxnSp>
              <p:nvCxnSpPr>
                <p:cNvPr id="8" name="直接连接符 7"/>
                <p:cNvCxnSpPr/>
                <p:nvPr/>
              </p:nvCxnSpPr>
              <p:spPr>
                <a:xfrm>
                  <a:off x="-4634728" y="2789746"/>
                  <a:ext cx="4953109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9" name="文本占位符 19"/>
                <p:cNvSpPr txBox="1"/>
                <p:nvPr/>
              </p:nvSpPr>
              <p:spPr>
                <a:xfrm>
                  <a:off x="-4672245" y="2244651"/>
                  <a:ext cx="5027138" cy="660203"/>
                </a:xfrm>
                <a:prstGeom prst="rect">
                  <a:avLst/>
                </a:prstGeom>
              </p:spPr>
              <p:txBody>
                <a:bodyPr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lvl="0" indent="0" algn="dist">
                    <a:buNone/>
                    <a:defRPr/>
                  </a:pPr>
                  <a:r>
                    <a:rPr kumimoji="0" lang="en-US" altLang="zh-CN" sz="3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DBC61D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6.2.6</a:t>
                  </a:r>
                  <a:r>
                    <a:rPr lang="zh-CN" altLang="en-US" sz="3200" b="1" dirty="0">
                      <a:solidFill>
                        <a:srgbClr val="DBC61D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因数中间或末尾有</a:t>
                  </a:r>
                  <a:r>
                    <a:rPr lang="en-US" altLang="zh-CN" sz="3200" b="1" dirty="0">
                      <a:solidFill>
                        <a:srgbClr val="DBC61D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0</a:t>
                  </a:r>
                  <a:r>
                    <a:rPr lang="zh-CN" altLang="en-US" sz="3200" b="1" dirty="0">
                      <a:solidFill>
                        <a:srgbClr val="DBC61D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的笔算乘法</a:t>
                  </a:r>
                </a:p>
              </p:txBody>
            </p:sp>
          </p:grpSp>
        </p:grpSp>
        <p:sp>
          <p:nvSpPr>
            <p:cNvPr id="4" name="文本占位符 20"/>
            <p:cNvSpPr txBox="1"/>
            <p:nvPr/>
          </p:nvSpPr>
          <p:spPr>
            <a:xfrm>
              <a:off x="6147269" y="2960988"/>
              <a:ext cx="5112385" cy="423545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>
                <a:buNone/>
                <a:defRPr/>
              </a:pPr>
              <a:r>
                <a:rPr lang="zh-CN" altLang="en-US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第六单元   除数是两位数的除法</a:t>
              </a:r>
            </a:p>
          </p:txBody>
        </p:sp>
      </p:grpSp>
      <p:sp>
        <p:nvSpPr>
          <p:cNvPr id="10" name="矩形 9"/>
          <p:cNvSpPr/>
          <p:nvPr/>
        </p:nvSpPr>
        <p:spPr>
          <a:xfrm>
            <a:off x="-1365566" y="502641"/>
            <a:ext cx="4062342" cy="300975"/>
          </a:xfrm>
          <a:prstGeom prst="rect">
            <a:avLst/>
          </a:prstGeom>
          <a:solidFill>
            <a:srgbClr val="DBC61D"/>
          </a:solidFill>
          <a:ln w="12700" cap="flat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9050"/>
          </a:effectLst>
        </p:spPr>
        <p:txBody>
          <a:bodyPr spcFirstLastPara="1" wrap="square" lIns="57592" tIns="57592" rIns="57592" bIns="57592" spcCol="38100" anchor="ctr">
            <a:spAutoFit/>
          </a:bodyPr>
          <a:lstStyle/>
          <a:p>
            <a:pPr marL="0" marR="0" lvl="0" indent="0" algn="r" defTabSz="11518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人教版小学数学四年级上册</a:t>
            </a:r>
          </a:p>
        </p:txBody>
      </p:sp>
      <p:sp>
        <p:nvSpPr>
          <p:cNvPr id="15" name="直角三角形 14"/>
          <p:cNvSpPr/>
          <p:nvPr/>
        </p:nvSpPr>
        <p:spPr>
          <a:xfrm>
            <a:off x="0" y="5296274"/>
            <a:ext cx="1570892" cy="1570892"/>
          </a:xfrm>
          <a:prstGeom prst="rtTriangle">
            <a:avLst/>
          </a:prstGeom>
          <a:solidFill>
            <a:srgbClr val="DBC6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85279" y="1713714"/>
            <a:ext cx="57422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200">
              <a:lnSpc>
                <a:spcPct val="150000"/>
              </a:lnSpc>
              <a:defRPr/>
            </a:pPr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5600</a:t>
            </a:r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乘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50</a:t>
            </a:r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，积的末尾有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       )</a:t>
            </a:r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个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</a:t>
            </a:r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。</a:t>
            </a:r>
          </a:p>
        </p:txBody>
      </p:sp>
      <p:sp>
        <p:nvSpPr>
          <p:cNvPr id="3" name="矩形 2"/>
          <p:cNvSpPr/>
          <p:nvPr/>
        </p:nvSpPr>
        <p:spPr>
          <a:xfrm>
            <a:off x="783327" y="2654471"/>
            <a:ext cx="55370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200">
              <a:lnSpc>
                <a:spcPct val="150000"/>
              </a:lnSpc>
              <a:defRPr/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a.5   		b.4    		c.3</a:t>
            </a:r>
            <a:endParaRPr lang="zh-CN" altLang="zh-CN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85279" y="3641042"/>
            <a:ext cx="49167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200">
              <a:lnSpc>
                <a:spcPct val="150000"/>
              </a:lnSpc>
              <a:defRPr/>
            </a:pPr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805</a:t>
            </a:r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×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50</a:t>
            </a:r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，它们的积是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    )</a:t>
            </a:r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。</a:t>
            </a:r>
          </a:p>
        </p:txBody>
      </p:sp>
      <p:sp>
        <p:nvSpPr>
          <p:cNvPr id="5" name="矩形 4"/>
          <p:cNvSpPr/>
          <p:nvPr/>
        </p:nvSpPr>
        <p:spPr>
          <a:xfrm>
            <a:off x="705736" y="4538339"/>
            <a:ext cx="96012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1219200">
              <a:lnSpc>
                <a:spcPct val="150000"/>
              </a:lnSpc>
              <a:defRPr/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a.4250        	b.4025       	c.40250</a:t>
            </a:r>
            <a:endParaRPr lang="zh-CN" altLang="zh-CN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TextBox 10"/>
          <p:cNvSpPr txBox="1">
            <a:spLocks noChangeArrowheads="1"/>
          </p:cNvSpPr>
          <p:nvPr/>
        </p:nvSpPr>
        <p:spPr bwMode="auto">
          <a:xfrm>
            <a:off x="4731552" y="1716058"/>
            <a:ext cx="57573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200">
              <a:lnSpc>
                <a:spcPct val="150000"/>
              </a:lnSpc>
            </a:pPr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b</a:t>
            </a:r>
            <a:endParaRPr lang="zh-CN" altLang="en-US" sz="2400" kern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TextBox 11"/>
          <p:cNvSpPr txBox="1">
            <a:spLocks noChangeArrowheads="1"/>
          </p:cNvSpPr>
          <p:nvPr/>
        </p:nvSpPr>
        <p:spPr bwMode="auto">
          <a:xfrm>
            <a:off x="4443685" y="3641041"/>
            <a:ext cx="57573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200">
              <a:lnSpc>
                <a:spcPct val="150000"/>
              </a:lnSpc>
            </a:pPr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c</a:t>
            </a:r>
            <a:endParaRPr lang="zh-CN" altLang="en-US" sz="2400" kern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37629" y="1087710"/>
            <a:ext cx="15584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200">
              <a:lnSpc>
                <a:spcPct val="150000"/>
              </a:lnSpc>
              <a:defRPr/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2. 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选择。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endParaRPr lang="zh-CN" altLang="zh-CN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9" name="组合 8"/>
          <p:cNvGrpSpPr/>
          <p:nvPr/>
        </p:nvGrpSpPr>
        <p:grpSpPr bwMode="auto">
          <a:xfrm>
            <a:off x="7476066" y="1703104"/>
            <a:ext cx="2870200" cy="983790"/>
            <a:chOff x="900490" y="2585234"/>
            <a:chExt cx="2152245" cy="737915"/>
          </a:xfrm>
        </p:grpSpPr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1516324" y="2585234"/>
              <a:ext cx="1536411" cy="37155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120000" tIns="62400" rIns="120000" bIns="62400">
              <a:spAutoFit/>
            </a:bodyPr>
            <a:lstStyle/>
            <a:p>
              <a:pPr defTabSz="1219200">
                <a:defRPr/>
              </a:pPr>
              <a:r>
                <a:rPr lang="en-US" altLang="zh-CN" sz="2400" kern="0" dirty="0">
                  <a:solidFill>
                    <a:srgbClr val="3366FF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5 6 0 0</a:t>
              </a:r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903664" y="2942073"/>
              <a:ext cx="504730" cy="37155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120000" tIns="62400" rIns="120000" bIns="62400">
              <a:spAutoFit/>
            </a:bodyPr>
            <a:lstStyle/>
            <a:p>
              <a:pPr defTabSz="1219200">
                <a:defRPr/>
              </a:pPr>
              <a:r>
                <a:rPr lang="en-US" altLang="zh-CN" sz="2400" kern="0" dirty="0">
                  <a:solidFill>
                    <a:srgbClr val="3366FF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×</a:t>
              </a:r>
            </a:p>
          </p:txBody>
        </p:sp>
        <p:sp>
          <p:nvSpPr>
            <p:cNvPr id="12" name="Rectangle 9"/>
            <p:cNvSpPr>
              <a:spLocks noChangeArrowheads="1"/>
            </p:cNvSpPr>
            <p:nvPr/>
          </p:nvSpPr>
          <p:spPr bwMode="auto">
            <a:xfrm>
              <a:off x="1700439" y="2951599"/>
              <a:ext cx="863438" cy="37155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120000" tIns="62400" rIns="120000" bIns="62400">
              <a:spAutoFit/>
            </a:bodyPr>
            <a:lstStyle/>
            <a:p>
              <a:pPr defTabSz="1219200">
                <a:defRPr/>
              </a:pPr>
              <a:r>
                <a:rPr lang="en-US" altLang="zh-CN" sz="2400" kern="0" dirty="0">
                  <a:solidFill>
                    <a:srgbClr val="3366FF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5 0</a:t>
              </a:r>
            </a:p>
          </p:txBody>
        </p:sp>
        <p:sp>
          <p:nvSpPr>
            <p:cNvPr id="13" name="Line 36"/>
            <p:cNvSpPr>
              <a:spLocks noChangeShapeType="1"/>
            </p:cNvSpPr>
            <p:nvPr/>
          </p:nvSpPr>
          <p:spPr bwMode="auto">
            <a:xfrm>
              <a:off x="900490" y="3257207"/>
              <a:ext cx="2122753" cy="41622"/>
            </a:xfrm>
            <a:prstGeom prst="line">
              <a:avLst/>
            </a:prstGeom>
            <a:noFill/>
            <a:ln w="19050">
              <a:solidFill>
                <a:srgbClr val="3366FF"/>
              </a:solidFill>
              <a:round/>
              <a:tailEnd type="none" w="lg" len="lg"/>
            </a:ln>
            <a:effectLst/>
          </p:spPr>
          <p:txBody>
            <a:bodyPr wrap="square" lIns="120000" tIns="62400" rIns="120000" bIns="62400">
              <a:spAutoFit/>
            </a:bodyPr>
            <a:lstStyle/>
            <a:p>
              <a:pPr defTabSz="1219200">
                <a:defRPr/>
              </a:pPr>
              <a:endPara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cxnSp>
        <p:nvCxnSpPr>
          <p:cNvPr id="14" name="直接连接符 13"/>
          <p:cNvCxnSpPr/>
          <p:nvPr/>
        </p:nvCxnSpPr>
        <p:spPr>
          <a:xfrm>
            <a:off x="8892965" y="1771363"/>
            <a:ext cx="0" cy="1655233"/>
          </a:xfrm>
          <a:prstGeom prst="line">
            <a:avLst/>
          </a:prstGeom>
          <a:ln w="19050" cap="rnd">
            <a:solidFill>
              <a:srgbClr val="FF0000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 bwMode="auto">
          <a:xfrm>
            <a:off x="7965826" y="2651664"/>
            <a:ext cx="2021416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9200">
              <a:defRPr/>
            </a:pPr>
            <a:r>
              <a:rPr lang="en-US" altLang="zh-CN" sz="2400" kern="0" dirty="0">
                <a:solidFill>
                  <a:srgbClr val="3366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2 8 0</a:t>
            </a:r>
          </a:p>
        </p:txBody>
      </p:sp>
      <p:sp>
        <p:nvSpPr>
          <p:cNvPr id="16" name="矩形 15"/>
          <p:cNvSpPr/>
          <p:nvPr/>
        </p:nvSpPr>
        <p:spPr bwMode="auto">
          <a:xfrm>
            <a:off x="8746065" y="2645454"/>
            <a:ext cx="1151467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9200">
              <a:defRPr/>
            </a:pP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0</a:t>
            </a:r>
          </a:p>
        </p:txBody>
      </p:sp>
      <p:sp>
        <p:nvSpPr>
          <p:cNvPr id="19" name="矩形 18"/>
          <p:cNvSpPr/>
          <p:nvPr/>
        </p:nvSpPr>
        <p:spPr bwMode="auto">
          <a:xfrm>
            <a:off x="8995622" y="2645809"/>
            <a:ext cx="1151467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9200">
              <a:defRPr/>
            </a:pP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0</a:t>
            </a:r>
          </a:p>
        </p:txBody>
      </p:sp>
      <p:sp>
        <p:nvSpPr>
          <p:cNvPr id="20" name="矩形 19"/>
          <p:cNvSpPr/>
          <p:nvPr/>
        </p:nvSpPr>
        <p:spPr bwMode="auto">
          <a:xfrm>
            <a:off x="9245440" y="2648559"/>
            <a:ext cx="1151467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9200">
              <a:defRPr/>
            </a:pP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0</a:t>
            </a:r>
          </a:p>
        </p:txBody>
      </p:sp>
      <p:sp>
        <p:nvSpPr>
          <p:cNvPr id="21" name="矩形 20"/>
          <p:cNvSpPr/>
          <p:nvPr/>
        </p:nvSpPr>
        <p:spPr>
          <a:xfrm>
            <a:off x="3649457" y="1670493"/>
            <a:ext cx="552153" cy="670984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0" hangingPunct="0">
              <a:defRPr/>
            </a:pP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22" name="组合 21"/>
          <p:cNvGrpSpPr/>
          <p:nvPr/>
        </p:nvGrpSpPr>
        <p:grpSpPr bwMode="auto">
          <a:xfrm>
            <a:off x="7714666" y="3915035"/>
            <a:ext cx="2878882" cy="1001235"/>
            <a:chOff x="903664" y="2562624"/>
            <a:chExt cx="2158755" cy="749698"/>
          </a:xfrm>
        </p:grpSpPr>
        <p:sp>
          <p:nvSpPr>
            <p:cNvPr id="23" name="Rectangle 9"/>
            <p:cNvSpPr>
              <a:spLocks noChangeArrowheads="1"/>
            </p:cNvSpPr>
            <p:nvPr/>
          </p:nvSpPr>
          <p:spPr bwMode="auto">
            <a:xfrm>
              <a:off x="1332209" y="2562624"/>
              <a:ext cx="1536411" cy="37090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120000" tIns="62400" rIns="120000" bIns="62400">
              <a:spAutoFit/>
            </a:bodyPr>
            <a:lstStyle/>
            <a:p>
              <a:pPr defTabSz="1219200">
                <a:defRPr/>
              </a:pPr>
              <a:r>
                <a:rPr lang="en-US" altLang="zh-CN" sz="2400" kern="0" dirty="0">
                  <a:solidFill>
                    <a:srgbClr val="3366FF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8 0 5 </a:t>
              </a:r>
            </a:p>
          </p:txBody>
        </p:sp>
        <p:sp>
          <p:nvSpPr>
            <p:cNvPr id="24" name="Rectangle 9"/>
            <p:cNvSpPr>
              <a:spLocks noChangeArrowheads="1"/>
            </p:cNvSpPr>
            <p:nvPr/>
          </p:nvSpPr>
          <p:spPr bwMode="auto">
            <a:xfrm>
              <a:off x="903664" y="2941416"/>
              <a:ext cx="504730" cy="37090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120000" tIns="62400" rIns="120000" bIns="62400">
              <a:spAutoFit/>
            </a:bodyPr>
            <a:lstStyle/>
            <a:p>
              <a:pPr defTabSz="1219200">
                <a:defRPr/>
              </a:pPr>
              <a:r>
                <a:rPr lang="en-US" altLang="zh-CN" sz="2400" kern="0" dirty="0">
                  <a:solidFill>
                    <a:srgbClr val="3366FF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×</a:t>
              </a:r>
            </a:p>
          </p:txBody>
        </p:sp>
        <p:sp>
          <p:nvSpPr>
            <p:cNvPr id="25" name="Rectangle 9"/>
            <p:cNvSpPr>
              <a:spLocks noChangeArrowheads="1"/>
            </p:cNvSpPr>
            <p:nvPr/>
          </p:nvSpPr>
          <p:spPr bwMode="auto">
            <a:xfrm>
              <a:off x="1707541" y="2863299"/>
              <a:ext cx="863438" cy="37090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120000" tIns="62400" rIns="120000" bIns="62400">
              <a:spAutoFit/>
            </a:bodyPr>
            <a:lstStyle/>
            <a:p>
              <a:pPr defTabSz="1219200">
                <a:defRPr/>
              </a:pPr>
              <a:r>
                <a:rPr lang="en-US" altLang="zh-CN" sz="2400" kern="0" dirty="0">
                  <a:solidFill>
                    <a:srgbClr val="3366FF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5 0</a:t>
              </a:r>
            </a:p>
          </p:txBody>
        </p:sp>
        <p:sp>
          <p:nvSpPr>
            <p:cNvPr id="26" name="Line 36"/>
            <p:cNvSpPr>
              <a:spLocks noChangeShapeType="1"/>
            </p:cNvSpPr>
            <p:nvPr/>
          </p:nvSpPr>
          <p:spPr bwMode="auto">
            <a:xfrm>
              <a:off x="916838" y="3265578"/>
              <a:ext cx="2145581" cy="16081"/>
            </a:xfrm>
            <a:prstGeom prst="line">
              <a:avLst/>
            </a:prstGeom>
            <a:noFill/>
            <a:ln w="19050">
              <a:solidFill>
                <a:srgbClr val="3366FF"/>
              </a:solidFill>
              <a:round/>
              <a:tailEnd type="none" w="lg" len="lg"/>
            </a:ln>
            <a:effectLst/>
          </p:spPr>
          <p:txBody>
            <a:bodyPr wrap="square" lIns="120000" tIns="62400" rIns="120000" bIns="62400">
              <a:spAutoFit/>
            </a:bodyPr>
            <a:lstStyle/>
            <a:p>
              <a:pPr defTabSz="1219200">
                <a:defRPr/>
              </a:pPr>
              <a:endPara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8" name="矩形 27"/>
          <p:cNvSpPr/>
          <p:nvPr/>
        </p:nvSpPr>
        <p:spPr bwMode="auto">
          <a:xfrm>
            <a:off x="8002056" y="4840426"/>
            <a:ext cx="2639484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9200">
              <a:defRPr/>
            </a:pPr>
            <a:r>
              <a:rPr lang="en-US" altLang="zh-CN" sz="2400" kern="0" dirty="0">
                <a:solidFill>
                  <a:srgbClr val="3366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4 0 2 5 0</a:t>
            </a:r>
          </a:p>
        </p:txBody>
      </p:sp>
      <p:cxnSp>
        <p:nvCxnSpPr>
          <p:cNvPr id="27" name="直接连接符 26"/>
          <p:cNvCxnSpPr/>
          <p:nvPr/>
        </p:nvCxnSpPr>
        <p:spPr>
          <a:xfrm>
            <a:off x="9159499" y="3928485"/>
            <a:ext cx="0" cy="1655233"/>
          </a:xfrm>
          <a:prstGeom prst="line">
            <a:avLst/>
          </a:prstGeom>
          <a:ln w="19050" cap="rnd">
            <a:solidFill>
              <a:srgbClr val="FF0000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随堂练习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5" grpId="0"/>
      <p:bldP spid="16" grpId="0"/>
      <p:bldP spid="19" grpId="0"/>
      <p:bldP spid="20" grpId="0"/>
      <p:bldP spid="21" grpId="0" bldLvl="0" animBg="1"/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838584" y="1823678"/>
            <a:ext cx="5261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200">
              <a:defRPr/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4. </a:t>
            </a:r>
            <a:endParaRPr lang="zh-CN" altLang="zh-CN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22530" name="图片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5366" y="2833765"/>
            <a:ext cx="1837508" cy="131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对话气泡: 圆角矩形 6"/>
          <p:cNvSpPr/>
          <p:nvPr/>
        </p:nvSpPr>
        <p:spPr>
          <a:xfrm>
            <a:off x="3740149" y="1535854"/>
            <a:ext cx="4038861" cy="1110407"/>
          </a:xfrm>
          <a:prstGeom prst="wedgeRoundRectCallout">
            <a:avLst>
              <a:gd name="adj1" fmla="val -19250"/>
              <a:gd name="adj2" fmla="val 70543"/>
              <a:gd name="adj3" fmla="val 16667"/>
            </a:avLst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1219200" eaLnBrk="0" hangingPunct="0">
              <a:defRPr/>
            </a:pPr>
            <a:r>
              <a:rPr lang="zh-CN" altLang="en-US" sz="2400" kern="0" dirty="0">
                <a:solidFill>
                  <a:srgbClr val="7030A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我国发射的“神舟九号”飞船绕地球一周约用</a:t>
            </a:r>
            <a:r>
              <a:rPr lang="en-US" altLang="zh-CN" sz="2400" kern="0" dirty="0">
                <a:solidFill>
                  <a:srgbClr val="7030A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90</a:t>
            </a:r>
            <a:r>
              <a:rPr lang="zh-CN" altLang="en-US" sz="2400" kern="0" dirty="0">
                <a:solidFill>
                  <a:srgbClr val="7030A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分钟。</a:t>
            </a:r>
          </a:p>
        </p:txBody>
      </p:sp>
      <p:sp>
        <p:nvSpPr>
          <p:cNvPr id="8" name="对话气泡: 圆角矩形 7"/>
          <p:cNvSpPr/>
          <p:nvPr/>
        </p:nvSpPr>
        <p:spPr>
          <a:xfrm>
            <a:off x="7996344" y="1498149"/>
            <a:ext cx="3059692" cy="1335616"/>
          </a:xfrm>
          <a:prstGeom prst="wedgeRoundRectCallout">
            <a:avLst>
              <a:gd name="adj1" fmla="val -32627"/>
              <a:gd name="adj2" fmla="val 70525"/>
              <a:gd name="adj3" fmla="val 16667"/>
            </a:avLst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1219200" eaLnBrk="0" hangingPunct="0">
              <a:defRPr/>
            </a:pPr>
            <a:r>
              <a:rPr lang="zh-CN" altLang="en-US" sz="2400" kern="0" dirty="0">
                <a:solidFill>
                  <a:srgbClr val="7030A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一共绕地球</a:t>
            </a:r>
            <a:r>
              <a:rPr lang="en-US" altLang="zh-CN" sz="2400" kern="0" dirty="0">
                <a:solidFill>
                  <a:srgbClr val="7030A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201</a:t>
            </a:r>
            <a:r>
              <a:rPr lang="zh-CN" altLang="en-US" sz="2400" kern="0" dirty="0">
                <a:solidFill>
                  <a:srgbClr val="7030A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圈，</a:t>
            </a:r>
            <a:endParaRPr lang="en-US" altLang="zh-CN" sz="2400" kern="0" dirty="0">
              <a:solidFill>
                <a:srgbClr val="7030A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defTabSz="1219200" eaLnBrk="0" hangingPunct="0">
              <a:defRPr/>
            </a:pPr>
            <a:r>
              <a:rPr lang="zh-CN" altLang="en-US" sz="2400" kern="0" dirty="0">
                <a:solidFill>
                  <a:srgbClr val="7030A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用了多长时间？</a:t>
            </a:r>
          </a:p>
        </p:txBody>
      </p:sp>
      <p:sp>
        <p:nvSpPr>
          <p:cNvPr id="9" name="TextBox 9"/>
          <p:cNvSpPr txBox="1">
            <a:spLocks noChangeArrowheads="1"/>
          </p:cNvSpPr>
          <p:nvPr/>
        </p:nvSpPr>
        <p:spPr bwMode="auto">
          <a:xfrm>
            <a:off x="3037732" y="5055328"/>
            <a:ext cx="23516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200"/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201×90=</a:t>
            </a:r>
            <a:endParaRPr lang="zh-CN" altLang="en-US" sz="2400" kern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任意多边形: 形状 4"/>
          <p:cNvSpPr/>
          <p:nvPr/>
        </p:nvSpPr>
        <p:spPr>
          <a:xfrm>
            <a:off x="8138583" y="2489199"/>
            <a:ext cx="2156885" cy="157061"/>
          </a:xfrm>
          <a:custGeom>
            <a:avLst/>
            <a:gdLst>
              <a:gd name="connsiteX0" fmla="*/ 0 w 1960535"/>
              <a:gd name="connsiteY0" fmla="*/ 54244 h 85263"/>
              <a:gd name="connsiteX1" fmla="*/ 77491 w 1960535"/>
              <a:gd name="connsiteY1" fmla="*/ 23247 h 85263"/>
              <a:gd name="connsiteX2" fmla="*/ 162732 w 1960535"/>
              <a:gd name="connsiteY2" fmla="*/ 77491 h 85263"/>
              <a:gd name="connsiteX3" fmla="*/ 240223 w 1960535"/>
              <a:gd name="connsiteY3" fmla="*/ 30997 h 85263"/>
              <a:gd name="connsiteX4" fmla="*/ 317715 w 1960535"/>
              <a:gd name="connsiteY4" fmla="*/ 77491 h 85263"/>
              <a:gd name="connsiteX5" fmla="*/ 441701 w 1960535"/>
              <a:gd name="connsiteY5" fmla="*/ 30997 h 85263"/>
              <a:gd name="connsiteX6" fmla="*/ 519193 w 1960535"/>
              <a:gd name="connsiteY6" fmla="*/ 85241 h 85263"/>
              <a:gd name="connsiteX7" fmla="*/ 596684 w 1960535"/>
              <a:gd name="connsiteY7" fmla="*/ 23247 h 85263"/>
              <a:gd name="connsiteX8" fmla="*/ 681925 w 1960535"/>
              <a:gd name="connsiteY8" fmla="*/ 77491 h 85263"/>
              <a:gd name="connsiteX9" fmla="*/ 790413 w 1960535"/>
              <a:gd name="connsiteY9" fmla="*/ 30997 h 85263"/>
              <a:gd name="connsiteX10" fmla="*/ 891152 w 1960535"/>
              <a:gd name="connsiteY10" fmla="*/ 77491 h 85263"/>
              <a:gd name="connsiteX11" fmla="*/ 1022888 w 1960535"/>
              <a:gd name="connsiteY11" fmla="*/ 7749 h 85263"/>
              <a:gd name="connsiteX12" fmla="*/ 1115878 w 1960535"/>
              <a:gd name="connsiteY12" fmla="*/ 77491 h 85263"/>
              <a:gd name="connsiteX13" fmla="*/ 1216617 w 1960535"/>
              <a:gd name="connsiteY13" fmla="*/ 30997 h 85263"/>
              <a:gd name="connsiteX14" fmla="*/ 1294108 w 1960535"/>
              <a:gd name="connsiteY14" fmla="*/ 69742 h 85263"/>
              <a:gd name="connsiteX15" fmla="*/ 1379349 w 1960535"/>
              <a:gd name="connsiteY15" fmla="*/ 15498 h 85263"/>
              <a:gd name="connsiteX16" fmla="*/ 1387098 w 1960535"/>
              <a:gd name="connsiteY16" fmla="*/ 15498 h 85263"/>
              <a:gd name="connsiteX17" fmla="*/ 1480088 w 1960535"/>
              <a:gd name="connsiteY17" fmla="*/ 77491 h 85263"/>
              <a:gd name="connsiteX18" fmla="*/ 1573078 w 1960535"/>
              <a:gd name="connsiteY18" fmla="*/ 0 h 85263"/>
              <a:gd name="connsiteX19" fmla="*/ 1673817 w 1960535"/>
              <a:gd name="connsiteY19" fmla="*/ 77491 h 85263"/>
              <a:gd name="connsiteX20" fmla="*/ 1790054 w 1960535"/>
              <a:gd name="connsiteY20" fmla="*/ 30997 h 85263"/>
              <a:gd name="connsiteX21" fmla="*/ 1875295 w 1960535"/>
              <a:gd name="connsiteY21" fmla="*/ 69742 h 85263"/>
              <a:gd name="connsiteX22" fmla="*/ 1960535 w 1960535"/>
              <a:gd name="connsiteY22" fmla="*/ 15498 h 8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960535" h="85263">
                <a:moveTo>
                  <a:pt x="0" y="54244"/>
                </a:moveTo>
                <a:cubicBezTo>
                  <a:pt x="25184" y="36808"/>
                  <a:pt x="50369" y="19373"/>
                  <a:pt x="77491" y="23247"/>
                </a:cubicBezTo>
                <a:cubicBezTo>
                  <a:pt x="104613" y="27121"/>
                  <a:pt x="135610" y="76199"/>
                  <a:pt x="162732" y="77491"/>
                </a:cubicBezTo>
                <a:cubicBezTo>
                  <a:pt x="189854" y="78783"/>
                  <a:pt x="214393" y="30997"/>
                  <a:pt x="240223" y="30997"/>
                </a:cubicBezTo>
                <a:cubicBezTo>
                  <a:pt x="266053" y="30997"/>
                  <a:pt x="284135" y="77491"/>
                  <a:pt x="317715" y="77491"/>
                </a:cubicBezTo>
                <a:cubicBezTo>
                  <a:pt x="351295" y="77491"/>
                  <a:pt x="408121" y="29705"/>
                  <a:pt x="441701" y="30997"/>
                </a:cubicBezTo>
                <a:cubicBezTo>
                  <a:pt x="475281" y="32289"/>
                  <a:pt x="493363" y="86533"/>
                  <a:pt x="519193" y="85241"/>
                </a:cubicBezTo>
                <a:cubicBezTo>
                  <a:pt x="545024" y="83949"/>
                  <a:pt x="569562" y="24539"/>
                  <a:pt x="596684" y="23247"/>
                </a:cubicBezTo>
                <a:cubicBezTo>
                  <a:pt x="623806" y="21955"/>
                  <a:pt x="649637" y="76199"/>
                  <a:pt x="681925" y="77491"/>
                </a:cubicBezTo>
                <a:cubicBezTo>
                  <a:pt x="714213" y="78783"/>
                  <a:pt x="755542" y="30997"/>
                  <a:pt x="790413" y="30997"/>
                </a:cubicBezTo>
                <a:cubicBezTo>
                  <a:pt x="825284" y="30997"/>
                  <a:pt x="852406" y="81366"/>
                  <a:pt x="891152" y="77491"/>
                </a:cubicBezTo>
                <a:cubicBezTo>
                  <a:pt x="929898" y="73616"/>
                  <a:pt x="985434" y="7749"/>
                  <a:pt x="1022888" y="7749"/>
                </a:cubicBezTo>
                <a:cubicBezTo>
                  <a:pt x="1060342" y="7749"/>
                  <a:pt x="1083590" y="73616"/>
                  <a:pt x="1115878" y="77491"/>
                </a:cubicBezTo>
                <a:cubicBezTo>
                  <a:pt x="1148166" y="81366"/>
                  <a:pt x="1186912" y="32289"/>
                  <a:pt x="1216617" y="30997"/>
                </a:cubicBezTo>
                <a:cubicBezTo>
                  <a:pt x="1246322" y="29705"/>
                  <a:pt x="1266986" y="72325"/>
                  <a:pt x="1294108" y="69742"/>
                </a:cubicBezTo>
                <a:cubicBezTo>
                  <a:pt x="1321230" y="67159"/>
                  <a:pt x="1379349" y="15498"/>
                  <a:pt x="1379349" y="15498"/>
                </a:cubicBezTo>
                <a:cubicBezTo>
                  <a:pt x="1394847" y="6457"/>
                  <a:pt x="1370308" y="5166"/>
                  <a:pt x="1387098" y="15498"/>
                </a:cubicBezTo>
                <a:cubicBezTo>
                  <a:pt x="1403888" y="25830"/>
                  <a:pt x="1449091" y="80074"/>
                  <a:pt x="1480088" y="77491"/>
                </a:cubicBezTo>
                <a:cubicBezTo>
                  <a:pt x="1511085" y="74908"/>
                  <a:pt x="1540790" y="0"/>
                  <a:pt x="1573078" y="0"/>
                </a:cubicBezTo>
                <a:cubicBezTo>
                  <a:pt x="1605366" y="0"/>
                  <a:pt x="1637654" y="72325"/>
                  <a:pt x="1673817" y="77491"/>
                </a:cubicBezTo>
                <a:cubicBezTo>
                  <a:pt x="1709980" y="82657"/>
                  <a:pt x="1756474" y="32288"/>
                  <a:pt x="1790054" y="30997"/>
                </a:cubicBezTo>
                <a:cubicBezTo>
                  <a:pt x="1823634" y="29706"/>
                  <a:pt x="1846882" y="72325"/>
                  <a:pt x="1875295" y="69742"/>
                </a:cubicBezTo>
                <a:cubicBezTo>
                  <a:pt x="1903708" y="67159"/>
                  <a:pt x="1932121" y="41328"/>
                  <a:pt x="1960535" y="15498"/>
                </a:cubicBezTo>
              </a:path>
            </a:pathLst>
          </a:cu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0" hangingPunct="0">
              <a:defRPr/>
            </a:pP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14" name="组合 13"/>
          <p:cNvGrpSpPr/>
          <p:nvPr/>
        </p:nvGrpSpPr>
        <p:grpSpPr bwMode="auto">
          <a:xfrm>
            <a:off x="8714317" y="4714512"/>
            <a:ext cx="2764367" cy="1011765"/>
            <a:chOff x="862397" y="2562624"/>
            <a:chExt cx="2074450" cy="758432"/>
          </a:xfrm>
        </p:grpSpPr>
        <p:sp>
          <p:nvSpPr>
            <p:cNvPr id="15" name="Rectangle 9"/>
            <p:cNvSpPr>
              <a:spLocks noChangeArrowheads="1"/>
            </p:cNvSpPr>
            <p:nvPr/>
          </p:nvSpPr>
          <p:spPr bwMode="auto">
            <a:xfrm>
              <a:off x="1330974" y="2562624"/>
              <a:ext cx="1537571" cy="37132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120000" tIns="62400" rIns="120000" bIns="62400">
              <a:spAutoFit/>
            </a:bodyPr>
            <a:lstStyle/>
            <a:p>
              <a:pPr defTabSz="1219200">
                <a:defRPr/>
              </a:pPr>
              <a:r>
                <a:rPr lang="en-US" altLang="zh-CN" sz="2400" kern="0" dirty="0">
                  <a:solidFill>
                    <a:srgbClr val="3366FF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2 0 1</a:t>
              </a:r>
            </a:p>
          </p:txBody>
        </p:sp>
        <p:sp>
          <p:nvSpPr>
            <p:cNvPr id="16" name="Rectangle 9"/>
            <p:cNvSpPr>
              <a:spLocks noChangeArrowheads="1"/>
            </p:cNvSpPr>
            <p:nvPr/>
          </p:nvSpPr>
          <p:spPr bwMode="auto">
            <a:xfrm>
              <a:off x="903695" y="2941840"/>
              <a:ext cx="505111" cy="37132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120000" tIns="62400" rIns="120000" bIns="62400">
              <a:spAutoFit/>
            </a:bodyPr>
            <a:lstStyle/>
            <a:p>
              <a:pPr defTabSz="1219200">
                <a:defRPr/>
              </a:pPr>
              <a:r>
                <a:rPr lang="en-US" altLang="zh-CN" sz="2400" kern="0" dirty="0">
                  <a:solidFill>
                    <a:srgbClr val="3366FF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×</a:t>
              </a:r>
            </a:p>
          </p:txBody>
        </p:sp>
        <p:sp>
          <p:nvSpPr>
            <p:cNvPr id="17" name="Rectangle 9"/>
            <p:cNvSpPr>
              <a:spLocks noChangeArrowheads="1"/>
            </p:cNvSpPr>
            <p:nvPr/>
          </p:nvSpPr>
          <p:spPr bwMode="auto">
            <a:xfrm>
              <a:off x="1704486" y="2865962"/>
              <a:ext cx="864089" cy="37132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120000" tIns="62400" rIns="120000" bIns="62400">
              <a:spAutoFit/>
            </a:bodyPr>
            <a:lstStyle/>
            <a:p>
              <a:pPr defTabSz="1219200">
                <a:defRPr/>
              </a:pPr>
              <a:r>
                <a:rPr lang="en-US" altLang="zh-CN" sz="2400" kern="0" dirty="0">
                  <a:solidFill>
                    <a:srgbClr val="3366FF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9 0</a:t>
              </a:r>
            </a:p>
          </p:txBody>
        </p:sp>
        <p:sp>
          <p:nvSpPr>
            <p:cNvPr id="18" name="Line 36"/>
            <p:cNvSpPr>
              <a:spLocks noChangeShapeType="1"/>
            </p:cNvSpPr>
            <p:nvPr/>
          </p:nvSpPr>
          <p:spPr bwMode="auto">
            <a:xfrm flipV="1">
              <a:off x="862397" y="3299754"/>
              <a:ext cx="2074450" cy="21302"/>
            </a:xfrm>
            <a:prstGeom prst="line">
              <a:avLst/>
            </a:prstGeom>
            <a:noFill/>
            <a:ln w="19050">
              <a:solidFill>
                <a:srgbClr val="3366FF"/>
              </a:solidFill>
              <a:round/>
              <a:tailEnd type="none" w="lg" len="lg"/>
            </a:ln>
            <a:effectLst/>
          </p:spPr>
          <p:txBody>
            <a:bodyPr wrap="square" lIns="120000" tIns="62400" rIns="120000" bIns="62400">
              <a:spAutoFit/>
            </a:bodyPr>
            <a:lstStyle/>
            <a:p>
              <a:pPr defTabSz="1219200"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0" name="矩形 19"/>
          <p:cNvSpPr/>
          <p:nvPr/>
        </p:nvSpPr>
        <p:spPr bwMode="auto">
          <a:xfrm>
            <a:off x="10007807" y="5742495"/>
            <a:ext cx="1151467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9200">
              <a:defRPr/>
            </a:pPr>
            <a:r>
              <a:rPr lang="en-US" altLang="zh-CN" sz="2400" kern="0" dirty="0">
                <a:solidFill>
                  <a:srgbClr val="3366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0</a:t>
            </a:r>
          </a:p>
        </p:txBody>
      </p:sp>
      <p:sp>
        <p:nvSpPr>
          <p:cNvPr id="21" name="矩形 20"/>
          <p:cNvSpPr/>
          <p:nvPr/>
        </p:nvSpPr>
        <p:spPr bwMode="auto">
          <a:xfrm>
            <a:off x="9804187" y="5742497"/>
            <a:ext cx="1151467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9200">
              <a:defRPr/>
            </a:pPr>
            <a:r>
              <a:rPr lang="en-US" altLang="zh-CN" sz="2400" kern="0" dirty="0">
                <a:solidFill>
                  <a:srgbClr val="3366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9</a:t>
            </a:r>
          </a:p>
        </p:txBody>
      </p:sp>
      <p:sp>
        <p:nvSpPr>
          <p:cNvPr id="22" name="矩形 21"/>
          <p:cNvSpPr/>
          <p:nvPr/>
        </p:nvSpPr>
        <p:spPr bwMode="auto">
          <a:xfrm>
            <a:off x="9592096" y="5752610"/>
            <a:ext cx="1151467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9200">
              <a:defRPr/>
            </a:pPr>
            <a:r>
              <a:rPr lang="en-US" altLang="zh-CN" sz="2400" kern="0" dirty="0">
                <a:solidFill>
                  <a:srgbClr val="3366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0</a:t>
            </a:r>
          </a:p>
        </p:txBody>
      </p:sp>
      <p:sp>
        <p:nvSpPr>
          <p:cNvPr id="23" name="矩形 22"/>
          <p:cNvSpPr/>
          <p:nvPr/>
        </p:nvSpPr>
        <p:spPr bwMode="auto">
          <a:xfrm>
            <a:off x="9149080" y="5742496"/>
            <a:ext cx="1488016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9200">
              <a:defRPr/>
            </a:pPr>
            <a:r>
              <a:rPr lang="en-US" altLang="zh-CN" sz="2400" kern="0" dirty="0">
                <a:solidFill>
                  <a:srgbClr val="3366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1 8</a:t>
            </a:r>
          </a:p>
        </p:txBody>
      </p:sp>
      <p:sp>
        <p:nvSpPr>
          <p:cNvPr id="24" name="TextBox 9"/>
          <p:cNvSpPr txBox="1">
            <a:spLocks noChangeArrowheads="1"/>
          </p:cNvSpPr>
          <p:nvPr/>
        </p:nvSpPr>
        <p:spPr bwMode="auto">
          <a:xfrm>
            <a:off x="4371129" y="5081122"/>
            <a:ext cx="38375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200"/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18090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（分钟）</a:t>
            </a:r>
          </a:p>
        </p:txBody>
      </p:sp>
      <p:sp>
        <p:nvSpPr>
          <p:cNvPr id="25" name="TextBox 9"/>
          <p:cNvSpPr txBox="1">
            <a:spLocks noChangeArrowheads="1"/>
          </p:cNvSpPr>
          <p:nvPr/>
        </p:nvSpPr>
        <p:spPr bwMode="auto">
          <a:xfrm>
            <a:off x="2955080" y="5716100"/>
            <a:ext cx="54483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200"/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答：一共用了</a:t>
            </a: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18090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分钟。</a:t>
            </a:r>
          </a:p>
        </p:txBody>
      </p:sp>
      <p:cxnSp>
        <p:nvCxnSpPr>
          <p:cNvPr id="13" name="直接连接符 12"/>
          <p:cNvCxnSpPr/>
          <p:nvPr/>
        </p:nvCxnSpPr>
        <p:spPr>
          <a:xfrm>
            <a:off x="5612341" y="2489200"/>
            <a:ext cx="1895899" cy="22437"/>
          </a:xfrm>
          <a:prstGeom prst="line">
            <a:avLst/>
          </a:prstGeom>
          <a:ln w="1905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8737600" y="2139527"/>
            <a:ext cx="1886210" cy="4233"/>
          </a:xfrm>
          <a:prstGeom prst="line">
            <a:avLst/>
          </a:prstGeom>
          <a:ln w="1905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>
            <a:off x="10167829" y="4751005"/>
            <a:ext cx="0" cy="1655233"/>
          </a:xfrm>
          <a:prstGeom prst="line">
            <a:avLst/>
          </a:prstGeom>
          <a:ln w="19050" cap="rnd">
            <a:solidFill>
              <a:srgbClr val="FF0000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50" name="文本框 57"/>
          <p:cNvSpPr txBox="1">
            <a:spLocks noChangeArrowheads="1"/>
          </p:cNvSpPr>
          <p:nvPr/>
        </p:nvSpPr>
        <p:spPr bwMode="auto">
          <a:xfrm>
            <a:off x="463124" y="1203916"/>
            <a:ext cx="51492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1219200" eaLnBrk="0" hangingPunct="0"/>
            <a:r>
              <a:rPr lang="en-US" altLang="zh-CN" sz="2400" kern="0" dirty="0">
                <a:solidFill>
                  <a:srgbClr val="EF7B57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【</a:t>
            </a:r>
            <a:r>
              <a:rPr lang="zh-CN" altLang="en-US" sz="2400" kern="0" dirty="0">
                <a:solidFill>
                  <a:srgbClr val="EF7B57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课本</a:t>
            </a:r>
            <a:r>
              <a:rPr lang="en-US" altLang="zh-CN" sz="2400" kern="0" dirty="0">
                <a:solidFill>
                  <a:srgbClr val="EF7B57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P49</a:t>
            </a:r>
            <a:r>
              <a:rPr lang="zh-CN" altLang="en-US" sz="2400" kern="0" dirty="0">
                <a:solidFill>
                  <a:srgbClr val="EF7B57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练习八第</a:t>
            </a:r>
            <a:r>
              <a:rPr lang="en-US" altLang="zh-CN" sz="2400" kern="0" dirty="0">
                <a:solidFill>
                  <a:srgbClr val="EF7B57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  <a:r>
              <a:rPr lang="zh-CN" altLang="en-US" sz="2400" kern="0" dirty="0">
                <a:solidFill>
                  <a:srgbClr val="EF7B57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题</a:t>
            </a:r>
            <a:r>
              <a:rPr lang="en-US" altLang="zh-CN" sz="2400" kern="0" dirty="0">
                <a:solidFill>
                  <a:srgbClr val="EF7B57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】</a:t>
            </a:r>
            <a:endParaRPr lang="zh-CN" altLang="en-US" sz="2400" kern="0" dirty="0">
              <a:solidFill>
                <a:srgbClr val="EF7B57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7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随堂练习</a:t>
            </a:r>
          </a:p>
        </p:txBody>
      </p:sp>
      <p:pic>
        <p:nvPicPr>
          <p:cNvPr id="29" name="图片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49929" y="3229038"/>
            <a:ext cx="1412213" cy="1852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图片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13540" y="3174400"/>
            <a:ext cx="1224432" cy="1852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  <p:bldP spid="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89612" y="1536534"/>
            <a:ext cx="108292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2585" indent="-362585" defTabSz="1219200">
              <a:lnSpc>
                <a:spcPct val="150000"/>
              </a:lnSpc>
              <a:defRPr/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5. 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公园的一头大象一天要吃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350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千克食物，饲养员准备了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吨食物，够这头大象吃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20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天吗？</a:t>
            </a:r>
            <a:endParaRPr lang="zh-CN" altLang="zh-CN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TextBox 9"/>
          <p:cNvSpPr txBox="1">
            <a:spLocks noChangeArrowheads="1"/>
          </p:cNvSpPr>
          <p:nvPr/>
        </p:nvSpPr>
        <p:spPr bwMode="auto">
          <a:xfrm>
            <a:off x="3948219" y="2796259"/>
            <a:ext cx="23516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200"/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350×20=</a:t>
            </a:r>
            <a:endParaRPr lang="zh-CN" altLang="en-US" sz="2400" kern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9" name="组合 8"/>
          <p:cNvGrpSpPr/>
          <p:nvPr/>
        </p:nvGrpSpPr>
        <p:grpSpPr bwMode="auto">
          <a:xfrm>
            <a:off x="8343478" y="2909281"/>
            <a:ext cx="2909147" cy="1106770"/>
            <a:chOff x="862397" y="2637427"/>
            <a:chExt cx="2181450" cy="830133"/>
          </a:xfrm>
        </p:grpSpPr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1507436" y="2637427"/>
              <a:ext cx="1536411" cy="371538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120000" tIns="62400" rIns="120000" bIns="62400">
              <a:spAutoFit/>
            </a:bodyPr>
            <a:lstStyle/>
            <a:p>
              <a:pPr defTabSz="1219200">
                <a:defRPr/>
              </a:pPr>
              <a:r>
                <a:rPr lang="en-US" altLang="zh-CN" sz="2400" kern="0" dirty="0">
                  <a:solidFill>
                    <a:srgbClr val="3366FF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3 5 0</a:t>
              </a:r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903664" y="2942062"/>
              <a:ext cx="504730" cy="371538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120000" tIns="62400" rIns="120000" bIns="62400">
              <a:spAutoFit/>
            </a:bodyPr>
            <a:lstStyle/>
            <a:p>
              <a:pPr defTabSz="1219200">
                <a:defRPr/>
              </a:pPr>
              <a:r>
                <a:rPr lang="en-US" altLang="zh-CN" sz="2400" kern="0" dirty="0">
                  <a:solidFill>
                    <a:srgbClr val="3366FF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×</a:t>
              </a:r>
            </a:p>
          </p:txBody>
        </p:sp>
        <p:sp>
          <p:nvSpPr>
            <p:cNvPr id="12" name="Rectangle 9"/>
            <p:cNvSpPr>
              <a:spLocks noChangeArrowheads="1"/>
            </p:cNvSpPr>
            <p:nvPr/>
          </p:nvSpPr>
          <p:spPr bwMode="auto">
            <a:xfrm>
              <a:off x="1695677" y="2983340"/>
              <a:ext cx="865025" cy="371538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120000" tIns="62400" rIns="120000" bIns="62400">
              <a:spAutoFit/>
            </a:bodyPr>
            <a:lstStyle/>
            <a:p>
              <a:pPr defTabSz="1219200">
                <a:defRPr/>
              </a:pPr>
              <a:r>
                <a:rPr lang="en-US" altLang="zh-CN" sz="2400" kern="0" dirty="0">
                  <a:solidFill>
                    <a:srgbClr val="3366FF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2 0</a:t>
              </a:r>
            </a:p>
          </p:txBody>
        </p:sp>
        <p:sp>
          <p:nvSpPr>
            <p:cNvPr id="13" name="Line 36"/>
            <p:cNvSpPr>
              <a:spLocks noChangeShapeType="1"/>
            </p:cNvSpPr>
            <p:nvPr/>
          </p:nvSpPr>
          <p:spPr bwMode="auto">
            <a:xfrm flipV="1">
              <a:off x="862397" y="3455306"/>
              <a:ext cx="1963368" cy="12254"/>
            </a:xfrm>
            <a:prstGeom prst="line">
              <a:avLst/>
            </a:prstGeom>
            <a:noFill/>
            <a:ln w="19050">
              <a:solidFill>
                <a:srgbClr val="3366FF"/>
              </a:solidFill>
              <a:round/>
              <a:tailEnd type="none" w="lg" len="lg"/>
            </a:ln>
            <a:effectLst/>
          </p:spPr>
          <p:txBody>
            <a:bodyPr wrap="square" lIns="120000" tIns="62400" rIns="120000" bIns="62400">
              <a:spAutoFit/>
            </a:bodyPr>
            <a:lstStyle/>
            <a:p>
              <a:pPr defTabSz="1219200"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4" name="矩形 13"/>
          <p:cNvSpPr/>
          <p:nvPr/>
        </p:nvSpPr>
        <p:spPr bwMode="auto">
          <a:xfrm>
            <a:off x="9923146" y="4022616"/>
            <a:ext cx="1151467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9200">
              <a:defRPr/>
            </a:pPr>
            <a:r>
              <a:rPr lang="en-US" altLang="zh-CN" sz="2400" kern="0" dirty="0">
                <a:solidFill>
                  <a:srgbClr val="3366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0</a:t>
            </a:r>
          </a:p>
        </p:txBody>
      </p:sp>
      <p:sp>
        <p:nvSpPr>
          <p:cNvPr id="15" name="矩形 14"/>
          <p:cNvSpPr/>
          <p:nvPr/>
        </p:nvSpPr>
        <p:spPr bwMode="auto">
          <a:xfrm>
            <a:off x="9408797" y="4033456"/>
            <a:ext cx="1151467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9200">
              <a:defRPr/>
            </a:pPr>
            <a:r>
              <a:rPr lang="en-US" altLang="zh-CN" sz="2400" kern="0" dirty="0">
                <a:solidFill>
                  <a:srgbClr val="3366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0</a:t>
            </a:r>
          </a:p>
        </p:txBody>
      </p:sp>
      <p:sp>
        <p:nvSpPr>
          <p:cNvPr id="16" name="矩形 15"/>
          <p:cNvSpPr/>
          <p:nvPr/>
        </p:nvSpPr>
        <p:spPr bwMode="auto">
          <a:xfrm>
            <a:off x="9111826" y="4044295"/>
            <a:ext cx="2008717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9200">
              <a:defRPr/>
            </a:pPr>
            <a:r>
              <a:rPr lang="en-US" altLang="zh-CN" sz="2400" kern="0" dirty="0">
                <a:solidFill>
                  <a:srgbClr val="3366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7</a:t>
            </a:r>
          </a:p>
        </p:txBody>
      </p:sp>
      <p:sp>
        <p:nvSpPr>
          <p:cNvPr id="18" name="矩形 17"/>
          <p:cNvSpPr/>
          <p:nvPr/>
        </p:nvSpPr>
        <p:spPr bwMode="auto">
          <a:xfrm>
            <a:off x="9652636" y="4022617"/>
            <a:ext cx="1151467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9200">
              <a:defRPr/>
            </a:pPr>
            <a:r>
              <a:rPr lang="en-US" altLang="zh-CN" sz="2400" kern="0" dirty="0">
                <a:solidFill>
                  <a:srgbClr val="3366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0</a:t>
            </a:r>
          </a:p>
        </p:txBody>
      </p:sp>
      <p:sp>
        <p:nvSpPr>
          <p:cNvPr id="19" name="TextBox 9"/>
          <p:cNvSpPr txBox="1">
            <a:spLocks noChangeArrowheads="1"/>
          </p:cNvSpPr>
          <p:nvPr/>
        </p:nvSpPr>
        <p:spPr bwMode="auto">
          <a:xfrm>
            <a:off x="5367443" y="2783328"/>
            <a:ext cx="374438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200"/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7000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（千克）</a:t>
            </a:r>
          </a:p>
        </p:txBody>
      </p:sp>
      <p:sp>
        <p:nvSpPr>
          <p:cNvPr id="20" name="TextBox 9"/>
          <p:cNvSpPr txBox="1">
            <a:spLocks noChangeArrowheads="1"/>
          </p:cNvSpPr>
          <p:nvPr/>
        </p:nvSpPr>
        <p:spPr bwMode="auto">
          <a:xfrm>
            <a:off x="3948219" y="3529267"/>
            <a:ext cx="374438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200"/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7000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千克</a:t>
            </a: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=7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吨</a:t>
            </a:r>
          </a:p>
        </p:txBody>
      </p:sp>
      <p:sp>
        <p:nvSpPr>
          <p:cNvPr id="21" name="TextBox 9"/>
          <p:cNvSpPr txBox="1">
            <a:spLocks noChangeArrowheads="1"/>
          </p:cNvSpPr>
          <p:nvPr/>
        </p:nvSpPr>
        <p:spPr bwMode="auto">
          <a:xfrm>
            <a:off x="3916468" y="4161280"/>
            <a:ext cx="23516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200"/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7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吨</a:t>
            </a: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&gt;5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吨</a:t>
            </a:r>
          </a:p>
        </p:txBody>
      </p:sp>
      <p:sp>
        <p:nvSpPr>
          <p:cNvPr id="22" name="TextBox 9"/>
          <p:cNvSpPr txBox="1">
            <a:spLocks noChangeArrowheads="1"/>
          </p:cNvSpPr>
          <p:nvPr/>
        </p:nvSpPr>
        <p:spPr bwMode="auto">
          <a:xfrm>
            <a:off x="3905885" y="4773537"/>
            <a:ext cx="874818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200"/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答：</a:t>
            </a: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吨食物不够这头大象吃</a:t>
            </a: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20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天。</a:t>
            </a:r>
          </a:p>
        </p:txBody>
      </p:sp>
      <p:sp>
        <p:nvSpPr>
          <p:cNvPr id="24594" name="文本框 57"/>
          <p:cNvSpPr txBox="1">
            <a:spLocks noChangeArrowheads="1"/>
          </p:cNvSpPr>
          <p:nvPr/>
        </p:nvSpPr>
        <p:spPr bwMode="auto">
          <a:xfrm>
            <a:off x="470535" y="1140949"/>
            <a:ext cx="582930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1219200" eaLnBrk="0" hangingPunct="0"/>
            <a:r>
              <a:rPr lang="en-US" altLang="zh-CN" sz="2400" kern="0" dirty="0">
                <a:solidFill>
                  <a:srgbClr val="EF7B57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【</a:t>
            </a:r>
            <a:r>
              <a:rPr lang="zh-CN" altLang="en-US" sz="2400" kern="0" dirty="0">
                <a:solidFill>
                  <a:srgbClr val="EF7B57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课本</a:t>
            </a:r>
            <a:r>
              <a:rPr lang="en-US" altLang="zh-CN" sz="2400" kern="0" dirty="0">
                <a:solidFill>
                  <a:srgbClr val="EF7B57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P49</a:t>
            </a:r>
            <a:r>
              <a:rPr lang="zh-CN" altLang="en-US" sz="2400" kern="0" dirty="0">
                <a:solidFill>
                  <a:srgbClr val="EF7B57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练习八第</a:t>
            </a:r>
            <a:r>
              <a:rPr lang="en-US" altLang="zh-CN" sz="2400" kern="0" dirty="0">
                <a:solidFill>
                  <a:srgbClr val="EF7B57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</a:t>
            </a:r>
            <a:r>
              <a:rPr lang="zh-CN" altLang="en-US" sz="2400" kern="0" dirty="0">
                <a:solidFill>
                  <a:srgbClr val="EF7B57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题</a:t>
            </a:r>
            <a:r>
              <a:rPr lang="en-US" altLang="zh-CN" sz="2400" kern="0" dirty="0">
                <a:solidFill>
                  <a:srgbClr val="EF7B57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】</a:t>
            </a:r>
            <a:endParaRPr lang="zh-CN" altLang="en-US" sz="2400" kern="0" dirty="0">
              <a:solidFill>
                <a:srgbClr val="EF7B57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24" name="直接连接符 23"/>
          <p:cNvCxnSpPr/>
          <p:nvPr/>
        </p:nvCxnSpPr>
        <p:spPr>
          <a:xfrm>
            <a:off x="9790007" y="2790525"/>
            <a:ext cx="0" cy="1655233"/>
          </a:xfrm>
          <a:prstGeom prst="line">
            <a:avLst/>
          </a:prstGeom>
          <a:ln w="19050" cap="rnd">
            <a:solidFill>
              <a:srgbClr val="FF0000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随堂练习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  <p:bldP spid="15" grpId="0"/>
      <p:bldP spid="16" grpId="0"/>
      <p:bldP spid="18" grpId="0"/>
      <p:bldP spid="19" grpId="0"/>
      <p:bldP spid="20" grpId="0"/>
      <p:bldP spid="21" grpId="0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1"/>
          <p:cNvSpPr/>
          <p:nvPr/>
        </p:nvSpPr>
        <p:spPr>
          <a:xfrm>
            <a:off x="-976630" y="1088456"/>
            <a:ext cx="7450667" cy="8255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>
              <a:defRPr/>
            </a:pPr>
            <a:r>
              <a:rPr lang="zh-CN" altLang="en-US" sz="2400" kern="0" dirty="0">
                <a:solidFill>
                  <a:srgbClr val="FF1563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乘数中间或末尾有</a:t>
            </a:r>
            <a:r>
              <a:rPr lang="en-US" altLang="zh-CN" sz="2400" kern="0" dirty="0">
                <a:solidFill>
                  <a:srgbClr val="FF1563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</a:t>
            </a:r>
            <a:r>
              <a:rPr lang="zh-CN" altLang="en-US" sz="2400" kern="0" dirty="0">
                <a:solidFill>
                  <a:srgbClr val="FF1563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的笔算乘法</a:t>
            </a:r>
          </a:p>
        </p:txBody>
      </p:sp>
      <p:sp>
        <p:nvSpPr>
          <p:cNvPr id="25603" name="TextBox 6"/>
          <p:cNvSpPr txBox="1">
            <a:spLocks noChangeArrowheads="1"/>
          </p:cNvSpPr>
          <p:nvPr/>
        </p:nvSpPr>
        <p:spPr bwMode="auto">
          <a:xfrm>
            <a:off x="3042113" y="2612814"/>
            <a:ext cx="12573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200"/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1 6 0</a:t>
            </a: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5604" name="TextBox 7"/>
          <p:cNvSpPr txBox="1">
            <a:spLocks noChangeArrowheads="1"/>
          </p:cNvSpPr>
          <p:nvPr/>
        </p:nvSpPr>
        <p:spPr bwMode="auto">
          <a:xfrm>
            <a:off x="2274187" y="3146330"/>
            <a:ext cx="33824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200"/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×        3 0</a:t>
            </a:r>
            <a:endParaRPr lang="zh-CN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5605" name="TextBox 9"/>
          <p:cNvSpPr txBox="1">
            <a:spLocks noChangeArrowheads="1"/>
          </p:cNvSpPr>
          <p:nvPr/>
        </p:nvSpPr>
        <p:spPr bwMode="auto">
          <a:xfrm>
            <a:off x="3042113" y="3878580"/>
            <a:ext cx="20447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200"/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4 8 0 0</a:t>
            </a: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35" name="直接连接符 34"/>
          <p:cNvCxnSpPr/>
          <p:nvPr/>
        </p:nvCxnSpPr>
        <p:spPr>
          <a:xfrm>
            <a:off x="3575513" y="2695711"/>
            <a:ext cx="0" cy="1824567"/>
          </a:xfrm>
          <a:prstGeom prst="line">
            <a:avLst/>
          </a:prstGeom>
          <a:ln w="190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>
            <a:off x="1789046" y="3878580"/>
            <a:ext cx="310726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08" name="TextBox 3"/>
          <p:cNvSpPr txBox="1">
            <a:spLocks noChangeArrowheads="1"/>
          </p:cNvSpPr>
          <p:nvPr/>
        </p:nvSpPr>
        <p:spPr bwMode="auto">
          <a:xfrm>
            <a:off x="1966732" y="4830790"/>
            <a:ext cx="4699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200"/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因数末尾有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的乘法</a:t>
            </a:r>
          </a:p>
        </p:txBody>
      </p:sp>
      <p:sp>
        <p:nvSpPr>
          <p:cNvPr id="25609" name="TextBox 12"/>
          <p:cNvSpPr txBox="1">
            <a:spLocks noChangeArrowheads="1"/>
          </p:cNvSpPr>
          <p:nvPr/>
        </p:nvSpPr>
        <p:spPr bwMode="auto">
          <a:xfrm>
            <a:off x="7054569" y="4892143"/>
            <a:ext cx="4699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200"/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因数中间有</a:t>
            </a:r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</a:t>
            </a:r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的乘法</a:t>
            </a:r>
          </a:p>
        </p:txBody>
      </p:sp>
      <p:sp>
        <p:nvSpPr>
          <p:cNvPr id="4" name="矩形 3"/>
          <p:cNvSpPr/>
          <p:nvPr/>
        </p:nvSpPr>
        <p:spPr>
          <a:xfrm>
            <a:off x="1600913" y="2310130"/>
            <a:ext cx="3543300" cy="226695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0" hangingPunct="0">
              <a:defRPr/>
            </a:pP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25611" name="组合 4"/>
          <p:cNvGrpSpPr/>
          <p:nvPr/>
        </p:nvGrpSpPr>
        <p:grpSpPr bwMode="auto">
          <a:xfrm>
            <a:off x="6771681" y="2310130"/>
            <a:ext cx="3541183" cy="2266950"/>
            <a:chOff x="4382727" y="1774754"/>
            <a:chExt cx="2655888" cy="1699972"/>
          </a:xfrm>
        </p:grpSpPr>
        <p:grpSp>
          <p:nvGrpSpPr>
            <p:cNvPr id="25612" name="组合 36"/>
            <p:cNvGrpSpPr/>
            <p:nvPr/>
          </p:nvGrpSpPr>
          <p:grpSpPr bwMode="auto">
            <a:xfrm>
              <a:off x="4530364" y="2001734"/>
              <a:ext cx="2459946" cy="1295390"/>
              <a:chOff x="1750390" y="2880766"/>
              <a:chExt cx="2460615" cy="1295078"/>
            </a:xfrm>
          </p:grpSpPr>
          <p:sp>
            <p:nvSpPr>
              <p:cNvPr id="38" name="Line 36"/>
              <p:cNvSpPr>
                <a:spLocks noChangeShapeType="1"/>
              </p:cNvSpPr>
              <p:nvPr/>
            </p:nvSpPr>
            <p:spPr bwMode="auto">
              <a:xfrm flipV="1">
                <a:off x="2173687" y="3774187"/>
                <a:ext cx="2037318" cy="1410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tailEnd type="none" w="lg" len="lg"/>
              </a:ln>
              <a:effectLst/>
            </p:spPr>
            <p:txBody>
              <a:bodyPr wrap="square" lIns="120000" tIns="62400" rIns="120000" bIns="62400">
                <a:spAutoFit/>
              </a:bodyPr>
              <a:lstStyle/>
              <a:p>
                <a:pPr defTabSz="1219200">
                  <a:defRPr/>
                </a:pPr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9" name="Rectangle 23"/>
              <p:cNvSpPr>
                <a:spLocks noChangeArrowheads="1"/>
              </p:cNvSpPr>
              <p:nvPr/>
            </p:nvSpPr>
            <p:spPr bwMode="auto">
              <a:xfrm>
                <a:off x="1938113" y="2880766"/>
                <a:ext cx="1703851" cy="371371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lIns="120000" tIns="62400" rIns="120000" bIns="62400">
                <a:spAutoFit/>
              </a:bodyPr>
              <a:lstStyle/>
              <a:p>
                <a:pPr algn="r" defTabSz="1219200">
                  <a:defRPr/>
                </a:pPr>
                <a:r>
                  <a:rPr lang="en-US" altLang="zh-CN" sz="240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1  0  6   </a:t>
                </a:r>
              </a:p>
            </p:txBody>
          </p:sp>
          <p:sp>
            <p:nvSpPr>
              <p:cNvPr id="40" name="矩形 39"/>
              <p:cNvSpPr/>
              <p:nvPr/>
            </p:nvSpPr>
            <p:spPr>
              <a:xfrm>
                <a:off x="2056208" y="3829728"/>
                <a:ext cx="1835650" cy="346116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r" defTabSz="1219200">
                  <a:defRPr/>
                </a:pPr>
                <a:r>
                  <a:rPr lang="en-US" altLang="zh-CN" sz="240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3  1  8  0</a:t>
                </a:r>
              </a:p>
            </p:txBody>
          </p:sp>
          <p:sp>
            <p:nvSpPr>
              <p:cNvPr id="41" name="Line 25"/>
              <p:cNvSpPr>
                <a:spLocks noChangeShapeType="1"/>
              </p:cNvSpPr>
              <p:nvPr/>
            </p:nvSpPr>
            <p:spPr bwMode="auto">
              <a:xfrm>
                <a:off x="3635425" y="2880766"/>
                <a:ext cx="6539" cy="1254171"/>
              </a:xfrm>
              <a:prstGeom prst="line">
                <a:avLst/>
              </a:prstGeom>
              <a:noFill/>
              <a:ln w="22225">
                <a:solidFill>
                  <a:srgbClr val="FF3399"/>
                </a:solidFill>
                <a:prstDash val="sysDot"/>
                <a:round/>
                <a:tailEnd type="none" w="lg" len="lg"/>
              </a:ln>
              <a:effectLst/>
            </p:spPr>
            <p:txBody>
              <a:bodyPr wrap="square" lIns="120000" tIns="62400" rIns="120000" bIns="62400">
                <a:spAutoFit/>
              </a:bodyPr>
              <a:lstStyle/>
              <a:p>
                <a:pPr defTabSz="1219200">
                  <a:defRPr/>
                </a:pPr>
                <a:endParaRPr lang="zh-CN" altLang="en-US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2" name="Rectangle 23"/>
              <p:cNvSpPr>
                <a:spLocks noChangeArrowheads="1"/>
              </p:cNvSpPr>
              <p:nvPr/>
            </p:nvSpPr>
            <p:spPr bwMode="auto">
              <a:xfrm>
                <a:off x="2402377" y="3191977"/>
                <a:ext cx="1489481" cy="371371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lIns="120000" tIns="62400" rIns="120000" bIns="62400">
                <a:spAutoFit/>
              </a:bodyPr>
              <a:lstStyle/>
              <a:p>
                <a:pPr algn="r" defTabSz="1219200">
                  <a:defRPr/>
                </a:pPr>
                <a:r>
                  <a:rPr lang="en-US" altLang="zh-CN" sz="240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3  0   </a:t>
                </a:r>
              </a:p>
            </p:txBody>
          </p:sp>
          <p:sp>
            <p:nvSpPr>
              <p:cNvPr id="43" name="矩形 42"/>
              <p:cNvSpPr/>
              <p:nvPr/>
            </p:nvSpPr>
            <p:spPr>
              <a:xfrm>
                <a:off x="1750390" y="3233056"/>
                <a:ext cx="375446" cy="3461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1219200">
                  <a:defRPr/>
                </a:pPr>
                <a:r>
                  <a:rPr lang="en-US" altLang="zh-CN" sz="240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×</a:t>
                </a:r>
                <a:endParaRPr lang="zh-CN" altLang="en-US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9" name="矩形 18"/>
            <p:cNvSpPr/>
            <p:nvPr/>
          </p:nvSpPr>
          <p:spPr>
            <a:xfrm>
              <a:off x="4382727" y="1774754"/>
              <a:ext cx="2655888" cy="1699972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200" eaLnBrk="0" hangingPunct="0"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1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课堂小结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658813" y="1643696"/>
            <a:ext cx="8255000" cy="1767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1pPr>
            <a:lvl2pPr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2pPr>
            <a:lvl3pPr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3pPr>
            <a:lvl4pPr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4pPr>
            <a:lvl5pPr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9pPr>
          </a:lstStyle>
          <a:p>
            <a:pPr marL="457200" indent="-457200" defTabSz="1219200" latinLnBrk="1">
              <a:lnSpc>
                <a:spcPct val="250000"/>
              </a:lnSpc>
              <a:spcBef>
                <a:spcPct val="20000"/>
              </a:spcBef>
            </a:pPr>
            <a:r>
              <a:rPr lang="en-US" altLang="zh-CN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1. </a:t>
            </a:r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从课后习题中选取；</a:t>
            </a:r>
          </a:p>
          <a:p>
            <a:pPr marL="457200" indent="-457200" defTabSz="1219200" latinLnBrk="1">
              <a:lnSpc>
                <a:spcPct val="250000"/>
              </a:lnSpc>
              <a:spcBef>
                <a:spcPct val="20000"/>
              </a:spcBef>
            </a:pPr>
            <a:r>
              <a:rPr lang="en-US" altLang="zh-CN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2. </a:t>
            </a:r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完成练习册本课时的习题。</a:t>
            </a:r>
            <a:endParaRPr lang="zh-CN" altLang="en-US" sz="2400" kern="0" dirty="0">
              <a:solidFill>
                <a:srgbClr val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4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课后作业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94" r="41225" b="57559"/>
          <a:stretch>
            <a:fillRect/>
          </a:stretch>
        </p:blipFill>
        <p:spPr>
          <a:xfrm>
            <a:off x="9325060" y="502641"/>
            <a:ext cx="2864482" cy="2820158"/>
          </a:xfrm>
          <a:custGeom>
            <a:avLst/>
            <a:gdLst>
              <a:gd name="connsiteX0" fmla="*/ 1997861 w 2864482"/>
              <a:gd name="connsiteY0" fmla="*/ 0 h 2820158"/>
              <a:gd name="connsiteX1" fmla="*/ 2864482 w 2864482"/>
              <a:gd name="connsiteY1" fmla="*/ 0 h 2820158"/>
              <a:gd name="connsiteX2" fmla="*/ 2864482 w 2864482"/>
              <a:gd name="connsiteY2" fmla="*/ 2820158 h 2820158"/>
              <a:gd name="connsiteX3" fmla="*/ 0 w 2864482"/>
              <a:gd name="connsiteY3" fmla="*/ 1158759 h 2820158"/>
              <a:gd name="connsiteX4" fmla="*/ 1997861 w 2864482"/>
              <a:gd name="connsiteY4" fmla="*/ 0 h 2820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64482" h="2820158">
                <a:moveTo>
                  <a:pt x="1997861" y="0"/>
                </a:moveTo>
                <a:lnTo>
                  <a:pt x="2864482" y="0"/>
                </a:lnTo>
                <a:lnTo>
                  <a:pt x="2864482" y="2820158"/>
                </a:lnTo>
                <a:lnTo>
                  <a:pt x="0" y="1158759"/>
                </a:lnTo>
                <a:lnTo>
                  <a:pt x="1997861" y="0"/>
                </a:lnTo>
                <a:close/>
              </a:path>
            </a:pathLst>
          </a:cu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43" t="2199" r="41422" b="13997"/>
          <a:stretch>
            <a:fillRect/>
          </a:stretch>
        </p:blipFill>
        <p:spPr>
          <a:xfrm>
            <a:off x="7369260" y="648750"/>
            <a:ext cx="4800631" cy="5568732"/>
          </a:xfrm>
          <a:custGeom>
            <a:avLst/>
            <a:gdLst>
              <a:gd name="connsiteX0" fmla="*/ 0 w 4800631"/>
              <a:gd name="connsiteY0" fmla="*/ 0 h 5568732"/>
              <a:gd name="connsiteX1" fmla="*/ 4800631 w 4800631"/>
              <a:gd name="connsiteY1" fmla="*/ 2784366 h 5568732"/>
              <a:gd name="connsiteX2" fmla="*/ 0 w 4800631"/>
              <a:gd name="connsiteY2" fmla="*/ 5568732 h 5568732"/>
              <a:gd name="connsiteX3" fmla="*/ 0 w 4800631"/>
              <a:gd name="connsiteY3" fmla="*/ 0 h 5568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00631" h="5568732">
                <a:moveTo>
                  <a:pt x="0" y="0"/>
                </a:moveTo>
                <a:lnTo>
                  <a:pt x="4800631" y="2784366"/>
                </a:lnTo>
                <a:lnTo>
                  <a:pt x="0" y="556873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60" t="45775" r="41159" b="4220"/>
          <a:stretch>
            <a:fillRect/>
          </a:stretch>
        </p:blipFill>
        <p:spPr>
          <a:xfrm>
            <a:off x="9331648" y="3544368"/>
            <a:ext cx="2864480" cy="3322798"/>
          </a:xfrm>
          <a:custGeom>
            <a:avLst/>
            <a:gdLst>
              <a:gd name="connsiteX0" fmla="*/ 2864480 w 2864480"/>
              <a:gd name="connsiteY0" fmla="*/ 0 h 3322798"/>
              <a:gd name="connsiteX1" fmla="*/ 2864480 w 2864480"/>
              <a:gd name="connsiteY1" fmla="*/ 3322798 h 3322798"/>
              <a:gd name="connsiteX2" fmla="*/ 0 w 2864480"/>
              <a:gd name="connsiteY2" fmla="*/ 1661399 h 3322798"/>
              <a:gd name="connsiteX3" fmla="*/ 2864480 w 2864480"/>
              <a:gd name="connsiteY3" fmla="*/ 0 h 3322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64480" h="3322798">
                <a:moveTo>
                  <a:pt x="2864480" y="0"/>
                </a:moveTo>
                <a:lnTo>
                  <a:pt x="2864480" y="3322798"/>
                </a:lnTo>
                <a:lnTo>
                  <a:pt x="0" y="1661399"/>
                </a:lnTo>
                <a:lnTo>
                  <a:pt x="2864480" y="0"/>
                </a:lnTo>
                <a:close/>
              </a:path>
            </a:pathLst>
          </a:cu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59" t="71744" r="53773" b="13997"/>
          <a:stretch>
            <a:fillRect/>
          </a:stretch>
        </p:blipFill>
        <p:spPr>
          <a:xfrm>
            <a:off x="7510192" y="5269957"/>
            <a:ext cx="3430434" cy="947525"/>
          </a:xfrm>
          <a:custGeom>
            <a:avLst/>
            <a:gdLst>
              <a:gd name="connsiteX0" fmla="*/ 1715217 w 3430434"/>
              <a:gd name="connsiteY0" fmla="*/ 0 h 947525"/>
              <a:gd name="connsiteX1" fmla="*/ 3430434 w 3430434"/>
              <a:gd name="connsiteY1" fmla="*/ 947525 h 947525"/>
              <a:gd name="connsiteX2" fmla="*/ 0 w 3430434"/>
              <a:gd name="connsiteY2" fmla="*/ 947525 h 947525"/>
              <a:gd name="connsiteX3" fmla="*/ 1715217 w 3430434"/>
              <a:gd name="connsiteY3" fmla="*/ 0 h 947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434" h="947525">
                <a:moveTo>
                  <a:pt x="1715217" y="0"/>
                </a:moveTo>
                <a:lnTo>
                  <a:pt x="3430434" y="947525"/>
                </a:lnTo>
                <a:lnTo>
                  <a:pt x="0" y="947525"/>
                </a:lnTo>
                <a:lnTo>
                  <a:pt x="1715217" y="0"/>
                </a:lnTo>
                <a:close/>
              </a:path>
            </a:pathLst>
          </a:cu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68" t="-7564" r="41225" b="100000"/>
          <a:stretch>
            <a:fillRect/>
          </a:stretch>
        </p:blipFill>
        <p:spPr>
          <a:xfrm>
            <a:off x="11322922" y="1"/>
            <a:ext cx="866621" cy="502640"/>
          </a:xfrm>
          <a:custGeom>
            <a:avLst/>
            <a:gdLst>
              <a:gd name="connsiteX0" fmla="*/ 866621 w 866621"/>
              <a:gd name="connsiteY0" fmla="*/ 0 h 502640"/>
              <a:gd name="connsiteX1" fmla="*/ 866621 w 866621"/>
              <a:gd name="connsiteY1" fmla="*/ 502640 h 502640"/>
              <a:gd name="connsiteX2" fmla="*/ 0 w 866621"/>
              <a:gd name="connsiteY2" fmla="*/ 502640 h 502640"/>
              <a:gd name="connsiteX3" fmla="*/ 866621 w 866621"/>
              <a:gd name="connsiteY3" fmla="*/ 0 h 502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6621" h="502640">
                <a:moveTo>
                  <a:pt x="866621" y="0"/>
                </a:moveTo>
                <a:lnTo>
                  <a:pt x="866621" y="502640"/>
                </a:lnTo>
                <a:lnTo>
                  <a:pt x="0" y="502640"/>
                </a:lnTo>
                <a:lnTo>
                  <a:pt x="866621" y="0"/>
                </a:lnTo>
                <a:close/>
              </a:path>
            </a:pathLst>
          </a:custGeom>
        </p:spPr>
      </p:pic>
      <p:grpSp>
        <p:nvGrpSpPr>
          <p:cNvPr id="2" name="组合 1"/>
          <p:cNvGrpSpPr/>
          <p:nvPr/>
        </p:nvGrpSpPr>
        <p:grpSpPr>
          <a:xfrm>
            <a:off x="160655" y="2132330"/>
            <a:ext cx="7014210" cy="2824480"/>
            <a:chOff x="6147269" y="2844265"/>
            <a:chExt cx="5112385" cy="2076459"/>
          </a:xfrm>
        </p:grpSpPr>
        <p:grpSp>
          <p:nvGrpSpPr>
            <p:cNvPr id="3" name="组合 2"/>
            <p:cNvGrpSpPr/>
            <p:nvPr/>
          </p:nvGrpSpPr>
          <p:grpSpPr>
            <a:xfrm>
              <a:off x="6147269" y="3331609"/>
              <a:ext cx="5033250" cy="1589115"/>
              <a:chOff x="-4714868" y="2110674"/>
              <a:chExt cx="5033250" cy="1589115"/>
            </a:xfrm>
          </p:grpSpPr>
          <p:sp>
            <p:nvSpPr>
              <p:cNvPr id="5" name="矩形: 圆角 21"/>
              <p:cNvSpPr/>
              <p:nvPr/>
            </p:nvSpPr>
            <p:spPr>
              <a:xfrm>
                <a:off x="-4648332" y="3345066"/>
                <a:ext cx="3562392" cy="354723"/>
              </a:xfrm>
              <a:prstGeom prst="roundRect">
                <a:avLst>
                  <a:gd name="adj" fmla="val 50000"/>
                </a:avLst>
              </a:prstGeom>
              <a:solidFill>
                <a:srgbClr val="DBC61D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讲解人：</a:t>
                </a:r>
                <a:r>
                  <a:rPr kumimoji="0" lang="en-US" altLang="zh-CN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PPT818  </a:t>
                </a:r>
                <a:r>
                  <a:rPr kumimoji="0" lang="zh-CN" alt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时间：</a:t>
                </a:r>
                <a:r>
                  <a:rPr kumimoji="0" lang="en-US" altLang="zh-CN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20XX</a:t>
                </a:r>
                <a:endPara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6" name="组合 5"/>
              <p:cNvGrpSpPr/>
              <p:nvPr/>
            </p:nvGrpSpPr>
            <p:grpSpPr>
              <a:xfrm>
                <a:off x="-4714868" y="2110674"/>
                <a:ext cx="5033250" cy="1036393"/>
                <a:chOff x="-4714868" y="2110674"/>
                <a:chExt cx="5033250" cy="1036393"/>
              </a:xfrm>
            </p:grpSpPr>
            <p:sp>
              <p:nvSpPr>
                <p:cNvPr id="7" name="文本框 6"/>
                <p:cNvSpPr txBox="1"/>
                <p:nvPr/>
              </p:nvSpPr>
              <p:spPr>
                <a:xfrm>
                  <a:off x="-4714868" y="2808615"/>
                  <a:ext cx="5033249" cy="3384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dist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1">
                          <a:lumMod val="50000"/>
                        </a:scheme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MENTAL HEALTH COUNSELING PPT</a:t>
                  </a:r>
                </a:p>
              </p:txBody>
            </p:sp>
            <p:cxnSp>
              <p:nvCxnSpPr>
                <p:cNvPr id="8" name="直接连接符 7"/>
                <p:cNvCxnSpPr/>
                <p:nvPr/>
              </p:nvCxnSpPr>
              <p:spPr>
                <a:xfrm>
                  <a:off x="-4634728" y="2789746"/>
                  <a:ext cx="4953109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9" name="文本占位符 19"/>
                <p:cNvSpPr txBox="1"/>
                <p:nvPr/>
              </p:nvSpPr>
              <p:spPr>
                <a:xfrm>
                  <a:off x="-4708756" y="2110674"/>
                  <a:ext cx="5027138" cy="660203"/>
                </a:xfrm>
                <a:prstGeom prst="rect">
                  <a:avLst/>
                </a:prstGeom>
              </p:spPr>
              <p:txBody>
                <a:bodyPr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dist" defTabSz="914400" rtl="0" eaLnBrk="1" fontAlgn="auto" latinLnBrk="0" hangingPunct="1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r>
                    <a:rPr lang="zh-CN" altLang="en-US" sz="5400" b="1" dirty="0">
                      <a:solidFill>
                        <a:srgbClr val="DBC61D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感谢你的聆听</a:t>
                  </a:r>
                  <a:endParaRPr kumimoji="0" lang="zh-CN" alt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DBC61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4" name="文本占位符 20"/>
            <p:cNvSpPr txBox="1"/>
            <p:nvPr/>
          </p:nvSpPr>
          <p:spPr>
            <a:xfrm>
              <a:off x="6147269" y="2844265"/>
              <a:ext cx="5112385" cy="423545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>
                <a:buNone/>
                <a:defRPr/>
              </a:pPr>
              <a:r>
                <a:rPr lang="zh-CN" altLang="en-US" sz="3600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第六单元   除数是两位数的除法</a:t>
              </a:r>
            </a:p>
          </p:txBody>
        </p:sp>
      </p:grpSp>
      <p:sp>
        <p:nvSpPr>
          <p:cNvPr id="10" name="矩形 9"/>
          <p:cNvSpPr/>
          <p:nvPr/>
        </p:nvSpPr>
        <p:spPr>
          <a:xfrm>
            <a:off x="-1365566" y="502641"/>
            <a:ext cx="4062342" cy="300975"/>
          </a:xfrm>
          <a:prstGeom prst="rect">
            <a:avLst/>
          </a:prstGeom>
          <a:solidFill>
            <a:srgbClr val="DBC61D"/>
          </a:solidFill>
          <a:ln w="12700" cap="flat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9050"/>
          </a:effectLst>
        </p:spPr>
        <p:txBody>
          <a:bodyPr spcFirstLastPara="1" wrap="square" lIns="57592" tIns="57592" rIns="57592" bIns="57592" spcCol="38100" anchor="ctr">
            <a:spAutoFit/>
          </a:bodyPr>
          <a:lstStyle/>
          <a:p>
            <a:pPr marL="0" marR="0" lvl="0" indent="0" algn="r" defTabSz="11518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人教版小学数学四年级上册</a:t>
            </a:r>
          </a:p>
        </p:txBody>
      </p:sp>
      <p:sp>
        <p:nvSpPr>
          <p:cNvPr id="15" name="直角三角形 14"/>
          <p:cNvSpPr/>
          <p:nvPr/>
        </p:nvSpPr>
        <p:spPr>
          <a:xfrm>
            <a:off x="0" y="5296274"/>
            <a:ext cx="1570892" cy="1570892"/>
          </a:xfrm>
          <a:prstGeom prst="rtTriangle">
            <a:avLst/>
          </a:prstGeom>
          <a:solidFill>
            <a:srgbClr val="DBC6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文本框 1"/>
          <p:cNvSpPr txBox="1">
            <a:spLocks noChangeArrowheads="1"/>
          </p:cNvSpPr>
          <p:nvPr/>
        </p:nvSpPr>
        <p:spPr bwMode="auto">
          <a:xfrm>
            <a:off x="716630" y="1402399"/>
            <a:ext cx="8002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1219200" eaLnBrk="0" hangingPunct="0"/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口算</a:t>
            </a:r>
          </a:p>
        </p:txBody>
      </p:sp>
      <p:sp>
        <p:nvSpPr>
          <p:cNvPr id="44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复习导入</a:t>
            </a:r>
          </a:p>
        </p:txBody>
      </p:sp>
      <p:sp>
        <p:nvSpPr>
          <p:cNvPr id="46" name="Text Box 9"/>
          <p:cNvSpPr txBox="1">
            <a:spLocks noChangeArrowheads="1"/>
          </p:cNvSpPr>
          <p:nvPr/>
        </p:nvSpPr>
        <p:spPr bwMode="auto">
          <a:xfrm>
            <a:off x="2500948" y="2052638"/>
            <a:ext cx="1833562" cy="5222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GB" altLang="zh-CN" dirty="0">
                <a:solidFill>
                  <a:srgbClr val="0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30</a:t>
            </a:r>
            <a:r>
              <a:rPr lang="zh-CN" altLang="zh-CN" dirty="0">
                <a:solidFill>
                  <a:schemeClr val="tx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×</a:t>
            </a:r>
            <a:r>
              <a:rPr lang="en-US" altLang="zh-CN" dirty="0">
                <a:solidFill>
                  <a:srgbClr val="0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60</a:t>
            </a:r>
            <a:r>
              <a:rPr lang="zh-CN" altLang="zh-CN" dirty="0">
                <a:solidFill>
                  <a:schemeClr val="tx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＝</a:t>
            </a:r>
            <a:endParaRPr lang="en-US" altLang="zh-CN" dirty="0">
              <a:solidFill>
                <a:srgbClr val="0000F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47" name="Text Box 9"/>
          <p:cNvSpPr txBox="1">
            <a:spLocks noChangeArrowheads="1"/>
          </p:cNvSpPr>
          <p:nvPr/>
        </p:nvSpPr>
        <p:spPr bwMode="auto">
          <a:xfrm>
            <a:off x="8381048" y="2060575"/>
            <a:ext cx="1833562" cy="5222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GB" altLang="zh-CN" dirty="0">
                <a:solidFill>
                  <a:srgbClr val="0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16</a:t>
            </a:r>
            <a:r>
              <a:rPr lang="zh-CN" altLang="zh-CN" dirty="0">
                <a:solidFill>
                  <a:schemeClr val="tx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×</a:t>
            </a:r>
            <a:r>
              <a:rPr lang="en-US" altLang="zh-CN" dirty="0">
                <a:solidFill>
                  <a:srgbClr val="0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30</a:t>
            </a:r>
            <a:r>
              <a:rPr lang="zh-CN" altLang="zh-CN" dirty="0">
                <a:solidFill>
                  <a:schemeClr val="tx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＝</a:t>
            </a:r>
            <a:endParaRPr lang="en-US" altLang="zh-CN" dirty="0">
              <a:solidFill>
                <a:srgbClr val="0000F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48" name="Text Box 38"/>
          <p:cNvSpPr txBox="1">
            <a:spLocks noChangeArrowheads="1"/>
          </p:cNvSpPr>
          <p:nvPr/>
        </p:nvSpPr>
        <p:spPr bwMode="auto">
          <a:xfrm>
            <a:off x="2675573" y="2051050"/>
            <a:ext cx="854075" cy="52228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zh-CN" dirty="0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0</a:t>
            </a:r>
            <a:endParaRPr lang="zh-CN" altLang="en-US" dirty="0">
              <a:solidFill>
                <a:srgbClr val="FF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49" name="Text Box 38"/>
          <p:cNvSpPr txBox="1">
            <a:spLocks noChangeArrowheads="1"/>
          </p:cNvSpPr>
          <p:nvPr/>
        </p:nvSpPr>
        <p:spPr bwMode="auto">
          <a:xfrm>
            <a:off x="6777673" y="2049463"/>
            <a:ext cx="1081087" cy="52228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zh-CN" dirty="0">
                <a:solidFill>
                  <a:srgbClr val="3366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30</a:t>
            </a:r>
            <a:r>
              <a:rPr lang="en-US" altLang="zh-CN" dirty="0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00</a:t>
            </a:r>
            <a:endParaRPr lang="zh-CN" altLang="en-US" dirty="0">
              <a:solidFill>
                <a:srgbClr val="FF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50" name="Text Box 9"/>
          <p:cNvSpPr txBox="1">
            <a:spLocks noChangeArrowheads="1"/>
          </p:cNvSpPr>
          <p:nvPr/>
        </p:nvSpPr>
        <p:spPr bwMode="auto">
          <a:xfrm>
            <a:off x="5213985" y="3127375"/>
            <a:ext cx="1833563" cy="5222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GB" altLang="zh-CN" dirty="0">
                <a:solidFill>
                  <a:srgbClr val="0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101</a:t>
            </a:r>
            <a:r>
              <a:rPr lang="zh-CN" altLang="zh-CN" dirty="0">
                <a:solidFill>
                  <a:schemeClr val="tx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×</a:t>
            </a:r>
            <a:r>
              <a:rPr lang="en-US" altLang="zh-CN" dirty="0">
                <a:solidFill>
                  <a:srgbClr val="0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3</a:t>
            </a:r>
            <a:r>
              <a:rPr lang="zh-CN" altLang="zh-CN" dirty="0">
                <a:solidFill>
                  <a:schemeClr val="tx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＝</a:t>
            </a:r>
            <a:endParaRPr lang="en-US" altLang="zh-CN" dirty="0">
              <a:solidFill>
                <a:srgbClr val="0000F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53" name="Text Box 9"/>
          <p:cNvSpPr txBox="1">
            <a:spLocks noChangeArrowheads="1"/>
          </p:cNvSpPr>
          <p:nvPr/>
        </p:nvSpPr>
        <p:spPr bwMode="auto">
          <a:xfrm>
            <a:off x="5237798" y="2052638"/>
            <a:ext cx="1833562" cy="5222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GB" altLang="zh-CN" dirty="0">
                <a:solidFill>
                  <a:srgbClr val="0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50</a:t>
            </a:r>
            <a:r>
              <a:rPr lang="zh-CN" altLang="zh-CN" dirty="0">
                <a:solidFill>
                  <a:schemeClr val="tx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×</a:t>
            </a:r>
            <a:r>
              <a:rPr lang="en-US" altLang="zh-CN" dirty="0">
                <a:solidFill>
                  <a:srgbClr val="0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60</a:t>
            </a:r>
            <a:r>
              <a:rPr lang="zh-CN" altLang="zh-CN" dirty="0">
                <a:solidFill>
                  <a:schemeClr val="tx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＝</a:t>
            </a:r>
            <a:endParaRPr lang="en-US" altLang="zh-CN" dirty="0">
              <a:solidFill>
                <a:srgbClr val="0000F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54" name="Text Box 9"/>
          <p:cNvSpPr txBox="1">
            <a:spLocks noChangeArrowheads="1"/>
          </p:cNvSpPr>
          <p:nvPr/>
        </p:nvSpPr>
        <p:spPr bwMode="auto">
          <a:xfrm>
            <a:off x="8358823" y="3127375"/>
            <a:ext cx="1833562" cy="5222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GB" altLang="zh-CN" dirty="0">
                <a:solidFill>
                  <a:srgbClr val="0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105</a:t>
            </a:r>
            <a:r>
              <a:rPr lang="zh-CN" altLang="zh-CN" dirty="0">
                <a:solidFill>
                  <a:schemeClr val="tx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×</a:t>
            </a:r>
            <a:r>
              <a:rPr lang="en-US" altLang="zh-CN" dirty="0">
                <a:solidFill>
                  <a:srgbClr val="0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3</a:t>
            </a:r>
            <a:r>
              <a:rPr lang="zh-CN" altLang="zh-CN" dirty="0">
                <a:solidFill>
                  <a:schemeClr val="tx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＝</a:t>
            </a:r>
            <a:endParaRPr lang="en-US" altLang="zh-CN" dirty="0">
              <a:solidFill>
                <a:srgbClr val="0000F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55" name="Text Box 9"/>
          <p:cNvSpPr txBox="1">
            <a:spLocks noChangeArrowheads="1"/>
          </p:cNvSpPr>
          <p:nvPr/>
        </p:nvSpPr>
        <p:spPr bwMode="auto">
          <a:xfrm>
            <a:off x="2493010" y="3128963"/>
            <a:ext cx="1833563" cy="5222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GB" altLang="zh-CN" dirty="0">
                <a:solidFill>
                  <a:srgbClr val="0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102</a:t>
            </a:r>
            <a:r>
              <a:rPr lang="zh-CN" altLang="zh-CN" dirty="0">
                <a:solidFill>
                  <a:schemeClr val="tx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×</a:t>
            </a:r>
            <a:r>
              <a:rPr lang="en-US" altLang="zh-CN" dirty="0">
                <a:solidFill>
                  <a:srgbClr val="0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4</a:t>
            </a:r>
            <a:r>
              <a:rPr lang="zh-CN" altLang="zh-CN" dirty="0">
                <a:solidFill>
                  <a:schemeClr val="tx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＝</a:t>
            </a:r>
            <a:endParaRPr lang="en-US" altLang="zh-CN" dirty="0">
              <a:solidFill>
                <a:srgbClr val="0000F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56" name="Text Box 38"/>
          <p:cNvSpPr txBox="1">
            <a:spLocks noChangeArrowheads="1"/>
          </p:cNvSpPr>
          <p:nvPr/>
        </p:nvSpPr>
        <p:spPr bwMode="auto">
          <a:xfrm>
            <a:off x="3453448" y="2039621"/>
            <a:ext cx="319087" cy="52228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zh-CN" dirty="0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0</a:t>
            </a:r>
            <a:endParaRPr lang="zh-CN" altLang="en-US" dirty="0">
              <a:solidFill>
                <a:srgbClr val="FF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57" name="Text Box 38"/>
          <p:cNvSpPr txBox="1">
            <a:spLocks noChangeArrowheads="1"/>
          </p:cNvSpPr>
          <p:nvPr/>
        </p:nvSpPr>
        <p:spPr bwMode="auto">
          <a:xfrm>
            <a:off x="3951923" y="2060575"/>
            <a:ext cx="1262062" cy="52228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zh-CN" dirty="0">
                <a:solidFill>
                  <a:srgbClr val="3366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18</a:t>
            </a:r>
            <a:r>
              <a:rPr lang="en-US" altLang="zh-CN" dirty="0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00</a:t>
            </a:r>
            <a:endParaRPr lang="zh-CN" altLang="en-US" dirty="0">
              <a:solidFill>
                <a:srgbClr val="FF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59" name="Text Box 38"/>
          <p:cNvSpPr txBox="1">
            <a:spLocks noChangeArrowheads="1"/>
          </p:cNvSpPr>
          <p:nvPr/>
        </p:nvSpPr>
        <p:spPr bwMode="auto">
          <a:xfrm>
            <a:off x="2525554" y="2075656"/>
            <a:ext cx="695325" cy="52228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zh-CN" dirty="0">
                <a:solidFill>
                  <a:srgbClr val="3366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3</a:t>
            </a:r>
            <a:endParaRPr lang="zh-CN" altLang="en-US" dirty="0">
              <a:solidFill>
                <a:srgbClr val="FF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60" name="Text Box 38"/>
          <p:cNvSpPr txBox="1">
            <a:spLocks noChangeArrowheads="1"/>
          </p:cNvSpPr>
          <p:nvPr/>
        </p:nvSpPr>
        <p:spPr bwMode="auto">
          <a:xfrm>
            <a:off x="3244692" y="2048353"/>
            <a:ext cx="546100" cy="52228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zh-CN" dirty="0">
                <a:solidFill>
                  <a:srgbClr val="3366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6</a:t>
            </a:r>
            <a:endParaRPr lang="zh-CN" altLang="en-US" dirty="0">
              <a:solidFill>
                <a:srgbClr val="FF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61" name="Text Box 38"/>
          <p:cNvSpPr txBox="1">
            <a:spLocks noChangeArrowheads="1"/>
          </p:cNvSpPr>
          <p:nvPr/>
        </p:nvSpPr>
        <p:spPr bwMode="auto">
          <a:xfrm>
            <a:off x="5237798" y="2060575"/>
            <a:ext cx="1262062" cy="52228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zh-CN" dirty="0">
                <a:solidFill>
                  <a:srgbClr val="3366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5</a:t>
            </a:r>
            <a:endParaRPr lang="zh-CN" altLang="en-US" dirty="0">
              <a:solidFill>
                <a:srgbClr val="FF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63" name="Text Box 38"/>
          <p:cNvSpPr txBox="1">
            <a:spLocks noChangeArrowheads="1"/>
          </p:cNvSpPr>
          <p:nvPr/>
        </p:nvSpPr>
        <p:spPr bwMode="auto">
          <a:xfrm>
            <a:off x="5982018" y="2048352"/>
            <a:ext cx="539750" cy="52228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zh-CN" dirty="0">
                <a:solidFill>
                  <a:srgbClr val="3366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6</a:t>
            </a:r>
            <a:endParaRPr lang="zh-CN" altLang="en-US" dirty="0">
              <a:solidFill>
                <a:srgbClr val="FF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64" name="Text Box 38"/>
          <p:cNvSpPr txBox="1">
            <a:spLocks noChangeArrowheads="1"/>
          </p:cNvSpPr>
          <p:nvPr/>
        </p:nvSpPr>
        <p:spPr bwMode="auto">
          <a:xfrm>
            <a:off x="8376285" y="2070100"/>
            <a:ext cx="1262063" cy="52228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zh-CN" dirty="0">
                <a:solidFill>
                  <a:srgbClr val="3366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16</a:t>
            </a:r>
            <a:endParaRPr lang="zh-CN" altLang="en-US" dirty="0">
              <a:solidFill>
                <a:srgbClr val="FF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66" name="Text Box 38"/>
          <p:cNvSpPr txBox="1">
            <a:spLocks noChangeArrowheads="1"/>
          </p:cNvSpPr>
          <p:nvPr/>
        </p:nvSpPr>
        <p:spPr bwMode="auto">
          <a:xfrm>
            <a:off x="9145270" y="2061846"/>
            <a:ext cx="546100" cy="52228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zh-CN" dirty="0">
                <a:solidFill>
                  <a:srgbClr val="3366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3</a:t>
            </a:r>
            <a:endParaRPr lang="zh-CN" altLang="en-US" dirty="0">
              <a:solidFill>
                <a:srgbClr val="FF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67" name="Text Box 38"/>
          <p:cNvSpPr txBox="1">
            <a:spLocks noChangeArrowheads="1"/>
          </p:cNvSpPr>
          <p:nvPr/>
        </p:nvSpPr>
        <p:spPr bwMode="auto">
          <a:xfrm>
            <a:off x="9348946" y="2062481"/>
            <a:ext cx="325438" cy="52228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zh-CN" dirty="0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0</a:t>
            </a:r>
            <a:endParaRPr lang="zh-CN" altLang="en-US" dirty="0">
              <a:solidFill>
                <a:srgbClr val="FF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75" name="Text Box 38"/>
          <p:cNvSpPr txBox="1">
            <a:spLocks noChangeArrowheads="1"/>
          </p:cNvSpPr>
          <p:nvPr/>
        </p:nvSpPr>
        <p:spPr bwMode="auto">
          <a:xfrm>
            <a:off x="5450523" y="2048352"/>
            <a:ext cx="358775" cy="52228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zh-CN" dirty="0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0</a:t>
            </a:r>
            <a:endParaRPr lang="zh-CN" altLang="en-US" dirty="0">
              <a:solidFill>
                <a:srgbClr val="FF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76" name="Text Box 38"/>
          <p:cNvSpPr txBox="1">
            <a:spLocks noChangeArrowheads="1"/>
          </p:cNvSpPr>
          <p:nvPr/>
        </p:nvSpPr>
        <p:spPr bwMode="auto">
          <a:xfrm>
            <a:off x="6204585" y="2061846"/>
            <a:ext cx="357188" cy="52228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zh-CN" dirty="0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0</a:t>
            </a:r>
            <a:endParaRPr lang="zh-CN" altLang="en-US" dirty="0">
              <a:solidFill>
                <a:srgbClr val="FF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81" name="Text Box 38"/>
          <p:cNvSpPr txBox="1">
            <a:spLocks noChangeArrowheads="1"/>
          </p:cNvSpPr>
          <p:nvPr/>
        </p:nvSpPr>
        <p:spPr bwMode="auto">
          <a:xfrm>
            <a:off x="9838373" y="2066925"/>
            <a:ext cx="917575" cy="52228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zh-CN" dirty="0">
                <a:solidFill>
                  <a:srgbClr val="3366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48</a:t>
            </a:r>
            <a:r>
              <a:rPr lang="en-US" altLang="zh-CN" dirty="0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0</a:t>
            </a:r>
            <a:endParaRPr lang="zh-CN" altLang="en-US" dirty="0">
              <a:solidFill>
                <a:srgbClr val="FF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grpSp>
        <p:nvGrpSpPr>
          <p:cNvPr id="84" name="组合 83"/>
          <p:cNvGrpSpPr/>
          <p:nvPr/>
        </p:nvGrpSpPr>
        <p:grpSpPr bwMode="auto">
          <a:xfrm>
            <a:off x="2500948" y="3570288"/>
            <a:ext cx="669925" cy="369887"/>
            <a:chOff x="762954" y="3214254"/>
            <a:chExt cx="669809" cy="370100"/>
          </a:xfrm>
        </p:grpSpPr>
        <p:cxnSp>
          <p:nvCxnSpPr>
            <p:cNvPr id="85" name="直接连接符 84"/>
            <p:cNvCxnSpPr/>
            <p:nvPr/>
          </p:nvCxnSpPr>
          <p:spPr>
            <a:xfrm flipH="1">
              <a:off x="762954" y="3214254"/>
              <a:ext cx="369823" cy="370100"/>
            </a:xfrm>
            <a:prstGeom prst="line">
              <a:avLst/>
            </a:prstGeom>
            <a:ln w="12700"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直接连接符 85"/>
            <p:cNvCxnSpPr/>
            <p:nvPr/>
          </p:nvCxnSpPr>
          <p:spPr>
            <a:xfrm flipH="1" flipV="1">
              <a:off x="1126428" y="3214254"/>
              <a:ext cx="306335" cy="370100"/>
            </a:xfrm>
            <a:prstGeom prst="line">
              <a:avLst/>
            </a:prstGeom>
            <a:ln w="12700"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7" name="Text Box 9"/>
          <p:cNvSpPr txBox="1">
            <a:spLocks noChangeArrowheads="1"/>
          </p:cNvSpPr>
          <p:nvPr/>
        </p:nvSpPr>
        <p:spPr bwMode="auto">
          <a:xfrm>
            <a:off x="2058035" y="3857625"/>
            <a:ext cx="884238" cy="5222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zh-CN" dirty="0">
                <a:solidFill>
                  <a:srgbClr val="3366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100</a:t>
            </a:r>
          </a:p>
        </p:txBody>
      </p:sp>
      <p:sp>
        <p:nvSpPr>
          <p:cNvPr id="88" name="Text Box 9"/>
          <p:cNvSpPr txBox="1">
            <a:spLocks noChangeArrowheads="1"/>
          </p:cNvSpPr>
          <p:nvPr/>
        </p:nvSpPr>
        <p:spPr bwMode="auto">
          <a:xfrm>
            <a:off x="2975610" y="3863975"/>
            <a:ext cx="884238" cy="5222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zh-CN" dirty="0">
                <a:solidFill>
                  <a:srgbClr val="3366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2</a:t>
            </a:r>
          </a:p>
        </p:txBody>
      </p:sp>
      <p:grpSp>
        <p:nvGrpSpPr>
          <p:cNvPr id="89" name="组合 88"/>
          <p:cNvGrpSpPr/>
          <p:nvPr/>
        </p:nvGrpSpPr>
        <p:grpSpPr bwMode="auto">
          <a:xfrm>
            <a:off x="3156585" y="3570288"/>
            <a:ext cx="403225" cy="958850"/>
            <a:chOff x="1419416" y="3214254"/>
            <a:chExt cx="402336" cy="959267"/>
          </a:xfrm>
        </p:grpSpPr>
        <p:cxnSp>
          <p:nvCxnSpPr>
            <p:cNvPr id="90" name="直接连接符 89"/>
            <p:cNvCxnSpPr/>
            <p:nvPr/>
          </p:nvCxnSpPr>
          <p:spPr>
            <a:xfrm flipV="1">
              <a:off x="1425752" y="3954351"/>
              <a:ext cx="0" cy="209641"/>
            </a:xfrm>
            <a:prstGeom prst="line">
              <a:avLst/>
            </a:prstGeom>
            <a:ln w="12700"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直接连接符 90"/>
            <p:cNvCxnSpPr/>
            <p:nvPr/>
          </p:nvCxnSpPr>
          <p:spPr>
            <a:xfrm>
              <a:off x="1419416" y="4173521"/>
              <a:ext cx="402336" cy="0"/>
            </a:xfrm>
            <a:prstGeom prst="line">
              <a:avLst/>
            </a:prstGeom>
            <a:ln w="12700"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直接连接符 91"/>
            <p:cNvCxnSpPr/>
            <p:nvPr/>
          </p:nvCxnSpPr>
          <p:spPr>
            <a:xfrm flipV="1">
              <a:off x="1821752" y="3214254"/>
              <a:ext cx="0" cy="959267"/>
            </a:xfrm>
            <a:prstGeom prst="line">
              <a:avLst/>
            </a:prstGeom>
            <a:ln w="12700"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3" name="Text Box 9"/>
          <p:cNvSpPr txBox="1">
            <a:spLocks noChangeArrowheads="1"/>
          </p:cNvSpPr>
          <p:nvPr/>
        </p:nvSpPr>
        <p:spPr bwMode="auto">
          <a:xfrm>
            <a:off x="3216910" y="4076700"/>
            <a:ext cx="401638" cy="5222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zh-CN" dirty="0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8</a:t>
            </a:r>
          </a:p>
        </p:txBody>
      </p:sp>
      <p:grpSp>
        <p:nvGrpSpPr>
          <p:cNvPr id="94" name="组合 93"/>
          <p:cNvGrpSpPr/>
          <p:nvPr/>
        </p:nvGrpSpPr>
        <p:grpSpPr bwMode="auto">
          <a:xfrm>
            <a:off x="2389823" y="3573463"/>
            <a:ext cx="1220787" cy="1474787"/>
            <a:chOff x="1419416" y="3214254"/>
            <a:chExt cx="402336" cy="959267"/>
          </a:xfrm>
        </p:grpSpPr>
        <p:cxnSp>
          <p:nvCxnSpPr>
            <p:cNvPr id="95" name="直接连接符 94"/>
            <p:cNvCxnSpPr/>
            <p:nvPr/>
          </p:nvCxnSpPr>
          <p:spPr>
            <a:xfrm flipV="1">
              <a:off x="1426217" y="3761522"/>
              <a:ext cx="0" cy="402706"/>
            </a:xfrm>
            <a:prstGeom prst="line">
              <a:avLst/>
            </a:prstGeom>
            <a:ln w="12700"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直接连接符 95"/>
            <p:cNvCxnSpPr/>
            <p:nvPr/>
          </p:nvCxnSpPr>
          <p:spPr>
            <a:xfrm>
              <a:off x="1419416" y="4168358"/>
              <a:ext cx="402336" cy="0"/>
            </a:xfrm>
            <a:prstGeom prst="line">
              <a:avLst/>
            </a:prstGeom>
            <a:ln w="12700"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直接连接符 96"/>
            <p:cNvCxnSpPr/>
            <p:nvPr/>
          </p:nvCxnSpPr>
          <p:spPr>
            <a:xfrm flipV="1">
              <a:off x="1821752" y="3214254"/>
              <a:ext cx="0" cy="959267"/>
            </a:xfrm>
            <a:prstGeom prst="line">
              <a:avLst/>
            </a:prstGeom>
            <a:ln w="12700"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8" name="Text Box 9"/>
          <p:cNvSpPr txBox="1">
            <a:spLocks noChangeArrowheads="1"/>
          </p:cNvSpPr>
          <p:nvPr/>
        </p:nvSpPr>
        <p:spPr bwMode="auto">
          <a:xfrm>
            <a:off x="2599373" y="4576763"/>
            <a:ext cx="835025" cy="5222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zh-CN" dirty="0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400</a:t>
            </a:r>
          </a:p>
        </p:txBody>
      </p:sp>
      <p:sp>
        <p:nvSpPr>
          <p:cNvPr id="99" name="Text Box 9"/>
          <p:cNvSpPr txBox="1">
            <a:spLocks noChangeArrowheads="1"/>
          </p:cNvSpPr>
          <p:nvPr/>
        </p:nvSpPr>
        <p:spPr bwMode="auto">
          <a:xfrm>
            <a:off x="3961448" y="3125788"/>
            <a:ext cx="833437" cy="5222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zh-CN" dirty="0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408</a:t>
            </a:r>
          </a:p>
        </p:txBody>
      </p:sp>
      <p:sp>
        <p:nvSpPr>
          <p:cNvPr id="100" name="Text Box 9"/>
          <p:cNvSpPr txBox="1">
            <a:spLocks noChangeArrowheads="1"/>
          </p:cNvSpPr>
          <p:nvPr/>
        </p:nvSpPr>
        <p:spPr bwMode="auto">
          <a:xfrm>
            <a:off x="6653848" y="3116263"/>
            <a:ext cx="835025" cy="5222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zh-CN" dirty="0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303</a:t>
            </a:r>
          </a:p>
        </p:txBody>
      </p:sp>
      <p:sp>
        <p:nvSpPr>
          <p:cNvPr id="101" name="Text Box 9"/>
          <p:cNvSpPr txBox="1">
            <a:spLocks noChangeArrowheads="1"/>
          </p:cNvSpPr>
          <p:nvPr/>
        </p:nvSpPr>
        <p:spPr bwMode="auto">
          <a:xfrm>
            <a:off x="9776460" y="3124200"/>
            <a:ext cx="835025" cy="5222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zh-CN" dirty="0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315</a:t>
            </a:r>
          </a:p>
        </p:txBody>
      </p:sp>
      <p:pic>
        <p:nvPicPr>
          <p:cNvPr id="102" name="图片 1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76508" y="4360546"/>
            <a:ext cx="910978" cy="137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" name="对话气泡: 圆角矩形 82"/>
          <p:cNvSpPr/>
          <p:nvPr/>
        </p:nvSpPr>
        <p:spPr>
          <a:xfrm flipH="1">
            <a:off x="5774373" y="4603433"/>
            <a:ext cx="3143250" cy="625475"/>
          </a:xfrm>
          <a:prstGeom prst="wedgeRoundRectCallout">
            <a:avLst>
              <a:gd name="adj1" fmla="val -59112"/>
              <a:gd name="adj2" fmla="val 38242"/>
              <a:gd name="adj3" fmla="val 16667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zh-CN" altLang="en-US" sz="2800" dirty="0">
                <a:solidFill>
                  <a:schemeClr val="tx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你是怎样计算的？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bldLvl="0" animBg="1"/>
      <p:bldP spid="49" grpId="0" bldLvl="0" animBg="1"/>
      <p:bldP spid="56" grpId="0" bldLvl="0" animBg="1"/>
      <p:bldP spid="57" grpId="0" bldLvl="0" animBg="1"/>
      <p:bldP spid="59" grpId="0" bldLvl="0" animBg="1"/>
      <p:bldP spid="60" grpId="0" bldLvl="0" animBg="1"/>
      <p:bldP spid="61" grpId="0" bldLvl="0" animBg="1"/>
      <p:bldP spid="63" grpId="0" bldLvl="0" animBg="1"/>
      <p:bldP spid="64" grpId="0" bldLvl="0" animBg="1"/>
      <p:bldP spid="66" grpId="0" bldLvl="0" animBg="1"/>
      <p:bldP spid="67" grpId="0" bldLvl="0" animBg="1"/>
      <p:bldP spid="75" grpId="0" bldLvl="0" animBg="1"/>
      <p:bldP spid="76" grpId="0" bldLvl="0" animBg="1"/>
      <p:bldP spid="81" grpId="0" bldLvl="0" animBg="1"/>
      <p:bldP spid="87" grpId="0"/>
      <p:bldP spid="88" grpId="0"/>
      <p:bldP spid="93" grpId="0"/>
      <p:bldP spid="98" grpId="0"/>
      <p:bldP spid="99" grpId="0"/>
      <p:bldP spid="100" grpId="0"/>
      <p:bldP spid="101" grpId="0"/>
      <p:bldP spid="103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9"/>
          <p:cNvSpPr>
            <a:spLocks noChangeArrowheads="1"/>
          </p:cNvSpPr>
          <p:nvPr/>
        </p:nvSpPr>
        <p:spPr bwMode="auto">
          <a:xfrm>
            <a:off x="855557" y="1885939"/>
            <a:ext cx="6316133" cy="495351"/>
          </a:xfrm>
          <a:prstGeom prst="rect">
            <a:avLst/>
          </a:prstGeom>
          <a:noFill/>
          <a:ln>
            <a:noFill/>
          </a:ln>
          <a:effectLst/>
        </p:spPr>
        <p:txBody>
          <a:bodyPr lIns="120000" tIns="62400" rIns="120000" bIns="62400">
            <a:spAutoFit/>
          </a:bodyPr>
          <a:lstStyle/>
          <a:p>
            <a:pPr defTabSz="1219200">
              <a:defRPr/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160×30</a:t>
            </a:r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＝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______</a:t>
            </a: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391" y="2900676"/>
            <a:ext cx="1224915" cy="1606447"/>
          </a:xfrm>
          <a:custGeom>
            <a:avLst/>
            <a:gdLst>
              <a:gd name="connsiteX0" fmla="*/ 0 w 1897130"/>
              <a:gd name="connsiteY0" fmla="*/ 0 h 1946003"/>
              <a:gd name="connsiteX1" fmla="*/ 206008 w 1897130"/>
              <a:gd name="connsiteY1" fmla="*/ 0 h 1946003"/>
              <a:gd name="connsiteX2" fmla="*/ 249088 w 1897130"/>
              <a:gd name="connsiteY2" fmla="*/ 121163 h 1946003"/>
              <a:gd name="connsiteX3" fmla="*/ 642119 w 1897130"/>
              <a:gd name="connsiteY3" fmla="*/ 401899 h 1946003"/>
              <a:gd name="connsiteX4" fmla="*/ 1051193 w 1897130"/>
              <a:gd name="connsiteY4" fmla="*/ 8868 h 1946003"/>
              <a:gd name="connsiteX5" fmla="*/ 1019859 w 1897130"/>
              <a:gd name="connsiteY5" fmla="*/ 0 h 1946003"/>
              <a:gd name="connsiteX6" fmla="*/ 1897130 w 1897130"/>
              <a:gd name="connsiteY6" fmla="*/ 0 h 1946003"/>
              <a:gd name="connsiteX7" fmla="*/ 1897130 w 1897130"/>
              <a:gd name="connsiteY7" fmla="*/ 1946003 h 1946003"/>
              <a:gd name="connsiteX8" fmla="*/ 0 w 1897130"/>
              <a:gd name="connsiteY8" fmla="*/ 1946003 h 1946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97130" h="1946003">
                <a:moveTo>
                  <a:pt x="0" y="0"/>
                </a:moveTo>
                <a:lnTo>
                  <a:pt x="206008" y="0"/>
                </a:lnTo>
                <a:lnTo>
                  <a:pt x="249088" y="121163"/>
                </a:lnTo>
                <a:lnTo>
                  <a:pt x="642119" y="401899"/>
                </a:lnTo>
                <a:lnTo>
                  <a:pt x="1051193" y="8868"/>
                </a:lnTo>
                <a:lnTo>
                  <a:pt x="1019859" y="0"/>
                </a:lnTo>
                <a:lnTo>
                  <a:pt x="1897130" y="0"/>
                </a:lnTo>
                <a:lnTo>
                  <a:pt x="1897130" y="1946003"/>
                </a:lnTo>
                <a:lnTo>
                  <a:pt x="0" y="1946003"/>
                </a:lnTo>
                <a:close/>
              </a:path>
            </a:pathLst>
          </a:custGeom>
        </p:spPr>
      </p:pic>
      <p:sp>
        <p:nvSpPr>
          <p:cNvPr id="11" name="对话气泡: 圆角矩形 10"/>
          <p:cNvSpPr/>
          <p:nvPr/>
        </p:nvSpPr>
        <p:spPr>
          <a:xfrm>
            <a:off x="2549950" y="2615928"/>
            <a:ext cx="3665655" cy="1087972"/>
          </a:xfrm>
          <a:prstGeom prst="wedgeRoundRectCallout">
            <a:avLst>
              <a:gd name="adj1" fmla="val -55704"/>
              <a:gd name="adj2" fmla="val -7587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1219200" eaLnBrk="0" hangingPunct="0">
              <a:defRPr/>
            </a:pPr>
            <a:r>
              <a:rPr lang="zh-CN" altLang="en-US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先口算出</a:t>
            </a:r>
            <a:r>
              <a:rPr lang="en-US" altLang="zh-CN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16×3</a:t>
            </a:r>
            <a:r>
              <a:rPr lang="zh-CN" altLang="zh-CN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＝</a:t>
            </a:r>
            <a:r>
              <a:rPr lang="en-US" altLang="zh-CN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48</a:t>
            </a:r>
            <a:r>
              <a:rPr lang="zh-CN" altLang="en-US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endParaRPr lang="en-US" altLang="zh-CN" sz="2400" kern="0" dirty="0">
              <a:solidFill>
                <a:schemeClr val="tx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defTabSz="1219200" eaLnBrk="0" hangingPunct="0">
              <a:defRPr/>
            </a:pPr>
            <a:r>
              <a:rPr lang="zh-CN" altLang="en-US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再在积的末尾添</a:t>
            </a:r>
            <a:r>
              <a:rPr lang="en-US" altLang="zh-CN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____0</a:t>
            </a:r>
            <a:r>
              <a:rPr lang="zh-CN" altLang="en-US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。</a:t>
            </a:r>
          </a:p>
        </p:txBody>
      </p:sp>
      <p:sp>
        <p:nvSpPr>
          <p:cNvPr id="12" name="文本框 11"/>
          <p:cNvSpPr txBox="1">
            <a:spLocks noChangeArrowheads="1"/>
          </p:cNvSpPr>
          <p:nvPr/>
        </p:nvSpPr>
        <p:spPr bwMode="auto">
          <a:xfrm>
            <a:off x="4870873" y="3072530"/>
            <a:ext cx="6719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1219200" eaLnBrk="0" hangingPunct="0"/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个</a:t>
            </a:r>
          </a:p>
        </p:txBody>
      </p:sp>
      <p:sp>
        <p:nvSpPr>
          <p:cNvPr id="26" name="Text Box 38"/>
          <p:cNvSpPr txBox="1">
            <a:spLocks noChangeArrowheads="1"/>
          </p:cNvSpPr>
          <p:nvPr/>
        </p:nvSpPr>
        <p:spPr bwMode="auto">
          <a:xfrm>
            <a:off x="2004908" y="1900460"/>
            <a:ext cx="476249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defTabSz="1219200">
              <a:spcBef>
                <a:spcPct val="50000"/>
              </a:spcBef>
              <a:defRPr/>
            </a:pPr>
            <a:r>
              <a:rPr lang="en-US" altLang="zh-CN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0</a:t>
            </a:r>
            <a:endParaRPr lang="zh-CN" altLang="en-US" sz="2400" kern="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7" name="Text Box 38"/>
          <p:cNvSpPr txBox="1">
            <a:spLocks noChangeArrowheads="1"/>
          </p:cNvSpPr>
          <p:nvPr/>
        </p:nvSpPr>
        <p:spPr bwMode="auto">
          <a:xfrm>
            <a:off x="2650067" y="1899062"/>
            <a:ext cx="476251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defTabSz="1219200">
              <a:spcBef>
                <a:spcPct val="50000"/>
              </a:spcBef>
              <a:defRPr/>
            </a:pPr>
            <a:r>
              <a:rPr lang="en-US" altLang="zh-CN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0</a:t>
            </a:r>
            <a:endParaRPr lang="zh-CN" altLang="en-US" sz="2400" kern="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8" name="文本框 27"/>
          <p:cNvSpPr txBox="1">
            <a:spLocks noChangeArrowheads="1"/>
          </p:cNvSpPr>
          <p:nvPr/>
        </p:nvSpPr>
        <p:spPr bwMode="auto">
          <a:xfrm>
            <a:off x="3295228" y="1877467"/>
            <a:ext cx="87075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1219200" eaLnBrk="0" hangingPunct="0"/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4800</a:t>
            </a:r>
            <a:endParaRPr lang="zh-CN" altLang="en-US" sz="24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3668" y="4050795"/>
            <a:ext cx="1257030" cy="1901391"/>
          </a:xfrm>
          <a:custGeom>
            <a:avLst/>
            <a:gdLst>
              <a:gd name="connsiteX0" fmla="*/ 0 w 1849874"/>
              <a:gd name="connsiteY0" fmla="*/ 0 h 1914497"/>
              <a:gd name="connsiteX1" fmla="*/ 1421432 w 1849874"/>
              <a:gd name="connsiteY1" fmla="*/ 0 h 1914497"/>
              <a:gd name="connsiteX2" fmla="*/ 1473913 w 1849874"/>
              <a:gd name="connsiteY2" fmla="*/ 310120 h 1914497"/>
              <a:gd name="connsiteX3" fmla="*/ 1849874 w 1849874"/>
              <a:gd name="connsiteY3" fmla="*/ 295660 h 1914497"/>
              <a:gd name="connsiteX4" fmla="*/ 1849874 w 1849874"/>
              <a:gd name="connsiteY4" fmla="*/ 1914497 h 1914497"/>
              <a:gd name="connsiteX5" fmla="*/ 0 w 1849874"/>
              <a:gd name="connsiteY5" fmla="*/ 1914497 h 1914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49874" h="1914497">
                <a:moveTo>
                  <a:pt x="0" y="0"/>
                </a:moveTo>
                <a:lnTo>
                  <a:pt x="1421432" y="0"/>
                </a:lnTo>
                <a:lnTo>
                  <a:pt x="1473913" y="310120"/>
                </a:lnTo>
                <a:lnTo>
                  <a:pt x="1849874" y="295660"/>
                </a:lnTo>
                <a:lnTo>
                  <a:pt x="1849874" y="1914497"/>
                </a:lnTo>
                <a:lnTo>
                  <a:pt x="0" y="1914497"/>
                </a:lnTo>
                <a:close/>
              </a:path>
            </a:pathLst>
          </a:custGeom>
        </p:spPr>
      </p:pic>
      <p:sp>
        <p:nvSpPr>
          <p:cNvPr id="31" name="对话气泡: 圆角矩形 30"/>
          <p:cNvSpPr/>
          <p:nvPr/>
        </p:nvSpPr>
        <p:spPr>
          <a:xfrm>
            <a:off x="7551022" y="2833059"/>
            <a:ext cx="2779581" cy="701136"/>
          </a:xfrm>
          <a:prstGeom prst="wedgeRoundRectCallout">
            <a:avLst>
              <a:gd name="adj1" fmla="val 23698"/>
              <a:gd name="adj2" fmla="val 85176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0" hangingPunct="0">
              <a:defRPr/>
            </a:pPr>
            <a:r>
              <a:rPr lang="zh-CN" altLang="en-US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我喜欢</a:t>
            </a:r>
            <a:r>
              <a:rPr lang="zh-CN" altLang="en-US" sz="2400" kern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这样笔算</a:t>
            </a:r>
            <a:endParaRPr lang="zh-CN" altLang="en-US" sz="2400" kern="0" dirty="0">
              <a:solidFill>
                <a:schemeClr val="tx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309" name="文本框 57"/>
          <p:cNvSpPr txBox="1">
            <a:spLocks noChangeArrowheads="1"/>
          </p:cNvSpPr>
          <p:nvPr/>
        </p:nvSpPr>
        <p:spPr bwMode="auto">
          <a:xfrm>
            <a:off x="372958" y="1098546"/>
            <a:ext cx="32639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200" eaLnBrk="0" hangingPunct="0"/>
            <a:r>
              <a:rPr lang="en-US" altLang="zh-CN" sz="2400" kern="0">
                <a:solidFill>
                  <a:srgbClr val="EF7B57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【</a:t>
            </a:r>
            <a:r>
              <a:rPr lang="zh-CN" altLang="en-US" sz="2400" kern="0">
                <a:solidFill>
                  <a:srgbClr val="EF7B57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课本</a:t>
            </a:r>
            <a:r>
              <a:rPr lang="en-US" altLang="zh-CN" sz="2400" kern="0">
                <a:solidFill>
                  <a:srgbClr val="EF7B57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P48</a:t>
            </a:r>
            <a:r>
              <a:rPr lang="zh-CN" altLang="en-US" sz="2400" kern="0">
                <a:solidFill>
                  <a:srgbClr val="EF7B57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例</a:t>
            </a:r>
            <a:r>
              <a:rPr lang="en-US" altLang="zh-CN" sz="2400" kern="0">
                <a:solidFill>
                  <a:srgbClr val="EF7B57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2】</a:t>
            </a:r>
            <a:endParaRPr lang="zh-CN" altLang="en-US" sz="2400" kern="0">
              <a:solidFill>
                <a:srgbClr val="EF7B57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3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探索新知</a:t>
            </a:r>
          </a:p>
        </p:txBody>
      </p:sp>
      <p:cxnSp>
        <p:nvCxnSpPr>
          <p:cNvPr id="33" name="直接连接符 32"/>
          <p:cNvCxnSpPr/>
          <p:nvPr/>
        </p:nvCxnSpPr>
        <p:spPr>
          <a:xfrm>
            <a:off x="6154328" y="4280853"/>
            <a:ext cx="0" cy="1368425"/>
          </a:xfrm>
          <a:prstGeom prst="line">
            <a:avLst/>
          </a:prstGeom>
          <a:ln w="19050" cap="rnd">
            <a:solidFill>
              <a:srgbClr val="FF0000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1"/>
          <p:cNvSpPr txBox="1">
            <a:spLocks noChangeArrowheads="1"/>
          </p:cNvSpPr>
          <p:nvPr/>
        </p:nvSpPr>
        <p:spPr bwMode="auto">
          <a:xfrm>
            <a:off x="6606223" y="5149215"/>
            <a:ext cx="5651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0</a:t>
            </a:r>
            <a:endParaRPr lang="zh-CN" altLang="en-US" sz="280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5" name="TextBox 1"/>
          <p:cNvSpPr txBox="1">
            <a:spLocks noChangeArrowheads="1"/>
          </p:cNvSpPr>
          <p:nvPr/>
        </p:nvSpPr>
        <p:spPr bwMode="auto">
          <a:xfrm>
            <a:off x="6255385" y="5149215"/>
            <a:ext cx="5651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0</a:t>
            </a:r>
            <a:endParaRPr lang="zh-CN" altLang="en-US" sz="280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6" name="TextBox 1"/>
          <p:cNvSpPr txBox="1">
            <a:spLocks noChangeArrowheads="1"/>
          </p:cNvSpPr>
          <p:nvPr/>
        </p:nvSpPr>
        <p:spPr bwMode="auto">
          <a:xfrm flipH="1">
            <a:off x="5798824" y="5149215"/>
            <a:ext cx="48894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8</a:t>
            </a:r>
            <a:endParaRPr lang="zh-CN" altLang="en-US" sz="28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7" name="TextBox 1"/>
          <p:cNvSpPr txBox="1">
            <a:spLocks noChangeArrowheads="1"/>
          </p:cNvSpPr>
          <p:nvPr/>
        </p:nvSpPr>
        <p:spPr bwMode="auto">
          <a:xfrm>
            <a:off x="5523548" y="5149215"/>
            <a:ext cx="3714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80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4</a:t>
            </a:r>
            <a:endParaRPr lang="zh-CN" altLang="en-US" sz="280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grpSp>
        <p:nvGrpSpPr>
          <p:cNvPr id="38" name="组合 37"/>
          <p:cNvGrpSpPr/>
          <p:nvPr/>
        </p:nvGrpSpPr>
        <p:grpSpPr bwMode="auto">
          <a:xfrm>
            <a:off x="4645660" y="4280853"/>
            <a:ext cx="2330451" cy="972269"/>
            <a:chOff x="3211921" y="3042801"/>
            <a:chExt cx="2329847" cy="971011"/>
          </a:xfrm>
        </p:grpSpPr>
        <p:sp>
          <p:nvSpPr>
            <p:cNvPr id="40" name="TextBox 1"/>
            <p:cNvSpPr txBox="1">
              <a:spLocks noChangeArrowheads="1"/>
            </p:cNvSpPr>
            <p:nvPr/>
          </p:nvSpPr>
          <p:spPr bwMode="auto">
            <a:xfrm>
              <a:off x="4100691" y="3042801"/>
              <a:ext cx="1233169" cy="5214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800" dirty="0"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1 6 0</a:t>
              </a:r>
              <a:endParaRPr lang="zh-CN" altLang="en-US" sz="2800" dirty="0"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41" name="TextBox 3"/>
            <p:cNvSpPr txBox="1">
              <a:spLocks noChangeArrowheads="1"/>
            </p:cNvSpPr>
            <p:nvPr/>
          </p:nvSpPr>
          <p:spPr bwMode="auto">
            <a:xfrm>
              <a:off x="3357537" y="3492347"/>
              <a:ext cx="1463692" cy="5214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zh-CN" sz="2800" dirty="0"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×     3 0</a:t>
              </a:r>
              <a:endParaRPr lang="zh-CN" altLang="en-US" sz="2800" dirty="0"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cxnSp>
          <p:nvCxnSpPr>
            <p:cNvPr id="42" name="直接连接符 41"/>
            <p:cNvCxnSpPr/>
            <p:nvPr/>
          </p:nvCxnSpPr>
          <p:spPr>
            <a:xfrm>
              <a:off x="3211921" y="3989312"/>
              <a:ext cx="2329847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mph" presetSubtype="0" repeatCount="300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1" presetClass="emph" presetSubtype="0" repeatCount="3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2" grpId="0"/>
      <p:bldP spid="26" grpId="0" bldLvl="0" animBg="1"/>
      <p:bldP spid="26" grpId="1" bldLvl="0" animBg="1"/>
      <p:bldP spid="27" grpId="0" bldLvl="0" animBg="1"/>
      <p:bldP spid="27" grpId="1" bldLvl="0" animBg="1"/>
      <p:bldP spid="28" grpId="0"/>
      <p:bldP spid="31" grpId="0" bldLvl="0" animBg="1"/>
      <p:bldP spid="34" grpId="0"/>
      <p:bldP spid="35" grpId="0"/>
      <p:bldP spid="36" grpId="0"/>
      <p:bldP spid="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9"/>
          <p:cNvSpPr>
            <a:spLocks noChangeArrowheads="1"/>
          </p:cNvSpPr>
          <p:nvPr/>
        </p:nvSpPr>
        <p:spPr bwMode="auto">
          <a:xfrm>
            <a:off x="2045759" y="1953633"/>
            <a:ext cx="2495549" cy="495351"/>
          </a:xfrm>
          <a:prstGeom prst="rect">
            <a:avLst/>
          </a:prstGeom>
          <a:noFill/>
          <a:ln>
            <a:noFill/>
          </a:ln>
          <a:effectLst/>
        </p:spPr>
        <p:txBody>
          <a:bodyPr lIns="120000" tIns="62400" rIns="120000" bIns="62400">
            <a:spAutoFit/>
          </a:bodyPr>
          <a:lstStyle/>
          <a:p>
            <a:pPr defTabSz="1219200">
              <a:defRPr/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220×40=</a:t>
            </a:r>
          </a:p>
        </p:txBody>
      </p:sp>
      <p:sp>
        <p:nvSpPr>
          <p:cNvPr id="32" name="Rectangle 9"/>
          <p:cNvSpPr>
            <a:spLocks noChangeArrowheads="1"/>
          </p:cNvSpPr>
          <p:nvPr/>
        </p:nvSpPr>
        <p:spPr bwMode="auto">
          <a:xfrm>
            <a:off x="6959600" y="1953633"/>
            <a:ext cx="2495549" cy="495351"/>
          </a:xfrm>
          <a:prstGeom prst="rect">
            <a:avLst/>
          </a:prstGeom>
          <a:noFill/>
          <a:ln>
            <a:noFill/>
          </a:ln>
          <a:effectLst/>
        </p:spPr>
        <p:txBody>
          <a:bodyPr lIns="120000" tIns="62400" rIns="120000" bIns="62400">
            <a:spAutoFit/>
          </a:bodyPr>
          <a:lstStyle/>
          <a:p>
            <a:pPr defTabSz="1219200">
              <a:defRPr/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160×60=</a:t>
            </a:r>
          </a:p>
        </p:txBody>
      </p:sp>
      <p:grpSp>
        <p:nvGrpSpPr>
          <p:cNvPr id="7" name="组合 6"/>
          <p:cNvGrpSpPr/>
          <p:nvPr/>
        </p:nvGrpSpPr>
        <p:grpSpPr bwMode="auto">
          <a:xfrm>
            <a:off x="1551516" y="2765046"/>
            <a:ext cx="4426796" cy="1263651"/>
            <a:chOff x="3211922" y="3042801"/>
            <a:chExt cx="3319236" cy="946511"/>
          </a:xfrm>
        </p:grpSpPr>
        <p:sp>
          <p:nvSpPr>
            <p:cNvPr id="14341" name="TextBox 1"/>
            <p:cNvSpPr txBox="1">
              <a:spLocks noChangeArrowheads="1"/>
            </p:cNvSpPr>
            <p:nvPr/>
          </p:nvSpPr>
          <p:spPr bwMode="auto">
            <a:xfrm>
              <a:off x="4100692" y="3042801"/>
              <a:ext cx="1233167" cy="345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defTabSz="1219200"/>
              <a:r>
                <a:rPr lang="en-US" altLang="zh-CN" sz="2400" kern="0">
                  <a:solidFill>
                    <a:srgbClr val="3366FF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2 2 0</a:t>
              </a:r>
              <a:endParaRPr lang="zh-CN" altLang="en-US" sz="2400" kern="0">
                <a:solidFill>
                  <a:srgbClr val="3366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342" name="TextBox 3"/>
            <p:cNvSpPr txBox="1">
              <a:spLocks noChangeArrowheads="1"/>
            </p:cNvSpPr>
            <p:nvPr/>
          </p:nvSpPr>
          <p:spPr bwMode="auto">
            <a:xfrm>
              <a:off x="3755340" y="3397370"/>
              <a:ext cx="2775818" cy="345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defTabSz="1219200"/>
              <a:r>
                <a:rPr lang="en-US" altLang="zh-CN" sz="2400" kern="0" dirty="0">
                  <a:solidFill>
                    <a:srgbClr val="3366FF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×     4 0</a:t>
              </a:r>
              <a:endParaRPr lang="zh-CN" altLang="en-US" sz="2400" kern="0" dirty="0">
                <a:solidFill>
                  <a:srgbClr val="3366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10" name="直接连接符 9"/>
            <p:cNvCxnSpPr/>
            <p:nvPr/>
          </p:nvCxnSpPr>
          <p:spPr>
            <a:xfrm>
              <a:off x="3211922" y="3989312"/>
              <a:ext cx="2329846" cy="0"/>
            </a:xfrm>
            <a:prstGeom prst="line">
              <a:avLst/>
            </a:prstGeom>
            <a:ln w="19050"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矩形 10"/>
          <p:cNvSpPr/>
          <p:nvPr/>
        </p:nvSpPr>
        <p:spPr bwMode="auto">
          <a:xfrm>
            <a:off x="2612812" y="4016989"/>
            <a:ext cx="3028951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9200">
              <a:defRPr/>
            </a:pPr>
            <a:r>
              <a:rPr lang="en-US" altLang="zh-CN" sz="2400" kern="0" dirty="0">
                <a:solidFill>
                  <a:srgbClr val="3366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8 8 0 0</a:t>
            </a:r>
          </a:p>
        </p:txBody>
      </p:sp>
      <p:grpSp>
        <p:nvGrpSpPr>
          <p:cNvPr id="13" name="组合 12"/>
          <p:cNvGrpSpPr/>
          <p:nvPr/>
        </p:nvGrpSpPr>
        <p:grpSpPr bwMode="auto">
          <a:xfrm>
            <a:off x="6966373" y="2837424"/>
            <a:ext cx="4434841" cy="1263651"/>
            <a:chOff x="3211922" y="3042801"/>
            <a:chExt cx="3325268" cy="946511"/>
          </a:xfrm>
        </p:grpSpPr>
        <p:sp>
          <p:nvSpPr>
            <p:cNvPr id="14346" name="TextBox 1"/>
            <p:cNvSpPr txBox="1">
              <a:spLocks noChangeArrowheads="1"/>
            </p:cNvSpPr>
            <p:nvPr/>
          </p:nvSpPr>
          <p:spPr bwMode="auto">
            <a:xfrm>
              <a:off x="4100692" y="3042801"/>
              <a:ext cx="1233167" cy="345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defTabSz="1219200"/>
              <a:r>
                <a:rPr lang="en-US" altLang="zh-CN" sz="2400" kern="0" dirty="0">
                  <a:solidFill>
                    <a:srgbClr val="3366FF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1 6 0</a:t>
              </a:r>
              <a:endParaRPr lang="zh-CN" altLang="en-US" sz="2400" kern="0" dirty="0">
                <a:solidFill>
                  <a:srgbClr val="3366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347" name="TextBox 3"/>
            <p:cNvSpPr txBox="1">
              <a:spLocks noChangeArrowheads="1"/>
            </p:cNvSpPr>
            <p:nvPr/>
          </p:nvSpPr>
          <p:spPr bwMode="auto">
            <a:xfrm>
              <a:off x="3761372" y="3406898"/>
              <a:ext cx="2775818" cy="345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defTabSz="1219200"/>
              <a:r>
                <a:rPr lang="en-US" altLang="zh-CN" sz="2400" kern="0" dirty="0">
                  <a:solidFill>
                    <a:srgbClr val="3366FF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×     6 0</a:t>
              </a:r>
              <a:endParaRPr lang="zh-CN" altLang="en-US" sz="2400" kern="0" dirty="0">
                <a:solidFill>
                  <a:srgbClr val="3366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16" name="直接连接符 15"/>
            <p:cNvCxnSpPr/>
            <p:nvPr/>
          </p:nvCxnSpPr>
          <p:spPr>
            <a:xfrm>
              <a:off x="3211922" y="3989312"/>
              <a:ext cx="2329846" cy="0"/>
            </a:xfrm>
            <a:prstGeom prst="line">
              <a:avLst/>
            </a:prstGeom>
            <a:ln w="19050"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矩形 16"/>
          <p:cNvSpPr/>
          <p:nvPr/>
        </p:nvSpPr>
        <p:spPr bwMode="auto">
          <a:xfrm>
            <a:off x="8066192" y="4053767"/>
            <a:ext cx="3028951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9200">
              <a:defRPr/>
            </a:pPr>
            <a:r>
              <a:rPr lang="en-US" altLang="zh-CN" sz="2400" kern="0" dirty="0">
                <a:solidFill>
                  <a:srgbClr val="3366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9 6 0 0</a:t>
            </a:r>
          </a:p>
        </p:txBody>
      </p:sp>
      <p:sp>
        <p:nvSpPr>
          <p:cNvPr id="18" name="文本框 17"/>
          <p:cNvSpPr txBox="1">
            <a:spLocks noChangeArrowheads="1"/>
          </p:cNvSpPr>
          <p:nvPr/>
        </p:nvSpPr>
        <p:spPr bwMode="auto">
          <a:xfrm>
            <a:off x="8375249" y="1970475"/>
            <a:ext cx="87075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1219200" eaLnBrk="0" hangingPunct="0"/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9600</a:t>
            </a:r>
            <a:endParaRPr lang="zh-CN" altLang="en-US" sz="2400" kern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9" name="文本框 18"/>
          <p:cNvSpPr txBox="1">
            <a:spLocks noChangeArrowheads="1"/>
          </p:cNvSpPr>
          <p:nvPr/>
        </p:nvSpPr>
        <p:spPr bwMode="auto">
          <a:xfrm>
            <a:off x="3457833" y="1953633"/>
            <a:ext cx="87075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1219200" eaLnBrk="0" hangingPunct="0"/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8800</a:t>
            </a:r>
            <a:endParaRPr lang="zh-CN" altLang="en-US" sz="24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4352" name="文本框 57"/>
          <p:cNvSpPr txBox="1">
            <a:spLocks noChangeArrowheads="1"/>
          </p:cNvSpPr>
          <p:nvPr/>
        </p:nvSpPr>
        <p:spPr bwMode="auto">
          <a:xfrm>
            <a:off x="413809" y="1170965"/>
            <a:ext cx="32639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200" eaLnBrk="0" hangingPunct="0"/>
            <a:r>
              <a:rPr lang="en-US" altLang="zh-CN" sz="2400" kern="0" dirty="0">
                <a:solidFill>
                  <a:srgbClr val="EF7B57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【</a:t>
            </a:r>
            <a:r>
              <a:rPr lang="zh-CN" altLang="en-US" sz="2400" kern="0" dirty="0">
                <a:solidFill>
                  <a:srgbClr val="EF7B57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课本</a:t>
            </a:r>
            <a:r>
              <a:rPr lang="en-US" altLang="zh-CN" sz="2400" kern="0" dirty="0">
                <a:solidFill>
                  <a:srgbClr val="EF7B57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P48</a:t>
            </a:r>
            <a:r>
              <a:rPr lang="zh-CN" altLang="en-US" sz="2400" kern="0" dirty="0">
                <a:solidFill>
                  <a:srgbClr val="EF7B57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做一做</a:t>
            </a:r>
            <a:r>
              <a:rPr lang="en-US" altLang="zh-CN" sz="2400" kern="0" dirty="0">
                <a:solidFill>
                  <a:srgbClr val="EF7B57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】</a:t>
            </a:r>
            <a:endParaRPr lang="zh-CN" altLang="en-US" sz="2400" kern="0" dirty="0">
              <a:solidFill>
                <a:srgbClr val="EF7B57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21" name="直接连接符 20"/>
          <p:cNvCxnSpPr/>
          <p:nvPr/>
        </p:nvCxnSpPr>
        <p:spPr>
          <a:xfrm>
            <a:off x="3273637" y="2800469"/>
            <a:ext cx="0" cy="1824567"/>
          </a:xfrm>
          <a:prstGeom prst="line">
            <a:avLst/>
          </a:prstGeom>
          <a:ln w="19050" cap="rnd">
            <a:solidFill>
              <a:srgbClr val="FF0000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8720244" y="2787798"/>
            <a:ext cx="0" cy="1824567"/>
          </a:xfrm>
          <a:prstGeom prst="line">
            <a:avLst/>
          </a:prstGeom>
          <a:ln w="19050" cap="rnd">
            <a:solidFill>
              <a:srgbClr val="FF0000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探索新知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7" grpId="0"/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ChangeArrowheads="1"/>
          </p:cNvSpPr>
          <p:nvPr/>
        </p:nvSpPr>
        <p:spPr bwMode="auto">
          <a:xfrm>
            <a:off x="1575647" y="2363471"/>
            <a:ext cx="6316133" cy="495351"/>
          </a:xfrm>
          <a:prstGeom prst="rect">
            <a:avLst/>
          </a:prstGeom>
          <a:noFill/>
          <a:ln>
            <a:noFill/>
          </a:ln>
          <a:effectLst/>
        </p:spPr>
        <p:txBody>
          <a:bodyPr lIns="120000" tIns="62400" rIns="120000" bIns="62400">
            <a:spAutoFit/>
          </a:bodyPr>
          <a:lstStyle/>
          <a:p>
            <a:pPr defTabSz="1219200">
              <a:defRPr/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106×30</a:t>
            </a:r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＝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______</a:t>
            </a:r>
          </a:p>
        </p:txBody>
      </p:sp>
      <p:pic>
        <p:nvPicPr>
          <p:cNvPr id="3" name="图片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1958" y="4198621"/>
            <a:ext cx="1439333" cy="1426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对话气泡: 圆角矩形 3"/>
          <p:cNvSpPr/>
          <p:nvPr/>
        </p:nvSpPr>
        <p:spPr>
          <a:xfrm>
            <a:off x="5974080" y="3677920"/>
            <a:ext cx="2448984" cy="899584"/>
          </a:xfrm>
          <a:prstGeom prst="wedgeRoundRectCallout">
            <a:avLst>
              <a:gd name="adj1" fmla="val 58640"/>
              <a:gd name="adj2" fmla="val -10912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1219200" eaLnBrk="0" hangingPunct="0">
              <a:defRPr/>
            </a:pPr>
            <a:r>
              <a:rPr lang="zh-CN" altLang="en-US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自己先试一试！</a:t>
            </a:r>
          </a:p>
        </p:txBody>
      </p:sp>
      <p:sp>
        <p:nvSpPr>
          <p:cNvPr id="15364" name="文本框 57"/>
          <p:cNvSpPr txBox="1">
            <a:spLocks noChangeArrowheads="1"/>
          </p:cNvSpPr>
          <p:nvPr/>
        </p:nvSpPr>
        <p:spPr bwMode="auto">
          <a:xfrm>
            <a:off x="456354" y="1217191"/>
            <a:ext cx="32639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200" eaLnBrk="0" hangingPunct="0"/>
            <a:r>
              <a:rPr lang="en-US" altLang="zh-CN" sz="2400" kern="0" dirty="0">
                <a:solidFill>
                  <a:srgbClr val="EF7B57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【</a:t>
            </a:r>
            <a:r>
              <a:rPr lang="zh-CN" altLang="en-US" sz="2400" kern="0" dirty="0">
                <a:solidFill>
                  <a:srgbClr val="EF7B57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课本</a:t>
            </a:r>
            <a:r>
              <a:rPr lang="en-US" altLang="zh-CN" sz="2400" kern="0" dirty="0">
                <a:solidFill>
                  <a:srgbClr val="EF7B57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P48</a:t>
            </a:r>
            <a:r>
              <a:rPr lang="zh-CN" altLang="en-US" sz="2400" kern="0" dirty="0">
                <a:solidFill>
                  <a:srgbClr val="EF7B57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例</a:t>
            </a:r>
            <a:r>
              <a:rPr lang="en-US" altLang="zh-CN" sz="2400" kern="0" dirty="0">
                <a:solidFill>
                  <a:srgbClr val="EF7B57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2】</a:t>
            </a:r>
            <a:endParaRPr lang="zh-CN" altLang="en-US" sz="2400" kern="0" dirty="0">
              <a:solidFill>
                <a:srgbClr val="EF7B57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探索新知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ChangeArrowheads="1"/>
          </p:cNvSpPr>
          <p:nvPr/>
        </p:nvSpPr>
        <p:spPr bwMode="auto">
          <a:xfrm>
            <a:off x="2260604" y="1855222"/>
            <a:ext cx="6316133" cy="495351"/>
          </a:xfrm>
          <a:prstGeom prst="rect">
            <a:avLst/>
          </a:prstGeom>
          <a:noFill/>
          <a:ln>
            <a:noFill/>
          </a:ln>
          <a:effectLst/>
        </p:spPr>
        <p:txBody>
          <a:bodyPr lIns="120000" tIns="62400" rIns="120000" bIns="62400">
            <a:spAutoFit/>
          </a:bodyPr>
          <a:lstStyle/>
          <a:p>
            <a:pPr defTabSz="1219200">
              <a:defRPr/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106×30</a:t>
            </a:r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＝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______</a:t>
            </a:r>
          </a:p>
        </p:txBody>
      </p:sp>
      <p:sp>
        <p:nvSpPr>
          <p:cNvPr id="14" name="对话气泡: 圆角矩形 13"/>
          <p:cNvSpPr/>
          <p:nvPr/>
        </p:nvSpPr>
        <p:spPr>
          <a:xfrm>
            <a:off x="5547360" y="2602467"/>
            <a:ext cx="3266865" cy="758788"/>
          </a:xfrm>
          <a:prstGeom prst="wedgeRoundRectCallout">
            <a:avLst>
              <a:gd name="adj1" fmla="val 58640"/>
              <a:gd name="adj2" fmla="val -10912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1219200" eaLnBrk="0" hangingPunct="0">
              <a:defRPr/>
            </a:pPr>
            <a:r>
              <a:rPr lang="zh-CN" altLang="en-US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你是如何列竖式的？</a:t>
            </a:r>
          </a:p>
        </p:txBody>
      </p:sp>
      <p:pic>
        <p:nvPicPr>
          <p:cNvPr id="16387" name="图片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16878" y="2919502"/>
            <a:ext cx="1412213" cy="1852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" name="组合 19"/>
          <p:cNvGrpSpPr/>
          <p:nvPr/>
        </p:nvGrpSpPr>
        <p:grpSpPr bwMode="auto">
          <a:xfrm>
            <a:off x="1620965" y="3651240"/>
            <a:ext cx="2894287" cy="929873"/>
            <a:chOff x="829620" y="2562624"/>
            <a:chExt cx="2170307" cy="697388"/>
          </a:xfrm>
        </p:grpSpPr>
        <p:sp>
          <p:nvSpPr>
            <p:cNvPr id="21" name="Rectangle 9"/>
            <p:cNvSpPr>
              <a:spLocks noChangeArrowheads="1"/>
            </p:cNvSpPr>
            <p:nvPr/>
          </p:nvSpPr>
          <p:spPr bwMode="auto">
            <a:xfrm>
              <a:off x="1331479" y="2562624"/>
              <a:ext cx="1536411" cy="37150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120000" tIns="62400" rIns="120000" bIns="62400">
              <a:spAutoFit/>
            </a:bodyPr>
            <a:lstStyle/>
            <a:p>
              <a:pPr defTabSz="1219200">
                <a:defRPr/>
              </a:pPr>
              <a:r>
                <a:rPr lang="en-US" altLang="zh-CN" sz="2400" kern="0" dirty="0">
                  <a:solidFill>
                    <a:srgbClr val="3366FF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1 0 6</a:t>
              </a:r>
            </a:p>
          </p:txBody>
        </p:sp>
        <p:sp>
          <p:nvSpPr>
            <p:cNvPr id="22" name="Rectangle 9"/>
            <p:cNvSpPr>
              <a:spLocks noChangeArrowheads="1"/>
            </p:cNvSpPr>
            <p:nvPr/>
          </p:nvSpPr>
          <p:spPr bwMode="auto">
            <a:xfrm>
              <a:off x="1116731" y="2888506"/>
              <a:ext cx="504730" cy="37150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120000" tIns="62400" rIns="120000" bIns="62400">
              <a:spAutoFit/>
            </a:bodyPr>
            <a:lstStyle/>
            <a:p>
              <a:pPr defTabSz="1219200">
                <a:defRPr/>
              </a:pPr>
              <a:r>
                <a:rPr lang="en-US" altLang="zh-CN" sz="2400" kern="0" dirty="0">
                  <a:solidFill>
                    <a:srgbClr val="3366FF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×</a:t>
              </a:r>
            </a:p>
          </p:txBody>
        </p:sp>
        <p:sp>
          <p:nvSpPr>
            <p:cNvPr id="23" name="Rectangle 9"/>
            <p:cNvSpPr>
              <a:spLocks noChangeArrowheads="1"/>
            </p:cNvSpPr>
            <p:nvPr/>
          </p:nvSpPr>
          <p:spPr bwMode="auto">
            <a:xfrm>
              <a:off x="1726374" y="2844332"/>
              <a:ext cx="863438" cy="37150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120000" tIns="62400" rIns="120000" bIns="62400">
              <a:spAutoFit/>
            </a:bodyPr>
            <a:lstStyle/>
            <a:p>
              <a:pPr defTabSz="1219200">
                <a:defRPr/>
              </a:pPr>
              <a:r>
                <a:rPr lang="en-US" altLang="zh-CN" sz="2400" kern="0" dirty="0">
                  <a:solidFill>
                    <a:srgbClr val="3366FF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3 0</a:t>
              </a:r>
            </a:p>
          </p:txBody>
        </p:sp>
        <p:sp>
          <p:nvSpPr>
            <p:cNvPr id="24" name="Line 36"/>
            <p:cNvSpPr>
              <a:spLocks noChangeShapeType="1"/>
            </p:cNvSpPr>
            <p:nvPr/>
          </p:nvSpPr>
          <p:spPr bwMode="auto">
            <a:xfrm flipV="1">
              <a:off x="829620" y="3260012"/>
              <a:ext cx="2170307" cy="0"/>
            </a:xfrm>
            <a:prstGeom prst="line">
              <a:avLst/>
            </a:prstGeom>
            <a:noFill/>
            <a:ln w="19050">
              <a:solidFill>
                <a:srgbClr val="3366FF"/>
              </a:solidFill>
              <a:round/>
              <a:tailEnd type="none" w="lg" len="lg"/>
            </a:ln>
            <a:effectLst/>
          </p:spPr>
          <p:txBody>
            <a:bodyPr wrap="square" lIns="120000" tIns="62400" rIns="120000" bIns="62400">
              <a:spAutoFit/>
            </a:bodyPr>
            <a:lstStyle/>
            <a:p>
              <a:pPr defTabSz="1219200">
                <a:defRPr/>
              </a:pPr>
              <a:endPara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5" name="箭头: 右 24"/>
          <p:cNvSpPr/>
          <p:nvPr/>
        </p:nvSpPr>
        <p:spPr>
          <a:xfrm>
            <a:off x="5211235" y="4226973"/>
            <a:ext cx="480483" cy="385233"/>
          </a:xfrm>
          <a:prstGeom prst="rightArrow">
            <a:avLst/>
          </a:prstGeom>
          <a:solidFill>
            <a:srgbClr val="92D050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0" hangingPunct="0">
              <a:defRPr/>
            </a:pP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6" name="Rectangle 9"/>
          <p:cNvSpPr>
            <a:spLocks noChangeArrowheads="1"/>
          </p:cNvSpPr>
          <p:nvPr/>
        </p:nvSpPr>
        <p:spPr bwMode="auto">
          <a:xfrm>
            <a:off x="5804303" y="4171912"/>
            <a:ext cx="4533900" cy="495351"/>
          </a:xfrm>
          <a:prstGeom prst="rect">
            <a:avLst/>
          </a:prstGeom>
          <a:noFill/>
          <a:ln>
            <a:noFill/>
          </a:ln>
          <a:effectLst/>
        </p:spPr>
        <p:txBody>
          <a:bodyPr lIns="120000" tIns="62400" rIns="120000" bIns="62400">
            <a:spAutoFit/>
          </a:bodyPr>
          <a:lstStyle/>
          <a:p>
            <a:pPr defTabSz="1219200">
              <a:defRPr/>
            </a:pP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把</a:t>
            </a: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前面的数位对齐</a:t>
            </a:r>
            <a:endParaRPr lang="en-US" altLang="zh-CN" sz="24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27" name="直接连接符 26"/>
          <p:cNvCxnSpPr/>
          <p:nvPr/>
        </p:nvCxnSpPr>
        <p:spPr>
          <a:xfrm>
            <a:off x="3147907" y="3357022"/>
            <a:ext cx="0" cy="2125133"/>
          </a:xfrm>
          <a:prstGeom prst="line">
            <a:avLst/>
          </a:prstGeom>
          <a:ln w="19050" cap="rnd">
            <a:solidFill>
              <a:srgbClr val="FF0000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矩形 27"/>
          <p:cNvSpPr/>
          <p:nvPr/>
        </p:nvSpPr>
        <p:spPr bwMode="auto">
          <a:xfrm>
            <a:off x="2240284" y="4553967"/>
            <a:ext cx="2021416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9200">
              <a:defRPr/>
            </a:pPr>
            <a:r>
              <a:rPr lang="en-US" altLang="zh-CN" sz="2400" kern="0" dirty="0">
                <a:solidFill>
                  <a:srgbClr val="3366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3 1 8</a:t>
            </a:r>
          </a:p>
        </p:txBody>
      </p:sp>
      <p:sp>
        <p:nvSpPr>
          <p:cNvPr id="30" name="文本框 29"/>
          <p:cNvSpPr txBox="1">
            <a:spLocks noChangeArrowheads="1"/>
          </p:cNvSpPr>
          <p:nvPr/>
        </p:nvSpPr>
        <p:spPr bwMode="auto">
          <a:xfrm>
            <a:off x="4759583" y="1807482"/>
            <a:ext cx="87075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1219200" eaLnBrk="0" hangingPunct="0"/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3180</a:t>
            </a:r>
            <a:endParaRPr lang="zh-CN" altLang="en-US" sz="2400" kern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1" name="矩形 30"/>
          <p:cNvSpPr/>
          <p:nvPr/>
        </p:nvSpPr>
        <p:spPr bwMode="auto">
          <a:xfrm>
            <a:off x="3031917" y="4553966"/>
            <a:ext cx="1229783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9200">
              <a:defRPr/>
            </a:pP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0</a:t>
            </a:r>
          </a:p>
        </p:txBody>
      </p:sp>
      <p:sp>
        <p:nvSpPr>
          <p:cNvPr id="16399" name="文本框 57"/>
          <p:cNvSpPr txBox="1">
            <a:spLocks noChangeArrowheads="1"/>
          </p:cNvSpPr>
          <p:nvPr/>
        </p:nvSpPr>
        <p:spPr bwMode="auto">
          <a:xfrm>
            <a:off x="446617" y="1190409"/>
            <a:ext cx="32639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200" eaLnBrk="0" hangingPunct="0"/>
            <a:r>
              <a:rPr lang="en-US" altLang="zh-CN" sz="2400" kern="0" dirty="0">
                <a:solidFill>
                  <a:srgbClr val="EF7B57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【</a:t>
            </a:r>
            <a:r>
              <a:rPr lang="zh-CN" altLang="en-US" sz="2400" kern="0" dirty="0">
                <a:solidFill>
                  <a:srgbClr val="EF7B57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课本</a:t>
            </a:r>
            <a:r>
              <a:rPr lang="en-US" altLang="zh-CN" sz="2400" kern="0" dirty="0">
                <a:solidFill>
                  <a:srgbClr val="EF7B57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P48</a:t>
            </a:r>
            <a:r>
              <a:rPr lang="zh-CN" altLang="en-US" sz="2400" kern="0" dirty="0">
                <a:solidFill>
                  <a:srgbClr val="EF7B57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例</a:t>
            </a:r>
            <a:r>
              <a:rPr lang="en-US" altLang="zh-CN" sz="2400" kern="0" dirty="0">
                <a:solidFill>
                  <a:srgbClr val="EF7B57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2】</a:t>
            </a:r>
            <a:endParaRPr lang="zh-CN" altLang="en-US" sz="2400" kern="0" dirty="0">
              <a:solidFill>
                <a:srgbClr val="EF7B57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7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探索新知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  <p:bldP spid="25" grpId="0" bldLvl="0" animBg="1"/>
      <p:bldP spid="26" grpId="0" bldLvl="0" animBg="1"/>
      <p:bldP spid="28" grpId="0"/>
      <p:bldP spid="30" grpId="0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ChangeArrowheads="1"/>
          </p:cNvSpPr>
          <p:nvPr/>
        </p:nvSpPr>
        <p:spPr bwMode="auto">
          <a:xfrm>
            <a:off x="1786044" y="1850375"/>
            <a:ext cx="2495551" cy="495351"/>
          </a:xfrm>
          <a:prstGeom prst="rect">
            <a:avLst/>
          </a:prstGeom>
          <a:noFill/>
          <a:ln>
            <a:noFill/>
          </a:ln>
          <a:effectLst/>
        </p:spPr>
        <p:txBody>
          <a:bodyPr lIns="120000" tIns="62400" rIns="120000" bIns="62400">
            <a:spAutoFit/>
          </a:bodyPr>
          <a:lstStyle/>
          <a:p>
            <a:pPr defTabSz="1219200">
              <a:defRPr/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360×25=</a:t>
            </a:r>
          </a:p>
        </p:txBody>
      </p:sp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7079826" y="1941332"/>
            <a:ext cx="2497667" cy="495351"/>
          </a:xfrm>
          <a:prstGeom prst="rect">
            <a:avLst/>
          </a:prstGeom>
          <a:noFill/>
          <a:ln>
            <a:noFill/>
          </a:ln>
          <a:effectLst/>
        </p:spPr>
        <p:txBody>
          <a:bodyPr lIns="120000" tIns="62400" rIns="120000" bIns="62400">
            <a:spAutoFit/>
          </a:bodyPr>
          <a:lstStyle/>
          <a:p>
            <a:pPr defTabSz="1219200">
              <a:defRPr/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580×12=</a:t>
            </a:r>
          </a:p>
        </p:txBody>
      </p:sp>
      <p:grpSp>
        <p:nvGrpSpPr>
          <p:cNvPr id="4" name="组合 3"/>
          <p:cNvGrpSpPr/>
          <p:nvPr/>
        </p:nvGrpSpPr>
        <p:grpSpPr bwMode="auto">
          <a:xfrm>
            <a:off x="1786044" y="2799792"/>
            <a:ext cx="3107267" cy="900256"/>
            <a:chOff x="3177799" y="3027822"/>
            <a:chExt cx="2329846" cy="673220"/>
          </a:xfrm>
        </p:grpSpPr>
        <p:sp>
          <p:nvSpPr>
            <p:cNvPr id="17412" name="TextBox 1"/>
            <p:cNvSpPr txBox="1">
              <a:spLocks noChangeArrowheads="1"/>
            </p:cNvSpPr>
            <p:nvPr/>
          </p:nvSpPr>
          <p:spPr bwMode="auto">
            <a:xfrm>
              <a:off x="3756089" y="3027822"/>
              <a:ext cx="1056411" cy="345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defTabSz="1219200"/>
              <a:r>
                <a:rPr lang="en-US" altLang="zh-CN" sz="2400" kern="0" dirty="0">
                  <a:solidFill>
                    <a:srgbClr val="3366FF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3 6 0</a:t>
              </a:r>
              <a:endParaRPr lang="zh-CN" altLang="en-US" sz="2400" kern="0" dirty="0">
                <a:solidFill>
                  <a:srgbClr val="3366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413" name="TextBox 3"/>
            <p:cNvSpPr txBox="1">
              <a:spLocks noChangeArrowheads="1"/>
            </p:cNvSpPr>
            <p:nvPr/>
          </p:nvSpPr>
          <p:spPr bwMode="auto">
            <a:xfrm>
              <a:off x="3357140" y="3338452"/>
              <a:ext cx="2136221" cy="345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defTabSz="1219200"/>
              <a:r>
                <a:rPr lang="en-US" altLang="zh-CN" sz="2400" kern="0" dirty="0">
                  <a:solidFill>
                    <a:srgbClr val="3366FF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×   2 5</a:t>
              </a:r>
              <a:endParaRPr lang="zh-CN" altLang="en-US" sz="2400" kern="0" dirty="0">
                <a:solidFill>
                  <a:srgbClr val="3366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7" name="直接连接符 6"/>
            <p:cNvCxnSpPr/>
            <p:nvPr/>
          </p:nvCxnSpPr>
          <p:spPr>
            <a:xfrm>
              <a:off x="3177799" y="3701042"/>
              <a:ext cx="2329846" cy="0"/>
            </a:xfrm>
            <a:prstGeom prst="line">
              <a:avLst/>
            </a:prstGeom>
            <a:ln w="19050"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矩形 7"/>
          <p:cNvSpPr/>
          <p:nvPr/>
        </p:nvSpPr>
        <p:spPr bwMode="auto">
          <a:xfrm>
            <a:off x="2255943" y="3752966"/>
            <a:ext cx="1710267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9200">
              <a:defRPr/>
            </a:pPr>
            <a:r>
              <a:rPr lang="en-US" altLang="zh-CN" sz="2400" kern="0" dirty="0">
                <a:solidFill>
                  <a:srgbClr val="3366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1 8 0</a:t>
            </a:r>
          </a:p>
        </p:txBody>
      </p:sp>
      <p:sp>
        <p:nvSpPr>
          <p:cNvPr id="10" name="矩形 9"/>
          <p:cNvSpPr/>
          <p:nvPr/>
        </p:nvSpPr>
        <p:spPr bwMode="auto">
          <a:xfrm>
            <a:off x="2362836" y="4115568"/>
            <a:ext cx="1183216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9200">
              <a:defRPr/>
            </a:pPr>
            <a:r>
              <a:rPr lang="en-US" altLang="zh-CN" sz="2400" kern="0" dirty="0">
                <a:solidFill>
                  <a:srgbClr val="3366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7 2</a:t>
            </a:r>
          </a:p>
        </p:txBody>
      </p:sp>
      <p:cxnSp>
        <p:nvCxnSpPr>
          <p:cNvPr id="11" name="直接连接符 10"/>
          <p:cNvCxnSpPr/>
          <p:nvPr/>
        </p:nvCxnSpPr>
        <p:spPr bwMode="auto">
          <a:xfrm>
            <a:off x="1633582" y="4577233"/>
            <a:ext cx="3107267" cy="0"/>
          </a:xfrm>
          <a:prstGeom prst="line">
            <a:avLst/>
          </a:prstGeom>
          <a:ln w="19050">
            <a:solidFill>
              <a:srgbClr val="33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3111076" y="2585107"/>
            <a:ext cx="0" cy="3151716"/>
          </a:xfrm>
          <a:prstGeom prst="line">
            <a:avLst/>
          </a:prstGeom>
          <a:ln w="19050" cap="rnd">
            <a:solidFill>
              <a:srgbClr val="FF0000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 bwMode="auto">
          <a:xfrm>
            <a:off x="2288694" y="4592706"/>
            <a:ext cx="1771649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9200">
              <a:defRPr/>
            </a:pPr>
            <a:r>
              <a:rPr lang="en-US" altLang="zh-CN" sz="2400" kern="0" dirty="0">
                <a:solidFill>
                  <a:srgbClr val="3366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9 0 0</a:t>
            </a:r>
          </a:p>
        </p:txBody>
      </p:sp>
      <p:sp>
        <p:nvSpPr>
          <p:cNvPr id="15" name="矩形 14"/>
          <p:cNvSpPr/>
          <p:nvPr/>
        </p:nvSpPr>
        <p:spPr bwMode="auto">
          <a:xfrm>
            <a:off x="3072342" y="2799791"/>
            <a:ext cx="499533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9200">
              <a:defRPr/>
            </a:pP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</a:t>
            </a:r>
          </a:p>
        </p:txBody>
      </p:sp>
      <p:sp>
        <p:nvSpPr>
          <p:cNvPr id="16" name="文本框 15"/>
          <p:cNvSpPr txBox="1">
            <a:spLocks noChangeArrowheads="1"/>
          </p:cNvSpPr>
          <p:nvPr/>
        </p:nvSpPr>
        <p:spPr bwMode="auto">
          <a:xfrm>
            <a:off x="3287418" y="1863747"/>
            <a:ext cx="87075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1219200" eaLnBrk="0" hangingPunct="0"/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9000</a:t>
            </a:r>
            <a:endParaRPr lang="zh-CN" altLang="en-US" sz="24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17" name="组合 16"/>
          <p:cNvGrpSpPr/>
          <p:nvPr/>
        </p:nvGrpSpPr>
        <p:grpSpPr bwMode="auto">
          <a:xfrm>
            <a:off x="7044903" y="2857067"/>
            <a:ext cx="3165262" cy="923612"/>
            <a:chOff x="3239204" y="3050877"/>
            <a:chExt cx="2373331" cy="690686"/>
          </a:xfrm>
        </p:grpSpPr>
        <p:sp>
          <p:nvSpPr>
            <p:cNvPr id="17424" name="TextBox 1"/>
            <p:cNvSpPr txBox="1">
              <a:spLocks noChangeArrowheads="1"/>
            </p:cNvSpPr>
            <p:nvPr/>
          </p:nvSpPr>
          <p:spPr bwMode="auto">
            <a:xfrm>
              <a:off x="3904987" y="3050877"/>
              <a:ext cx="1233167" cy="345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defTabSz="1219200"/>
              <a:r>
                <a:rPr lang="en-US" altLang="zh-CN" sz="2400" kern="0" dirty="0">
                  <a:solidFill>
                    <a:srgbClr val="3366FF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5 8 0</a:t>
              </a:r>
              <a:endParaRPr lang="zh-CN" altLang="en-US" sz="2400" kern="0" dirty="0">
                <a:solidFill>
                  <a:srgbClr val="3366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425" name="TextBox 3"/>
            <p:cNvSpPr txBox="1">
              <a:spLocks noChangeArrowheads="1"/>
            </p:cNvSpPr>
            <p:nvPr/>
          </p:nvSpPr>
          <p:spPr bwMode="auto">
            <a:xfrm>
              <a:off x="3476314" y="3345203"/>
              <a:ext cx="2136221" cy="345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defTabSz="1219200"/>
              <a:r>
                <a:rPr lang="en-US" altLang="zh-CN" sz="2400" kern="0">
                  <a:solidFill>
                    <a:srgbClr val="3366FF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×   1 2</a:t>
              </a:r>
              <a:endParaRPr lang="zh-CN" altLang="en-US" sz="2400" kern="0">
                <a:solidFill>
                  <a:srgbClr val="3366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20" name="直接连接符 19"/>
            <p:cNvCxnSpPr/>
            <p:nvPr/>
          </p:nvCxnSpPr>
          <p:spPr>
            <a:xfrm>
              <a:off x="3239204" y="3741563"/>
              <a:ext cx="2329846" cy="0"/>
            </a:xfrm>
            <a:prstGeom prst="line">
              <a:avLst/>
            </a:prstGeom>
            <a:ln w="19050"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矩形 20"/>
          <p:cNvSpPr/>
          <p:nvPr/>
        </p:nvSpPr>
        <p:spPr bwMode="auto">
          <a:xfrm>
            <a:off x="7587615" y="3788798"/>
            <a:ext cx="1710267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9200">
              <a:defRPr/>
            </a:pPr>
            <a:r>
              <a:rPr lang="en-US" altLang="zh-CN" sz="2400" kern="0" dirty="0">
                <a:solidFill>
                  <a:srgbClr val="3366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1 1 6</a:t>
            </a:r>
          </a:p>
        </p:txBody>
      </p:sp>
      <p:sp>
        <p:nvSpPr>
          <p:cNvPr id="22" name="矩形 21"/>
          <p:cNvSpPr/>
          <p:nvPr/>
        </p:nvSpPr>
        <p:spPr bwMode="auto">
          <a:xfrm>
            <a:off x="7667732" y="4139763"/>
            <a:ext cx="1183216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9200">
              <a:defRPr/>
            </a:pPr>
            <a:r>
              <a:rPr lang="en-US" altLang="zh-CN" sz="2400" kern="0" dirty="0">
                <a:solidFill>
                  <a:srgbClr val="3366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5 8</a:t>
            </a:r>
          </a:p>
        </p:txBody>
      </p:sp>
      <p:cxnSp>
        <p:nvCxnSpPr>
          <p:cNvPr id="23" name="直接连接符 22"/>
          <p:cNvCxnSpPr/>
          <p:nvPr/>
        </p:nvCxnSpPr>
        <p:spPr bwMode="auto">
          <a:xfrm>
            <a:off x="6998992" y="4615399"/>
            <a:ext cx="3107267" cy="0"/>
          </a:xfrm>
          <a:prstGeom prst="line">
            <a:avLst/>
          </a:prstGeom>
          <a:ln w="19050">
            <a:solidFill>
              <a:srgbClr val="33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>
            <a:off x="8499285" y="2407940"/>
            <a:ext cx="0" cy="3151716"/>
          </a:xfrm>
          <a:prstGeom prst="line">
            <a:avLst/>
          </a:prstGeom>
          <a:ln w="19050" cap="rnd">
            <a:solidFill>
              <a:srgbClr val="FF0000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矩形 24"/>
          <p:cNvSpPr/>
          <p:nvPr/>
        </p:nvSpPr>
        <p:spPr bwMode="auto">
          <a:xfrm>
            <a:off x="7667732" y="4601428"/>
            <a:ext cx="1771649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9200">
              <a:defRPr/>
            </a:pPr>
            <a:r>
              <a:rPr lang="en-US" altLang="zh-CN" sz="2400" kern="0" dirty="0">
                <a:solidFill>
                  <a:srgbClr val="3366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6 9 6</a:t>
            </a:r>
          </a:p>
        </p:txBody>
      </p:sp>
      <p:sp>
        <p:nvSpPr>
          <p:cNvPr id="26" name="矩形 25"/>
          <p:cNvSpPr/>
          <p:nvPr/>
        </p:nvSpPr>
        <p:spPr bwMode="auto">
          <a:xfrm>
            <a:off x="8442749" y="2859624"/>
            <a:ext cx="499533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9200">
              <a:defRPr/>
            </a:pP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</a:t>
            </a:r>
          </a:p>
        </p:txBody>
      </p:sp>
      <p:sp>
        <p:nvSpPr>
          <p:cNvPr id="27" name="文本框 26"/>
          <p:cNvSpPr txBox="1">
            <a:spLocks noChangeArrowheads="1"/>
          </p:cNvSpPr>
          <p:nvPr/>
        </p:nvSpPr>
        <p:spPr bwMode="auto">
          <a:xfrm>
            <a:off x="8552626" y="1957002"/>
            <a:ext cx="87075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1219200" eaLnBrk="0" hangingPunct="0"/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6960</a:t>
            </a:r>
            <a:endParaRPr lang="zh-CN" altLang="en-US" sz="2400" kern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7434" name="文本框 57"/>
          <p:cNvSpPr txBox="1">
            <a:spLocks noChangeArrowheads="1"/>
          </p:cNvSpPr>
          <p:nvPr/>
        </p:nvSpPr>
        <p:spPr bwMode="auto">
          <a:xfrm>
            <a:off x="417831" y="1116760"/>
            <a:ext cx="32639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200" eaLnBrk="0" hangingPunct="0"/>
            <a:r>
              <a:rPr lang="en-US" altLang="zh-CN" sz="2400" kern="0" dirty="0">
                <a:solidFill>
                  <a:srgbClr val="EF7B57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【</a:t>
            </a:r>
            <a:r>
              <a:rPr lang="zh-CN" altLang="en-US" sz="2400" kern="0" dirty="0">
                <a:solidFill>
                  <a:srgbClr val="EF7B57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课本</a:t>
            </a:r>
            <a:r>
              <a:rPr lang="en-US" altLang="zh-CN" sz="2400" kern="0" dirty="0">
                <a:solidFill>
                  <a:srgbClr val="EF7B57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P48</a:t>
            </a:r>
            <a:r>
              <a:rPr lang="zh-CN" altLang="en-US" sz="2400" kern="0" dirty="0">
                <a:solidFill>
                  <a:srgbClr val="EF7B57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做一做</a:t>
            </a:r>
            <a:r>
              <a:rPr lang="en-US" altLang="zh-CN" sz="2400" kern="0" dirty="0">
                <a:solidFill>
                  <a:srgbClr val="EF7B57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】</a:t>
            </a:r>
            <a:endParaRPr lang="zh-CN" altLang="en-US" sz="2400" kern="0" dirty="0">
              <a:solidFill>
                <a:srgbClr val="EF7B57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8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探索新知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44444E-6 L 8.33333E-7 0.38086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44444E-6 L 8.33333E-7 0.38086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4" grpId="0"/>
      <p:bldP spid="15" grpId="0"/>
      <p:bldP spid="15" grpId="1"/>
      <p:bldP spid="16" grpId="0"/>
      <p:bldP spid="21" grpId="0"/>
      <p:bldP spid="22" grpId="0"/>
      <p:bldP spid="25" grpId="0"/>
      <p:bldP spid="26" grpId="0"/>
      <p:bldP spid="26" grpId="1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图片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884" y="1484207"/>
            <a:ext cx="10244667" cy="3369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658813" y="5139664"/>
            <a:ext cx="7488767" cy="495351"/>
          </a:xfrm>
          <a:prstGeom prst="rect">
            <a:avLst/>
          </a:prstGeom>
          <a:noFill/>
          <a:ln>
            <a:noFill/>
          </a:ln>
          <a:effectLst/>
        </p:spPr>
        <p:txBody>
          <a:bodyPr lIns="120000" tIns="62400" rIns="120000" bIns="62400">
            <a:spAutoFit/>
          </a:bodyPr>
          <a:lstStyle/>
          <a:p>
            <a:pPr defTabSz="1219200">
              <a:defRPr/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找一找，任选一道题，算一算。</a:t>
            </a:r>
            <a:endParaRPr lang="en-US" altLang="zh-CN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4724400" y="2241974"/>
            <a:ext cx="1761067" cy="958851"/>
          </a:xfrm>
          <a:prstGeom prst="ellipse">
            <a:avLst/>
          </a:prstGeom>
          <a:solidFill>
            <a:srgbClr val="97C1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0" hangingPunct="0">
              <a:defRPr/>
            </a:pPr>
            <a:r>
              <a:rPr lang="en-US" altLang="zh-CN" sz="2400" kern="0" dirty="0">
                <a:solidFill>
                  <a:srgbClr val="FFFF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5070</a:t>
            </a:r>
            <a:endParaRPr lang="zh-CN" altLang="en-US" sz="2400" kern="0" dirty="0">
              <a:solidFill>
                <a:srgbClr val="FFFF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6485467" y="2017607"/>
            <a:ext cx="1803400" cy="958851"/>
          </a:xfrm>
          <a:prstGeom prst="ellipse">
            <a:avLst/>
          </a:prstGeom>
          <a:solidFill>
            <a:srgbClr val="97C1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0" hangingPunct="0">
              <a:defRPr/>
            </a:pPr>
            <a:r>
              <a:rPr lang="en-US" altLang="zh-CN" sz="2400" kern="0" dirty="0">
                <a:solidFill>
                  <a:srgbClr val="FFFF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15250</a:t>
            </a:r>
            <a:endParaRPr lang="zh-CN" altLang="en-US" sz="2400" kern="0" dirty="0">
              <a:solidFill>
                <a:srgbClr val="FFFF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8064500" y="2390141"/>
            <a:ext cx="1803400" cy="960967"/>
          </a:xfrm>
          <a:prstGeom prst="ellipse">
            <a:avLst/>
          </a:prstGeom>
          <a:solidFill>
            <a:srgbClr val="97C1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0" hangingPunct="0">
              <a:defRPr/>
            </a:pPr>
            <a:r>
              <a:rPr lang="en-US" altLang="zh-CN" sz="2400" kern="0" dirty="0">
                <a:solidFill>
                  <a:srgbClr val="FFFF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9000</a:t>
            </a:r>
            <a:endParaRPr lang="zh-CN" altLang="en-US" sz="2400" kern="0" dirty="0">
              <a:solidFill>
                <a:srgbClr val="FFFF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4085167" y="3067474"/>
            <a:ext cx="1803400" cy="960967"/>
          </a:xfrm>
          <a:prstGeom prst="ellipse">
            <a:avLst/>
          </a:prstGeom>
          <a:solidFill>
            <a:srgbClr val="97C1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0" hangingPunct="0">
              <a:defRPr/>
            </a:pPr>
            <a:r>
              <a:rPr lang="en-US" altLang="zh-CN" sz="2400" kern="0" dirty="0">
                <a:solidFill>
                  <a:srgbClr val="FFFF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5280</a:t>
            </a:r>
            <a:endParaRPr lang="zh-CN" altLang="en-US" sz="2400" kern="0" dirty="0">
              <a:solidFill>
                <a:srgbClr val="FFFF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6085417" y="2860040"/>
            <a:ext cx="1803400" cy="958851"/>
          </a:xfrm>
          <a:prstGeom prst="ellipse">
            <a:avLst/>
          </a:prstGeom>
          <a:solidFill>
            <a:srgbClr val="97C1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0" hangingPunct="0">
              <a:defRPr/>
            </a:pPr>
            <a:r>
              <a:rPr lang="en-US" altLang="zh-CN" sz="2400" kern="0" dirty="0">
                <a:solidFill>
                  <a:srgbClr val="FFFF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6240 </a:t>
            </a:r>
            <a:endParaRPr lang="zh-CN" altLang="en-US" sz="2400" kern="0" dirty="0">
              <a:solidFill>
                <a:srgbClr val="FFFF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8885767" y="3205058"/>
            <a:ext cx="1803400" cy="960967"/>
          </a:xfrm>
          <a:prstGeom prst="ellipse">
            <a:avLst/>
          </a:prstGeom>
          <a:solidFill>
            <a:srgbClr val="97C1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0" hangingPunct="0">
              <a:defRPr/>
            </a:pPr>
            <a:r>
              <a:rPr lang="en-US" altLang="zh-CN" sz="2400" kern="0" dirty="0">
                <a:solidFill>
                  <a:srgbClr val="FFFF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8240</a:t>
            </a:r>
            <a:endParaRPr lang="zh-CN" altLang="en-US" sz="2400" kern="0" dirty="0">
              <a:solidFill>
                <a:srgbClr val="FFFF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5395384" y="3753274"/>
            <a:ext cx="1803400" cy="958851"/>
          </a:xfrm>
          <a:prstGeom prst="ellipse">
            <a:avLst/>
          </a:prstGeom>
          <a:solidFill>
            <a:srgbClr val="97C1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0" hangingPunct="0">
              <a:defRPr/>
            </a:pPr>
            <a:r>
              <a:rPr lang="en-US" altLang="zh-CN" sz="2400" kern="0" dirty="0">
                <a:solidFill>
                  <a:srgbClr val="FFFF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5800</a:t>
            </a:r>
            <a:endParaRPr lang="zh-CN" altLang="en-US" sz="2400" kern="0" dirty="0">
              <a:solidFill>
                <a:srgbClr val="FFFF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7188200" y="3622041"/>
            <a:ext cx="1803400" cy="960967"/>
          </a:xfrm>
          <a:prstGeom prst="ellipse">
            <a:avLst/>
          </a:prstGeom>
          <a:solidFill>
            <a:srgbClr val="97C1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0" hangingPunct="0">
              <a:defRPr/>
            </a:pPr>
            <a:r>
              <a:rPr lang="en-US" altLang="zh-CN" sz="2400" kern="0" dirty="0">
                <a:solidFill>
                  <a:srgbClr val="FFFF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32200</a:t>
            </a:r>
            <a:endParaRPr lang="zh-CN" altLang="en-US" sz="2400" kern="0" dirty="0">
              <a:solidFill>
                <a:srgbClr val="FFFF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9468" name="文本框 57"/>
          <p:cNvSpPr txBox="1">
            <a:spLocks noChangeArrowheads="1"/>
          </p:cNvSpPr>
          <p:nvPr/>
        </p:nvSpPr>
        <p:spPr bwMode="auto">
          <a:xfrm>
            <a:off x="464398" y="1155597"/>
            <a:ext cx="32639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200" eaLnBrk="0" hangingPunct="0"/>
            <a:r>
              <a:rPr lang="en-US" altLang="zh-CN" sz="2400" kern="0" dirty="0">
                <a:solidFill>
                  <a:srgbClr val="EF7B57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【</a:t>
            </a:r>
            <a:r>
              <a:rPr lang="zh-CN" altLang="en-US" sz="2400" kern="0" dirty="0">
                <a:solidFill>
                  <a:srgbClr val="EF7B57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课本</a:t>
            </a:r>
            <a:r>
              <a:rPr lang="en-US" altLang="zh-CN" sz="2400" kern="0" dirty="0">
                <a:solidFill>
                  <a:srgbClr val="EF7B57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P48</a:t>
            </a:r>
            <a:r>
              <a:rPr lang="zh-CN" altLang="en-US" sz="2400" kern="0" dirty="0">
                <a:solidFill>
                  <a:srgbClr val="EF7B57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做一做</a:t>
            </a:r>
            <a:r>
              <a:rPr lang="en-US" altLang="zh-CN" sz="2400" kern="0" dirty="0">
                <a:solidFill>
                  <a:srgbClr val="EF7B57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】</a:t>
            </a:r>
            <a:endParaRPr lang="zh-CN" altLang="en-US" sz="2400" kern="0" dirty="0">
              <a:solidFill>
                <a:srgbClr val="EF7B57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5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探索新知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7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483420" y="1569135"/>
            <a:ext cx="109523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79500" indent="-1079500" defTabSz="1219200">
              <a:lnSpc>
                <a:spcPct val="150000"/>
              </a:lnSpc>
              <a:defRPr/>
            </a:pPr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130</a:t>
            </a:r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×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40</a:t>
            </a:r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，先算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     )</a:t>
            </a:r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×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     )=(     )</a:t>
            </a:r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，然后在积的末尾添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    )</a:t>
            </a:r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个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</a:t>
            </a:r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，得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         )</a:t>
            </a:r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。</a:t>
            </a:r>
          </a:p>
        </p:txBody>
      </p:sp>
      <p:sp>
        <p:nvSpPr>
          <p:cNvPr id="9" name="矩形 8"/>
          <p:cNvSpPr/>
          <p:nvPr/>
        </p:nvSpPr>
        <p:spPr>
          <a:xfrm>
            <a:off x="483420" y="2254677"/>
            <a:ext cx="110006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79500" indent="-1079500" defTabSz="1219200">
              <a:lnSpc>
                <a:spcPct val="150000"/>
              </a:lnSpc>
              <a:defRPr/>
            </a:pPr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）根据算式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43</a:t>
            </a:r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×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15=645</a:t>
            </a:r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，可以知道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430</a:t>
            </a:r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×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15=(          )</a:t>
            </a:r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43</a:t>
            </a:r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×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150=(           )</a:t>
            </a:r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430</a:t>
            </a:r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×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150=(                   )</a:t>
            </a:r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。</a:t>
            </a:r>
            <a:endParaRPr lang="zh-CN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3436222" y="1708865"/>
            <a:ext cx="89746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200"/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13</a:t>
            </a:r>
            <a:endParaRPr lang="zh-CN" altLang="en-US" sz="2400" kern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TextBox 5"/>
          <p:cNvSpPr txBox="1">
            <a:spLocks noChangeArrowheads="1"/>
          </p:cNvSpPr>
          <p:nvPr/>
        </p:nvSpPr>
        <p:spPr bwMode="auto">
          <a:xfrm>
            <a:off x="4430212" y="1714032"/>
            <a:ext cx="89746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200"/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  <a:endParaRPr lang="zh-CN" altLang="en-US" sz="2400" kern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6"/>
          <p:cNvSpPr txBox="1">
            <a:spLocks noChangeArrowheads="1"/>
          </p:cNvSpPr>
          <p:nvPr/>
        </p:nvSpPr>
        <p:spPr bwMode="auto">
          <a:xfrm>
            <a:off x="5216553" y="1699594"/>
            <a:ext cx="89958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200"/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52</a:t>
            </a:r>
            <a:endParaRPr lang="zh-CN" altLang="en-US" sz="2400" kern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" name="TextBox 7"/>
          <p:cNvSpPr txBox="1">
            <a:spLocks noChangeArrowheads="1"/>
          </p:cNvSpPr>
          <p:nvPr/>
        </p:nvSpPr>
        <p:spPr bwMode="auto">
          <a:xfrm>
            <a:off x="8618088" y="1699593"/>
            <a:ext cx="89746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200"/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endParaRPr lang="zh-CN" altLang="en-US" sz="24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4" name="TextBox 8"/>
          <p:cNvSpPr txBox="1">
            <a:spLocks noChangeArrowheads="1"/>
          </p:cNvSpPr>
          <p:nvPr/>
        </p:nvSpPr>
        <p:spPr bwMode="auto">
          <a:xfrm>
            <a:off x="10180181" y="1708865"/>
            <a:ext cx="130386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200"/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5200</a:t>
            </a:r>
            <a:endParaRPr lang="zh-CN" altLang="en-US" sz="24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5" name="TextBox 9"/>
          <p:cNvSpPr txBox="1">
            <a:spLocks noChangeArrowheads="1"/>
          </p:cNvSpPr>
          <p:nvPr/>
        </p:nvSpPr>
        <p:spPr bwMode="auto">
          <a:xfrm>
            <a:off x="7176802" y="2380209"/>
            <a:ext cx="13483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200"/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6450</a:t>
            </a:r>
            <a:endParaRPr lang="zh-CN" altLang="en-US" sz="24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6" name="TextBox 10"/>
          <p:cNvSpPr txBox="1">
            <a:spLocks noChangeArrowheads="1"/>
          </p:cNvSpPr>
          <p:nvPr/>
        </p:nvSpPr>
        <p:spPr bwMode="auto">
          <a:xfrm>
            <a:off x="9969837" y="2393176"/>
            <a:ext cx="13504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200"/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6450</a:t>
            </a:r>
            <a:endParaRPr lang="zh-CN" altLang="en-US" sz="2400" kern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7" name="TextBox 11"/>
          <p:cNvSpPr txBox="1">
            <a:spLocks noChangeArrowheads="1"/>
          </p:cNvSpPr>
          <p:nvPr/>
        </p:nvSpPr>
        <p:spPr bwMode="auto">
          <a:xfrm>
            <a:off x="3576136" y="2954378"/>
            <a:ext cx="170815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200"/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64500</a:t>
            </a:r>
            <a:endParaRPr lang="zh-CN" altLang="en-US" sz="24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26399" y="1181127"/>
            <a:ext cx="11576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200">
              <a:defRPr/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1. 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填空</a:t>
            </a:r>
            <a:endParaRPr lang="zh-CN" altLang="zh-CN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784088" y="1054100"/>
            <a:ext cx="184731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1219200">
              <a:defRPr/>
            </a:pPr>
            <a:endParaRPr lang="zh-CN" altLang="en-US" sz="2400" kern="0" dirty="0">
              <a:ln w="0"/>
              <a:solidFill>
                <a:sysClr val="windowText" lastClr="0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0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随堂练习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null,&quot;Name&quot;:&quot;正常&quot;,&quot;HeaderHeight&quot;:14.0,&quot;FooterHeight&quot;:9.0,&quot;SideMargin&quot;:5.5,&quot;TopMargin&quot;:0.0,&quot;BottomMargin&quot;:0.0,&quot;IntervalMargin&quot;:1.5,&quot;SettingType&quot;:&quot;System&quot;}"/>
</p:tagLst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713</Words>
  <Application>Microsoft Office PowerPoint</Application>
  <PresentationFormat>宽屏</PresentationFormat>
  <Paragraphs>203</Paragraphs>
  <Slides>15</Slides>
  <Notes>15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4" baseType="lpstr">
      <vt:lpstr>FandolFang R</vt:lpstr>
      <vt:lpstr>黑体</vt:lpstr>
      <vt:lpstr>思源黑体 CN Medium</vt:lpstr>
      <vt:lpstr>思源黑体 CN Regular</vt:lpstr>
      <vt:lpstr>宋体</vt:lpstr>
      <vt:lpstr>Arial</vt:lpstr>
      <vt:lpstr>Calibri</vt:lpstr>
      <vt:lpstr>Times New Roman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4</cp:revision>
  <dcterms:created xsi:type="dcterms:W3CDTF">2020-07-02T02:36:00Z</dcterms:created>
  <dcterms:modified xsi:type="dcterms:W3CDTF">2023-01-16T13:43:35Z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D9766999D89D43F6990A151766A0B684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