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261" r:id="rId3"/>
    <p:sldId id="289" r:id="rId4"/>
    <p:sldId id="290" r:id="rId5"/>
    <p:sldId id="291" r:id="rId6"/>
    <p:sldId id="315" r:id="rId7"/>
    <p:sldId id="316" r:id="rId8"/>
    <p:sldId id="283" r:id="rId9"/>
    <p:sldId id="292" r:id="rId10"/>
    <p:sldId id="270" r:id="rId11"/>
    <p:sldId id="271" r:id="rId12"/>
    <p:sldId id="272" r:id="rId13"/>
    <p:sldId id="273" r:id="rId14"/>
    <p:sldId id="274" r:id="rId15"/>
    <p:sldId id="287" r:id="rId16"/>
    <p:sldId id="377" r:id="rId17"/>
    <p:sldId id="304" r:id="rId18"/>
    <p:sldId id="293" r:id="rId19"/>
    <p:sldId id="308" r:id="rId20"/>
    <p:sldId id="309" r:id="rId21"/>
    <p:sldId id="310" r:id="rId22"/>
    <p:sldId id="300" r:id="rId23"/>
    <p:sldId id="306" r:id="rId24"/>
    <p:sldId id="312" r:id="rId25"/>
    <p:sldId id="281" r:id="rId26"/>
    <p:sldId id="282" r:id="rId27"/>
    <p:sldId id="319" r:id="rId28"/>
    <p:sldId id="376" r:id="rId29"/>
    <p:sldId id="348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4" clrIdx="0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3300"/>
    <a:srgbClr val="000099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687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5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CE9E0F0E-504A-475E-AB66-D4C0805D9F27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A49A2E98-A283-42DB-9352-4BE6ABF5D32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B1D04-14EF-4990-A8E6-766F5EC4A227}" type="slidenum">
              <a:rPr lang="en-US" altLang="zh-CN" smtClean="0"/>
              <a:t>18</a:t>
            </a:fld>
            <a:endParaRPr lang="en-US" altLang="zh-CN"/>
          </a:p>
        </p:txBody>
      </p:sp>
      <p:sp>
        <p:nvSpPr>
          <p:cNvPr id="66565" name="页脚占位符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altLang="en-US"/>
              <a:t>中国英语教师网</a:t>
            </a:r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DE3A9-0180-47FF-A669-4F14B8AECD0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E98-A283-42DB-9352-4BE6ABF5D3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F76-462E-416F-BBB9-6D8231508B9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B92B-6410-425A-8590-34D4436902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F76-462E-416F-BBB9-6D8231508B9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B92B-6410-425A-8590-34D4436902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F0ED40-C1CB-4492-B466-8F2DFF808D0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B8A062-57BC-4918-9B73-5D2B1AFE150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24" y="205978"/>
            <a:ext cx="8230029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8B0F8-3E1F-4497-8367-5120F44295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F1EBC-1E45-40BF-9DFE-026C987C90B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8B0F8-3E1F-4497-8367-5120F44295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F1EBC-1E45-40BF-9DFE-026C987C90B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4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148B0F8-3E1F-4497-8367-5120F442957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7" y="4767263"/>
            <a:ext cx="308626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87" y="4767263"/>
            <a:ext cx="2057507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74F1EBC-1E45-40BF-9DFE-026C987C90B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514350" indent="-171450" algn="l" rtl="0" eaLnBrk="0" fontAlgn="base" hangingPunct="0"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2pPr>
      <a:lvl3pPr marL="6858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blog.sina.com.cn/photo/5019cf81g9e0bf58bedf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 idx="4294967295"/>
          </p:nvPr>
        </p:nvSpPr>
        <p:spPr>
          <a:xfrm>
            <a:off x="737574" y="627534"/>
            <a:ext cx="7776864" cy="918102"/>
          </a:xfrm>
        </p:spPr>
        <p:txBody>
          <a:bodyPr lIns="68580" tIns="34290" rIns="68580" bIns="34290"/>
          <a:lstStyle/>
          <a:p>
            <a:pPr algn="ctr" eaLnBrk="1" hangingPunct="1"/>
            <a:r>
              <a:rPr lang="en-US" altLang="zh-CN" sz="45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Module 4  Life in the future</a:t>
            </a:r>
          </a:p>
        </p:txBody>
      </p:sp>
      <p:sp>
        <p:nvSpPr>
          <p:cNvPr id="7170" name="副标题 2"/>
          <p:cNvSpPr>
            <a:spLocks noGrp="1"/>
          </p:cNvSpPr>
          <p:nvPr>
            <p:ph type="subTitle" idx="4294967295"/>
          </p:nvPr>
        </p:nvSpPr>
        <p:spPr>
          <a:xfrm>
            <a:off x="251520" y="1977684"/>
            <a:ext cx="8640960" cy="1188132"/>
          </a:xfrm>
        </p:spPr>
        <p:txBody>
          <a:bodyPr lIns="68580" tIns="34290" rIns="68580" bIns="3429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  <a:cs typeface="Times New Roman" panose="02020603050405020304" pitchFamily="18" charset="0"/>
              </a:rPr>
              <a:t>Unit 2 </a:t>
            </a:r>
            <a:r>
              <a:rPr lang="en-US" altLang="zh-CN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  <a:cs typeface="Times New Roman" panose="02020603050405020304" pitchFamily="18" charset="0"/>
              </a:rPr>
              <a:t> Every 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  <a:cs typeface="Times New Roman" panose="02020603050405020304" pitchFamily="18" charset="0"/>
              </a:rPr>
              <a:t>family will have a small plane.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29994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797606" y="2098434"/>
            <a:ext cx="5392796" cy="23574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L="557530" indent="-557530" eaLnBrk="0" hangingPunct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Weather   _________  [      ]         </a:t>
            </a:r>
          </a:p>
          <a:p>
            <a:pPr marL="557530" indent="-557530" eaLnBrk="0" hangingPunct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Clothes    _________   [      ]  </a:t>
            </a:r>
          </a:p>
          <a:p>
            <a:pPr marL="557530" indent="-557530" eaLnBrk="0" hangingPunct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Jobs         _________   [      ]         </a:t>
            </a:r>
          </a:p>
          <a:p>
            <a:pPr marL="557530" indent="-557530" eaLnBrk="0" hangingPunct="0">
              <a:lnSpc>
                <a:spcPct val="120000"/>
              </a:lnSpc>
            </a:pP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Travel      _________   [      ] 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220916" y="2443911"/>
            <a:ext cx="581019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20917" y="2846479"/>
            <a:ext cx="538186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220916" y="3311223"/>
            <a:ext cx="399767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246186" y="3743088"/>
            <a:ext cx="533424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13" y="668662"/>
            <a:ext cx="242889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Fast 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12" y="1107243"/>
            <a:ext cx="840782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 Read the passage and match the paragraphs with the headings.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占位符 40962"/>
          <p:cNvSpPr>
            <a:spLocks noGrp="1" noRot="1"/>
          </p:cNvSpPr>
          <p:nvPr>
            <p:ph type="body" idx="4294967295"/>
          </p:nvPr>
        </p:nvSpPr>
        <p:spPr>
          <a:xfrm>
            <a:off x="1115616" y="2085696"/>
            <a:ext cx="7072362" cy="2643188"/>
          </a:xfrm>
        </p:spPr>
        <p:txBody>
          <a:bodyPr lIns="68580" tIns="34290" rIns="68580" bIns="3429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1. In the future, a change of weather ______ ______ a  change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   of clothes.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2. Clothes will be ______ when we are cold, and _____ when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   we are hot.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716" y="1255351"/>
            <a:ext cx="7072362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 Para. A and fill in the blanks.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4798" y="2191240"/>
            <a:ext cx="2428892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won’t    mean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797" y="3148203"/>
            <a:ext cx="1285884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7797" y="3148203"/>
            <a:ext cx="1000132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cool</a:t>
            </a:r>
            <a:endParaRPr lang="zh-CN" altLang="en-US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08" y="654711"/>
            <a:ext cx="261469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Careful reading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54273"/>
          <p:cNvSpPr>
            <a:spLocks noGrp="1"/>
          </p:cNvSpPr>
          <p:nvPr>
            <p:ph type="title" idx="4294967295"/>
          </p:nvPr>
        </p:nvSpPr>
        <p:spPr>
          <a:xfrm>
            <a:off x="143508" y="735547"/>
            <a:ext cx="4752528" cy="379973"/>
          </a:xfrm>
          <a:noFill/>
          <a:ln cap="flat">
            <a:noFill/>
            <a:headEnd type="none" w="med" len="med"/>
            <a:tailEnd type="none" w="med" len="med"/>
          </a:ln>
        </p:spPr>
        <p:txBody>
          <a:bodyPr lIns="68580" tIns="34290" rIns="68580" bIns="34290">
            <a:noAutofit/>
          </a:bodyPr>
          <a:lstStyle/>
          <a:p>
            <a:pPr algn="l"/>
            <a:r>
              <a:rPr lang="en-US" altLang="zh-CN" sz="2400" noProof="1">
                <a:solidFill>
                  <a:srgbClr val="C00000"/>
                </a:solidFill>
                <a:cs typeface="Times New Roman" panose="02020603050405020304" pitchFamily="18" charset="0"/>
              </a:rPr>
              <a:t>Read Para. B and fill in the table.</a:t>
            </a:r>
          </a:p>
        </p:txBody>
      </p:sp>
      <p:graphicFrame>
        <p:nvGraphicFramePr>
          <p:cNvPr id="54311" name="内容占位符 54310"/>
          <p:cNvGraphicFramePr>
            <a:graphicFrameLocks noGrp="1"/>
          </p:cNvGraphicFramePr>
          <p:nvPr>
            <p:ph idx="4294967295"/>
          </p:nvPr>
        </p:nvGraphicFramePr>
        <p:xfrm>
          <a:off x="662940" y="1751154"/>
          <a:ext cx="7818120" cy="2798922"/>
        </p:xfrm>
        <a:graphic>
          <a:graphicData uri="http://schemas.openxmlformats.org/drawingml/2006/table">
            <a:tbl>
              <a:tblPr/>
              <a:tblGrid>
                <a:gridCol w="133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3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04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Now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Light rain and _____ _____ in spring.</a:t>
                      </a: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87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1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Future</a:t>
                      </a:r>
                    </a:p>
                  </a:txBody>
                  <a:tcPr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weather will be quite _______ or even ____ all year,</a:t>
                      </a:r>
                      <a:r>
                        <a:rPr lang="en-US" altLang="zh-CN" sz="2100" b="0" baseline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with ______ rain and _____.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2100" b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 sea level will</a:t>
                      </a:r>
                      <a:r>
                        <a:rPr lang="en-US" altLang="zh-CN" sz="2100" b="0" baseline="0" dirty="0"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______ as well.</a:t>
                      </a:r>
                      <a:endParaRPr lang="en-US" altLang="zh-CN" sz="2100" b="0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05" name="文本框 54304"/>
          <p:cNvSpPr txBox="1">
            <a:spLocks noChangeArrowheads="1"/>
          </p:cNvSpPr>
          <p:nvPr/>
        </p:nvSpPr>
        <p:spPr bwMode="auto">
          <a:xfrm>
            <a:off x="4973462" y="2880622"/>
            <a:ext cx="114300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</a:t>
            </a:r>
          </a:p>
        </p:txBody>
      </p:sp>
      <p:sp>
        <p:nvSpPr>
          <p:cNvPr id="54306" name="文本框 54305"/>
          <p:cNvSpPr txBox="1">
            <a:spLocks noChangeArrowheads="1"/>
          </p:cNvSpPr>
          <p:nvPr/>
        </p:nvSpPr>
        <p:spPr bwMode="auto">
          <a:xfrm>
            <a:off x="6588001" y="2880622"/>
            <a:ext cx="84297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hot</a:t>
            </a:r>
          </a:p>
        </p:txBody>
      </p:sp>
      <p:sp>
        <p:nvSpPr>
          <p:cNvPr id="54307" name="文本框 54306"/>
          <p:cNvSpPr txBox="1">
            <a:spLocks noChangeArrowheads="1"/>
          </p:cNvSpPr>
          <p:nvPr/>
        </p:nvSpPr>
        <p:spPr bwMode="auto">
          <a:xfrm>
            <a:off x="2646000" y="3375000"/>
            <a:ext cx="111442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</a:t>
            </a:r>
          </a:p>
        </p:txBody>
      </p:sp>
      <p:sp>
        <p:nvSpPr>
          <p:cNvPr id="54308" name="文本框 54307"/>
          <p:cNvSpPr txBox="1">
            <a:spLocks noChangeArrowheads="1"/>
          </p:cNvSpPr>
          <p:nvPr/>
        </p:nvSpPr>
        <p:spPr bwMode="auto">
          <a:xfrm>
            <a:off x="3687364" y="1926058"/>
            <a:ext cx="933456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cold</a:t>
            </a:r>
          </a:p>
        </p:txBody>
      </p:sp>
      <p:sp>
        <p:nvSpPr>
          <p:cNvPr id="54309" name="文本框 54308"/>
          <p:cNvSpPr txBox="1">
            <a:spLocks noChangeArrowheads="1"/>
          </p:cNvSpPr>
          <p:nvPr/>
        </p:nvSpPr>
        <p:spPr bwMode="auto">
          <a:xfrm>
            <a:off x="4398347" y="1941160"/>
            <a:ext cx="99537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wind</a:t>
            </a:r>
          </a:p>
        </p:txBody>
      </p:sp>
      <p:sp>
        <p:nvSpPr>
          <p:cNvPr id="54310" name="文本框 54309"/>
          <p:cNvSpPr txBox="1">
            <a:spLocks noChangeArrowheads="1"/>
          </p:cNvSpPr>
          <p:nvPr/>
        </p:nvSpPr>
        <p:spPr bwMode="auto">
          <a:xfrm>
            <a:off x="4398347" y="3375000"/>
            <a:ext cx="1033482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2900" y="3861000"/>
            <a:ext cx="78581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rise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5" grpId="0"/>
      <p:bldP spid="54306" grpId="0"/>
      <p:bldP spid="54307" grpId="0"/>
      <p:bldP spid="5430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 noRot="1"/>
          </p:cNvSpPr>
          <p:nvPr>
            <p:ph type="title" idx="4294967295"/>
          </p:nvPr>
        </p:nvSpPr>
        <p:spPr>
          <a:xfrm>
            <a:off x="143508" y="745783"/>
            <a:ext cx="6534726" cy="341044"/>
          </a:xfr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400" noProof="1">
                <a:solidFill>
                  <a:srgbClr val="C00000"/>
                </a:solidFill>
                <a:cs typeface="Times New Roman" panose="02020603050405020304" pitchFamily="18" charset="0"/>
              </a:rPr>
              <a:t>Read Para. C and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check (</a:t>
            </a:r>
            <a:r>
              <a:rPr lang="zh-CN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√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) the true sentences.</a:t>
            </a:r>
            <a:endParaRPr lang="en-US" altLang="zh-CN" sz="2400" noProof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152" y="1761660"/>
            <a:ext cx="6177696" cy="24929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1.We won’t travel by bus or bike any more.       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□</a:t>
            </a:r>
            <a:endParaRPr lang="zh-CN" altLang="en-US" sz="2100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Every family will have a big plane.               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□</a:t>
            </a:r>
            <a:endParaRPr lang="zh-CN" altLang="en-US" sz="2100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It will be expensive to travel by plane.           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□</a:t>
            </a:r>
            <a:endParaRPr lang="zh-CN" altLang="en-US" sz="2100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The plane can not only travel over land, but also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over the sea or even into space.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□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272300" y="1869672"/>
            <a:ext cx="286377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255932" y="3801810"/>
            <a:ext cx="33909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57345"/>
          <p:cNvSpPr>
            <a:spLocks noGrp="1" noRot="1"/>
          </p:cNvSpPr>
          <p:nvPr>
            <p:ph type="title" idx="4294967295"/>
          </p:nvPr>
        </p:nvSpPr>
        <p:spPr>
          <a:xfrm>
            <a:off x="143508" y="664977"/>
            <a:ext cx="6840252" cy="375980"/>
          </a:xfrm>
        </p:spPr>
        <p:txBody>
          <a:bodyPr lIns="68580" tIns="34290" rIns="68580" bIns="34290">
            <a:spAutoFit/>
          </a:bodyPr>
          <a:lstStyle/>
          <a:p>
            <a:pPr algn="l"/>
            <a:r>
              <a:rPr lang="en-US" altLang="zh-CN" sz="2400" noProof="1">
                <a:solidFill>
                  <a:srgbClr val="C00000"/>
                </a:solidFill>
                <a:cs typeface="Times New Roman" panose="02020603050405020304" pitchFamily="18" charset="0"/>
              </a:rPr>
              <a:t>Read Para. D and finish the following questions.</a:t>
            </a:r>
          </a:p>
        </p:txBody>
      </p:sp>
      <p:sp>
        <p:nvSpPr>
          <p:cNvPr id="57347" name="文本占位符 57346"/>
          <p:cNvSpPr>
            <a:spLocks noGrp="1" noRot="1"/>
          </p:cNvSpPr>
          <p:nvPr>
            <p:ph type="body" idx="4294967295"/>
          </p:nvPr>
        </p:nvSpPr>
        <p:spPr>
          <a:xfrm>
            <a:off x="1514470" y="1363857"/>
            <a:ext cx="6102678" cy="2684767"/>
          </a:xfrm>
        </p:spPr>
        <p:txBody>
          <a:bodyPr lIns="68580" tIns="34290" rIns="68580" bIns="34290">
            <a:noAutofit/>
          </a:bodyPr>
          <a:lstStyle/>
          <a:p>
            <a:pPr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1. Why will people have long holidays?</a:t>
            </a:r>
          </a:p>
          <a:p>
            <a:pPr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    __________________________________________</a:t>
            </a:r>
          </a:p>
          <a:p>
            <a:pPr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    __________________________________________</a:t>
            </a:r>
          </a:p>
          <a:p>
            <a:pPr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2. Will people do light and easy jobs?</a:t>
            </a:r>
          </a:p>
          <a:p>
            <a:pPr>
              <a:buNone/>
            </a:pPr>
            <a:r>
              <a:rPr lang="en-US" altLang="zh-CN" noProof="1">
                <a:solidFill>
                  <a:srgbClr val="006600"/>
                </a:solidFill>
                <a:cs typeface="Times New Roman" panose="02020603050405020304" pitchFamily="18" charset="0"/>
              </a:rPr>
              <a:t>     __________________________________________</a:t>
            </a:r>
          </a:p>
        </p:txBody>
      </p:sp>
      <p:sp>
        <p:nvSpPr>
          <p:cNvPr id="57358" name="文本框 57357"/>
          <p:cNvSpPr txBox="1">
            <a:spLocks noChangeArrowheads="1"/>
          </p:cNvSpPr>
          <p:nvPr/>
        </p:nvSpPr>
        <p:spPr bwMode="auto">
          <a:xfrm>
            <a:off x="1871701" y="1639897"/>
            <a:ext cx="5757830" cy="980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Machines and robots will do all the heavy and</a:t>
            </a:r>
          </a:p>
          <a:p>
            <a:pPr>
              <a:spcBef>
                <a:spcPts val="75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 jobs and working hours will be short.</a:t>
            </a:r>
          </a:p>
        </p:txBody>
      </p:sp>
      <p:sp>
        <p:nvSpPr>
          <p:cNvPr id="57359" name="文本框 57358"/>
          <p:cNvSpPr txBox="1">
            <a:spLocks noChangeArrowheads="1"/>
          </p:cNvSpPr>
          <p:nvPr/>
        </p:nvSpPr>
        <p:spPr bwMode="auto">
          <a:xfrm>
            <a:off x="1871700" y="3015753"/>
            <a:ext cx="200026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they will.</a:t>
            </a:r>
          </a:p>
        </p:txBody>
      </p:sp>
      <p:sp>
        <p:nvSpPr>
          <p:cNvPr id="20" name="矩形 19"/>
          <p:cNvSpPr/>
          <p:nvPr/>
        </p:nvSpPr>
        <p:spPr>
          <a:xfrm>
            <a:off x="1514470" y="3440775"/>
            <a:ext cx="7715304" cy="103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2100" noProof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3. Find out three pairs of opposites in this part.</a:t>
            </a:r>
          </a:p>
          <a:p>
            <a:pPr>
              <a:buNone/>
            </a:pPr>
            <a:r>
              <a:rPr lang="en-US" altLang="zh-CN" sz="2100" noProof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_______—________       _______—________</a:t>
            </a:r>
          </a:p>
          <a:p>
            <a:pPr>
              <a:buNone/>
            </a:pPr>
            <a:r>
              <a:rPr lang="en-US" altLang="zh-CN" sz="2100" noProof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_______—________</a:t>
            </a:r>
          </a:p>
        </p:txBody>
      </p:sp>
      <p:sp>
        <p:nvSpPr>
          <p:cNvPr id="21" name="文本框 57351"/>
          <p:cNvSpPr txBox="1">
            <a:spLocks noChangeArrowheads="1"/>
          </p:cNvSpPr>
          <p:nvPr/>
        </p:nvSpPr>
        <p:spPr bwMode="auto">
          <a:xfrm>
            <a:off x="3349907" y="3772693"/>
            <a:ext cx="98106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22" name="文本框 57352"/>
          <p:cNvSpPr txBox="1">
            <a:spLocks noChangeArrowheads="1"/>
          </p:cNvSpPr>
          <p:nvPr/>
        </p:nvSpPr>
        <p:spPr bwMode="auto">
          <a:xfrm>
            <a:off x="4709156" y="3772693"/>
            <a:ext cx="111440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</a:t>
            </a:r>
          </a:p>
        </p:txBody>
      </p:sp>
      <p:sp>
        <p:nvSpPr>
          <p:cNvPr id="23" name="文本框 57353"/>
          <p:cNvSpPr txBox="1">
            <a:spLocks noChangeArrowheads="1"/>
          </p:cNvSpPr>
          <p:nvPr/>
        </p:nvSpPr>
        <p:spPr bwMode="auto">
          <a:xfrm>
            <a:off x="6033636" y="3772693"/>
            <a:ext cx="99535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light</a:t>
            </a:r>
          </a:p>
        </p:txBody>
      </p:sp>
      <p:sp>
        <p:nvSpPr>
          <p:cNvPr id="24" name="文本框 57354"/>
          <p:cNvSpPr txBox="1">
            <a:spLocks noChangeArrowheads="1"/>
          </p:cNvSpPr>
          <p:nvPr/>
        </p:nvSpPr>
        <p:spPr bwMode="auto">
          <a:xfrm>
            <a:off x="2058419" y="3772693"/>
            <a:ext cx="89532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long</a:t>
            </a:r>
          </a:p>
        </p:txBody>
      </p:sp>
      <p:sp>
        <p:nvSpPr>
          <p:cNvPr id="25" name="文本框 57355"/>
          <p:cNvSpPr txBox="1">
            <a:spLocks noChangeArrowheads="1"/>
          </p:cNvSpPr>
          <p:nvPr/>
        </p:nvSpPr>
        <p:spPr bwMode="auto">
          <a:xfrm>
            <a:off x="1871701" y="4087046"/>
            <a:ext cx="1357322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difficult</a:t>
            </a:r>
          </a:p>
        </p:txBody>
      </p:sp>
      <p:sp>
        <p:nvSpPr>
          <p:cNvPr id="26" name="文本框 57356"/>
          <p:cNvSpPr txBox="1">
            <a:spLocks noChangeArrowheads="1"/>
          </p:cNvSpPr>
          <p:nvPr/>
        </p:nvSpPr>
        <p:spPr bwMode="auto">
          <a:xfrm>
            <a:off x="3349907" y="4087046"/>
            <a:ext cx="92869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easy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/>
      <p:bldP spid="57359" grpId="0"/>
      <p:bldP spid="21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82584" y="641677"/>
            <a:ext cx="4155224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Check (√) the true sentences.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99593" y="1437624"/>
            <a:ext cx="6471408" cy="29777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100" b="0" dirty="0">
                <a:ea typeface="黑体" panose="02010609060101010101" pitchFamily="49" charset="-122"/>
              </a:rPr>
              <a:t>(1) People have to change clothes in hot weather.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anose="02010609060101010101" pitchFamily="49" charset="-122"/>
              </a:rPr>
              <a:t>            □</a:t>
            </a:r>
            <a:endParaRPr lang="en-US" altLang="zh-CN" sz="2100" b="0" dirty="0">
              <a:ea typeface="黑体" panose="02010609060101010101" pitchFamily="49" charset="-122"/>
            </a:endParaRPr>
          </a:p>
          <a:p>
            <a:r>
              <a:rPr lang="en-US" altLang="zh-CN" sz="2100" b="0" dirty="0">
                <a:ea typeface="黑体" panose="02010609060101010101" pitchFamily="49" charset="-122"/>
              </a:rPr>
              <a:t>(2) The weather will be warm in spring.                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anose="02010609060101010101" pitchFamily="49" charset="-122"/>
              </a:rPr>
              <a:t> □</a:t>
            </a:r>
          </a:p>
          <a:p>
            <a:r>
              <a:rPr lang="en-US" altLang="zh-CN" sz="2100" b="0" dirty="0">
                <a:ea typeface="黑体" panose="02010609060101010101" pitchFamily="49" charset="-122"/>
              </a:rPr>
              <a:t>(3) A lot of people will travel by plane so</a:t>
            </a:r>
          </a:p>
          <a:p>
            <a:r>
              <a:rPr lang="en-US" altLang="zh-CN" sz="2100" b="0" dirty="0">
                <a:ea typeface="黑体" panose="02010609060101010101" pitchFamily="49" charset="-122"/>
              </a:rPr>
              <a:t>    maybe there will be traffic jams in the air.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anose="02010609060101010101" pitchFamily="49" charset="-122"/>
              </a:rPr>
              <a:t>                   □</a:t>
            </a:r>
            <a:endParaRPr lang="en-US" altLang="zh-CN" sz="2100" b="0" dirty="0">
              <a:ea typeface="黑体" panose="02010609060101010101" pitchFamily="49" charset="-122"/>
            </a:endParaRPr>
          </a:p>
          <a:p>
            <a:r>
              <a:rPr lang="en-US" altLang="zh-CN" sz="2100" b="0" dirty="0">
                <a:ea typeface="黑体" panose="02010609060101010101" pitchFamily="49" charset="-122"/>
              </a:rPr>
              <a:t>(4) People will have long holidays because</a:t>
            </a:r>
          </a:p>
          <a:p>
            <a:r>
              <a:rPr lang="en-US" altLang="zh-CN" sz="2100" b="0" dirty="0">
                <a:ea typeface="黑体" panose="02010609060101010101" pitchFamily="49" charset="-122"/>
              </a:rPr>
              <a:t>    machines will do heavy work.                                  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ea typeface="黑体" panose="02010609060101010101" pitchFamily="49" charset="-122"/>
              </a:rPr>
              <a:t>□</a:t>
            </a:r>
            <a:endParaRPr lang="zh-CN" altLang="en-US" sz="2100" dirty="0">
              <a:ea typeface="黑体" panose="02010609060101010101" pitchFamily="49" charset="-122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002270" y="2014870"/>
            <a:ext cx="233839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6948264" y="2980450"/>
            <a:ext cx="130969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6948264" y="3921519"/>
            <a:ext cx="286377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/>
      <p:bldP spid="85005" grpId="0"/>
      <p:bldP spid="850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缺角矩形 8"/>
          <p:cNvSpPr/>
          <p:nvPr/>
        </p:nvSpPr>
        <p:spPr>
          <a:xfrm>
            <a:off x="1331105" y="1409037"/>
            <a:ext cx="3178067" cy="33674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缺角矩形 9"/>
          <p:cNvSpPr/>
          <p:nvPr/>
        </p:nvSpPr>
        <p:spPr>
          <a:xfrm>
            <a:off x="4593938" y="3239391"/>
            <a:ext cx="3250673" cy="159101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2268" y="3258278"/>
            <a:ext cx="2990973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+mj-lt"/>
              </a:rPr>
              <a:t>Food in the Future</a:t>
            </a:r>
          </a:p>
          <a:p>
            <a:pPr algn="just">
              <a:lnSpc>
                <a:spcPct val="120000"/>
              </a:lnSpc>
            </a:pPr>
            <a:r>
              <a:rPr lang="en-US" altLang="zh-CN" dirty="0">
                <a:latin typeface="+mj-lt"/>
              </a:rPr>
              <a:t>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Biotechnology(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生物技术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 will make food better and healthier. The taste of fruit and vegetables will be better and food can be kept longer.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缺角矩形 11"/>
          <p:cNvSpPr/>
          <p:nvPr/>
        </p:nvSpPr>
        <p:spPr>
          <a:xfrm>
            <a:off x="4593938" y="1394385"/>
            <a:ext cx="3277456" cy="179106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0215" y="1604363"/>
            <a:ext cx="2958957" cy="253805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Health in the Future</a:t>
            </a:r>
          </a:p>
          <a:p>
            <a:pPr>
              <a:lnSpc>
                <a:spcPct val="12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    Many new ways of curing illness will be successful using products of genetic engineering (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基因工程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) . However, some new illnesses will come out. Maybe at that time, people will live much longer than now and there won’t be any dangerous illnesses.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46778" y="1491631"/>
            <a:ext cx="3197832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Cities in the Future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There will be some new cities on the sea. The cities on water will have two levels(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层级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). People will live on the second level; the first level will be used for traffic, shops and factories.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6852" y="1604362"/>
            <a:ext cx="1100687" cy="812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53669" y="1749017"/>
            <a:ext cx="1100830" cy="81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84139" y="3491198"/>
            <a:ext cx="1170359" cy="84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804" y="3578742"/>
            <a:ext cx="1233918" cy="812751"/>
          </a:xfrm>
          <a:prstGeom prst="roundRect">
            <a:avLst>
              <a:gd name="adj" fmla="val 190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矩形 18"/>
          <p:cNvSpPr/>
          <p:nvPr/>
        </p:nvSpPr>
        <p:spPr>
          <a:xfrm>
            <a:off x="4298704" y="924197"/>
            <a:ext cx="92712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Future</a:t>
            </a:r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82584" y="641677"/>
            <a:ext cx="3038765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Cultural Background</a:t>
            </a:r>
            <a:r>
              <a:rPr lang="en-US" altLang="zh-CN" sz="2400" b="1" dirty="0">
                <a:solidFill>
                  <a:srgbClr val="C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03948" y="743202"/>
            <a:ext cx="7956884" cy="807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Complete the passage with the correct form of the words 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from the box.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183485" y="1628241"/>
            <a:ext cx="6777030" cy="51451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9525">
            <a:noFill/>
            <a:round/>
          </a:ln>
        </p:spPr>
        <p:txBody>
          <a:bodyPr wrap="none" lIns="68580" tIns="34290" rIns="68580" bIns="34290" anchor="ctr"/>
          <a:lstStyle/>
          <a:p>
            <a:pPr algn="ctr"/>
            <a:r>
              <a:rPr lang="en-US" sz="21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air    cheap   everywhere    into    rise    true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94547" y="2228002"/>
            <a:ext cx="8154906" cy="2781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 travel in the future be expensive? No, it’ll be ______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__. 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We’ll travel (2) ___________ by plane. 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We’ll be able to (3) ___________ over the traffic jams on the land, and we’ll be able to go (4) ___________ space. 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But maybe there’ll be traffic jams in the (5) ___________ too. 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you think?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think this idea about life in the future will come (6) ___________?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6273699" y="2232351"/>
            <a:ext cx="768480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cheap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338199" y="2623902"/>
            <a:ext cx="1396857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everywhere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103428" y="3025893"/>
            <a:ext cx="528030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rise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3421574" y="3417370"/>
            <a:ext cx="55848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into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760132" y="3793872"/>
            <a:ext cx="423834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air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7380312" y="4569972"/>
            <a:ext cx="55848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true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357124" y="1977684"/>
            <a:ext cx="6429752" cy="391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easy    expensive    hot    large   light    long    warm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357124" y="4107555"/>
            <a:ext cx="6429752" cy="391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cheap    cold    cool    difficult    heavy   short   small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58828" y="719153"/>
            <a:ext cx="8826341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386080" indent="-386080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 Match the words with their opposites.</a:t>
            </a:r>
          </a:p>
        </p:txBody>
      </p:sp>
      <p:cxnSp>
        <p:nvCxnSpPr>
          <p:cNvPr id="6" name="直接箭头连接符 5"/>
          <p:cNvCxnSpPr>
            <a:endCxn id="33795" idx="0"/>
          </p:cNvCxnSpPr>
          <p:nvPr/>
        </p:nvCxnSpPr>
        <p:spPr>
          <a:xfrm>
            <a:off x="2087725" y="2369161"/>
            <a:ext cx="2484275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033719" y="2369161"/>
            <a:ext cx="1026114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904494" y="2369161"/>
            <a:ext cx="1197357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785194" y="2369161"/>
            <a:ext cx="2271083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246187" y="2369161"/>
            <a:ext cx="96737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490103" y="2369161"/>
            <a:ext cx="96737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3545887" y="2369161"/>
            <a:ext cx="3510390" cy="173839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439" y="633339"/>
            <a:ext cx="283734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Language points.</a:t>
            </a:r>
          </a:p>
        </p:txBody>
      </p:sp>
      <p:sp>
        <p:nvSpPr>
          <p:cNvPr id="5" name="矩形 4"/>
          <p:cNvSpPr/>
          <p:nvPr/>
        </p:nvSpPr>
        <p:spPr>
          <a:xfrm>
            <a:off x="68439" y="1329613"/>
            <a:ext cx="8679487" cy="34624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86080" indent="-386080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The sea level will rise 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well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海平面也会升高。</a:t>
            </a:r>
          </a:p>
          <a:p>
            <a:pPr marL="386080" indent="-386080" algn="just">
              <a:lnSpc>
                <a:spcPct val="150000"/>
              </a:lnSpc>
            </a:pP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句中的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well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“也，又”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，常用于肯定句末尾。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86080" indent="-386080" algn="just">
              <a:lnSpc>
                <a:spcPct val="150000"/>
              </a:lnSpc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e.g.She can dance, and sing songs 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well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她既会跳舞，也会唱歌。</a:t>
            </a:r>
          </a:p>
          <a:p>
            <a:pPr marL="386080" indent="-386080" algn="just">
              <a:lnSpc>
                <a:spcPct val="150000"/>
              </a:lnSpc>
            </a:pP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拓展：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also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意为“也”，放在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助动词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情态动词之后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行为动词之前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too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意为“也”，放在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肯定句句末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either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意为“也”，放在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否定句句末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37574" y="1517458"/>
            <a:ext cx="6643688" cy="391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21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1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thirty years’ time, …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7574" y="2286738"/>
            <a:ext cx="6586538" cy="23736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1" tIns="45716" rIns="91431" bIns="45716"/>
          <a:lstStyle/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do? </a:t>
            </a: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Where </a:t>
            </a: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live?</a:t>
            </a: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rich or poor?</a:t>
            </a: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have an expensive car?</a:t>
            </a: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many children </a:t>
            </a: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have?</a:t>
            </a:r>
          </a:p>
          <a:p>
            <a:pPr marL="257175" indent="-257175">
              <a:spcBef>
                <a:spcPct val="20000"/>
              </a:spcBef>
            </a:pP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handsome/pretty?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43508" y="701077"/>
            <a:ext cx="28479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Free talk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45586" y="2139702"/>
            <a:ext cx="4680109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4" descr="阿毛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913" y="3338275"/>
            <a:ext cx="1041797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-39529" y="54001"/>
            <a:ext cx="923115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Warming-up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文本占位符 62466"/>
          <p:cNvSpPr>
            <a:spLocks noGrp="1" noRot="1"/>
          </p:cNvSpPr>
          <p:nvPr>
            <p:ph type="body" idx="4294967295"/>
          </p:nvPr>
        </p:nvSpPr>
        <p:spPr>
          <a:xfrm>
            <a:off x="557574" y="789552"/>
            <a:ext cx="8028853" cy="1224439"/>
          </a:xfrm>
        </p:spPr>
        <p:txBody>
          <a:bodyPr lIns="68580" tIns="34290" rIns="68580" bIns="34290">
            <a:normAutofit fontScale="92500"/>
          </a:bodyPr>
          <a:lstStyle/>
          <a:p>
            <a:pPr marL="386080" indent="-386080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CN" noProof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2. … </a:t>
            </a:r>
            <a:r>
              <a:rPr lang="en-US" altLang="zh-CN" noProof="1">
                <a:solidFill>
                  <a:srgbClr val="FF0000"/>
                </a:solidFill>
                <a:cs typeface="Times New Roman" panose="02020603050405020304" pitchFamily="18" charset="0"/>
              </a:rPr>
              <a:t>not only </a:t>
            </a:r>
            <a:r>
              <a:rPr lang="en-US" altLang="zh-CN" noProof="1">
                <a:cs typeface="Times New Roman" panose="02020603050405020304" pitchFamily="18" charset="0"/>
              </a:rPr>
              <a:t>over land, </a:t>
            </a:r>
            <a:r>
              <a:rPr lang="en-US" altLang="zh-CN" noProof="1">
                <a:solidFill>
                  <a:srgbClr val="FF0000"/>
                </a:solidFill>
                <a:cs typeface="Times New Roman" panose="02020603050405020304" pitchFamily="18" charset="0"/>
              </a:rPr>
              <a:t>but also </a:t>
            </a:r>
            <a:r>
              <a:rPr lang="en-US" altLang="zh-CN" noProof="1">
                <a:cs typeface="Times New Roman" panose="02020603050405020304" pitchFamily="18" charset="0"/>
              </a:rPr>
              <a:t>over the sea or even into space.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noProof="1">
                <a:solidFill>
                  <a:srgbClr val="00206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noProof="1">
                <a:latin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noProof="1">
                <a:latin typeface="黑体" panose="02010609060101010101" pitchFamily="49" charset="-122"/>
                <a:cs typeface="Times New Roman" panose="02020603050405020304" pitchFamily="18" charset="0"/>
              </a:rPr>
              <a:t>不仅</a:t>
            </a:r>
            <a:r>
              <a:rPr lang="zh-CN" altLang="en-US" noProof="1">
                <a:cs typeface="Times New Roman" panose="02020603050405020304" pitchFamily="18" charset="0"/>
              </a:rPr>
              <a:t>是在陆地上空飞行，而且还可以飞到海上甚至进入太空。</a:t>
            </a:r>
            <a:r>
              <a:rPr lang="en-US" altLang="zh-CN" noProof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755557" y="2779589"/>
            <a:ext cx="793898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若连接两个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并列成分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，其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谓语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通常与靠近的主语保持一致，称为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就近原则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 only 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students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but also </a:t>
            </a:r>
            <a:r>
              <a:rPr lang="en-US" altLang="zh-CN" sz="2100" u="sng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teacher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u="sng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likes</a:t>
            </a:r>
            <a:r>
              <a:rPr lang="en-US" altLang="zh-CN" sz="21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sea.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63569" y="2013991"/>
            <a:ext cx="5814536" cy="612934"/>
          </a:xfrm>
          <a:prstGeom prst="roundRect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not only… but also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意思是“</a:t>
            </a:r>
            <a:r>
              <a:rPr lang="zh-CN" altLang="en-US" sz="21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不仅</a:t>
            </a:r>
            <a:r>
              <a:rPr lang="en-US" altLang="zh-CN" sz="21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1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而且</a:t>
            </a:r>
            <a:r>
              <a:rPr lang="en-US" altLang="zh-CN" sz="21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”。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827" y="627534"/>
            <a:ext cx="8549963" cy="44319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Working hours 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 be short so people will have long holidays.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(1)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该句的主语是动名词短语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working hours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，当动名词短语做主语时，  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谓语动词要用</a:t>
            </a:r>
            <a:r>
              <a:rPr lang="zh-CN" altLang="en-US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单数</a:t>
            </a:r>
            <a:r>
              <a:rPr lang="zh-CN" altLang="en-US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100" noProof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e.g. </a:t>
            </a:r>
            <a:r>
              <a:rPr lang="en-US" altLang="zh-CN" sz="21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Playing basketball </a:t>
            </a:r>
            <a:r>
              <a:rPr lang="en-US" altLang="zh-CN" sz="21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favourite sport.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打篮球是我最喜爱的运动。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(2)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句中的</a:t>
            </a:r>
            <a:r>
              <a:rPr lang="en-US" altLang="zh-CN" sz="21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是连词，意为“因此，所以”。在词句中连接两个并列的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分句构成一个并列句。前一个分句表示原因，后一个分句表示结果。</a:t>
            </a:r>
            <a:endParaRPr lang="en-US" altLang="zh-CN" sz="2100" noProof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e.g. She felt too tired,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1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went to bed early.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2100" noProof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她感觉太累了，所以很早就睡了。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8898" y="672208"/>
            <a:ext cx="3259547" cy="438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Look at the sentences.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043833" y="1410279"/>
            <a:ext cx="7056334" cy="71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2100" i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Working hours will be short. People will have long holidays.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2100" i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Working hours will be short so people will have long holidays.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833" y="2447224"/>
            <a:ext cx="5040560" cy="39147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Now complete the sentences with </a:t>
            </a:r>
            <a:r>
              <a:rPr lang="en-US" altLang="zh-CN" sz="2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7604" y="3219822"/>
            <a:ext cx="7398822" cy="1426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Every family will have a plane so…</a:t>
            </a:r>
          </a:p>
          <a:p>
            <a:pPr>
              <a:lnSpc>
                <a:spcPct val="14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The weather will get hot so…</a:t>
            </a:r>
          </a:p>
          <a:p>
            <a:pPr>
              <a:lnSpc>
                <a:spcPct val="14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Machines and robots will do the heavy and difficult jobs so…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181288" y="628303"/>
            <a:ext cx="286649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Possible answers.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899592" y="1761660"/>
            <a:ext cx="8082390" cy="2285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Every family will have a plane 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travel will be fast.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 The weather will get hot 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won’t need warm clothes.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 Machines and robots will do the heavy and difficult jobs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will have more time.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439653" y="2063252"/>
            <a:ext cx="6804782" cy="13611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kumimoji="1"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People in the north often go skating in winter. (next winter)</a:t>
            </a:r>
          </a:p>
          <a:p>
            <a:pPr>
              <a:tabLst>
                <a:tab pos="342900" algn="l"/>
              </a:tabLst>
            </a:pPr>
            <a:endParaRPr kumimoji="1"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tabLst>
                <a:tab pos="342900" algn="l"/>
              </a:tabLst>
            </a:pPr>
            <a:endParaRPr kumimoji="1"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tabLst>
                <a:tab pos="342900" algn="l"/>
              </a:tabLst>
            </a:pPr>
            <a:r>
              <a:rPr kumimoji="1"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There are two cinemas in that town. (next year)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712445" y="2425395"/>
            <a:ext cx="6357982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People in the north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 go</a:t>
            </a:r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skating next winter.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712445" y="3391585"/>
            <a:ext cx="539786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There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 be</a:t>
            </a:r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two cinemas in that town next year.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007604" y="1327648"/>
            <a:ext cx="653796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一、根据括号内所给内容将下列句子改为一般将来时。</a:t>
            </a:r>
          </a:p>
        </p:txBody>
      </p:sp>
      <p:sp>
        <p:nvSpPr>
          <p:cNvPr id="62470" name="WordArt 9"/>
          <p:cNvSpPr>
            <a:spLocks noChangeArrowheads="1" noChangeShapeType="1" noTextEdit="1"/>
          </p:cNvSpPr>
          <p:nvPr/>
        </p:nvSpPr>
        <p:spPr bwMode="auto">
          <a:xfrm>
            <a:off x="122523" y="679592"/>
            <a:ext cx="21812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Exercise.</a:t>
            </a:r>
          </a:p>
        </p:txBody>
      </p:sp>
      <p:sp>
        <p:nvSpPr>
          <p:cNvPr id="7" name="矩形 6"/>
          <p:cNvSpPr/>
          <p:nvPr/>
        </p:nvSpPr>
        <p:spPr>
          <a:xfrm>
            <a:off x="1439653" y="3905599"/>
            <a:ext cx="4212494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He comes back late. (in two days)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12444" y="4285999"/>
            <a:ext cx="642942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 come</a:t>
            </a:r>
            <a:r>
              <a:rPr lang="en-US" altLang="zh-CN" sz="2100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back in two days. 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04305" y="1700946"/>
            <a:ext cx="6535391" cy="2977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She sings and plays the piano ____.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A. two         B.  also         C. as well            D. either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Not only my friends but also I ____ interested in football.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A. be           B.  am           C. is                     D. are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____ English aloud is a good way to learn English.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A. Read       B. Reads        C. Reading         D. Sang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0042" y="1808957"/>
            <a:ext cx="60960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5053389" y="2774321"/>
            <a:ext cx="20145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688" y="3719321"/>
            <a:ext cx="60960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7634" y="1147450"/>
            <a:ext cx="3214710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二、单项选择题。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122523" y="679592"/>
            <a:ext cx="21812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6"/>
          <p:cNvSpPr>
            <a:spLocks noGrp="1"/>
          </p:cNvSpPr>
          <p:nvPr>
            <p:ph idx="4294967295"/>
          </p:nvPr>
        </p:nvSpPr>
        <p:spPr>
          <a:xfrm>
            <a:off x="953599" y="1128669"/>
            <a:ext cx="5928836" cy="478631"/>
          </a:xfr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18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三、根据汉语提示完成句子。</a:t>
            </a:r>
          </a:p>
        </p:txBody>
      </p:sp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953599" y="1437624"/>
            <a:ext cx="7510481" cy="35317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我相信你的想法会实现的。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I’m sure your idea will  ________ ________.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他不但会讲汉语，而且会讲英语。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He can speak ______  ______Chinese, ______ ______ English.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因为车辆太多，现在大街上经常有交通阻塞。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Now there are often ________ ________ in the street because of </a:t>
            </a:r>
          </a:p>
          <a:p>
            <a:pPr algn="just" eaLnBrk="0" hangingPunct="0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too many cars.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将来的生活将会是怎样？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What will life be like ______  ______  ________?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4805" y="1905957"/>
            <a:ext cx="928694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8024" y="1914099"/>
            <a:ext cx="78581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35011" y="2738595"/>
            <a:ext cx="6858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7012" y="2738595"/>
            <a:ext cx="78581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only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05195" y="2754092"/>
            <a:ext cx="64295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but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9626" y="2738595"/>
            <a:ext cx="790596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also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1113" y="3487956"/>
            <a:ext cx="101441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traffic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81994" y="3489713"/>
            <a:ext cx="685801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jams</a:t>
            </a:r>
          </a:p>
        </p:txBody>
      </p:sp>
      <p:sp>
        <p:nvSpPr>
          <p:cNvPr id="21523" name="文本框 21522"/>
          <p:cNvSpPr txBox="1">
            <a:spLocks noChangeArrowheads="1"/>
          </p:cNvSpPr>
          <p:nvPr/>
        </p:nvSpPr>
        <p:spPr bwMode="auto">
          <a:xfrm>
            <a:off x="3242520" y="4569036"/>
            <a:ext cx="6858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21525" name="文本框 21524"/>
          <p:cNvSpPr txBox="1">
            <a:spLocks noChangeArrowheads="1"/>
          </p:cNvSpPr>
          <p:nvPr/>
        </p:nvSpPr>
        <p:spPr bwMode="auto">
          <a:xfrm>
            <a:off x="4141151" y="4551118"/>
            <a:ext cx="685800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1526" name="文本框 21525"/>
          <p:cNvSpPr txBox="1">
            <a:spLocks noChangeArrowheads="1"/>
          </p:cNvSpPr>
          <p:nvPr/>
        </p:nvSpPr>
        <p:spPr bwMode="auto">
          <a:xfrm>
            <a:off x="5008032" y="4551118"/>
            <a:ext cx="1000132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future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122523" y="679592"/>
            <a:ext cx="21812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15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9772" y="1437624"/>
            <a:ext cx="5215611" cy="30239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+ be+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+like…?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怎么样？</a:t>
            </a: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come true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（希望，梦想等）实现成真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mean          v.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意味着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kind of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一种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light rain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细雨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 rain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大雨；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暴雨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 well   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 ，又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cheap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adj.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便宜的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157" name="TextBox 16"/>
          <p:cNvSpPr txBox="1"/>
          <p:nvPr/>
        </p:nvSpPr>
        <p:spPr>
          <a:xfrm>
            <a:off x="1" y="54001"/>
            <a:ext cx="9144000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1" y="1815666"/>
            <a:ext cx="5994599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6080" indent="-386080">
              <a:lnSpc>
                <a:spcPct val="150000"/>
              </a:lnSpc>
            </a:pP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Try to retell the passage in Unit 2.</a:t>
            </a:r>
          </a:p>
          <a:p>
            <a:pPr marL="386080" indent="-386080">
              <a:lnSpc>
                <a:spcPct val="150000"/>
              </a:lnSpc>
            </a:pP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Preview Unit 3.</a:t>
            </a:r>
          </a:p>
        </p:txBody>
      </p:sp>
      <p:sp>
        <p:nvSpPr>
          <p:cNvPr id="61451" name="TextBox 10"/>
          <p:cNvSpPr txBox="1"/>
          <p:nvPr/>
        </p:nvSpPr>
        <p:spPr>
          <a:xfrm>
            <a:off x="-19240" y="771550"/>
            <a:ext cx="9142100" cy="5286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 eaLnBrk="0" hangingPunct="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ctrTitle" idx="4294967295"/>
          </p:nvPr>
        </p:nvSpPr>
        <p:spPr>
          <a:xfrm>
            <a:off x="1763689" y="2571750"/>
            <a:ext cx="2808311" cy="972979"/>
          </a:xfrm>
        </p:spPr>
        <p:txBody>
          <a:bodyPr lIns="68580" tIns="34290" rIns="68580" bIns="34290"/>
          <a:lstStyle/>
          <a:p>
            <a:pPr algn="ctr" eaLnBrk="1" hangingPunct="1"/>
            <a:r>
              <a:rPr lang="en-US" altLang="zh-CN" sz="4500" dirty="0"/>
              <a:t>Goodbye!</a:t>
            </a:r>
            <a:endParaRPr lang="zh-CN" alt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735797" y="1887865"/>
            <a:ext cx="5688632" cy="433833"/>
          </a:xfrm>
          <a:prstGeom prst="roundRect">
            <a:avLst/>
          </a:prstGeom>
          <a:noFill/>
          <a:ln w="12700">
            <a:solidFill>
              <a:srgbClr val="FF3300"/>
            </a:solidFill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marL="257175" indent="-25717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Sunday she </a:t>
            </a:r>
            <a:r>
              <a:rPr kumimoji="1" lang="en-US" altLang="zh-CN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</a:t>
            </a:r>
            <a:r>
              <a:rPr kumimoji="1" lang="en-US" altLang="zh-CN" sz="21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listen to the music.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53598" y="3903948"/>
            <a:ext cx="5184576" cy="433833"/>
          </a:xfrm>
          <a:prstGeom prst="roundRect">
            <a:avLst/>
          </a:prstGeom>
          <a:noFill/>
          <a:ln w="12700">
            <a:solidFill>
              <a:srgbClr val="FF3300"/>
            </a:solidFill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 kumimoji="1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100" b="0" dirty="0">
                <a:ea typeface="黑体" panose="02010609060101010101" pitchFamily="49" charset="-122"/>
              </a:rPr>
              <a:t>On Sunday she </a:t>
            </a:r>
            <a:r>
              <a:rPr lang="en-US" altLang="zh-CN" sz="2100" b="0" dirty="0">
                <a:solidFill>
                  <a:srgbClr val="FF0066"/>
                </a:solidFill>
                <a:ea typeface="黑体" panose="02010609060101010101" pitchFamily="49" charset="-122"/>
              </a:rPr>
              <a:t>will</a:t>
            </a:r>
            <a:r>
              <a:rPr lang="en-US" altLang="zh-CN" sz="2100" b="0" dirty="0">
                <a:ea typeface="黑体" panose="02010609060101010101" pitchFamily="49" charset="-122"/>
              </a:rPr>
              <a:t> read a book.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09" y="639310"/>
            <a:ext cx="585791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Look and say. Use “</a:t>
            </a:r>
            <a:r>
              <a:rPr lang="en-US" altLang="zh-CN" sz="2400" i="1" dirty="0">
                <a:solidFill>
                  <a:srgbClr val="C00000"/>
                </a:solidFill>
                <a:ea typeface="黑体" panose="02010609060101010101" pitchFamily="49" charset="-122"/>
              </a:rPr>
              <a:t>will</a:t>
            </a:r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”.</a:t>
            </a:r>
          </a:p>
        </p:txBody>
      </p:sp>
      <p:pic>
        <p:nvPicPr>
          <p:cNvPr id="564234" name="图片 564233" descr="6130252_151336081144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70223" y="2821804"/>
            <a:ext cx="2052228" cy="1974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55759" y="1351122"/>
            <a:ext cx="2218019" cy="1868701"/>
          </a:xfrm>
          <a:prstGeom prst="rect">
            <a:avLst/>
          </a:prstGeom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-39529" y="54001"/>
            <a:ext cx="923115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Warming-up</a:t>
            </a:r>
          </a:p>
        </p:txBody>
      </p:sp>
    </p:spTree>
  </p:cSld>
  <p:clrMapOvr>
    <a:masterClrMapping/>
  </p:clrMapOvr>
  <p:transition spd="med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5856" y="1534269"/>
            <a:ext cx="4392488" cy="391478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 kumimoji="1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algn="just"/>
            <a:r>
              <a:rPr lang="en-US" altLang="zh-CN" sz="2100" b="0" dirty="0">
                <a:ea typeface="黑体" panose="02010609060101010101" pitchFamily="49" charset="-122"/>
              </a:rPr>
              <a:t>On Saturday they </a:t>
            </a:r>
            <a:r>
              <a:rPr lang="en-US" altLang="zh-CN" sz="2100" b="0" dirty="0">
                <a:solidFill>
                  <a:srgbClr val="FF0066"/>
                </a:solidFill>
                <a:ea typeface="黑体" panose="02010609060101010101" pitchFamily="49" charset="-122"/>
              </a:rPr>
              <a:t>will</a:t>
            </a:r>
            <a:r>
              <a:rPr lang="en-US" altLang="zh-CN" sz="2100" b="0" dirty="0">
                <a:ea typeface="黑体" panose="02010609060101010101" pitchFamily="49" charset="-122"/>
              </a:rPr>
              <a:t> have a picnic.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07604" y="3570861"/>
            <a:ext cx="4928650" cy="392415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defRPr kumimoji="1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100" b="0" dirty="0">
                <a:ea typeface="黑体" panose="02010609060101010101" pitchFamily="49" charset="-122"/>
              </a:rPr>
              <a:t>On Saturday she </a:t>
            </a:r>
            <a:r>
              <a:rPr lang="en-US" altLang="zh-CN" sz="2100" b="0" dirty="0">
                <a:solidFill>
                  <a:srgbClr val="FF0066"/>
                </a:solidFill>
                <a:ea typeface="黑体" panose="02010609060101010101" pitchFamily="49" charset="-122"/>
              </a:rPr>
              <a:t>will </a:t>
            </a:r>
            <a:r>
              <a:rPr lang="en-US" altLang="zh-CN" sz="2100" b="0" dirty="0">
                <a:ea typeface="黑体" panose="02010609060101010101" pitchFamily="49" charset="-122"/>
              </a:rPr>
              <a:t>do her homework.</a:t>
            </a:r>
          </a:p>
        </p:txBody>
      </p:sp>
      <p:pic>
        <p:nvPicPr>
          <p:cNvPr id="26626" name="Picture 10" descr="美女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4198" y="2193708"/>
            <a:ext cx="2314099" cy="27543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-39529" y="54001"/>
            <a:ext cx="923115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Warming-up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843558"/>
            <a:ext cx="2941360" cy="1728192"/>
          </a:xfrm>
          <a:prstGeom prst="rect">
            <a:avLst/>
          </a:prstGeom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383869" y="1641983"/>
            <a:ext cx="5220098" cy="715581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defRPr kumimoji="1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100" b="0" dirty="0">
                <a:ea typeface="黑体" panose="02010609060101010101" pitchFamily="49" charset="-122"/>
              </a:rPr>
              <a:t>On Sunday she </a:t>
            </a:r>
            <a:r>
              <a:rPr lang="en-US" altLang="zh-CN" sz="2100" b="0" dirty="0">
                <a:solidFill>
                  <a:srgbClr val="FF0066"/>
                </a:solidFill>
                <a:ea typeface="黑体" panose="02010609060101010101" pitchFamily="49" charset="-122"/>
              </a:rPr>
              <a:t>will</a:t>
            </a:r>
            <a:r>
              <a:rPr lang="en-US" altLang="zh-CN" sz="2100" b="0" dirty="0">
                <a:ea typeface="黑体" panose="02010609060101010101" pitchFamily="49" charset="-122"/>
              </a:rPr>
              <a:t> help with the housework.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419" y="3680460"/>
            <a:ext cx="4464496" cy="391478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buFont typeface="Wingdings" panose="05000000000000000000" pitchFamily="2" charset="2"/>
              <a:buChar char="Ø"/>
              <a:defRPr kumimoji="1" sz="24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sz="2100" b="0" dirty="0">
                <a:ea typeface="黑体" panose="02010609060101010101" pitchFamily="49" charset="-122"/>
              </a:rPr>
              <a:t>On Sunday, they </a:t>
            </a:r>
            <a:r>
              <a:rPr lang="en-US" altLang="zh-CN" sz="2100" b="0" dirty="0">
                <a:solidFill>
                  <a:srgbClr val="FF0066"/>
                </a:solidFill>
                <a:ea typeface="黑体" panose="02010609060101010101" pitchFamily="49" charset="-122"/>
              </a:rPr>
              <a:t>will</a:t>
            </a:r>
            <a:r>
              <a:rPr lang="en-US" altLang="zh-CN" sz="2100" b="0" dirty="0">
                <a:ea typeface="黑体" panose="02010609060101010101" pitchFamily="49" charset="-122"/>
              </a:rPr>
              <a:t> see a movie.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-39529" y="54001"/>
            <a:ext cx="9231154" cy="53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defTabSz="514350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Warming-up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13745"/>
            <a:ext cx="3005761" cy="1986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2635037"/>
            <a:ext cx="3348372" cy="2210429"/>
          </a:xfrm>
          <a:prstGeom prst="rect">
            <a:avLst/>
          </a:prstGeom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952431" y="2531044"/>
            <a:ext cx="1594564" cy="779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air</a:t>
            </a:r>
            <a:r>
              <a:rPr lang="en-US" altLang="zh-CN" sz="2100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天空；空中；空气</a:t>
            </a: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3449947" y="4551775"/>
            <a:ext cx="2214578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sea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海；海洋</a:t>
            </a:r>
          </a:p>
        </p:txBody>
      </p:sp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6142972" y="4569262"/>
            <a:ext cx="285752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space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太空；空间</a:t>
            </a:r>
          </a:p>
        </p:txBody>
      </p:sp>
      <p:sp>
        <p:nvSpPr>
          <p:cNvPr id="10245" name="TextBox 16"/>
          <p:cNvSpPr txBox="1">
            <a:spLocks noChangeArrowheads="1"/>
          </p:cNvSpPr>
          <p:nvPr/>
        </p:nvSpPr>
        <p:spPr bwMode="auto">
          <a:xfrm>
            <a:off x="6223228" y="2531044"/>
            <a:ext cx="1968341" cy="780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rain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雨；雨水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v.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下雨</a:t>
            </a:r>
          </a:p>
        </p:txBody>
      </p:sp>
      <p:sp>
        <p:nvSpPr>
          <p:cNvPr id="10247" name="TextBox 16"/>
          <p:cNvSpPr txBox="1">
            <a:spLocks noChangeArrowheads="1"/>
          </p:cNvSpPr>
          <p:nvPr/>
        </p:nvSpPr>
        <p:spPr bwMode="auto">
          <a:xfrm>
            <a:off x="3605528" y="2675733"/>
            <a:ext cx="1903416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land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陆地</a:t>
            </a:r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776588" y="4591589"/>
            <a:ext cx="1852109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robot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机器人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79" y="594750"/>
            <a:ext cx="228601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>
                <a:solidFill>
                  <a:srgbClr val="C00000"/>
                </a:solidFill>
                <a:ea typeface="黑体" panose="02010609060101010101" pitchFamily="49" charset="-122"/>
              </a:rPr>
              <a:t>New words.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-1"/>
          <a:stretch>
            <a:fillRect/>
          </a:stretch>
        </p:blipFill>
        <p:spPr>
          <a:xfrm>
            <a:off x="776788" y="1241584"/>
            <a:ext cx="1968341" cy="12103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628311" y="1271478"/>
            <a:ext cx="1887379" cy="1179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3228" y="1241584"/>
            <a:ext cx="1968341" cy="1239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00707" y="3332517"/>
            <a:ext cx="1444788" cy="1097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628786" y="3333529"/>
            <a:ext cx="1886903" cy="10701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226228" y="3333529"/>
            <a:ext cx="1968341" cy="1201619"/>
          </a:xfrm>
          <a:prstGeom prst="rect">
            <a:avLst/>
          </a:prstGeom>
        </p:spPr>
      </p:pic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123" grpId="0"/>
      <p:bldP spid="10244" grpId="0"/>
      <p:bldP spid="10245" grpId="0"/>
      <p:bldP spid="10247" grpId="0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596889" y="2233613"/>
            <a:ext cx="2141522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traffic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交通</a:t>
            </a:r>
          </a:p>
        </p:txBody>
      </p:sp>
      <p:sp>
        <p:nvSpPr>
          <p:cNvPr id="11269" name="TextBox 16"/>
          <p:cNvSpPr txBox="1">
            <a:spLocks noChangeArrowheads="1"/>
          </p:cNvSpPr>
          <p:nvPr/>
        </p:nvSpPr>
        <p:spPr bwMode="auto">
          <a:xfrm>
            <a:off x="5837651" y="2233613"/>
            <a:ext cx="3000408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traffic jam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交通堵塞</a:t>
            </a:r>
          </a:p>
        </p:txBody>
      </p:sp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3393585" y="2165504"/>
            <a:ext cx="214314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zh-CN" sz="2100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bike</a:t>
            </a:r>
            <a:r>
              <a:rPr lang="en-US" altLang="zh-CN" sz="2100" dirty="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自行车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428991" y="4325217"/>
            <a:ext cx="2286016" cy="715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expensive</a:t>
            </a:r>
          </a:p>
          <a:p>
            <a:pPr algn="ctr"/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adj.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贵重的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5528" y="4330814"/>
            <a:ext cx="2571768" cy="715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cheap</a:t>
            </a:r>
            <a:endParaRPr lang="en-US" altLang="zh-CN" sz="21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adj. </a:t>
            </a: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便宜的</a:t>
            </a:r>
            <a:endParaRPr lang="en-US" altLang="zh-CN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6618" y="4273219"/>
            <a:ext cx="1785950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come true </a:t>
            </a:r>
          </a:p>
          <a:p>
            <a:pPr algn="ctr"/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实现，成真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3568" y="772561"/>
            <a:ext cx="1915690" cy="14358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11741" y="740450"/>
            <a:ext cx="2052228" cy="1435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447461" y="2982754"/>
            <a:ext cx="2151698" cy="1182445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90423" y="3372868"/>
            <a:ext cx="1961094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￥ </a:t>
            </a:r>
            <a:r>
              <a:rPr lang="en-US" altLang="zh-C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20,000,000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0899" y="2863995"/>
            <a:ext cx="1764983" cy="140922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 rot="600000">
            <a:off x="834678" y="3580561"/>
            <a:ext cx="1344278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￥</a:t>
            </a:r>
            <a:r>
              <a:rPr lang="en-US" altLang="zh-C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1,000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324748" y="2947035"/>
            <a:ext cx="2189690" cy="12538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73885" y="728150"/>
            <a:ext cx="2196230" cy="1460493"/>
          </a:xfrm>
          <a:prstGeom prst="rect">
            <a:avLst/>
          </a:prstGeom>
        </p:spPr>
      </p:pic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  <p:bldP spid="12290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59478" y="648637"/>
            <a:ext cx="8454960" cy="807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Work in pairs. Look at the pictures and describe what you see. </a:t>
            </a:r>
          </a:p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Use the words and expression from the box to help you.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41450" y="1707655"/>
            <a:ext cx="68611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/>
          <a:p>
            <a:pPr algn="ctr"/>
            <a:r>
              <a:rPr lang="en-US" altLang="zh-CN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air           land         job           machine           rain  </a:t>
            </a:r>
          </a:p>
          <a:p>
            <a:pPr algn="ctr"/>
            <a:r>
              <a:rPr lang="en-US" altLang="zh-CN" sz="2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robot       sea          space      traffic jam         wind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3628" y="2841780"/>
            <a:ext cx="6277483" cy="1860238"/>
          </a:xfrm>
          <a:prstGeom prst="rect">
            <a:avLst/>
          </a:prstGeom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1610" y="2385755"/>
            <a:ext cx="7269629" cy="2154245"/>
          </a:xfrm>
          <a:prstGeom prst="rect">
            <a:avLst/>
          </a:prstGeom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17514" y="747361"/>
            <a:ext cx="7623998" cy="1546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noProof="1"/>
              <a:t>2 </a:t>
            </a:r>
            <a:r>
              <a:rPr lang="en-US" altLang="zh-CN" dirty="0"/>
              <a:t>Read the passage and match the pictures in Activity 1 </a:t>
            </a:r>
          </a:p>
          <a:p>
            <a:r>
              <a:rPr lang="en-US" altLang="zh-CN" dirty="0"/>
              <a:t>   with the paragraphs.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941113" y="4228343"/>
            <a:ext cx="438158" cy="39241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455010" y="4132172"/>
            <a:ext cx="545513" cy="39147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324572" y="4048874"/>
            <a:ext cx="545513" cy="39147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7031614" y="4228342"/>
            <a:ext cx="545514" cy="39241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" y="54001"/>
            <a:ext cx="9143999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While-reading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bldLvl="0" animBg="1"/>
      <p:bldP spid="99340" grpId="0" bldLvl="0" animBg="1"/>
      <p:bldP spid="99341" grpId="0" bldLvl="0" animBg="1"/>
      <p:bldP spid="99339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全屏显示(16:9)</PresentationFormat>
  <Paragraphs>278</Paragraphs>
  <Slides>29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黑体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</vt:lpstr>
      <vt:lpstr>Module 4  Life in the future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Para. B and fill in the table.</vt:lpstr>
      <vt:lpstr>Read Para. C and check (√) the true sentences.</vt:lpstr>
      <vt:lpstr>Read Para. D and finish the following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2019-10-22T06:49:00Z</dcterms:created>
  <dcterms:modified xsi:type="dcterms:W3CDTF">2023-01-16T13:43:41Z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RubyTemplateID">
    <vt:lpwstr>13</vt:lpwstr>
  </property>
  <property fmtid="{D5CDD505-2E9C-101B-9397-08002B2CF9AE}" pid="4" name="ICV">
    <vt:lpwstr>3914D8479C4346DBB152BC3D290496FE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