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6" r:id="rId15"/>
    <p:sldId id="270" r:id="rId16"/>
    <p:sldId id="271" r:id="rId17"/>
    <p:sldId id="277" r:id="rId18"/>
    <p:sldId id="273" r:id="rId19"/>
    <p:sldId id="274" r:id="rId20"/>
    <p:sldId id="27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4A6"/>
    <a:srgbClr val="9CCBE9"/>
    <a:srgbClr val="B91703"/>
    <a:srgbClr val="D5E5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83"/>
        <p:guide orient="horz" pos="1480"/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203A-75C8-45EA-A9A1-79D8AFA6E1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DC442-417B-4B50-A2F0-B9932A2438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DC442-417B-4B50-A2F0-B9932A2438A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1014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66D9ED-343F-4709-906F-B79D07367C3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A842D-04EF-46E5-8F62-2B0D2EB06F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994883" y="94268"/>
            <a:ext cx="8352720" cy="6264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2268"/>
            <a:ext cx="12191998" cy="68579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-2" y="984332"/>
            <a:ext cx="5138801" cy="1238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17" y="96991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5D74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7643" y="1049459"/>
            <a:ext cx="3583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3215" y="540841"/>
            <a:ext cx="4673600" cy="781050"/>
          </a:xfrm>
          <a:prstGeom prst="rect">
            <a:avLst/>
          </a:prstGeom>
          <a:gradFill>
            <a:gsLst>
              <a:gs pos="21000">
                <a:srgbClr val="5D74A6">
                  <a:alpha val="70000"/>
                </a:srgbClr>
              </a:gs>
              <a:gs pos="99000">
                <a:srgbClr val="5D74A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5" y="552450"/>
            <a:ext cx="347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大雪习俗</a:t>
            </a:r>
          </a:p>
        </p:txBody>
      </p:sp>
      <p:sp>
        <p:nvSpPr>
          <p:cNvPr id="6" name="矩形 5"/>
          <p:cNvSpPr/>
          <p:nvPr/>
        </p:nvSpPr>
        <p:spPr>
          <a:xfrm>
            <a:off x="6685089" y="1678502"/>
            <a:ext cx="460138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“小雪腌菜，大雪腌肉”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0" y="2588542"/>
            <a:ext cx="5537812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节气一到，家家户户忙着腌制“咸货”。将大盐加八角、桂皮、花椒、白糖等入锅炒熟，待炒过的花椒盐凉透后，深抹产在鱼、肉和光露内外，反复揉搓，直到肉色由鲜转暗，表面有液体渗出时再把肉连剩下的盐放进缸内，用石头压住，放在阴凉背光的地方，半月后取出，将腌出的卤汁入锅加水烧开，撇去浮沫，放入晾干的露畜肉，一层层码在缸内，倒入盐卤，再压上大石头，十日后取出，挂在朝阳的屋檐下晾晒干，以迎接新年。</a:t>
            </a:r>
          </a:p>
        </p:txBody>
      </p:sp>
      <p:sp>
        <p:nvSpPr>
          <p:cNvPr id="9" name="矩形 8"/>
          <p:cNvSpPr/>
          <p:nvPr/>
        </p:nvSpPr>
        <p:spPr>
          <a:xfrm>
            <a:off x="833313" y="1997340"/>
            <a:ext cx="4673600" cy="3580482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50800" dist="50800" dir="2460000" algn="ctr" rotWithShape="0">
              <a:srgbClr val="000000">
                <a:alpha val="34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096000" y="3441700"/>
            <a:ext cx="6096000" cy="787400"/>
            <a:chOff x="0" y="2641600"/>
            <a:chExt cx="6096000" cy="787400"/>
          </a:xfrm>
        </p:grpSpPr>
        <p:sp>
          <p:nvSpPr>
            <p:cNvPr id="16" name="矩形 15"/>
            <p:cNvSpPr/>
            <p:nvPr/>
          </p:nvSpPr>
          <p:spPr>
            <a:xfrm>
              <a:off x="0" y="2641600"/>
              <a:ext cx="6096000" cy="787400"/>
            </a:xfrm>
            <a:prstGeom prst="rect">
              <a:avLst/>
            </a:prstGeom>
            <a:solidFill>
              <a:srgbClr val="5D7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24100" y="2804468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“夜作”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6070600"/>
            <a:ext cx="6096000" cy="787400"/>
            <a:chOff x="0" y="2641600"/>
            <a:chExt cx="6096000" cy="787400"/>
          </a:xfrm>
        </p:grpSpPr>
        <p:sp>
          <p:nvSpPr>
            <p:cNvPr id="12" name="矩形 11"/>
            <p:cNvSpPr/>
            <p:nvPr/>
          </p:nvSpPr>
          <p:spPr>
            <a:xfrm>
              <a:off x="0" y="2641600"/>
              <a:ext cx="6096000" cy="787400"/>
            </a:xfrm>
            <a:prstGeom prst="rect">
              <a:avLst/>
            </a:prstGeom>
            <a:solidFill>
              <a:srgbClr val="9CC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24100" y="2855267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米特尔节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96000" y="-25400"/>
            <a:ext cx="6096000" cy="787400"/>
            <a:chOff x="0" y="2641600"/>
            <a:chExt cx="6096000" cy="787400"/>
          </a:xfrm>
        </p:grpSpPr>
        <p:sp>
          <p:nvSpPr>
            <p:cNvPr id="8" name="矩形 7"/>
            <p:cNvSpPr/>
            <p:nvPr/>
          </p:nvSpPr>
          <p:spPr>
            <a:xfrm>
              <a:off x="0" y="2641600"/>
              <a:ext cx="6096000" cy="787400"/>
            </a:xfrm>
            <a:prstGeom prst="rect">
              <a:avLst/>
            </a:prstGeom>
            <a:solidFill>
              <a:srgbClr val="5D74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24100" y="2804468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赏冰雕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2641600"/>
            <a:ext cx="6096000" cy="787400"/>
            <a:chOff x="0" y="2641600"/>
            <a:chExt cx="6096000" cy="787400"/>
          </a:xfrm>
        </p:grpSpPr>
        <p:sp>
          <p:nvSpPr>
            <p:cNvPr id="2" name="矩形 1"/>
            <p:cNvSpPr/>
            <p:nvPr/>
          </p:nvSpPr>
          <p:spPr>
            <a:xfrm>
              <a:off x="0" y="2641600"/>
              <a:ext cx="6096000" cy="787400"/>
            </a:xfrm>
            <a:prstGeom prst="rect">
              <a:avLst/>
            </a:prstGeom>
            <a:solidFill>
              <a:srgbClr val="9CC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24100" y="2855267"/>
              <a:ext cx="1447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观封河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700"/>
            <a:ext cx="6096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736600"/>
            <a:ext cx="6096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403601"/>
            <a:ext cx="6096000" cy="26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6000" y="4229100"/>
            <a:ext cx="6096000" cy="2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2268"/>
            <a:ext cx="12191998" cy="685799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10800000">
            <a:off x="-2" y="984332"/>
            <a:ext cx="5138801" cy="1238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17" y="96991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5D74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97643" y="1049459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大雪养生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29337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803400" y="1092200"/>
            <a:ext cx="8585200" cy="698500"/>
          </a:xfrm>
          <a:prstGeom prst="roundRect">
            <a:avLst>
              <a:gd name="adj" fmla="val 13031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4057" y="940572"/>
            <a:ext cx="3183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4000" b="1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大雪养生</a:t>
            </a:r>
            <a:r>
              <a:rPr lang="en-US" altLang="zh-CN" sz="5400" b="1" dirty="0">
                <a:solidFill>
                  <a:srgbClr val="B917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7</a:t>
            </a:r>
            <a:r>
              <a:rPr lang="zh-CN" altLang="en-US" sz="4000" b="1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宜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62731" y="3196859"/>
            <a:ext cx="3365500" cy="1202949"/>
            <a:chOff x="1006799" y="391870"/>
            <a:chExt cx="3365500" cy="1202949"/>
          </a:xfrm>
        </p:grpSpPr>
        <p:sp>
          <p:nvSpPr>
            <p:cNvPr id="9" name="文本框 8"/>
            <p:cNvSpPr txBox="1"/>
            <p:nvPr/>
          </p:nvSpPr>
          <p:spPr>
            <a:xfrm>
              <a:off x="1006799" y="640712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47468" y="391870"/>
              <a:ext cx="958850" cy="40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宜保暖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857699" y="798708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5D74A6"/>
                  </a:solidFill>
                  <a:cs typeface="+mn-ea"/>
                  <a:sym typeface="+mn-lt"/>
                </a:rPr>
                <a:t>预防寒冷侵袭是必要的，但不可暴暖。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28231" y="3175430"/>
            <a:ext cx="3365500" cy="1202949"/>
            <a:chOff x="1877131" y="2295366"/>
            <a:chExt cx="3365500" cy="1202949"/>
          </a:xfrm>
        </p:grpSpPr>
        <p:sp>
          <p:nvSpPr>
            <p:cNvPr id="32" name="文本框 31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717800" y="2295366"/>
              <a:ext cx="958850" cy="40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宜健脚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728031" y="2702204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5D74A6"/>
                  </a:solidFill>
                  <a:cs typeface="+mn-ea"/>
                  <a:sym typeface="+mn-lt"/>
                </a:rPr>
                <a:t>保持脚的清洁干燥，袜子勤洗勤换，活动双脚。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30092" y="3196859"/>
            <a:ext cx="3365500" cy="1202949"/>
            <a:chOff x="1877131" y="2295366"/>
            <a:chExt cx="3365500" cy="1202949"/>
          </a:xfrm>
        </p:grpSpPr>
        <p:sp>
          <p:nvSpPr>
            <p:cNvPr id="38" name="文本框 37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717800" y="2295366"/>
              <a:ext cx="958850" cy="40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宜多饮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728031" y="2702204"/>
              <a:ext cx="2514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5D74A6"/>
                  </a:solidFill>
                  <a:cs typeface="+mn-ea"/>
                  <a:sym typeface="+mn-lt"/>
                </a:rPr>
                <a:t>冬季一般每日补水不应少于</a:t>
              </a:r>
              <a:r>
                <a:rPr lang="en-US" altLang="zh-CN" sz="1600" b="1" dirty="0">
                  <a:solidFill>
                    <a:srgbClr val="5D74A6"/>
                  </a:solidFill>
                  <a:cs typeface="+mn-ea"/>
                  <a:sym typeface="+mn-lt"/>
                </a:rPr>
                <a:t>2000~3000</a:t>
              </a:r>
              <a:r>
                <a:rPr lang="zh-CN" altLang="en-US" sz="1600" b="1" dirty="0">
                  <a:solidFill>
                    <a:srgbClr val="5D74A6"/>
                  </a:solidFill>
                  <a:cs typeface="+mn-ea"/>
                  <a:sym typeface="+mn-lt"/>
                </a:rPr>
                <a:t>毫升。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80080" y="4938325"/>
            <a:ext cx="1799519" cy="954107"/>
            <a:chOff x="1877131" y="2544208"/>
            <a:chExt cx="1799519" cy="954107"/>
          </a:xfrm>
        </p:grpSpPr>
        <p:sp>
          <p:nvSpPr>
            <p:cNvPr id="44" name="文本框 43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800" y="2598272"/>
              <a:ext cx="958850" cy="40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宜调神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48806" y="4938325"/>
            <a:ext cx="1799519" cy="954107"/>
            <a:chOff x="1877131" y="2544208"/>
            <a:chExt cx="1799519" cy="954107"/>
          </a:xfrm>
        </p:grpSpPr>
        <p:sp>
          <p:nvSpPr>
            <p:cNvPr id="49" name="文本框 48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800" y="2598272"/>
              <a:ext cx="95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宜早睡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63973" y="4938325"/>
            <a:ext cx="1799519" cy="954107"/>
            <a:chOff x="1877131" y="2544208"/>
            <a:chExt cx="1799519" cy="954107"/>
          </a:xfrm>
        </p:grpSpPr>
        <p:sp>
          <p:nvSpPr>
            <p:cNvPr id="54" name="文本框 53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06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717800" y="2598272"/>
              <a:ext cx="95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宜通风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064663" y="4938325"/>
            <a:ext cx="1799519" cy="954107"/>
            <a:chOff x="1877131" y="2544208"/>
            <a:chExt cx="1799519" cy="954107"/>
          </a:xfrm>
        </p:grpSpPr>
        <p:sp>
          <p:nvSpPr>
            <p:cNvPr id="59" name="文本框 58"/>
            <p:cNvSpPr txBox="1"/>
            <p:nvPr/>
          </p:nvSpPr>
          <p:spPr>
            <a:xfrm>
              <a:off x="1877131" y="2544208"/>
              <a:ext cx="614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5D74A6"/>
                  </a:solidFill>
                  <a:cs typeface="+mn-ea"/>
                  <a:sym typeface="+mn-lt"/>
                </a:rPr>
                <a:t>07</a:t>
              </a:r>
              <a:endParaRPr lang="zh-CN" altLang="en-US" sz="28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717800" y="2598272"/>
              <a:ext cx="958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D74A6"/>
                  </a:solidFill>
                  <a:cs typeface="+mn-ea"/>
                  <a:sym typeface="+mn-lt"/>
                </a:rPr>
                <a:t>宜粥养</a:t>
              </a:r>
            </a:p>
          </p:txBody>
        </p:sp>
      </p:grpSp>
      <p:sp>
        <p:nvSpPr>
          <p:cNvPr id="2" name="箭头: 右 1"/>
          <p:cNvSpPr/>
          <p:nvPr/>
        </p:nvSpPr>
        <p:spPr>
          <a:xfrm>
            <a:off x="627961" y="4186143"/>
            <a:ext cx="11127037" cy="559008"/>
          </a:xfrm>
          <a:prstGeom prst="rightArrow">
            <a:avLst/>
          </a:prstGeom>
          <a:solidFill>
            <a:srgbClr val="9CCBE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12012"/>
            <a:ext cx="12192000" cy="29337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803400" y="1092200"/>
            <a:ext cx="8585200" cy="698500"/>
          </a:xfrm>
          <a:prstGeom prst="roundRect">
            <a:avLst>
              <a:gd name="adj" fmla="val 13031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90857" y="951076"/>
            <a:ext cx="3610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4000" b="1" dirty="0">
                <a:solidFill>
                  <a:srgbClr val="5D74A6"/>
                </a:solidFill>
                <a:cs typeface="+mn-ea"/>
                <a:sym typeface="+mn-lt"/>
              </a:rPr>
              <a:t>大雪养生</a:t>
            </a:r>
            <a:r>
              <a:rPr lang="en-US" altLang="zh-CN" sz="5400" b="1" dirty="0">
                <a:solidFill>
                  <a:srgbClr val="B91703"/>
                </a:solidFill>
                <a:cs typeface="+mn-ea"/>
                <a:sym typeface="+mn-lt"/>
              </a:rPr>
              <a:t>10</a:t>
            </a:r>
            <a:r>
              <a:rPr lang="zh-CN" altLang="en-US" sz="4000" b="1" dirty="0">
                <a:solidFill>
                  <a:srgbClr val="5D74A6"/>
                </a:solidFill>
                <a:cs typeface="+mn-ea"/>
                <a:sym typeface="+mn-lt"/>
              </a:rPr>
              <a:t>防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62458" y="3188729"/>
            <a:ext cx="1904749" cy="584775"/>
            <a:chOff x="1877131" y="2544208"/>
            <a:chExt cx="1429176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47457" y="2613224"/>
              <a:ext cx="958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防跌倒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14675" y="3192805"/>
            <a:ext cx="3044761" cy="584775"/>
            <a:chOff x="1877131" y="2544208"/>
            <a:chExt cx="2284553" cy="584775"/>
          </a:xfrm>
        </p:grpSpPr>
        <p:sp>
          <p:nvSpPr>
            <p:cNvPr id="32" name="文本框 31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332884" y="2609148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防消化道溃疡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07946" y="3204934"/>
            <a:ext cx="1908679" cy="584775"/>
            <a:chOff x="1877131" y="2544208"/>
            <a:chExt cx="1432125" cy="584775"/>
          </a:xfrm>
        </p:grpSpPr>
        <p:sp>
          <p:nvSpPr>
            <p:cNvPr id="38" name="文本框 37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50406" y="2603804"/>
              <a:ext cx="958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防中风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72524" y="3168298"/>
            <a:ext cx="2393962" cy="584775"/>
            <a:chOff x="1877131" y="2544208"/>
            <a:chExt cx="1796244" cy="584775"/>
          </a:xfrm>
        </p:grpSpPr>
        <p:sp>
          <p:nvSpPr>
            <p:cNvPr id="44" name="文本框 43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356455" y="2636635"/>
              <a:ext cx="131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防心脏病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83991" y="3193645"/>
            <a:ext cx="3070505" cy="584775"/>
            <a:chOff x="1877131" y="2544208"/>
            <a:chExt cx="2303869" cy="584775"/>
          </a:xfrm>
        </p:grpSpPr>
        <p:sp>
          <p:nvSpPr>
            <p:cNvPr id="49" name="文本框 48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05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343381" y="2594901"/>
              <a:ext cx="1837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防呼吸道疾病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4320" y="4494271"/>
            <a:ext cx="2422848" cy="584775"/>
            <a:chOff x="1877131" y="2544208"/>
            <a:chExt cx="1817917" cy="584775"/>
          </a:xfrm>
        </p:grpSpPr>
        <p:sp>
          <p:nvSpPr>
            <p:cNvPr id="64" name="文本框 63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379891" y="2599974"/>
              <a:ext cx="1315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防晨练病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828891" y="4533387"/>
            <a:ext cx="3098088" cy="584775"/>
            <a:chOff x="1877131" y="2544208"/>
            <a:chExt cx="2324565" cy="584775"/>
          </a:xfrm>
        </p:grpSpPr>
        <p:sp>
          <p:nvSpPr>
            <p:cNvPr id="69" name="文本框 68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372896" y="2614073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防虚脱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474252" y="4549649"/>
            <a:ext cx="2905453" cy="584775"/>
            <a:chOff x="1877131" y="2544208"/>
            <a:chExt cx="2180027" cy="584775"/>
          </a:xfrm>
        </p:grpSpPr>
        <p:sp>
          <p:nvSpPr>
            <p:cNvPr id="74" name="文本框 73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346539" y="2598451"/>
              <a:ext cx="1710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防煤气中毒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888286" y="4549649"/>
            <a:ext cx="2574172" cy="584775"/>
            <a:chOff x="1877131" y="2544208"/>
            <a:chExt cx="1931459" cy="584775"/>
          </a:xfrm>
        </p:grpSpPr>
        <p:sp>
          <p:nvSpPr>
            <p:cNvPr id="79" name="文本框 78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491670" y="2605762"/>
              <a:ext cx="131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防烫伤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824885" y="4545390"/>
            <a:ext cx="3129611" cy="584775"/>
            <a:chOff x="1877131" y="2544208"/>
            <a:chExt cx="2348218" cy="584775"/>
          </a:xfrm>
        </p:grpSpPr>
        <p:sp>
          <p:nvSpPr>
            <p:cNvPr id="84" name="文本框 83"/>
            <p:cNvSpPr txBox="1"/>
            <p:nvPr/>
          </p:nvSpPr>
          <p:spPr>
            <a:xfrm>
              <a:off x="1877131" y="2544208"/>
              <a:ext cx="614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D74A6"/>
                  </a:solidFill>
                  <a:cs typeface="+mn-ea"/>
                  <a:sym typeface="+mn-lt"/>
                </a:rPr>
                <a:t>05</a:t>
              </a:r>
              <a:endParaRPr lang="zh-CN" altLang="en-US" sz="3200" b="1" dirty="0">
                <a:solidFill>
                  <a:srgbClr val="5D74A6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387730" y="2605762"/>
              <a:ext cx="1837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5D74A6"/>
                  </a:solidFill>
                  <a:cs typeface="+mn-ea"/>
                  <a:sym typeface="+mn-lt"/>
                </a:rPr>
                <a:t>防不当御寒</a:t>
              </a:r>
            </a:p>
          </p:txBody>
        </p:sp>
      </p:grpSp>
      <p:sp>
        <p:nvSpPr>
          <p:cNvPr id="2" name="箭头: 右 1"/>
          <p:cNvSpPr/>
          <p:nvPr/>
        </p:nvSpPr>
        <p:spPr>
          <a:xfrm>
            <a:off x="447675" y="3798936"/>
            <a:ext cx="11296650" cy="704850"/>
          </a:xfrm>
          <a:prstGeom prst="rightArrow">
            <a:avLst/>
          </a:prstGeom>
          <a:solidFill>
            <a:srgbClr val="9CC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413" y="2035047"/>
            <a:ext cx="5991225" cy="5153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-2268"/>
            <a:ext cx="12191998" cy="68579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10800000">
            <a:off x="-2" y="984332"/>
            <a:ext cx="5138801" cy="1238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17" y="96991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5D74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7643" y="1049459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大雪诗词</a:t>
            </a:r>
            <a:endParaRPr lang="en-US" altLang="zh-CN" sz="6600" dirty="0">
              <a:solidFill>
                <a:srgbClr val="5D74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79650" y="4470380"/>
            <a:ext cx="12538615" cy="2893707"/>
            <a:chOff x="-179650" y="4470380"/>
            <a:chExt cx="12538615" cy="2893707"/>
          </a:xfrm>
        </p:grpSpPr>
        <p:sp>
          <p:nvSpPr>
            <p:cNvPr id="13" name="矩形 12"/>
            <p:cNvSpPr/>
            <p:nvPr/>
          </p:nvSpPr>
          <p:spPr>
            <a:xfrm>
              <a:off x="-179650" y="4470380"/>
              <a:ext cx="12538615" cy="2893707"/>
            </a:xfrm>
            <a:prstGeom prst="rect">
              <a:avLst/>
            </a:prstGeom>
            <a:blipFill dpi="0" rotWithShape="1">
              <a:blip r:embed="rId3" cstate="screen">
                <a:alphaModFix amt="5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-6342" y="5409282"/>
              <a:ext cx="12198342" cy="14487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b="16581"/>
          <a:stretch>
            <a:fillRect/>
          </a:stretch>
        </p:blipFill>
        <p:spPr>
          <a:xfrm flipH="1">
            <a:off x="-893946" y="-615693"/>
            <a:ext cx="13438896" cy="74736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62389" y="1105039"/>
            <a:ext cx="29836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《</a:t>
            </a:r>
            <a:r>
              <a:rPr lang="zh-CN" altLang="en-US" sz="2800" dirty="0">
                <a:solidFill>
                  <a:srgbClr val="5D74A6"/>
                </a:solidFill>
                <a:cs typeface="+mn-ea"/>
                <a:sym typeface="+mn-lt"/>
              </a:rPr>
              <a:t>除夜雪</a:t>
            </a: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宋代：陆游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北风吹雪四更初，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嘉瑞天教及岁除。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半盖屠苏犹未举，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灯前小草写桃符。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60352" y="2387620"/>
            <a:ext cx="3702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《</a:t>
            </a:r>
            <a:r>
              <a:rPr lang="zh-CN" altLang="en-US" sz="2800" dirty="0">
                <a:solidFill>
                  <a:srgbClr val="5D74A6"/>
                </a:solidFill>
                <a:cs typeface="+mn-ea"/>
                <a:sym typeface="+mn-lt"/>
              </a:rPr>
              <a:t>夜雪</a:t>
            </a: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唐代：白居易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已讶袋林冷，复见窗户明。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夜深知雪重，时闻折竹声。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108592" y="493433"/>
            <a:ext cx="6212342" cy="61286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64154" y="1413810"/>
            <a:ext cx="226529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《</a:t>
            </a:r>
            <a:r>
              <a:rPr lang="zh-CN" altLang="en-US" sz="2800" dirty="0">
                <a:solidFill>
                  <a:srgbClr val="5D74A6"/>
                </a:solidFill>
                <a:cs typeface="+mn-ea"/>
                <a:sym typeface="+mn-lt"/>
              </a:rPr>
              <a:t>江雪</a:t>
            </a:r>
            <a:r>
              <a:rPr lang="en-US" altLang="zh-CN" sz="2800" dirty="0">
                <a:solidFill>
                  <a:srgbClr val="5D74A6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cs typeface="+mn-ea"/>
                <a:sym typeface="+mn-lt"/>
              </a:rPr>
              <a:t>柳宗元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千山鸟飞绝，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万径人踪灭。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孤舟蓑笠翁，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cs typeface="+mn-ea"/>
                <a:sym typeface="+mn-lt"/>
              </a:rPr>
              <a:t>独钓寒江雪。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20312" y="194067"/>
            <a:ext cx="5990624" cy="64698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79650" y="4470380"/>
            <a:ext cx="12538615" cy="2893707"/>
            <a:chOff x="-179650" y="4470380"/>
            <a:chExt cx="12538615" cy="2893707"/>
          </a:xfrm>
        </p:grpSpPr>
        <p:sp>
          <p:nvSpPr>
            <p:cNvPr id="7" name="矩形 6"/>
            <p:cNvSpPr/>
            <p:nvPr/>
          </p:nvSpPr>
          <p:spPr>
            <a:xfrm>
              <a:off x="-179650" y="4470380"/>
              <a:ext cx="12538615" cy="2893707"/>
            </a:xfrm>
            <a:prstGeom prst="rect">
              <a:avLst/>
            </a:prstGeom>
            <a:blipFill dpi="0" rotWithShape="1">
              <a:blip r:embed="rId5" cstate="screen">
                <a:alphaModFix amt="5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6342" y="5409282"/>
              <a:ext cx="12198342" cy="14487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5400" y="642277"/>
            <a:ext cx="1661993" cy="4824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2268"/>
            <a:ext cx="12191998" cy="68579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75547" y="415855"/>
            <a:ext cx="10240902" cy="55273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51283" y="1482067"/>
            <a:ext cx="2059493" cy="3366560"/>
            <a:chOff x="7933061" y="632666"/>
            <a:chExt cx="2307320" cy="1585465"/>
          </a:xfrm>
        </p:grpSpPr>
        <p:sp>
          <p:nvSpPr>
            <p:cNvPr id="3" name="文本框 2"/>
            <p:cNvSpPr txBox="1"/>
            <p:nvPr/>
          </p:nvSpPr>
          <p:spPr>
            <a:xfrm>
              <a:off x="7933061" y="632666"/>
              <a:ext cx="896513" cy="15854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CONTENT</a:t>
              </a:r>
              <a:endPara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701499" y="881852"/>
              <a:ext cx="1538882" cy="10870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spc="15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65327" y="2105838"/>
            <a:ext cx="6715782" cy="2399416"/>
            <a:chOff x="7073057" y="1942949"/>
            <a:chExt cx="6715782" cy="2399416"/>
          </a:xfrm>
        </p:grpSpPr>
        <p:grpSp>
          <p:nvGrpSpPr>
            <p:cNvPr id="7" name="组合 6"/>
            <p:cNvGrpSpPr/>
            <p:nvPr/>
          </p:nvGrpSpPr>
          <p:grpSpPr>
            <a:xfrm>
              <a:off x="7073057" y="1942949"/>
              <a:ext cx="3737810" cy="938324"/>
              <a:chOff x="5645311" y="2397045"/>
              <a:chExt cx="3737810" cy="938324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645311" y="2397045"/>
                <a:ext cx="3737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THE FIRST PART</a:t>
                </a:r>
                <a:endPara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645311" y="2689038"/>
                <a:ext cx="3737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大雪节气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0051029" y="1942949"/>
              <a:ext cx="3737810" cy="938324"/>
              <a:chOff x="8623283" y="1426319"/>
              <a:chExt cx="3737810" cy="93832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623283" y="1426319"/>
                <a:ext cx="3737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  <a:endPara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623283" y="1718312"/>
                <a:ext cx="3737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大雪习俗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073057" y="3404041"/>
              <a:ext cx="3737810" cy="938324"/>
              <a:chOff x="5645311" y="1994931"/>
              <a:chExt cx="3737810" cy="93832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645311" y="1994931"/>
                <a:ext cx="3737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  <a:endPara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645311" y="2286924"/>
                <a:ext cx="3737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大雪养生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051029" y="3404041"/>
              <a:ext cx="3737810" cy="938324"/>
              <a:chOff x="8623283" y="1056648"/>
              <a:chExt cx="3737810" cy="93832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8623283" y="1056648"/>
                <a:ext cx="3737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  <a:endParaRPr lang="zh-CN" altLang="en-US" sz="20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623283" y="1348641"/>
                <a:ext cx="3737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rPr>
                  <a:t>大雪诗词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2268"/>
            <a:ext cx="12191998" cy="6857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0800000">
            <a:off x="-2" y="984332"/>
            <a:ext cx="5138801" cy="1238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617" y="969915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5D74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7643" y="1049459"/>
            <a:ext cx="3583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360211" y="591691"/>
            <a:ext cx="7471578" cy="584775"/>
            <a:chOff x="3530600" y="605135"/>
            <a:chExt cx="5130800" cy="58477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4965700" y="605135"/>
              <a:ext cx="226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介绍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628944"/>
            <a:ext cx="12192000" cy="40987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628944"/>
            <a:ext cx="12192000" cy="438281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2000">
                <a:srgbClr val="9CCBE9">
                  <a:alpha val="8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90706" y="2290606"/>
            <a:ext cx="45063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是农历二十四节气中的第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个节气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是冬季的第三个节气；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标志着仲冬时节的正式开始；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其时视太阳到达黄经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255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每年的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日为大雪节气。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72755" y="538143"/>
            <a:ext cx="7205879" cy="584775"/>
            <a:chOff x="3530600" y="605135"/>
            <a:chExt cx="5130800" cy="5847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4965700" y="605135"/>
              <a:ext cx="226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节律</a:t>
              </a:r>
            </a:p>
          </p:txBody>
        </p:sp>
      </p:grpSp>
      <p:sp>
        <p:nvSpPr>
          <p:cNvPr id="6" name="菱形 5"/>
          <p:cNvSpPr/>
          <p:nvPr/>
        </p:nvSpPr>
        <p:spPr>
          <a:xfrm>
            <a:off x="739124" y="1247775"/>
            <a:ext cx="5676400" cy="5416927"/>
          </a:xfrm>
          <a:prstGeom prst="diamond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66364" y="1648083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中文名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：大雪</a:t>
            </a:r>
          </a:p>
        </p:txBody>
      </p:sp>
      <p:sp>
        <p:nvSpPr>
          <p:cNvPr id="31" name="矩形 30"/>
          <p:cNvSpPr/>
          <p:nvPr/>
        </p:nvSpPr>
        <p:spPr>
          <a:xfrm>
            <a:off x="6963345" y="2194700"/>
            <a:ext cx="430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代表富意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：天气变冷可能性更大，雪量增大</a:t>
            </a:r>
          </a:p>
        </p:txBody>
      </p:sp>
      <p:sp>
        <p:nvSpPr>
          <p:cNvPr id="32" name="矩形 31"/>
          <p:cNvSpPr/>
          <p:nvPr/>
        </p:nvSpPr>
        <p:spPr>
          <a:xfrm>
            <a:off x="6865562" y="2754311"/>
            <a:ext cx="3809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气候特点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：气温将显著下降天气寒冷</a:t>
            </a:r>
          </a:p>
        </p:txBody>
      </p:sp>
      <p:sp>
        <p:nvSpPr>
          <p:cNvPr id="33" name="矩形 32"/>
          <p:cNvSpPr/>
          <p:nvPr/>
        </p:nvSpPr>
        <p:spPr>
          <a:xfrm>
            <a:off x="6867165" y="3274706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季节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：冬季</a:t>
            </a:r>
          </a:p>
        </p:txBody>
      </p:sp>
      <p:sp>
        <p:nvSpPr>
          <p:cNvPr id="34" name="矩形 33"/>
          <p:cNvSpPr/>
          <p:nvPr/>
        </p:nvSpPr>
        <p:spPr>
          <a:xfrm>
            <a:off x="6834304" y="3804424"/>
            <a:ext cx="3070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：每年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35" name="矩形 34"/>
          <p:cNvSpPr/>
          <p:nvPr/>
        </p:nvSpPr>
        <p:spPr>
          <a:xfrm>
            <a:off x="6846326" y="4337510"/>
            <a:ext cx="3289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太阳位置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：太阳到达黄经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</a:t>
            </a:r>
          </a:p>
        </p:txBody>
      </p:sp>
      <p:sp>
        <p:nvSpPr>
          <p:cNvPr id="36" name="矩形 35"/>
          <p:cNvSpPr/>
          <p:nvPr/>
        </p:nvSpPr>
        <p:spPr>
          <a:xfrm>
            <a:off x="6865562" y="4881060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前一节气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：小雪</a:t>
            </a:r>
          </a:p>
        </p:txBody>
      </p:sp>
      <p:sp>
        <p:nvSpPr>
          <p:cNvPr id="37" name="矩形 36"/>
          <p:cNvSpPr/>
          <p:nvPr/>
        </p:nvSpPr>
        <p:spPr>
          <a:xfrm>
            <a:off x="6865562" y="5410143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后一节气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：冬至</a:t>
            </a:r>
          </a:p>
        </p:txBody>
      </p:sp>
      <p:sp>
        <p:nvSpPr>
          <p:cNvPr id="38" name="矩形 37"/>
          <p:cNvSpPr/>
          <p:nvPr/>
        </p:nvSpPr>
        <p:spPr>
          <a:xfrm>
            <a:off x="6867165" y="5950720"/>
            <a:ext cx="375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属性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：农历二十四节气的十一月节令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79650" y="4470380"/>
            <a:ext cx="12538615" cy="2893707"/>
            <a:chOff x="-179650" y="4470380"/>
            <a:chExt cx="12538615" cy="2893707"/>
          </a:xfrm>
        </p:grpSpPr>
        <p:sp>
          <p:nvSpPr>
            <p:cNvPr id="19" name="矩形 18"/>
            <p:cNvSpPr/>
            <p:nvPr/>
          </p:nvSpPr>
          <p:spPr>
            <a:xfrm>
              <a:off x="-179650" y="4470380"/>
              <a:ext cx="12538615" cy="2893707"/>
            </a:xfrm>
            <a:prstGeom prst="rect">
              <a:avLst/>
            </a:prstGeom>
            <a:blipFill dpi="0" rotWithShape="1">
              <a:blip r:embed="rId3" cstate="screen">
                <a:alphaModFix amt="5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6342" y="5409282"/>
              <a:ext cx="12198342" cy="14487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75289" y="540068"/>
            <a:ext cx="8136263" cy="584775"/>
            <a:chOff x="3530600" y="605135"/>
            <a:chExt cx="5130800" cy="5847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4965700" y="605135"/>
              <a:ext cx="226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三侯</a:t>
              </a:r>
            </a:p>
          </p:txBody>
        </p:sp>
      </p:grpSp>
      <p:sp>
        <p:nvSpPr>
          <p:cNvPr id="7" name="菱形 6"/>
          <p:cNvSpPr/>
          <p:nvPr/>
        </p:nvSpPr>
        <p:spPr>
          <a:xfrm>
            <a:off x="4765729" y="1204563"/>
            <a:ext cx="2731973" cy="2557915"/>
          </a:xfrm>
          <a:prstGeom prst="diamond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8273876" y="1204563"/>
            <a:ext cx="2731974" cy="2557915"/>
          </a:xfrm>
          <a:prstGeom prst="diamond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1257583" y="1204563"/>
            <a:ext cx="2731971" cy="2557915"/>
          </a:xfrm>
          <a:prstGeom prst="diamond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46453" y="38511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一候寒号不鸣</a:t>
            </a:r>
          </a:p>
        </p:txBody>
      </p:sp>
      <p:sp>
        <p:nvSpPr>
          <p:cNvPr id="13" name="矩形 12"/>
          <p:cNvSpPr/>
          <p:nvPr/>
        </p:nvSpPr>
        <p:spPr>
          <a:xfrm>
            <a:off x="5308487" y="384215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二候虎始交</a:t>
            </a:r>
          </a:p>
        </p:txBody>
      </p:sp>
      <p:sp>
        <p:nvSpPr>
          <p:cNvPr id="11" name="矩形 10"/>
          <p:cNvSpPr/>
          <p:nvPr/>
        </p:nvSpPr>
        <p:spPr>
          <a:xfrm>
            <a:off x="1486926" y="4398267"/>
            <a:ext cx="2273283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此时因天气寒冷，寒号鸟也不再鸣叫了。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13345" y="4391014"/>
            <a:ext cx="2273283" cy="46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老虎开始有求偶行为</a:t>
            </a:r>
          </a:p>
        </p:txBody>
      </p:sp>
      <p:sp>
        <p:nvSpPr>
          <p:cNvPr id="14" name="矩形 13"/>
          <p:cNvSpPr/>
          <p:nvPr/>
        </p:nvSpPr>
        <p:spPr>
          <a:xfrm>
            <a:off x="8821998" y="384215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三候荔挺出</a:t>
            </a:r>
          </a:p>
        </p:txBody>
      </p:sp>
      <p:sp>
        <p:nvSpPr>
          <p:cNvPr id="15" name="矩形 14"/>
          <p:cNvSpPr/>
          <p:nvPr/>
        </p:nvSpPr>
        <p:spPr>
          <a:xfrm>
            <a:off x="8547130" y="4190519"/>
            <a:ext cx="22732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荔挺，为兰草的一种，也感到阳气的萌动而抽出新芽。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30576" y="62988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179650" y="4470380"/>
            <a:ext cx="12538615" cy="2893707"/>
            <a:chOff x="-179650" y="4470380"/>
            <a:chExt cx="12538615" cy="2893707"/>
          </a:xfrm>
        </p:grpSpPr>
        <p:sp>
          <p:nvSpPr>
            <p:cNvPr id="20" name="矩形 19"/>
            <p:cNvSpPr/>
            <p:nvPr/>
          </p:nvSpPr>
          <p:spPr>
            <a:xfrm>
              <a:off x="-179650" y="4470380"/>
              <a:ext cx="12538615" cy="2893707"/>
            </a:xfrm>
            <a:prstGeom prst="rect">
              <a:avLst/>
            </a:prstGeom>
            <a:blipFill dpi="0" rotWithShape="1">
              <a:blip r:embed="rId3" cstate="screen">
                <a:alphaModFix amt="5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-6342" y="5409282"/>
              <a:ext cx="12198342" cy="14487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179650" y="1552274"/>
            <a:ext cx="4267200" cy="46085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42711" y="553363"/>
            <a:ext cx="7893892" cy="584775"/>
            <a:chOff x="3530600" y="605135"/>
            <a:chExt cx="5130800" cy="58477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965700" y="605135"/>
              <a:ext cx="226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由来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87550" y="3777576"/>
            <a:ext cx="6565900" cy="1252726"/>
            <a:chOff x="2508208" y="3734584"/>
            <a:chExt cx="6565900" cy="1252726"/>
          </a:xfrm>
        </p:grpSpPr>
        <p:sp>
          <p:nvSpPr>
            <p:cNvPr id="8" name="矩形 7"/>
            <p:cNvSpPr/>
            <p:nvPr/>
          </p:nvSpPr>
          <p:spPr>
            <a:xfrm>
              <a:off x="2508208" y="3734584"/>
              <a:ext cx="6565900" cy="1252726"/>
            </a:xfrm>
            <a:prstGeom prst="rect">
              <a:avLst/>
            </a:prstGeom>
            <a:solidFill>
              <a:srgbClr val="9CC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597108" y="3799190"/>
              <a:ext cx="6477000" cy="112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dirty="0">
                  <a:cs typeface="+mn-ea"/>
                  <a:sym typeface="+mn-lt"/>
                </a:rPr>
                <a:t>“大雪，十一月节，至此而雪盛也。”</a:t>
              </a:r>
              <a:endParaRPr lang="en-US" altLang="zh-CN" dirty="0">
                <a:cs typeface="+mn-ea"/>
                <a:sym typeface="+mn-lt"/>
              </a:endParaRPr>
            </a:p>
            <a:p>
              <a:pPr algn="r">
                <a:lnSpc>
                  <a:spcPct val="200000"/>
                </a:lnSpc>
              </a:pPr>
              <a:r>
                <a:rPr lang="en-US" altLang="zh-CN" dirty="0">
                  <a:cs typeface="+mn-ea"/>
                  <a:sym typeface="+mn-lt"/>
                </a:rPr>
                <a:t>——《</a:t>
              </a:r>
              <a:r>
                <a:rPr lang="zh-CN" altLang="en-US" dirty="0">
                  <a:cs typeface="+mn-ea"/>
                  <a:sym typeface="+mn-lt"/>
                </a:rPr>
                <a:t>月令七十二候集解</a:t>
              </a:r>
              <a:r>
                <a:rPr lang="en-US" altLang="zh-CN" dirty="0">
                  <a:cs typeface="+mn-ea"/>
                  <a:sym typeface="+mn-lt"/>
                </a:rPr>
                <a:t>》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87550" y="2072061"/>
            <a:ext cx="6565900" cy="1252726"/>
            <a:chOff x="3822700" y="1935297"/>
            <a:chExt cx="6565900" cy="1252726"/>
          </a:xfrm>
        </p:grpSpPr>
        <p:sp>
          <p:nvSpPr>
            <p:cNvPr id="7" name="矩形 6"/>
            <p:cNvSpPr/>
            <p:nvPr/>
          </p:nvSpPr>
          <p:spPr>
            <a:xfrm>
              <a:off x="3822700" y="1935297"/>
              <a:ext cx="6565900" cy="1252726"/>
            </a:xfrm>
            <a:prstGeom prst="rect">
              <a:avLst/>
            </a:prstGeom>
            <a:solidFill>
              <a:srgbClr val="9CC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848100" y="1999904"/>
              <a:ext cx="6477000" cy="112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dirty="0">
                  <a:cs typeface="+mn-ea"/>
                  <a:sym typeface="+mn-lt"/>
                </a:rPr>
                <a:t>“大雪为节者，行于小雪为大雪。时雪转甚，故以大雪名节。”</a:t>
              </a:r>
              <a:endParaRPr lang="en-US" altLang="zh-CN" dirty="0">
                <a:cs typeface="+mn-ea"/>
                <a:sym typeface="+mn-lt"/>
              </a:endParaRPr>
            </a:p>
            <a:p>
              <a:pPr algn="r">
                <a:lnSpc>
                  <a:spcPct val="200000"/>
                </a:lnSpc>
              </a:pPr>
              <a:r>
                <a:rPr lang="en-US" altLang="zh-CN" dirty="0">
                  <a:cs typeface="+mn-ea"/>
                  <a:sym typeface="+mn-lt"/>
                </a:rPr>
                <a:t>——《</a:t>
              </a:r>
              <a:r>
                <a:rPr lang="zh-CN" altLang="en-US" dirty="0">
                  <a:cs typeface="+mn-ea"/>
                  <a:sym typeface="+mn-lt"/>
                </a:rPr>
                <a:t>三礼义宗</a:t>
              </a:r>
              <a:r>
                <a:rPr lang="en-US" altLang="zh-CN" dirty="0">
                  <a:cs typeface="+mn-ea"/>
                  <a:sym typeface="+mn-lt"/>
                </a:rPr>
                <a:t>》</a:t>
              </a:r>
              <a:r>
                <a:rPr lang="zh-CN" altLang="en-US" dirty="0">
                  <a:cs typeface="+mn-ea"/>
                  <a:sym typeface="+mn-lt"/>
                </a:rPr>
                <a:t>记载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40297" y="2209307"/>
            <a:ext cx="846445" cy="9782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940296" y="3924962"/>
            <a:ext cx="846445" cy="978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40529" y="591580"/>
            <a:ext cx="7387116" cy="584775"/>
            <a:chOff x="3530600" y="605135"/>
            <a:chExt cx="5130800" cy="58477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326472" y="605135"/>
              <a:ext cx="3539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的气候特征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5809" y="2045687"/>
            <a:ext cx="10109202" cy="2158985"/>
            <a:chOff x="406399" y="1968499"/>
            <a:chExt cx="10109202" cy="2158985"/>
          </a:xfrm>
          <a:blipFill>
            <a:blip r:embed="rId3"/>
            <a:stretch>
              <a:fillRect/>
            </a:stretch>
          </a:blipFill>
          <a:effectLst>
            <a:outerShdw blurRad="63500" dist="381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5" name="菱形 4"/>
            <p:cNvSpPr/>
            <p:nvPr/>
          </p:nvSpPr>
          <p:spPr>
            <a:xfrm>
              <a:off x="406399" y="1968499"/>
              <a:ext cx="2158985" cy="2158985"/>
            </a:xfrm>
            <a:prstGeom prst="diamond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菱形 5"/>
            <p:cNvSpPr/>
            <p:nvPr/>
          </p:nvSpPr>
          <p:spPr>
            <a:xfrm>
              <a:off x="3056471" y="1968499"/>
              <a:ext cx="2158985" cy="2158985"/>
            </a:xfrm>
            <a:prstGeom prst="diamond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5706543" y="1968499"/>
              <a:ext cx="2158985" cy="2158985"/>
            </a:xfrm>
            <a:prstGeom prst="diamond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8356616" y="1968499"/>
              <a:ext cx="2158985" cy="2158985"/>
            </a:xfrm>
            <a:prstGeom prst="diamond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226382" y="4078286"/>
            <a:ext cx="171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600" dirty="0">
                <a:cs typeface="+mn-ea"/>
                <a:sym typeface="+mn-lt"/>
              </a:rPr>
              <a:t>除华南和云南南部无冬区外，大地均已披上冬日盛装。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827755" y="4186008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600" dirty="0">
                <a:cs typeface="+mn-ea"/>
                <a:sym typeface="+mn-lt"/>
              </a:rPr>
              <a:t>东北、西北地区平均气温已降至</a:t>
            </a:r>
            <a:r>
              <a:rPr lang="en-US" altLang="zh-CN" sz="1400" b="1" spc="600" dirty="0">
                <a:cs typeface="+mn-ea"/>
                <a:sym typeface="+mn-lt"/>
              </a:rPr>
              <a:t>-10℃</a:t>
            </a:r>
            <a:endParaRPr lang="zh-CN" altLang="en-US" sz="1400" b="1" spc="6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77827" y="4094793"/>
            <a:ext cx="171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600" dirty="0">
                <a:cs typeface="+mn-ea"/>
                <a:sym typeface="+mn-lt"/>
              </a:rPr>
              <a:t>黄河流域和华北地区气温也稳定在</a:t>
            </a:r>
            <a:r>
              <a:rPr lang="en-US" altLang="zh-CN" sz="1400" b="1" spc="600" dirty="0">
                <a:cs typeface="+mn-ea"/>
                <a:sym typeface="+mn-lt"/>
              </a:rPr>
              <a:t>0℃</a:t>
            </a:r>
            <a:r>
              <a:rPr lang="zh-CN" altLang="en-US" sz="1400" b="1" spc="600" dirty="0">
                <a:cs typeface="+mn-ea"/>
                <a:sym typeface="+mn-lt"/>
              </a:rPr>
              <a:t>以下。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125792" y="4186008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spc="600" dirty="0">
                <a:cs typeface="+mn-ea"/>
                <a:sym typeface="+mn-lt"/>
              </a:rPr>
              <a:t>各地气温显替下降，常出现冰冻现象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79650" y="4470380"/>
            <a:ext cx="12538615" cy="2893707"/>
            <a:chOff x="-179650" y="4470380"/>
            <a:chExt cx="12538615" cy="2893707"/>
          </a:xfrm>
        </p:grpSpPr>
        <p:sp>
          <p:nvSpPr>
            <p:cNvPr id="23" name="矩形 22"/>
            <p:cNvSpPr/>
            <p:nvPr/>
          </p:nvSpPr>
          <p:spPr>
            <a:xfrm>
              <a:off x="-179650" y="4470380"/>
              <a:ext cx="12538615" cy="2893707"/>
            </a:xfrm>
            <a:prstGeom prst="rect">
              <a:avLst/>
            </a:prstGeom>
            <a:blipFill dpi="0" rotWithShape="1">
              <a:blip r:embed="rId8" cstate="screen">
                <a:alphaModFix amt="5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-6342" y="5409282"/>
              <a:ext cx="12198342" cy="14487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2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0017" y="570198"/>
            <a:ext cx="7620001" cy="584775"/>
            <a:chOff x="3530600" y="605135"/>
            <a:chExt cx="5130800" cy="584775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530600" y="1130300"/>
              <a:ext cx="5130800" cy="0"/>
            </a:xfrm>
            <a:prstGeom prst="line">
              <a:avLst/>
            </a:prstGeom>
            <a:ln w="38100" cap="rnd">
              <a:gradFill>
                <a:gsLst>
                  <a:gs pos="0">
                    <a:schemeClr val="bg1"/>
                  </a:gs>
                  <a:gs pos="51000">
                    <a:srgbClr val="D5E5F5"/>
                  </a:gs>
                  <a:gs pos="100000">
                    <a:schemeClr val="bg1"/>
                  </a:gs>
                </a:gsLst>
                <a:lin ang="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326472" y="605135"/>
              <a:ext cx="3539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【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大雪</a:t>
              </a:r>
              <a:r>
                <a:rPr lang="en-US" altLang="zh-CN" sz="3200" spc="600" dirty="0">
                  <a:solidFill>
                    <a:srgbClr val="5D74A6"/>
                  </a:solidFill>
                  <a:cs typeface="+mn-ea"/>
                  <a:sym typeface="+mn-lt"/>
                </a:rPr>
                <a:t>】</a:t>
              </a:r>
              <a:r>
                <a:rPr lang="zh-CN" altLang="en-US" sz="3200" spc="600" dirty="0">
                  <a:solidFill>
                    <a:srgbClr val="5D74A6"/>
                  </a:solidFill>
                  <a:cs typeface="+mn-ea"/>
                  <a:sym typeface="+mn-lt"/>
                </a:rPr>
                <a:t>的气候特点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440438" y="2988078"/>
            <a:ext cx="173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降温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098141" y="2957302"/>
            <a:ext cx="197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大雪（暴雪）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00288" y="2957301"/>
            <a:ext cx="197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雾霾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75696" y="2943762"/>
            <a:ext cx="197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冻雨（雨凇）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00528" y="2926524"/>
            <a:ext cx="197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D74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雾凇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41399" y="3590208"/>
            <a:ext cx="10109202" cy="2158985"/>
            <a:chOff x="406399" y="1968499"/>
            <a:chExt cx="10109202" cy="2158985"/>
          </a:xfrm>
          <a:blipFill>
            <a:blip r:embed="rId3"/>
            <a:stretch>
              <a:fillRect/>
            </a:stretch>
          </a:blipFill>
          <a:effectLst>
            <a:outerShdw blurRad="63500" dist="381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5" name="菱形 34"/>
            <p:cNvSpPr/>
            <p:nvPr/>
          </p:nvSpPr>
          <p:spPr>
            <a:xfrm>
              <a:off x="406399" y="1968499"/>
              <a:ext cx="2158985" cy="2158985"/>
            </a:xfrm>
            <a:prstGeom prst="diamond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3056471" y="1968499"/>
              <a:ext cx="2158985" cy="2158985"/>
            </a:xfrm>
            <a:prstGeom prst="diamond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5706543" y="1968499"/>
              <a:ext cx="2158985" cy="2158985"/>
            </a:xfrm>
            <a:prstGeom prst="diamond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8356616" y="1968499"/>
              <a:ext cx="2158985" cy="2158985"/>
            </a:xfrm>
            <a:prstGeom prst="diamond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箭头: 右 4"/>
          <p:cNvSpPr/>
          <p:nvPr/>
        </p:nvSpPr>
        <p:spPr>
          <a:xfrm>
            <a:off x="738130" y="2012974"/>
            <a:ext cx="10741446" cy="771170"/>
          </a:xfrm>
          <a:prstGeom prst="rightArrow">
            <a:avLst/>
          </a:prstGeom>
          <a:solidFill>
            <a:srgbClr val="5D7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冬季二四节气之大雪PPT模板.pptx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pks1ng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714</Words>
  <Application>Microsoft Office PowerPoint</Application>
  <PresentationFormat>宽屏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2022-03-11T03:14:25Z</dcterms:created>
  <dcterms:modified xsi:type="dcterms:W3CDTF">2023-01-10T09:42:33Z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41853F3F817046399E86980AD01D99AA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