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70864-E780-4ED5-9867-F1820F65F33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4513D-7CFA-40BD-9017-691E169950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AE825-60B7-4428-871C-883A2C7EBA62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4513D-7CFA-40BD-9017-691E169950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4191FF-6541-432F-86A4-863057574A0E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EBBB63-CC76-466C-A888-7EFC21C24F31}" type="slidenum">
              <a:rPr lang="en-US" altLang="zh-CN">
                <a:solidFill>
                  <a:prstClr val="black"/>
                </a:solidFill>
              </a:rPr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2C368-9EA6-4401-9A15-53F09A3A064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8C6F-119B-48E5-8C2E-920778B680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55900E-1675-4FF5-8424-A6F361E0D0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8D64F-C69D-4EC0-B6B4-7A7FDA17FC7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ACF26-1B55-4FEE-8BA4-30F142069A1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859B2-0326-4014-9C41-E143F76CB30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3B133-1463-4644-8631-FC6B0C5830F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7B304-D990-40EB-97E5-5E94EBC1D45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4E0A-A84E-48AA-B42C-7E2756ABC35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55413-9D37-4307-A05F-8167404C887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8F8F8-B515-4EE1-B2B8-A4FB7257B98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539545-1D92-44F3-8F19-96CC42BBBEE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19.x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0" y="1955800"/>
            <a:ext cx="9144000" cy="120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6751" tIns="48376" rIns="96751" bIns="48376">
            <a:spAutoFit/>
          </a:bodyPr>
          <a:lstStyle>
            <a:lvl1pPr defTabSz="9683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84505" defTabSz="9683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68375" defTabSz="9683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50975" defTabSz="9683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935480" defTabSz="9683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392680" defTabSz="9683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849880" defTabSz="9683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307080" defTabSz="9683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764280" defTabSz="9683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None/>
            </a:pPr>
            <a:r>
              <a:rPr kumimoji="0" lang="en-US" altLang="zh-CN" sz="7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10.1 </a:t>
            </a:r>
            <a:r>
              <a:rPr kumimoji="0" lang="zh-CN" altLang="en-US" sz="7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不等式</a:t>
            </a:r>
            <a:endParaRPr kumimoji="0" lang="zh-CN" altLang="en-US" sz="19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3257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292350" y="847725"/>
            <a:ext cx="62753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</a:rPr>
              <a:t>   </a:t>
            </a:r>
            <a:r>
              <a:rPr kumimoji="1" lang="zh-CN" altLang="en-US" sz="3200" b="1">
                <a:solidFill>
                  <a:srgbClr val="000000"/>
                </a:solidFill>
              </a:rPr>
              <a:t>如何表示下面气温之间的关系？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</a:rPr>
              <a:t>   某城市某天的最低气温是</a:t>
            </a:r>
            <a:r>
              <a:rPr kumimoji="1" lang="en-US" altLang="zh-CN" sz="3200" b="1">
                <a:solidFill>
                  <a:srgbClr val="000000"/>
                </a:solidFill>
              </a:rPr>
              <a:t>-2℃,</a:t>
            </a:r>
            <a:r>
              <a:rPr kumimoji="1" lang="zh-CN" altLang="en-US" sz="3200" b="1">
                <a:solidFill>
                  <a:srgbClr val="000000"/>
                </a:solidFill>
              </a:rPr>
              <a:t>最高气温是</a:t>
            </a:r>
            <a:r>
              <a:rPr kumimoji="1" lang="en-US" altLang="zh-CN" sz="3200" b="1">
                <a:solidFill>
                  <a:srgbClr val="000000"/>
                </a:solidFill>
              </a:rPr>
              <a:t>6℃,</a:t>
            </a:r>
            <a:r>
              <a:rPr kumimoji="1" lang="zh-CN" altLang="en-US" sz="3200" b="1">
                <a:solidFill>
                  <a:srgbClr val="000000"/>
                </a:solidFill>
              </a:rPr>
              <a:t>该市这天某一时刻的气温是</a:t>
            </a:r>
            <a:r>
              <a:rPr kumimoji="1" lang="en-US" altLang="zh-CN" sz="3200" b="1">
                <a:solidFill>
                  <a:srgbClr val="000000"/>
                </a:solidFill>
              </a:rPr>
              <a:t>t℃;</a:t>
            </a:r>
          </a:p>
        </p:txBody>
      </p:sp>
      <p:pic>
        <p:nvPicPr>
          <p:cNvPr id="103429" name="Picture 5" descr="DSCN12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4813" y="3173413"/>
            <a:ext cx="4891087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1" name="Picture 7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754063"/>
            <a:ext cx="1225550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5456238" y="2617788"/>
            <a:ext cx="28749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baseline="30000">
                <a:solidFill>
                  <a:srgbClr val="FF0000"/>
                </a:solidFill>
              </a:rPr>
              <a:t>解</a:t>
            </a:r>
            <a:r>
              <a:rPr lang="en-US" altLang="zh-CN" sz="4000" b="1" baseline="30000">
                <a:solidFill>
                  <a:srgbClr val="FF0000"/>
                </a:solidFill>
              </a:rPr>
              <a:t>: -2≤t ≤6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5832475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1" name="Picture 3" descr="w0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1447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27050" y="1341438"/>
            <a:ext cx="2743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试一试</a:t>
            </a:r>
          </a:p>
        </p:txBody>
      </p:sp>
      <p:pic>
        <p:nvPicPr>
          <p:cNvPr id="114693" name="Picture 5" descr="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908050"/>
            <a:ext cx="20288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3132138" y="260350"/>
            <a:ext cx="4032250" cy="1944688"/>
          </a:xfrm>
          <a:prstGeom prst="wedgeRoundRectCallout">
            <a:avLst>
              <a:gd name="adj1" fmla="val -48583"/>
              <a:gd name="adj2" fmla="val 136778"/>
              <a:gd name="adj3" fmla="val 16667"/>
            </a:avLst>
          </a:prstGeom>
          <a:solidFill>
            <a:schemeClr val="bg1"/>
          </a:solidFill>
          <a:ln w="2857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</a:rPr>
              <a:t>建设中的三峡水电站的水库水位在</a:t>
            </a:r>
            <a:r>
              <a:rPr kumimoji="1" lang="en-US" altLang="zh-CN" sz="2400" b="1">
                <a:solidFill>
                  <a:srgbClr val="000000"/>
                </a:solidFill>
              </a:rPr>
              <a:t>145-175m</a:t>
            </a:r>
            <a:r>
              <a:rPr kumimoji="1" lang="zh-CN" altLang="en-US" sz="2400" b="1">
                <a:solidFill>
                  <a:srgbClr val="000000"/>
                </a:solidFill>
              </a:rPr>
              <a:t>（包括</a:t>
            </a:r>
            <a:r>
              <a:rPr kumimoji="1" lang="en-US" altLang="zh-CN" sz="2400" b="1">
                <a:solidFill>
                  <a:srgbClr val="000000"/>
                </a:solidFill>
              </a:rPr>
              <a:t>145m</a:t>
            </a:r>
            <a:r>
              <a:rPr kumimoji="1" lang="zh-CN" altLang="en-US" sz="2400" b="1">
                <a:solidFill>
                  <a:srgbClr val="000000"/>
                </a:solidFill>
              </a:rPr>
              <a:t>，</a:t>
            </a:r>
            <a:r>
              <a:rPr kumimoji="1" lang="en-US" altLang="zh-CN" sz="2400" b="1">
                <a:solidFill>
                  <a:srgbClr val="000000"/>
                </a:solidFill>
              </a:rPr>
              <a:t>175m</a:t>
            </a:r>
            <a:r>
              <a:rPr kumimoji="1" lang="zh-CN" altLang="en-US" sz="2400" b="1">
                <a:solidFill>
                  <a:srgbClr val="000000"/>
                </a:solidFill>
              </a:rPr>
              <a:t>）时，发电机能正常工作，设水库水位为</a:t>
            </a:r>
            <a:r>
              <a:rPr kumimoji="1" lang="en-US" altLang="zh-CN" sz="2400" b="1">
                <a:solidFill>
                  <a:srgbClr val="000000"/>
                </a:solidFill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</a:rPr>
              <a:t>（</a:t>
            </a:r>
            <a:r>
              <a:rPr kumimoji="1" lang="en-US" altLang="zh-CN" sz="2400" b="1">
                <a:solidFill>
                  <a:srgbClr val="000000"/>
                </a:solidFill>
              </a:rPr>
              <a:t>m</a:t>
            </a:r>
            <a:r>
              <a:rPr kumimoji="1" lang="zh-CN" altLang="en-US" sz="2400" b="1">
                <a:solidFill>
                  <a:srgbClr val="000000"/>
                </a:solidFill>
              </a:rPr>
              <a:t>）。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6300788" y="2852738"/>
            <a:ext cx="2090737" cy="1992312"/>
          </a:xfrm>
          <a:prstGeom prst="wedgeRoundRectCallout">
            <a:avLst>
              <a:gd name="adj1" fmla="val 39065"/>
              <a:gd name="adj2" fmla="val -113185"/>
              <a:gd name="adj3" fmla="val 16667"/>
            </a:avLst>
          </a:prstGeom>
          <a:solidFill>
            <a:schemeClr val="bg1"/>
          </a:solidFill>
          <a:ln w="28575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你能用关于</a:t>
            </a:r>
            <a:r>
              <a:rPr kumimoji="1" lang="en-US" altLang="zh-CN" sz="24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的一个式子刻画水位需满足的高度要求吗？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081713" y="5459413"/>
            <a:ext cx="2859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baseline="30000">
                <a:solidFill>
                  <a:srgbClr val="0000FF"/>
                </a:solidFill>
              </a:rPr>
              <a:t>解</a:t>
            </a:r>
            <a:r>
              <a:rPr lang="en-US" altLang="zh-CN" sz="4000" b="1" baseline="30000">
                <a:solidFill>
                  <a:srgbClr val="0000FF"/>
                </a:solidFill>
              </a:rPr>
              <a:t>:145 ≤x ≤175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nimBg="1"/>
      <p:bldP spid="114695" grpId="0" animBg="1"/>
      <p:bldP spid="1146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522288" y="1306513"/>
            <a:ext cx="8621712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 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1.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用不等式表示：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</a:rPr>
              <a:t>①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a 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是负数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</a:rPr>
              <a:t> ②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与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的和大于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2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</a:rPr>
              <a:t> ③ x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与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a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的差小于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2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</a:rPr>
              <a:t> ④x 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与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y 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的差是非负数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</a:rPr>
              <a:t>2.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理解下列具有“最”字的实例，写出不等式：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</a:rPr>
              <a:t>①火车提速后，时速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v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最高可达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140km/h;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</a:rPr>
              <a:t>②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某班学生身高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h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最高的为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1.74m;</a:t>
            </a:r>
          </a:p>
          <a:p>
            <a:pPr indent="1333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</a:rPr>
              <a:t>③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某班学生家到学校的路程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s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最远是</a:t>
            </a:r>
            <a:r>
              <a:rPr kumimoji="1" lang="en-US" altLang="zh-CN" sz="3200" b="1" dirty="0">
                <a:solidFill>
                  <a:srgbClr val="000000"/>
                </a:solidFill>
              </a:rPr>
              <a:t>4km.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。</a:t>
            </a:r>
          </a:p>
        </p:txBody>
      </p:sp>
      <p:pic>
        <p:nvPicPr>
          <p:cNvPr id="107525" name="Picture 5" descr="BOOK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175" y="636588"/>
            <a:ext cx="103663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WordArt 6"/>
          <p:cNvSpPr>
            <a:spLocks noChangeArrowheads="1" noChangeShapeType="1" noTextEdit="1"/>
          </p:cNvSpPr>
          <p:nvPr/>
        </p:nvSpPr>
        <p:spPr bwMode="auto">
          <a:xfrm>
            <a:off x="1506538" y="647700"/>
            <a:ext cx="1849437" cy="4873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B2B2B2"/>
                  </a:solidFill>
                  <a:miter lim="800000"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简单练习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733800" y="533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900113" y="1412875"/>
            <a:ext cx="7272337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3.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根据下列数量关系列出不等式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(1)a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是正数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(2)y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倍与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6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的和比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(3)x</a:t>
            </a:r>
            <a:r>
              <a:rPr kumimoji="1"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  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减去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10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不大于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(4)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设</a:t>
            </a:r>
            <a:r>
              <a:rPr kumimoji="1" lang="en-US" altLang="zh-CN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a,b,c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为一个三角形的三条边长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,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两边之和大于第三边。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492500" y="22050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＞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435600" y="2924175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2y+6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＜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219700" y="3789363"/>
            <a:ext cx="3313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kumimoji="1"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-10≤10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948488" y="5084763"/>
            <a:ext cx="1728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b+c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＞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5435600" y="5059363"/>
            <a:ext cx="1462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</a:rPr>
              <a:t>a+c</a:t>
            </a:r>
            <a:r>
              <a:rPr kumimoji="1" lang="zh-CN" altLang="en-US" sz="2800" b="1">
                <a:solidFill>
                  <a:srgbClr val="FF0000"/>
                </a:solidFill>
              </a:rPr>
              <a:t>＞</a:t>
            </a:r>
            <a:r>
              <a:rPr kumimoji="1" lang="en-US" altLang="zh-CN" sz="2800" b="1">
                <a:solidFill>
                  <a:srgbClr val="FF0000"/>
                </a:solidFill>
              </a:rPr>
              <a:t>b</a:t>
            </a:r>
            <a:r>
              <a:rPr kumimoji="1" lang="en-US" altLang="zh-CN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995738" y="5059363"/>
            <a:ext cx="1363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</a:rPr>
              <a:t>a+b</a:t>
            </a:r>
            <a:r>
              <a:rPr kumimoji="1" lang="zh-CN" altLang="en-US" sz="2800" b="1">
                <a:solidFill>
                  <a:srgbClr val="FF0000"/>
                </a:solidFill>
              </a:rPr>
              <a:t>＞</a:t>
            </a:r>
            <a:r>
              <a:rPr kumimoji="1" lang="en-US" altLang="zh-CN" sz="28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/>
      <p:bldP spid="33809" grpId="0"/>
      <p:bldP spid="33810" grpId="0"/>
      <p:bldP spid="33811" grpId="0"/>
      <p:bldP spid="33812" grpId="0"/>
      <p:bldP spid="338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3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4325" y="1131888"/>
            <a:ext cx="1295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95288" y="1773238"/>
            <a:ext cx="8748712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</a:rPr>
              <a:t>4.</a:t>
            </a:r>
            <a:r>
              <a:rPr kumimoji="1" lang="zh-CN" altLang="en-US" sz="3200">
                <a:solidFill>
                  <a:srgbClr val="000000"/>
                </a:solidFill>
              </a:rPr>
              <a:t>选择适当的不等号填空：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</a:rPr>
              <a:t>1</a:t>
            </a:r>
            <a:r>
              <a:rPr kumimoji="1" lang="zh-CN" altLang="en-US" sz="3200">
                <a:solidFill>
                  <a:srgbClr val="000000"/>
                </a:solidFill>
              </a:rPr>
              <a:t>）</a:t>
            </a:r>
            <a:r>
              <a:rPr kumimoji="1" lang="en-US" altLang="zh-CN" sz="3200">
                <a:solidFill>
                  <a:srgbClr val="000000"/>
                </a:solidFill>
              </a:rPr>
              <a:t>2</a:t>
            </a:r>
            <a:r>
              <a:rPr kumimoji="1" lang="zh-CN" altLang="en-US" sz="3200">
                <a:solidFill>
                  <a:srgbClr val="000000"/>
                </a:solidFill>
              </a:rPr>
              <a:t>＿＿</a:t>
            </a:r>
            <a:r>
              <a:rPr kumimoji="1" lang="en-US" altLang="zh-CN" sz="3200">
                <a:solidFill>
                  <a:srgbClr val="000000"/>
                </a:solidFill>
              </a:rPr>
              <a:t>3</a:t>
            </a:r>
            <a:r>
              <a:rPr kumimoji="1" lang="zh-CN" altLang="en-US" sz="3200">
                <a:solidFill>
                  <a:srgbClr val="000000"/>
                </a:solidFill>
              </a:rPr>
              <a:t>；  （</a:t>
            </a:r>
            <a:r>
              <a:rPr kumimoji="1" lang="en-US" altLang="zh-CN" sz="3200">
                <a:solidFill>
                  <a:srgbClr val="000000"/>
                </a:solidFill>
              </a:rPr>
              <a:t>2</a:t>
            </a:r>
            <a:r>
              <a:rPr kumimoji="1" lang="zh-CN" altLang="en-US" sz="3200">
                <a:solidFill>
                  <a:srgbClr val="000000"/>
                </a:solidFill>
              </a:rPr>
              <a:t>）－ ∏   ＿＿  －</a:t>
            </a:r>
            <a:r>
              <a:rPr kumimoji="1" lang="en-US" altLang="zh-CN" sz="3200">
                <a:solidFill>
                  <a:srgbClr val="000000"/>
                </a:solidFill>
              </a:rPr>
              <a:t>3.5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</a:rPr>
              <a:t>3</a:t>
            </a:r>
            <a:r>
              <a:rPr kumimoji="1" lang="zh-CN" altLang="en-US" sz="3200">
                <a:solidFill>
                  <a:srgbClr val="000000"/>
                </a:solidFill>
              </a:rPr>
              <a:t>）－</a:t>
            </a:r>
            <a:r>
              <a:rPr kumimoji="1" lang="en-US" altLang="zh-CN" sz="3200">
                <a:solidFill>
                  <a:srgbClr val="000000"/>
                </a:solidFill>
              </a:rPr>
              <a:t>a</a:t>
            </a:r>
            <a:r>
              <a:rPr kumimoji="1" lang="en-US" altLang="zh-CN" sz="3200" baseline="30000">
                <a:solidFill>
                  <a:srgbClr val="000000"/>
                </a:solidFill>
              </a:rPr>
              <a:t>2</a:t>
            </a:r>
            <a:r>
              <a:rPr kumimoji="1" lang="zh-CN" altLang="en-US" sz="3200">
                <a:solidFill>
                  <a:srgbClr val="000000"/>
                </a:solidFill>
              </a:rPr>
              <a:t>＿＿</a:t>
            </a:r>
            <a:r>
              <a:rPr kumimoji="1" lang="en-US" altLang="zh-CN" sz="3200">
                <a:solidFill>
                  <a:srgbClr val="000000"/>
                </a:solidFill>
              </a:rPr>
              <a:t>0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</a:rPr>
              <a:t>4</a:t>
            </a:r>
            <a:r>
              <a:rPr kumimoji="1" lang="zh-CN" altLang="en-US" sz="3200">
                <a:solidFill>
                  <a:srgbClr val="000000"/>
                </a:solidFill>
              </a:rPr>
              <a:t>）若</a:t>
            </a:r>
            <a:r>
              <a:rPr kumimoji="1" lang="en-US" altLang="zh-CN" sz="3200">
                <a:solidFill>
                  <a:srgbClr val="000000"/>
                </a:solidFill>
              </a:rPr>
              <a:t>x≠y,</a:t>
            </a:r>
            <a:r>
              <a:rPr kumimoji="1" lang="zh-CN" altLang="en-US" sz="3200">
                <a:solidFill>
                  <a:srgbClr val="000000"/>
                </a:solidFill>
              </a:rPr>
              <a:t>则－</a:t>
            </a:r>
            <a:r>
              <a:rPr kumimoji="1" lang="en-US" altLang="zh-CN" sz="3200">
                <a:solidFill>
                  <a:srgbClr val="000000"/>
                </a:solidFill>
              </a:rPr>
              <a:t>x</a:t>
            </a:r>
            <a:r>
              <a:rPr kumimoji="1" lang="zh-CN" altLang="en-US" sz="3200">
                <a:solidFill>
                  <a:srgbClr val="000000"/>
                </a:solidFill>
              </a:rPr>
              <a:t>＿＿－</a:t>
            </a:r>
            <a:r>
              <a:rPr kumimoji="1" lang="en-US" altLang="zh-CN" sz="3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1908175" y="2565400"/>
            <a:ext cx="539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5851525" y="2659063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2268538" y="3651250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</a:rPr>
              <a:t>≤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3924300" y="4672013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</a:rPr>
              <a:t>≠</a:t>
            </a:r>
          </a:p>
        </p:txBody>
      </p:sp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5" imgW="114300" imgH="215900" progId="Equation.3">
                  <p:embed/>
                </p:oleObj>
              </mc:Choice>
              <mc:Fallback>
                <p:oleObj name="公式" r:id="rId5" imgW="1143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/>
      <p:bldP spid="86025" grpId="0"/>
      <p:bldP spid="86026" grpId="0"/>
      <p:bldP spid="860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2009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5.</a:t>
            </a:r>
            <a:r>
              <a:rPr lang="zh-CN" altLang="en-US" sz="3600" b="1" dirty="0">
                <a:solidFill>
                  <a:srgbClr val="000000"/>
                </a:solidFill>
              </a:rPr>
              <a:t>根据下列数量关系列出不等式：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</a:rPr>
              <a:t>x</a:t>
            </a:r>
            <a:r>
              <a:rPr lang="zh-CN" altLang="en-US" sz="3600" b="1" dirty="0">
                <a:solidFill>
                  <a:srgbClr val="000000"/>
                </a:solidFill>
              </a:rPr>
              <a:t>的</a:t>
            </a:r>
            <a:r>
              <a:rPr lang="en-US" altLang="zh-CN" sz="3600" b="1" dirty="0">
                <a:solidFill>
                  <a:srgbClr val="000000"/>
                </a:solidFill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</a:rPr>
              <a:t>倍小于</a:t>
            </a: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</a:rPr>
              <a:t>y</a:t>
            </a:r>
            <a:r>
              <a:rPr lang="zh-CN" altLang="en-US" sz="3600" b="1" dirty="0">
                <a:solidFill>
                  <a:srgbClr val="000000"/>
                </a:solidFill>
              </a:rPr>
              <a:t>减去</a:t>
            </a:r>
            <a:r>
              <a:rPr lang="en-US" altLang="zh-CN" sz="3600" b="1" dirty="0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不大于</a:t>
            </a: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</a:rPr>
              <a:t>x</a:t>
            </a:r>
            <a:r>
              <a:rPr lang="zh-CN" altLang="en-US" sz="3600" b="1" dirty="0">
                <a:solidFill>
                  <a:srgbClr val="000000"/>
                </a:solidFill>
              </a:rPr>
              <a:t>的</a:t>
            </a: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倍与</a:t>
            </a:r>
            <a:r>
              <a:rPr lang="en-US" altLang="zh-CN" sz="3600" b="1" dirty="0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的和大于</a:t>
            </a:r>
            <a:r>
              <a:rPr lang="en-US" altLang="zh-CN" sz="3600" b="1" dirty="0">
                <a:solidFill>
                  <a:srgbClr val="000000"/>
                </a:solidFill>
              </a:rPr>
              <a:t>x</a:t>
            </a:r>
            <a:r>
              <a:rPr lang="zh-CN" altLang="en-US" sz="3600" b="1" dirty="0">
                <a:solidFill>
                  <a:srgbClr val="000000"/>
                </a:solidFill>
              </a:rPr>
              <a:t>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 （</a:t>
            </a:r>
            <a:r>
              <a:rPr lang="en-US" altLang="zh-CN" sz="3600" b="1" dirty="0">
                <a:solidFill>
                  <a:srgbClr val="000000"/>
                </a:solidFill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</a:rPr>
              <a:t>的一半不小于－</a:t>
            </a:r>
            <a:r>
              <a:rPr lang="en-US" altLang="zh-CN" sz="3600" b="1" dirty="0">
                <a:solidFill>
                  <a:srgbClr val="000000"/>
                </a:solidFill>
              </a:rPr>
              <a:t>7</a:t>
            </a:r>
            <a:r>
              <a:rPr lang="zh-CN" altLang="en-US" sz="3600" b="1" dirty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580063" y="2060575"/>
            <a:ext cx="109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4x&lt;3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580063" y="2924175"/>
            <a:ext cx="1684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y-1 </a:t>
            </a:r>
            <a:r>
              <a:rPr kumimoji="1" lang="en-US" altLang="zh-CN" sz="3600" b="1">
                <a:solidFill>
                  <a:srgbClr val="FF0000"/>
                </a:solidFill>
              </a:rPr>
              <a:t>≤2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6704013" y="3751263"/>
            <a:ext cx="186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</a:rPr>
              <a:t>2x+1&gt;x</a:t>
            </a:r>
          </a:p>
        </p:txBody>
      </p:sp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6300788" y="4365625"/>
          <a:ext cx="21590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622300" imgH="520700" progId="Equation.DSMT4">
                  <p:embed/>
                </p:oleObj>
              </mc:Choice>
              <mc:Fallback>
                <p:oleObj name="Equation" r:id="rId4" imgW="622300" imgH="5207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365625"/>
                        <a:ext cx="21590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25" name="Picture 13" descr="102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81888" y="1231900"/>
            <a:ext cx="108585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19" grpId="0"/>
      <p:bldP spid="901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d02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375" y="260350"/>
            <a:ext cx="2305050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3" name="WordArt 11"/>
          <p:cNvSpPr>
            <a:spLocks noChangeArrowheads="1" noChangeShapeType="1" noTextEdit="1"/>
          </p:cNvSpPr>
          <p:nvPr/>
        </p:nvSpPr>
        <p:spPr bwMode="auto">
          <a:xfrm rot="383576">
            <a:off x="468313" y="454025"/>
            <a:ext cx="2808287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16424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继续学习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95288" y="1844675"/>
            <a:ext cx="85693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下列问题中的数量关系能用等式表示吗？若不能</a:t>
            </a:r>
            <a:r>
              <a:rPr kumimoji="1" lang="en-US" altLang="zh-CN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应该用怎样的式子来表示</a:t>
            </a:r>
            <a:r>
              <a:rPr kumimoji="1" lang="en-US" altLang="zh-CN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(1)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根据科学家测定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太阳表面的温度不低于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6000℃.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设太阳表面的温度为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t(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℃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怎样表示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t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6000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之间的关系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92166" name="Text Box 1030"/>
          <p:cNvSpPr txBox="1">
            <a:spLocks noChangeArrowheads="1"/>
          </p:cNvSpPr>
          <p:nvPr/>
        </p:nvSpPr>
        <p:spPr bwMode="auto">
          <a:xfrm>
            <a:off x="2859088" y="5267325"/>
            <a:ext cx="422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</a:rPr>
              <a:t>解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: t ≥6000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 animBg="1"/>
      <p:bldP spid="921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14300" imgH="215900" progId="Equation.3">
                  <p:embed/>
                </p:oleObj>
              </mc:Choice>
              <mc:Fallback>
                <p:oleObj name="Equation" r:id="rId3" imgW="114300" imgH="2159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14300" imgH="215900" progId="Equation.3">
                  <p:embed/>
                </p:oleObj>
              </mc:Choice>
              <mc:Fallback>
                <p:oleObj name="Equation" r:id="rId5" imgW="114300" imgH="2159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114300" imgH="215900" progId="Equation.3">
                  <p:embed/>
                </p:oleObj>
              </mc:Choice>
              <mc:Fallback>
                <p:oleObj name="Equation" r:id="rId6" imgW="114300" imgH="2159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827088" y="692150"/>
            <a:ext cx="69865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(2)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天平左盘放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个乒乓球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右盘放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克砝码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天平倾斜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设每个乒乓球的质量为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x(g),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怎样表示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与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之间的关系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pic>
        <p:nvPicPr>
          <p:cNvPr id="31760" name="Picture 16" descr="DSC0257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76375" y="3429000"/>
            <a:ext cx="5689600" cy="269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148013" y="2787650"/>
            <a:ext cx="35718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40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:3x</a:t>
            </a:r>
            <a:r>
              <a:rPr lang="zh-CN" altLang="en-US" sz="40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40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11188" y="620713"/>
            <a:ext cx="81375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小聪和小明玩跷跷板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大家都不用力时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跷跷板左低右高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小聪的身体质量为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p(Kg),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书包的质量为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2Kg,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小明的身体质量为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q(kg),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怎样表示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p,q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之间的关系</a:t>
            </a:r>
            <a:r>
              <a:rPr kumimoji="1"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pic>
        <p:nvPicPr>
          <p:cNvPr id="34829" name="Picture 13" descr="DSC025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3530600"/>
            <a:ext cx="5184775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786063" y="3046413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44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:p+2</a:t>
            </a:r>
            <a:r>
              <a:rPr lang="zh-CN" altLang="en-US" sz="44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44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WordArt 2"/>
          <p:cNvSpPr>
            <a:spLocks noChangeArrowheads="1" noChangeShapeType="1" noTextEdit="1"/>
          </p:cNvSpPr>
          <p:nvPr/>
        </p:nvSpPr>
        <p:spPr bwMode="auto">
          <a:xfrm>
            <a:off x="2209800" y="1828800"/>
            <a:ext cx="42672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54349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说一说</a:t>
            </a:r>
          </a:p>
        </p:txBody>
      </p:sp>
      <p:pic>
        <p:nvPicPr>
          <p:cNvPr id="97283" name="Picture 3" descr="GTH_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565400"/>
            <a:ext cx="1143000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835150" y="3500438"/>
            <a:ext cx="4321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993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收获和体会</a:t>
            </a:r>
          </a:p>
        </p:txBody>
      </p:sp>
      <p:pic>
        <p:nvPicPr>
          <p:cNvPr id="97285" name="Picture 5" descr="卡通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2565400"/>
            <a:ext cx="1436688" cy="1905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506538" y="4594225"/>
            <a:ext cx="63515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1. 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不等式是刻画现实世界的一种模型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2. 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学会用不等式表示实例。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420813" y="5688013"/>
            <a:ext cx="651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baseline="30000">
                <a:solidFill>
                  <a:srgbClr val="0000FF"/>
                </a:solidFill>
              </a:rPr>
              <a:t>你还有需要老师和同学们帮你解决的问题吗？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3276600" y="2420938"/>
            <a:ext cx="1727200" cy="7921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79388" y="2498725"/>
            <a:ext cx="8785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在日常生活中，</a:t>
            </a: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同类量</a:t>
            </a:r>
            <a:r>
              <a:rPr lang="zh-CN" altLang="en-US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之间常常存在不等关系</a:t>
            </a:r>
            <a:r>
              <a:rPr lang="en-US" altLang="zh-CN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2987675" y="50800"/>
            <a:ext cx="4968875" cy="1871663"/>
          </a:xfrm>
          <a:prstGeom prst="cloudCallout">
            <a:avLst>
              <a:gd name="adj1" fmla="val -24727"/>
              <a:gd name="adj2" fmla="val 82486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如长度和长度，质量与质量，体积与体积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39750" y="1476375"/>
            <a:ext cx="29448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        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一辆轿车在公路上的行驶速度是</a:t>
            </a:r>
            <a:r>
              <a:rPr kumimoji="1" lang="en-US" altLang="zh-CN" sz="2800" b="1" dirty="0" err="1">
                <a:solidFill>
                  <a:srgbClr val="000000"/>
                </a:solidFill>
              </a:rPr>
              <a:t>akm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/h,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已知公路对轿车的限速是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100km/h,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</a:rPr>
              <a:t>那么可以表示为</a:t>
            </a:r>
          </a:p>
        </p:txBody>
      </p:sp>
      <p:pic>
        <p:nvPicPr>
          <p:cNvPr id="98312" name="Picture 8" descr="DSCN12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62438" y="1579563"/>
            <a:ext cx="3292475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3" name="Picture 9" descr="BOO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8088" y="2871788"/>
            <a:ext cx="10366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955675" y="4471988"/>
            <a:ext cx="251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dirty="0">
                <a:solidFill>
                  <a:srgbClr val="FF0000"/>
                </a:solidFill>
              </a:rPr>
              <a:t>a≤100</a:t>
            </a:r>
          </a:p>
        </p:txBody>
      </p:sp>
      <p:pic>
        <p:nvPicPr>
          <p:cNvPr id="98315" name="Picture 11" descr="小人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7250" y="401638"/>
            <a:ext cx="12192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931988" y="492125"/>
            <a:ext cx="72120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用数学式子表示下面数量之间的关系：</a:t>
            </a:r>
            <a:endParaRPr kumimoji="1"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某种袋装牛奶中，每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克牛奶含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蛋白质、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脂肪，这种牛奶的营养成份含量如下表：</a:t>
            </a:r>
            <a:endParaRPr kumimoji="1"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02502" name="Group 102"/>
          <p:cNvGraphicFramePr>
            <a:graphicFrameLocks noGrp="1"/>
          </p:cNvGraphicFramePr>
          <p:nvPr/>
        </p:nvGraphicFramePr>
        <p:xfrm>
          <a:off x="925513" y="3122613"/>
          <a:ext cx="5410200" cy="2935288"/>
        </p:xfrm>
        <a:graphic>
          <a:graphicData uri="http://schemas.openxmlformats.org/drawingml/2006/table">
            <a:tbl>
              <a:tblPr/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营养成份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含量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蛋白质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≥2.9 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脂肪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≥3. 1 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非脂乳固体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≥8.1 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455" name="Rectangle 55"/>
          <p:cNvSpPr>
            <a:spLocks noChangeArrowheads="1"/>
          </p:cNvSpPr>
          <p:nvPr/>
        </p:nvSpPr>
        <p:spPr bwMode="auto">
          <a:xfrm>
            <a:off x="2197100" y="2560638"/>
            <a:ext cx="2967038" cy="366712"/>
          </a:xfrm>
          <a:prstGeom prst="rect">
            <a:avLst/>
          </a:prstGeom>
          <a:solidFill>
            <a:srgbClr val="0CC7D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>
                <a:solidFill>
                  <a:srgbClr val="000000"/>
                </a:solidFill>
              </a:rPr>
              <a:t>营养成份表：</a:t>
            </a:r>
            <a:r>
              <a:rPr kumimoji="1" lang="en-US" altLang="zh-CN" b="1">
                <a:solidFill>
                  <a:srgbClr val="000000"/>
                </a:solidFill>
              </a:rPr>
              <a:t>(</a:t>
            </a:r>
            <a:r>
              <a:rPr kumimoji="1" lang="zh-CN" altLang="en-US" b="1">
                <a:solidFill>
                  <a:srgbClr val="000000"/>
                </a:solidFill>
              </a:rPr>
              <a:t>每</a:t>
            </a:r>
            <a:r>
              <a:rPr kumimoji="1" lang="en-US" altLang="zh-CN" b="1">
                <a:solidFill>
                  <a:srgbClr val="000000"/>
                </a:solidFill>
              </a:rPr>
              <a:t>100g)</a:t>
            </a:r>
            <a:r>
              <a:rPr kumimoji="1" lang="en-US" altLang="zh-CN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2493" name="Picture 93" descr="w0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1447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4" name="Text Box 94"/>
          <p:cNvSpPr txBox="1">
            <a:spLocks noChangeArrowheads="1"/>
          </p:cNvSpPr>
          <p:nvPr/>
        </p:nvSpPr>
        <p:spPr bwMode="auto">
          <a:xfrm>
            <a:off x="338138" y="1355725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华文行楷" panose="02010800040101010101" pitchFamily="2" charset="-122"/>
              </a:rPr>
              <a:t>试一试</a:t>
            </a:r>
          </a:p>
        </p:txBody>
      </p:sp>
      <p:sp>
        <p:nvSpPr>
          <p:cNvPr id="102499" name="Text Box 99"/>
          <p:cNvSpPr txBox="1">
            <a:spLocks noChangeArrowheads="1"/>
          </p:cNvSpPr>
          <p:nvPr/>
        </p:nvSpPr>
        <p:spPr bwMode="auto">
          <a:xfrm>
            <a:off x="6516688" y="3992563"/>
            <a:ext cx="1741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x </a:t>
            </a:r>
            <a:r>
              <a:rPr kumimoji="1" lang="en-US" altLang="zh-CN" sz="2800" b="1">
                <a:solidFill>
                  <a:srgbClr val="0000FF"/>
                </a:solidFill>
              </a:rPr>
              <a:t>≥2.9</a:t>
            </a:r>
          </a:p>
        </p:txBody>
      </p:sp>
      <p:sp>
        <p:nvSpPr>
          <p:cNvPr id="102500" name="Text Box 100"/>
          <p:cNvSpPr txBox="1">
            <a:spLocks noChangeArrowheads="1"/>
          </p:cNvSpPr>
          <p:nvPr/>
        </p:nvSpPr>
        <p:spPr bwMode="auto">
          <a:xfrm>
            <a:off x="6573838" y="4730750"/>
            <a:ext cx="1741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y </a:t>
            </a:r>
            <a:r>
              <a:rPr kumimoji="1" lang="en-US" altLang="zh-CN" sz="2800" b="1">
                <a:solidFill>
                  <a:srgbClr val="0000FF"/>
                </a:solidFill>
              </a:rPr>
              <a:t>≥3.1</a:t>
            </a:r>
          </a:p>
        </p:txBody>
      </p:sp>
      <p:sp>
        <p:nvSpPr>
          <p:cNvPr id="102501" name="Text Box 101"/>
          <p:cNvSpPr txBox="1">
            <a:spLocks noChangeArrowheads="1"/>
          </p:cNvSpPr>
          <p:nvPr/>
        </p:nvSpPr>
        <p:spPr bwMode="auto">
          <a:xfrm>
            <a:off x="6442075" y="5426075"/>
            <a:ext cx="2511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100-x-y </a:t>
            </a:r>
            <a:r>
              <a:rPr kumimoji="1" lang="en-US" altLang="zh-CN" sz="2800" b="1">
                <a:solidFill>
                  <a:srgbClr val="0000FF"/>
                </a:solidFill>
              </a:rPr>
              <a:t>≥8.1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9" grpId="0"/>
      <p:bldP spid="102500" grpId="0"/>
      <p:bldP spid="1025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96900" y="1230313"/>
            <a:ext cx="6672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 (2)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一辆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48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座的客车载有游客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人，途中上来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个人后，车内仍有空座位；</a:t>
            </a:r>
          </a:p>
        </p:txBody>
      </p:sp>
      <p:pic>
        <p:nvPicPr>
          <p:cNvPr id="104454" name="Picture 6" descr="DSCF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8325" y="2311400"/>
            <a:ext cx="4251325" cy="318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2992438" y="5602288"/>
            <a:ext cx="1958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X+2&lt;48</a:t>
            </a:r>
          </a:p>
        </p:txBody>
      </p:sp>
      <p:pic>
        <p:nvPicPr>
          <p:cNvPr id="104458" name="Picture 10" descr="朋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0625" y="4062413"/>
            <a:ext cx="1435100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958850" y="739775"/>
            <a:ext cx="7573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）某隧道限速为</a:t>
            </a:r>
            <a:r>
              <a:rPr lang="en-US" altLang="zh-CN" sz="2800" b="1" dirty="0">
                <a:solidFill>
                  <a:srgbClr val="000000"/>
                </a:solidFill>
              </a:rPr>
              <a:t>60km/h</a:t>
            </a:r>
            <a:r>
              <a:rPr lang="zh-CN" altLang="en-US" sz="2800" b="1" dirty="0">
                <a:solidFill>
                  <a:srgbClr val="000000"/>
                </a:solidFill>
              </a:rPr>
              <a:t>，一辆在隧道中行驶速度为</a:t>
            </a:r>
            <a:r>
              <a:rPr lang="en-US" altLang="zh-CN" sz="2800" b="1" dirty="0" err="1">
                <a:solidFill>
                  <a:srgbClr val="000000"/>
                </a:solidFill>
              </a:rPr>
              <a:t>vkm</a:t>
            </a:r>
            <a:r>
              <a:rPr lang="en-US" altLang="zh-CN" sz="2800" b="1" dirty="0">
                <a:solidFill>
                  <a:srgbClr val="000000"/>
                </a:solidFill>
              </a:rPr>
              <a:t>/h</a:t>
            </a:r>
            <a:r>
              <a:rPr lang="zh-CN" altLang="en-US" sz="2800" b="1" dirty="0">
                <a:solidFill>
                  <a:srgbClr val="000000"/>
                </a:solidFill>
              </a:rPr>
              <a:t>的轿车，因超速被交警处罚 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812800" y="3817938"/>
            <a:ext cx="7286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</a:rPr>
              <a:t>一个正方形桌子的边长为</a:t>
            </a:r>
            <a:r>
              <a:rPr lang="en-US" altLang="zh-CN" sz="2800" b="1" dirty="0">
                <a:solidFill>
                  <a:srgbClr val="000000"/>
                </a:solidFill>
              </a:rPr>
              <a:t>am</a:t>
            </a:r>
            <a:r>
              <a:rPr lang="zh-CN" altLang="en-US" sz="2800" b="1" dirty="0">
                <a:solidFill>
                  <a:srgbClr val="000000"/>
                </a:solidFill>
              </a:rPr>
              <a:t>，它的面积小于</a:t>
            </a:r>
            <a:r>
              <a:rPr lang="en-US" altLang="zh-CN" sz="2800" b="1" dirty="0">
                <a:solidFill>
                  <a:srgbClr val="000000"/>
                </a:solidFill>
              </a:rPr>
              <a:t>2m</a:t>
            </a:r>
            <a:r>
              <a:rPr lang="en-US" altLang="zh-CN" sz="2800" b="1" baseline="30000" dirty="0">
                <a:solidFill>
                  <a:srgbClr val="000000"/>
                </a:solidFill>
              </a:rPr>
              <a:t>2</a:t>
            </a:r>
          </a:p>
        </p:txBody>
      </p:sp>
      <p:pic>
        <p:nvPicPr>
          <p:cNvPr id="115719" name="Picture 7" descr="汽车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5025" y="1858963"/>
            <a:ext cx="1711325" cy="121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265488" y="2090738"/>
            <a:ext cx="146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</a:rPr>
              <a:t>v</a:t>
            </a:r>
            <a:r>
              <a:rPr lang="zh-CN" altLang="en-US" sz="3600" b="1">
                <a:solidFill>
                  <a:srgbClr val="0000FF"/>
                </a:solidFill>
              </a:rPr>
              <a:t>＞</a:t>
            </a:r>
            <a:r>
              <a:rPr lang="en-US" altLang="zh-CN" sz="3600" b="1">
                <a:solidFill>
                  <a:srgbClr val="0000FF"/>
                </a:solidFill>
              </a:rPr>
              <a:t>60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3351213" y="4759325"/>
            <a:ext cx="126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</a:rPr>
              <a:t>a</a:t>
            </a:r>
            <a:r>
              <a:rPr lang="en-US" altLang="zh-CN" sz="3600" b="1" baseline="30000">
                <a:solidFill>
                  <a:srgbClr val="0000FF"/>
                </a:solidFill>
              </a:rPr>
              <a:t>2</a:t>
            </a:r>
            <a:r>
              <a:rPr lang="en-US" altLang="zh-CN" sz="3600" b="1">
                <a:solidFill>
                  <a:srgbClr val="0000FF"/>
                </a:solidFill>
              </a:rPr>
              <a:t>&lt;2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15724" name="Picture 12" descr="图片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375" y="4775200"/>
            <a:ext cx="83661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1" grpId="0"/>
      <p:bldP spid="115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508125" y="1684338"/>
            <a:ext cx="5080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</a:rPr>
              <a:t>一、你还能举出其它具有不等关系的实例吗？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       和你的同桌交流交流。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   二、一起探究 </a:t>
            </a:r>
          </a:p>
        </p:txBody>
      </p:sp>
      <p:pic>
        <p:nvPicPr>
          <p:cNvPr id="117767" name="Picture 7" descr="老鼠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6938" y="5457825"/>
            <a:ext cx="604837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>
            <a:off x="1192213" y="3097213"/>
            <a:ext cx="1473200" cy="9350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0" y="1293813"/>
            <a:ext cx="94059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像</a:t>
            </a:r>
            <a:r>
              <a:rPr kumimoji="1" lang="en-US" altLang="zh-CN" sz="4000" dirty="0">
                <a:solidFill>
                  <a:srgbClr val="FF0000"/>
                </a:solidFill>
              </a:rPr>
              <a:t>a≤100</a:t>
            </a:r>
            <a:r>
              <a:rPr kumimoji="1" lang="zh-CN" altLang="en-US" sz="4000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x </a:t>
            </a:r>
            <a:r>
              <a:rPr kumimoji="1" lang="en-US" altLang="zh-CN" sz="4000" b="1" dirty="0">
                <a:solidFill>
                  <a:srgbClr val="FF0000"/>
                </a:solidFill>
              </a:rPr>
              <a:t>≥2.9</a:t>
            </a:r>
            <a:r>
              <a:rPr kumimoji="1" lang="zh-CN" altLang="en-US" sz="4000" b="1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100-x-y </a:t>
            </a:r>
            <a:r>
              <a:rPr kumimoji="1" lang="en-US" altLang="zh-CN" sz="4000" b="1" dirty="0">
                <a:solidFill>
                  <a:srgbClr val="FF0000"/>
                </a:solidFill>
              </a:rPr>
              <a:t>≥8.1</a:t>
            </a:r>
            <a:r>
              <a:rPr kumimoji="1" lang="zh-CN" altLang="en-US" sz="4000" b="1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X+2&lt;48</a:t>
            </a:r>
            <a:r>
              <a:rPr lang="zh-CN" altLang="en-US" sz="4000" b="1" dirty="0">
                <a:solidFill>
                  <a:srgbClr val="FF0000"/>
                </a:solidFill>
              </a:rPr>
              <a:t>、 </a:t>
            </a:r>
            <a:r>
              <a:rPr lang="en-US" altLang="zh-CN" sz="4000" b="1" dirty="0">
                <a:solidFill>
                  <a:srgbClr val="FF0000"/>
                </a:solidFill>
              </a:rPr>
              <a:t>v</a:t>
            </a:r>
            <a:r>
              <a:rPr lang="zh-CN" altLang="en-US" sz="4000" b="1" dirty="0">
                <a:solidFill>
                  <a:srgbClr val="FF0000"/>
                </a:solidFill>
              </a:rPr>
              <a:t>＞</a:t>
            </a:r>
            <a:r>
              <a:rPr lang="en-US" altLang="zh-CN" sz="4000" b="1" dirty="0">
                <a:solidFill>
                  <a:srgbClr val="FF0000"/>
                </a:solidFill>
              </a:rPr>
              <a:t>60 </a:t>
            </a:r>
            <a:r>
              <a:rPr lang="zh-CN" altLang="en-US" sz="4000" b="1" dirty="0">
                <a:solidFill>
                  <a:srgbClr val="FF0000"/>
                </a:solidFill>
              </a:rPr>
              <a:t>、 </a:t>
            </a:r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r>
              <a:rPr lang="en-US" altLang="zh-CN" sz="40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4000" b="1" dirty="0">
                <a:solidFill>
                  <a:srgbClr val="FF0000"/>
                </a:solidFill>
              </a:rPr>
              <a:t>&lt;2 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4000" b="1" dirty="0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0" y="31464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等</a:t>
            </a:r>
            <a:r>
              <a:rPr lang="en-US" altLang="zh-CN" sz="36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用不等号表示不等关系的式子叫</a:t>
            </a:r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不等式</a:t>
            </a:r>
            <a:r>
              <a:rPr lang="en-US" altLang="zh-CN" sz="36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641350" y="5426075"/>
            <a:ext cx="8315325" cy="1025525"/>
          </a:xfrm>
          <a:prstGeom prst="wedgeEllipseCallout">
            <a:avLst>
              <a:gd name="adj1" fmla="val -35032"/>
              <a:gd name="adj2" fmla="val -11579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“&gt;”“&lt;”“≠”“≤”“≥”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0" y="4441825"/>
            <a:ext cx="3830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baseline="30000">
                <a:solidFill>
                  <a:srgbClr val="0000FF"/>
                </a:solidFill>
              </a:rPr>
              <a:t>常见的不等号有：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93" grpId="0"/>
      <p:bldP spid="1187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912813" y="563563"/>
            <a:ext cx="7504112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baseline="30000" dirty="0">
                <a:solidFill>
                  <a:srgbClr val="0000FF"/>
                </a:solidFill>
              </a:rPr>
              <a:t> 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1  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用不等式表示：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(1)a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是正数；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(2)b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是非负数；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(3)x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的一半小于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-1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(4)y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的和大于</a:t>
            </a:r>
            <a:r>
              <a:rPr lang="en-US" altLang="zh-CN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0.5</a:t>
            </a:r>
            <a:r>
              <a:rPr lang="zh-CN" altLang="en-US" sz="4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47650" y="3367088"/>
            <a:ext cx="9144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</a:rPr>
              <a:t>例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2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　列不等式：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(1)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一个数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m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的绝对值不小于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0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baseline="30000" dirty="0">
                <a:solidFill>
                  <a:srgbClr val="0000FF"/>
                </a:solidFill>
              </a:rPr>
              <a:t>    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(2)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两数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m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、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n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积的</a:t>
            </a:r>
            <a:r>
              <a:rPr lang="en-US" altLang="zh-CN" sz="4800" b="1" baseline="30000" dirty="0">
                <a:solidFill>
                  <a:srgbClr val="0000FF"/>
                </a:solidFill>
              </a:rPr>
              <a:t>2</a:t>
            </a:r>
            <a:r>
              <a:rPr lang="zh-CN" altLang="en-US" sz="4800" b="1" baseline="30000" dirty="0">
                <a:solidFill>
                  <a:srgbClr val="0000FF"/>
                </a:solidFill>
              </a:rPr>
              <a:t>倍不大于这两数的平方和。</a:t>
            </a:r>
            <a:r>
              <a:rPr lang="zh-CN" altLang="en-US" sz="2800" b="1" baseline="300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20840" name="Picture 8" descr="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6450" y="5087938"/>
            <a:ext cx="147955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349375" y="5226050"/>
            <a:ext cx="577691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baseline="30000" dirty="0">
                <a:solidFill>
                  <a:srgbClr val="0000FF"/>
                </a:solidFill>
              </a:rPr>
              <a:t>  </a:t>
            </a:r>
            <a:r>
              <a:rPr lang="zh-CN" altLang="en-US" sz="4000" b="1" baseline="30000" dirty="0">
                <a:solidFill>
                  <a:srgbClr val="FF0000"/>
                </a:solidFill>
              </a:rPr>
              <a:t>你还能再举出类似的例子吗？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9" grpId="0"/>
      <p:bldP spid="120841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全屏显示(4:3)</PresentationFormat>
  <Paragraphs>109</Paragraphs>
  <Slides>19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华文彩云</vt:lpstr>
      <vt:lpstr>华文行楷</vt:lpstr>
      <vt:lpstr>华文新魏</vt:lpstr>
      <vt:lpstr>华文中宋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2018-07-12T05:22:00Z</dcterms:created>
  <dcterms:modified xsi:type="dcterms:W3CDTF">2023-01-16T13:44:01Z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6FFE0254838B46CB803F3659DEA96170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