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3" r:id="rId4"/>
    <p:sldId id="264" r:id="rId5"/>
    <p:sldId id="306" r:id="rId6"/>
    <p:sldId id="325" r:id="rId7"/>
    <p:sldId id="308" r:id="rId8"/>
    <p:sldId id="329" r:id="rId9"/>
    <p:sldId id="328" r:id="rId10"/>
    <p:sldId id="330" r:id="rId11"/>
    <p:sldId id="270" r:id="rId12"/>
    <p:sldId id="324" r:id="rId13"/>
    <p:sldId id="323" r:id="rId14"/>
    <p:sldId id="336" r:id="rId15"/>
    <p:sldId id="339" r:id="rId16"/>
    <p:sldId id="338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F089-485E-4D0C-9B73-F3163BAFCCD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E2F2C-4344-4803-9EB3-61C7DA381C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672115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     </a:t>
            </a:r>
            <a:endParaRPr lang="zh-CN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736611" y="1520528"/>
            <a:ext cx="4072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Seasons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4925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2059354"/>
            <a:ext cx="7899888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．找出与画线部分意思相同的选项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It's a sunny day today. Let's go swimming.</a:t>
            </a:r>
          </a:p>
          <a:p>
            <a:pPr>
              <a:lnSpc>
                <a:spcPct val="150000"/>
              </a:lnSpc>
            </a:pPr>
            <a:r>
              <a:rPr lang="en-US" altLang="en-US" sz="2400" dirty="0" err="1" smtClean="0"/>
              <a:t>A．fresh</a:t>
            </a:r>
            <a:r>
              <a:rPr lang="en-US" altLang="en-US" sz="2400" dirty="0" smtClean="0"/>
              <a:t>　　　　</a:t>
            </a:r>
            <a:r>
              <a:rPr lang="en-US" altLang="en-US" sz="2400" dirty="0" err="1" smtClean="0"/>
              <a:t>B．light</a:t>
            </a:r>
            <a:endParaRPr lang="en-US" altLang="en-US" sz="2400" dirty="0" smtClean="0"/>
          </a:p>
          <a:p>
            <a:pPr>
              <a:lnSpc>
                <a:spcPct val="150000"/>
              </a:lnSpc>
            </a:pPr>
            <a:r>
              <a:rPr lang="en-US" altLang="en-US" sz="2400" dirty="0" err="1" smtClean="0"/>
              <a:t>C．clear</a:t>
            </a:r>
            <a:r>
              <a:rPr lang="en-US" altLang="en-US" sz="2400" dirty="0" smtClean="0"/>
              <a:t>                 </a:t>
            </a:r>
            <a:r>
              <a:rPr lang="en-US" altLang="en-US" sz="2400" dirty="0" err="1" smtClean="0"/>
              <a:t>D．clean</a:t>
            </a:r>
            <a:endParaRPr lang="en-US" altLang="en-US" sz="2400" dirty="0" smtClean="0"/>
          </a:p>
        </p:txBody>
      </p:sp>
      <p:sp>
        <p:nvSpPr>
          <p:cNvPr id="9" name="矩形 8"/>
          <p:cNvSpPr/>
          <p:nvPr/>
        </p:nvSpPr>
        <p:spPr>
          <a:xfrm flipH="1">
            <a:off x="5413787" y="2217070"/>
            <a:ext cx="1179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5"/>
            <a:ext cx="836022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even get the family together and make a snowman.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你甚至可以把家人聚在一起堆雪人。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6082" y="3779743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 get…together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___________”</a:t>
            </a:r>
            <a:r>
              <a:rPr lang="zh-CN" altLang="en-US" sz="2400" dirty="0" smtClean="0"/>
              <a:t>，中间可以跟名词或代词宾格。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4415928" y="3842662"/>
            <a:ext cx="1970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召集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4352" y="2272683"/>
            <a:ext cx="8731934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get together</a:t>
            </a:r>
            <a:r>
              <a:rPr lang="zh-CN" altLang="en-US" sz="2400" dirty="0" smtClean="0"/>
              <a:t>意为“聚会，联欢”，为不及物动词短语。如：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My classmates often get together on weekends.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周末我的同学们常常聚在一起。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461" y="1889626"/>
            <a:ext cx="7899888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．贝尔女士把孩子们召集在一起，教他们玩一个游戏。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Ms. Bell ________ the children ________ and taught them to play a game.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4724" y="2391480"/>
            <a:ext cx="435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got                            together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326" y="1320808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wait for winter.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我迫不及待地盼望着冬天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的到来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1910" y="2827846"/>
            <a:ext cx="887208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wait</a:t>
            </a:r>
            <a:r>
              <a:rPr lang="zh-CN" altLang="en-US" sz="2400" dirty="0" smtClean="0"/>
              <a:t>一般用作不及物动词，意为“等待”。其用法如下：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(1)can't wait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迫不及待地做某事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(2)wait for sb./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 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6295" y="4496036"/>
            <a:ext cx="2725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等待某人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某物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4311" y="1377735"/>
            <a:ext cx="8312834" cy="36735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(3)wait for sb.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等待某人做某事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The children can't wait to open the gifts.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孩子们迫不及待地要打开礼物。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Everyone is waiting for the food to come.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每个人都在等着食物的到来。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914215"/>
            <a:ext cx="7899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2.(1)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别等他了，他还有很多工作要做。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Don't ________ ________ ________. He has a lot of work to do.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can't wait ______ learn the result of the exam.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 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at 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with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60522" y="3055753"/>
            <a:ext cx="4575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wait              for              him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2139" y="4575877"/>
            <a:ext cx="60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0844" y="1045211"/>
            <a:ext cx="2708800" cy="675005"/>
            <a:chOff x="-138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-138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2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76613" y="1875829"/>
          <a:ext cx="8714987" cy="3776899"/>
        </p:xfrm>
        <a:graphic>
          <a:graphicData uri="http://schemas.openxmlformats.org/drawingml/2006/table">
            <a:tbl>
              <a:tblPr/>
              <a:tblGrid>
                <a:gridCol w="485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68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研究；调查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rɪ'sɜːtʃ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&amp;v.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．网站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websaɪt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．山丘；小山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hɪl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 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冰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aɪs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．晴朗的；明亮的；清澈的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klɪə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 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809952" y="2143069"/>
            <a:ext cx="1300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research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41473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54357" y="2841146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website</a:t>
            </a:r>
          </a:p>
        </p:txBody>
      </p:sp>
      <p:sp>
        <p:nvSpPr>
          <p:cNvPr id="20" name="矩形 19"/>
          <p:cNvSpPr/>
          <p:nvPr/>
        </p:nvSpPr>
        <p:spPr>
          <a:xfrm>
            <a:off x="3993204" y="3537831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hill　</a:t>
            </a:r>
          </a:p>
        </p:txBody>
      </p:sp>
      <p:sp>
        <p:nvSpPr>
          <p:cNvPr id="21" name="矩形 20"/>
          <p:cNvSpPr/>
          <p:nvPr/>
        </p:nvSpPr>
        <p:spPr>
          <a:xfrm>
            <a:off x="3122666" y="4200437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ice</a:t>
            </a:r>
          </a:p>
        </p:txBody>
      </p:sp>
      <p:sp>
        <p:nvSpPr>
          <p:cNvPr id="22" name="矩形 21"/>
          <p:cNvSpPr/>
          <p:nvPr/>
        </p:nvSpPr>
        <p:spPr>
          <a:xfrm>
            <a:off x="6040038" y="5089465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clear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1"/>
          <a:ext cx="8277226" cy="3492500"/>
        </p:xfrm>
        <a:graphic>
          <a:graphicData uri="http://schemas.openxmlformats.org/drawingml/2006/table">
            <a:tbl>
              <a:tblPr/>
              <a:tblGrid>
                <a:gridCol w="499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25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等待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．做研究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get…together________________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393325" y="3042957"/>
            <a:ext cx="2523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some research </a:t>
            </a:r>
          </a:p>
        </p:txBody>
      </p:sp>
      <p:sp>
        <p:nvSpPr>
          <p:cNvPr id="11" name="Rectangle 5"/>
          <p:cNvSpPr/>
          <p:nvPr/>
        </p:nvSpPr>
        <p:spPr>
          <a:xfrm>
            <a:off x="723900" y="141473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21924" y="2331757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wait for　</a:t>
            </a:r>
          </a:p>
        </p:txBody>
      </p:sp>
      <p:sp>
        <p:nvSpPr>
          <p:cNvPr id="13" name="矩形 12"/>
          <p:cNvSpPr/>
          <p:nvPr/>
        </p:nvSpPr>
        <p:spPr>
          <a:xfrm>
            <a:off x="3623410" y="3739643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召集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2735" y="1007509"/>
          <a:ext cx="8525581" cy="5001405"/>
        </p:xfrm>
        <a:graphic>
          <a:graphicData uri="http://schemas.openxmlformats.org/drawingml/2006/table">
            <a:tbl>
              <a:tblPr/>
              <a:tblGrid>
                <a:gridCol w="57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1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但是不要忘记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戴上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你们的围巾、帽子和手套。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 don't ________ ________ ________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hats and gloves.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丹尼，那看起来真的很好。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 looks ________ ________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我迫不及待地盼望着冬天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的到来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________ winter.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我将玩得很高兴！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________have a great time!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207009" y="1570335"/>
            <a:ext cx="4232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forget         your       scarves</a:t>
            </a:r>
          </a:p>
        </p:txBody>
      </p:sp>
      <p:sp>
        <p:nvSpPr>
          <p:cNvPr id="9" name="Rectangle 5"/>
          <p:cNvSpPr/>
          <p:nvPr/>
        </p:nvSpPr>
        <p:spPr>
          <a:xfrm>
            <a:off x="723900" y="141473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46494" y="3323771"/>
            <a:ext cx="2408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really           good</a:t>
            </a:r>
          </a:p>
        </p:txBody>
      </p:sp>
      <p:sp>
        <p:nvSpPr>
          <p:cNvPr id="12" name="矩形 11"/>
          <p:cNvSpPr/>
          <p:nvPr/>
        </p:nvSpPr>
        <p:spPr>
          <a:xfrm>
            <a:off x="1270837" y="4296237"/>
            <a:ext cx="3938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can't           wait            for</a:t>
            </a:r>
          </a:p>
        </p:txBody>
      </p:sp>
      <p:sp>
        <p:nvSpPr>
          <p:cNvPr id="13" name="矩形 12"/>
          <p:cNvSpPr/>
          <p:nvPr/>
        </p:nvSpPr>
        <p:spPr>
          <a:xfrm>
            <a:off x="1143837" y="5399326"/>
            <a:ext cx="386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I'm               going          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127" y="966651"/>
            <a:ext cx="2619782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3" y="1117881"/>
            <a:ext cx="2382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research n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&amp; v. </a:t>
            </a:r>
            <a:r>
              <a:rPr lang="zh-CN" altLang="en-US" sz="3000" b="1" dirty="0" smtClean="0"/>
              <a:t>研究；调查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6477" y="3133277"/>
            <a:ext cx="8752115" cy="2790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I'm doing some </a:t>
            </a:r>
            <a:r>
              <a:rPr lang="en-US" altLang="zh-CN" sz="2400" i="1" dirty="0" smtClean="0"/>
              <a:t>research</a:t>
            </a:r>
            <a:r>
              <a:rPr lang="en-US" altLang="zh-CN" sz="2400" dirty="0" smtClean="0"/>
              <a:t> for my report about my </a:t>
            </a:r>
            <a:r>
              <a:rPr lang="en-US" altLang="zh-CN" sz="2400" dirty="0" err="1" smtClean="0"/>
              <a:t>favourite</a:t>
            </a:r>
            <a:r>
              <a:rPr lang="en-US" altLang="zh-CN" sz="2400" dirty="0" smtClean="0"/>
              <a:t> season.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为了写关于我最喜欢的季节的报告，我正在做调查。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These scientists are researching the disease of the blood.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这些科学家正在研究血液病。</a:t>
            </a:r>
            <a:endParaRPr lang="zh-CN" altLang="zh-CN" sz="2400" dirty="0"/>
          </a:p>
        </p:txBody>
      </p:sp>
      <p:sp>
        <p:nvSpPr>
          <p:cNvPr id="13" name="Rectangle 5"/>
          <p:cNvSpPr/>
          <p:nvPr/>
        </p:nvSpPr>
        <p:spPr>
          <a:xfrm>
            <a:off x="723900" y="141473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5" y="1623789"/>
            <a:ext cx="8186057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research</a:t>
            </a:r>
            <a:r>
              <a:rPr lang="zh-CN" altLang="en-US" sz="2400" dirty="0" smtClean="0"/>
              <a:t>既可以作名词，也可以作动词，意为“研究；调查”。它作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词时，常构成短语</a:t>
            </a:r>
            <a:r>
              <a:rPr lang="en-US" altLang="zh-CN" sz="2400" dirty="0" smtClean="0"/>
              <a:t>do some research</a:t>
            </a:r>
            <a:r>
              <a:rPr lang="zh-CN" altLang="en-US" sz="2400" dirty="0" smtClean="0"/>
              <a:t>，意为“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， 其后常跟介词</a:t>
            </a:r>
            <a:r>
              <a:rPr lang="en-US" altLang="zh-CN" sz="2400" dirty="0" smtClean="0"/>
              <a:t>on, about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for</a:t>
            </a:r>
            <a:r>
              <a:rPr lang="zh-CN" altLang="en-US" sz="2400" dirty="0" smtClean="0"/>
              <a:t>。</a:t>
            </a:r>
            <a:endParaRPr lang="zh-CN" altLang="zh-CN" sz="2400" dirty="0"/>
          </a:p>
        </p:txBody>
      </p:sp>
      <p:sp>
        <p:nvSpPr>
          <p:cNvPr id="13" name="矩形 12"/>
          <p:cNvSpPr/>
          <p:nvPr/>
        </p:nvSpPr>
        <p:spPr>
          <a:xfrm>
            <a:off x="2410487" y="226278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6722" y="274457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做调查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这是市场调查报告。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Here is ________ ________ ________ report.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(2)</a:t>
            </a:r>
            <a:r>
              <a:rPr lang="zh-CN" altLang="en-US" sz="2400" dirty="0" smtClean="0"/>
              <a:t>她正在从事癌症研究。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She is doing some ________ ________ cancer.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52080" y="2596635"/>
            <a:ext cx="4217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         market    research</a:t>
            </a:r>
          </a:p>
        </p:txBody>
      </p:sp>
      <p:sp>
        <p:nvSpPr>
          <p:cNvPr id="12" name="矩形 11"/>
          <p:cNvSpPr/>
          <p:nvPr/>
        </p:nvSpPr>
        <p:spPr>
          <a:xfrm>
            <a:off x="3248416" y="4124748"/>
            <a:ext cx="2440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research      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572" y="1248232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clear adj. </a:t>
            </a:r>
            <a:r>
              <a:rPr lang="zh-CN" altLang="en-US" sz="3000" b="1" dirty="0" smtClean="0"/>
              <a:t>晴朗的；明亮的；清澈的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8343" y="2044706"/>
            <a:ext cx="8186057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Enjoy a </a:t>
            </a:r>
            <a:r>
              <a:rPr lang="en-US" altLang="zh-CN" sz="2400" i="1" dirty="0" smtClean="0"/>
              <a:t>clear</a:t>
            </a:r>
            <a:r>
              <a:rPr lang="en-US" altLang="zh-CN" sz="2400" dirty="0" smtClean="0"/>
              <a:t>, cold night beside a warm fire.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在温暖的火炉旁享受一个晴朗、寒冷的夜晚吧。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clear</a:t>
            </a:r>
            <a:r>
              <a:rPr lang="zh-CN" altLang="en-US" sz="2400" dirty="0" smtClean="0"/>
              <a:t>用作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词时，意为“晴朗的；明亮的；清澈的”。如：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clear sky </a:t>
            </a:r>
            <a:r>
              <a:rPr lang="zh-CN" altLang="en-US" sz="2400" dirty="0" smtClean="0"/>
              <a:t>晴朗的天空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clear glasses </a:t>
            </a:r>
            <a:r>
              <a:rPr lang="zh-CN" altLang="en-US" sz="2400" dirty="0" smtClean="0"/>
              <a:t>明亮的眼镜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2750415" y="3159676"/>
            <a:ext cx="1179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872" y="1413333"/>
            <a:ext cx="8186057" cy="219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clear</a:t>
            </a:r>
            <a:r>
              <a:rPr lang="zh-CN" altLang="en-US" sz="2400" b="1" dirty="0" smtClean="0"/>
              <a:t>还可用作动词，意为“清扫；扫除”。如：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Please help us clear the snow from the pavement. 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 smtClean="0"/>
              <a:t>请帮我们清扫人行道上的积雪。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23900" y="139485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 Can't Wait for Winter!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主题32</Template>
  <TotalTime>0</TotalTime>
  <Words>746</Words>
  <Application>Microsoft Office PowerPoint</Application>
  <PresentationFormat>全屏显示(4:3)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3CE1C0D4FA4E44189CFCB25B7D539C52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