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4322C-8439-4660-8BD1-EFE5072FFBF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E962E-0B7A-4AC0-AE2E-AE239DCB8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  <a:ln>
            <a:miter lim="800000"/>
          </a:ln>
        </p:spPr>
      </p:sp>
      <p:sp>
        <p:nvSpPr>
          <p:cNvPr id="15363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  <a:ln>
            <a:miter lim="800000"/>
          </a:ln>
        </p:spPr>
      </p:sp>
      <p:sp>
        <p:nvSpPr>
          <p:cNvPr id="17411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  <a:ln>
            <a:miter lim="800000"/>
          </a:ln>
        </p:spPr>
      </p:sp>
      <p:sp>
        <p:nvSpPr>
          <p:cNvPr id="20483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D1BD5B98-4BE0-41B3-97F7-04896C767A21}" type="slidenum">
              <a:rPr lang="zh-CN" altLang="en-US" sz="1200">
                <a:solidFill>
                  <a:prstClr val="black"/>
                </a:solidFill>
                <a:latin typeface="Arial" panose="020B0604020202020204" pitchFamily="34" charset="0"/>
              </a:rPr>
              <a:t>13</a:t>
            </a:fld>
            <a:endParaRPr lang="en-US" altLang="zh-CN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E962E-0B7A-4AC0-AE2E-AE239DCB865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4"/>
          <p:cNvSpPr/>
          <p:nvPr/>
        </p:nvSpPr>
        <p:spPr>
          <a:xfrm>
            <a:off x="0" y="0"/>
            <a:ext cx="871538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8" name="任意多边形 30"/>
          <p:cNvSpPr/>
          <p:nvPr/>
        </p:nvSpPr>
        <p:spPr>
          <a:xfrm>
            <a:off x="870348" y="0"/>
            <a:ext cx="872728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63637" y="0"/>
              </a:cxn>
              <a:cxn ang="0">
                <a:pos x="1163637" y="2553053"/>
              </a:cxn>
              <a:cxn ang="0">
                <a:pos x="1109339" y="2625608"/>
              </a:cxn>
              <a:cxn ang="0">
                <a:pos x="863751" y="3429000"/>
              </a:cxn>
              <a:cxn ang="0">
                <a:pos x="1109339" y="4232393"/>
              </a:cxn>
              <a:cxn ang="0">
                <a:pos x="1163637" y="4304948"/>
              </a:cxn>
              <a:cxn ang="0">
                <a:pos x="1163637" y="6858000"/>
              </a:cxn>
              <a:cxn ang="0">
                <a:pos x="0" y="6858000"/>
              </a:cxn>
            </a:cxnLst>
            <a:rect l="0" t="0" r="0" b="0"/>
            <a:pathLst>
              <a:path w="1162754" h="6858000">
                <a:moveTo>
                  <a:pt x="0" y="0"/>
                </a:moveTo>
                <a:lnTo>
                  <a:pt x="1162754" y="0"/>
                </a:lnTo>
                <a:lnTo>
                  <a:pt x="1162754" y="2553053"/>
                </a:lnTo>
                <a:lnTo>
                  <a:pt x="1108498" y="2625608"/>
                </a:lnTo>
                <a:cubicBezTo>
                  <a:pt x="953564" y="2854941"/>
                  <a:pt x="863096" y="3131405"/>
                  <a:pt x="863096" y="3429000"/>
                </a:cubicBezTo>
                <a:cubicBezTo>
                  <a:pt x="863096" y="3726595"/>
                  <a:pt x="953564" y="4003060"/>
                  <a:pt x="1108498" y="4232393"/>
                </a:cubicBezTo>
                <a:lnTo>
                  <a:pt x="1162754" y="4304948"/>
                </a:lnTo>
                <a:lnTo>
                  <a:pt x="1162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A0A0"/>
          </a:solidFill>
          <a:ln w="9525">
            <a:noFill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6389" name="任意多边形 24"/>
          <p:cNvSpPr/>
          <p:nvPr/>
        </p:nvSpPr>
        <p:spPr>
          <a:xfrm>
            <a:off x="1740694" y="0"/>
            <a:ext cx="871538" cy="5143500"/>
          </a:xfrm>
          <a:custGeom>
            <a:avLst/>
            <a:gdLst/>
            <a:ahLst/>
            <a:cxnLst>
              <a:cxn ang="0">
                <a:pos x="0" y="4300721"/>
              </a:cxn>
              <a:cxn ang="0">
                <a:pos x="31604" y="4343011"/>
              </a:cxn>
              <a:cxn ang="0">
                <a:pos x="1139726" y="4865914"/>
              </a:cxn>
              <a:cxn ang="0">
                <a:pos x="1162050" y="4863662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1994338"/>
              </a:cxn>
              <a:cxn ang="0">
                <a:pos x="1139726" y="1992086"/>
              </a:cxn>
              <a:cxn ang="0">
                <a:pos x="31604" y="2514989"/>
              </a:cxn>
              <a:cxn ang="0">
                <a:pos x="0" y="2557280"/>
              </a:cxn>
            </a:cxnLst>
            <a:rect l="0" t="0" r="0" b="0"/>
            <a:pathLst>
              <a:path w="1162754" h="6858000">
                <a:moveTo>
                  <a:pt x="0" y="4300721"/>
                </a:moveTo>
                <a:lnTo>
                  <a:pt x="31624" y="4343011"/>
                </a:lnTo>
                <a:cubicBezTo>
                  <a:pt x="295175" y="4662361"/>
                  <a:pt x="694025" y="4865914"/>
                  <a:pt x="1140417" y="4865914"/>
                </a:cubicBezTo>
                <a:lnTo>
                  <a:pt x="1162754" y="4863662"/>
                </a:lnTo>
                <a:lnTo>
                  <a:pt x="1162754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1994338"/>
                </a:lnTo>
                <a:lnTo>
                  <a:pt x="1140417" y="1992086"/>
                </a:lnTo>
                <a:cubicBezTo>
                  <a:pt x="694025" y="1992086"/>
                  <a:pt x="295175" y="2195639"/>
                  <a:pt x="31624" y="2514989"/>
                </a:cubicBezTo>
                <a:lnTo>
                  <a:pt x="0" y="2557280"/>
                </a:lnTo>
                <a:close/>
              </a:path>
            </a:pathLst>
          </a:custGeom>
          <a:solidFill>
            <a:srgbClr val="F0AF47"/>
          </a:solidFill>
          <a:ln w="9525">
            <a:noFill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6390" name="任意多边形 22"/>
          <p:cNvSpPr/>
          <p:nvPr/>
        </p:nvSpPr>
        <p:spPr>
          <a:xfrm>
            <a:off x="2606278" y="0"/>
            <a:ext cx="871538" cy="5143500"/>
          </a:xfrm>
          <a:custGeom>
            <a:avLst/>
            <a:gdLst/>
            <a:ahLst/>
            <a:cxnLst>
              <a:cxn ang="0">
                <a:pos x="1162050" y="4252655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4864543"/>
              </a:cxn>
              <a:cxn ang="0">
                <a:pos x="275815" y="4836721"/>
              </a:cxn>
              <a:cxn ang="0">
                <a:pos x="1094523" y="4343011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2605346"/>
              </a:cxn>
              <a:cxn ang="0">
                <a:pos x="1094523" y="2514989"/>
              </a:cxn>
              <a:cxn ang="0">
                <a:pos x="275815" y="2021279"/>
              </a:cxn>
              <a:cxn ang="0">
                <a:pos x="0" y="1993458"/>
              </a:cxn>
            </a:cxnLst>
            <a:rect l="0" t="0" r="0" b="0"/>
            <a:pathLst>
              <a:path w="1162754" h="6858000">
                <a:moveTo>
                  <a:pt x="1162754" y="4252655"/>
                </a:moveTo>
                <a:lnTo>
                  <a:pt x="1162754" y="6858000"/>
                </a:lnTo>
                <a:lnTo>
                  <a:pt x="0" y="6858000"/>
                </a:lnTo>
                <a:lnTo>
                  <a:pt x="0" y="4864543"/>
                </a:lnTo>
                <a:lnTo>
                  <a:pt x="275983" y="4836721"/>
                </a:lnTo>
                <a:cubicBezTo>
                  <a:pt x="603371" y="4769728"/>
                  <a:pt x="890203" y="4591395"/>
                  <a:pt x="1095187" y="4343011"/>
                </a:cubicBez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2605346"/>
                </a:lnTo>
                <a:lnTo>
                  <a:pt x="1095187" y="2514989"/>
                </a:lnTo>
                <a:cubicBezTo>
                  <a:pt x="890203" y="2266606"/>
                  <a:pt x="603371" y="2088273"/>
                  <a:pt x="275983" y="2021279"/>
                </a:cubicBezTo>
                <a:lnTo>
                  <a:pt x="0" y="1993458"/>
                </a:lnTo>
                <a:close/>
              </a:path>
            </a:pathLst>
          </a:custGeom>
          <a:solidFill>
            <a:srgbClr val="D2501E"/>
          </a:solidFill>
          <a:ln w="9525">
            <a:noFill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6391" name="椭圆 8"/>
          <p:cNvSpPr/>
          <p:nvPr/>
        </p:nvSpPr>
        <p:spPr>
          <a:xfrm>
            <a:off x="1631157" y="1608535"/>
            <a:ext cx="1926431" cy="1926431"/>
          </a:xfrm>
          <a:prstGeom prst="ellipse">
            <a:avLst/>
          </a:prstGeom>
          <a:noFill/>
          <a:ln w="63500" cap="flat" cmpd="sng">
            <a:solidFill>
              <a:srgbClr val="AEABAB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6392" name="组合 9"/>
          <p:cNvGrpSpPr/>
          <p:nvPr/>
        </p:nvGrpSpPr>
        <p:grpSpPr>
          <a:xfrm>
            <a:off x="1982391" y="2152650"/>
            <a:ext cx="1228725" cy="977504"/>
            <a:chOff x="0" y="0"/>
            <a:chExt cx="3511344" cy="2793440"/>
          </a:xfrm>
        </p:grpSpPr>
        <p:sp>
          <p:nvSpPr>
            <p:cNvPr id="16393" name="任意多边形 10"/>
            <p:cNvSpPr/>
            <p:nvPr/>
          </p:nvSpPr>
          <p:spPr>
            <a:xfrm rot="7919936" flipH="1">
              <a:off x="1379717" y="228596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6394" name="任意多边形 11"/>
            <p:cNvSpPr/>
            <p:nvPr/>
          </p:nvSpPr>
          <p:spPr>
            <a:xfrm>
              <a:off x="993621" y="0"/>
              <a:ext cx="2192041" cy="1291579"/>
            </a:xfrm>
            <a:custGeom>
              <a:avLst/>
              <a:gdLst/>
              <a:ahLst/>
              <a:cxnLst>
                <a:cxn ang="0">
                  <a:pos x="360499" y="0"/>
                </a:cxn>
                <a:cxn ang="0">
                  <a:pos x="1143672" y="0"/>
                </a:cxn>
                <a:cxn ang="0">
                  <a:pos x="1143672" y="243"/>
                </a:cxn>
                <a:cxn ang="0">
                  <a:pos x="1177361" y="5042"/>
                </a:cxn>
                <a:cxn ang="0">
                  <a:pos x="1189791" y="10494"/>
                </a:cxn>
                <a:cxn ang="0">
                  <a:pos x="1223418" y="11668"/>
                </a:cxn>
                <a:cxn ang="0">
                  <a:pos x="1296343" y="45658"/>
                </a:cxn>
                <a:cxn ang="0">
                  <a:pos x="1296768" y="45223"/>
                </a:cxn>
                <a:cxn ang="0">
                  <a:pos x="2153621" y="878992"/>
                </a:cxn>
                <a:cxn ang="0">
                  <a:pos x="2153195" y="879426"/>
                </a:cxn>
                <a:cxn ang="0">
                  <a:pos x="2181674" y="923846"/>
                </a:cxn>
                <a:cxn ang="0">
                  <a:pos x="2104726" y="1245286"/>
                </a:cxn>
                <a:cxn ang="0">
                  <a:pos x="2074688" y="1291579"/>
                </a:cxn>
                <a:cxn ang="0">
                  <a:pos x="1211696" y="451835"/>
                </a:cxn>
                <a:cxn ang="0">
                  <a:pos x="1208739" y="454103"/>
                </a:cxn>
                <a:cxn ang="0">
                  <a:pos x="1143672" y="472665"/>
                </a:cxn>
                <a:cxn ang="0">
                  <a:pos x="1143669" y="472665"/>
                </a:cxn>
                <a:cxn ang="0">
                  <a:pos x="578245" y="472665"/>
                </a:cxn>
                <a:cxn ang="0">
                  <a:pos x="437658" y="934706"/>
                </a:cxn>
                <a:cxn ang="0">
                  <a:pos x="437657" y="934709"/>
                </a:cxn>
                <a:cxn ang="0">
                  <a:pos x="183826" y="988858"/>
                </a:cxn>
                <a:cxn ang="0">
                  <a:pos x="0" y="828782"/>
                </a:cxn>
                <a:cxn ang="0">
                  <a:pos x="2933" y="803292"/>
                </a:cxn>
                <a:cxn ang="0">
                  <a:pos x="2709" y="803224"/>
                </a:cxn>
                <a:cxn ang="0">
                  <a:pos x="42790" y="671499"/>
                </a:cxn>
                <a:cxn ang="0">
                  <a:pos x="45560" y="647434"/>
                </a:cxn>
                <a:cxn ang="0">
                  <a:pos x="45336" y="647366"/>
                </a:cxn>
                <a:cxn ang="0">
                  <a:pos x="216202" y="85812"/>
                </a:cxn>
                <a:cxn ang="0">
                  <a:pos x="216426" y="85880"/>
                </a:cxn>
                <a:cxn ang="0">
                  <a:pos x="247703" y="44389"/>
                </a:cxn>
                <a:cxn ang="0">
                  <a:pos x="276704" y="32417"/>
                </a:cxn>
                <a:cxn ang="0">
                  <a:pos x="299206" y="16627"/>
                </a:cxn>
                <a:cxn ang="0">
                  <a:pos x="326811" y="5042"/>
                </a:cxn>
                <a:cxn ang="0">
                  <a:pos x="360499" y="243"/>
                </a:cxn>
              </a:cxnLst>
              <a:rect l="0" t="0" r="0" b="0"/>
              <a:pathLst>
                <a:path w="3138701" h="1855387">
                  <a:moveTo>
                    <a:pt x="516185" y="0"/>
                  </a:moveTo>
                  <a:lnTo>
                    <a:pt x="1637582" y="0"/>
                  </a:lnTo>
                  <a:lnTo>
                    <a:pt x="1637582" y="350"/>
                  </a:lnTo>
                  <a:cubicBezTo>
                    <a:pt x="1654106" y="350"/>
                    <a:pt x="1670239" y="2723"/>
                    <a:pt x="1685820" y="7244"/>
                  </a:cubicBezTo>
                  <a:lnTo>
                    <a:pt x="1703618" y="15076"/>
                  </a:lnTo>
                  <a:lnTo>
                    <a:pt x="1751767" y="16762"/>
                  </a:lnTo>
                  <a:cubicBezTo>
                    <a:pt x="1793619" y="23104"/>
                    <a:pt x="1829069" y="39116"/>
                    <a:pt x="1856186" y="65589"/>
                  </a:cubicBezTo>
                  <a:lnTo>
                    <a:pt x="1856794" y="64965"/>
                  </a:lnTo>
                  <a:lnTo>
                    <a:pt x="3083689" y="1262696"/>
                  </a:lnTo>
                  <a:lnTo>
                    <a:pt x="3083080" y="1263319"/>
                  </a:lnTo>
                  <a:lnTo>
                    <a:pt x="3123858" y="1327129"/>
                  </a:lnTo>
                  <a:cubicBezTo>
                    <a:pt x="3164025" y="1435188"/>
                    <a:pt x="3121150" y="1605205"/>
                    <a:pt x="3013679" y="1788886"/>
                  </a:cubicBezTo>
                  <a:lnTo>
                    <a:pt x="2970669" y="1855387"/>
                  </a:lnTo>
                  <a:lnTo>
                    <a:pt x="1734982" y="649073"/>
                  </a:lnTo>
                  <a:lnTo>
                    <a:pt x="1730748" y="652331"/>
                  </a:lnTo>
                  <a:cubicBezTo>
                    <a:pt x="1702113" y="669502"/>
                    <a:pt x="1670630" y="678997"/>
                    <a:pt x="1637582" y="678997"/>
                  </a:cubicBezTo>
                  <a:lnTo>
                    <a:pt x="1637577" y="678996"/>
                  </a:lnTo>
                  <a:lnTo>
                    <a:pt x="827968" y="678996"/>
                  </a:lnTo>
                  <a:lnTo>
                    <a:pt x="626667" y="1342730"/>
                  </a:lnTo>
                  <a:lnTo>
                    <a:pt x="626666" y="1342734"/>
                  </a:lnTo>
                  <a:cubicBezTo>
                    <a:pt x="597826" y="1437826"/>
                    <a:pt x="435104" y="1472652"/>
                    <a:pt x="263214" y="1420521"/>
                  </a:cubicBezTo>
                  <a:cubicBezTo>
                    <a:pt x="112811" y="1374905"/>
                    <a:pt x="5226" y="1277828"/>
                    <a:pt x="0" y="1190568"/>
                  </a:cubicBezTo>
                  <a:lnTo>
                    <a:pt x="4201" y="1153950"/>
                  </a:lnTo>
                  <a:lnTo>
                    <a:pt x="3880" y="1153853"/>
                  </a:lnTo>
                  <a:lnTo>
                    <a:pt x="61270" y="964626"/>
                  </a:lnTo>
                  <a:lnTo>
                    <a:pt x="65236" y="930056"/>
                  </a:lnTo>
                  <a:lnTo>
                    <a:pt x="64915" y="929959"/>
                  </a:lnTo>
                  <a:lnTo>
                    <a:pt x="309572" y="123272"/>
                  </a:lnTo>
                  <a:lnTo>
                    <a:pt x="309893" y="123369"/>
                  </a:lnTo>
                  <a:cubicBezTo>
                    <a:pt x="317103" y="99596"/>
                    <a:pt x="332680" y="79590"/>
                    <a:pt x="354677" y="63767"/>
                  </a:cubicBezTo>
                  <a:lnTo>
                    <a:pt x="396203" y="46568"/>
                  </a:lnTo>
                  <a:lnTo>
                    <a:pt x="428422" y="23886"/>
                  </a:lnTo>
                  <a:cubicBezTo>
                    <a:pt x="441104" y="16797"/>
                    <a:pt x="454315" y="11199"/>
                    <a:pt x="467949" y="7244"/>
                  </a:cubicBezTo>
                  <a:lnTo>
                    <a:pt x="516185" y="350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6395" name="任意多边形 12"/>
            <p:cNvSpPr/>
            <p:nvPr/>
          </p:nvSpPr>
          <p:spPr>
            <a:xfrm rot="-2721196">
              <a:off x="996728" y="-14503"/>
              <a:ext cx="1718892" cy="2632744"/>
            </a:xfrm>
            <a:custGeom>
              <a:avLst/>
              <a:gdLst/>
              <a:ahLst/>
              <a:cxnLst/>
              <a:rect l="0" t="0" r="0" b="0"/>
              <a:pathLst>
                <a:path w="2469232" h="3782005">
                  <a:moveTo>
                    <a:pt x="2452764" y="2967790"/>
                  </a:moveTo>
                  <a:lnTo>
                    <a:pt x="2469232" y="3022027"/>
                  </a:lnTo>
                  <a:lnTo>
                    <a:pt x="2453094" y="3024524"/>
                  </a:lnTo>
                  <a:close/>
                  <a:moveTo>
                    <a:pt x="1692777" y="15340"/>
                  </a:moveTo>
                  <a:lnTo>
                    <a:pt x="1315571" y="213215"/>
                  </a:lnTo>
                  <a:lnTo>
                    <a:pt x="1321320" y="213998"/>
                  </a:lnTo>
                  <a:lnTo>
                    <a:pt x="1191916" y="278081"/>
                  </a:lnTo>
                  <a:lnTo>
                    <a:pt x="930176" y="415384"/>
                  </a:lnTo>
                  <a:lnTo>
                    <a:pt x="926185" y="409676"/>
                  </a:lnTo>
                  <a:lnTo>
                    <a:pt x="836676" y="454002"/>
                  </a:lnTo>
                  <a:lnTo>
                    <a:pt x="836843" y="454346"/>
                  </a:lnTo>
                  <a:cubicBezTo>
                    <a:pt x="811853" y="466722"/>
                    <a:pt x="792600" y="487843"/>
                    <a:pt x="779181" y="515443"/>
                  </a:cubicBezTo>
                  <a:lnTo>
                    <a:pt x="778615" y="517096"/>
                  </a:lnTo>
                  <a:lnTo>
                    <a:pt x="768033" y="573970"/>
                  </a:lnTo>
                  <a:cubicBezTo>
                    <a:pt x="765169" y="595177"/>
                    <a:pt x="763142" y="617653"/>
                    <a:pt x="761955" y="641195"/>
                  </a:cubicBezTo>
                  <a:lnTo>
                    <a:pt x="761245" y="691889"/>
                  </a:lnTo>
                  <a:lnTo>
                    <a:pt x="769471" y="740622"/>
                  </a:lnTo>
                  <a:cubicBezTo>
                    <a:pt x="779783" y="785057"/>
                    <a:pt x="796126" y="831432"/>
                    <a:pt x="818597" y="877479"/>
                  </a:cubicBezTo>
                  <a:cubicBezTo>
                    <a:pt x="829832" y="900503"/>
                    <a:pt x="842068" y="922354"/>
                    <a:pt x="855074" y="942870"/>
                  </a:cubicBezTo>
                  <a:lnTo>
                    <a:pt x="888764" y="989910"/>
                  </a:lnTo>
                  <a:lnTo>
                    <a:pt x="893520" y="998448"/>
                  </a:lnTo>
                  <a:cubicBezTo>
                    <a:pt x="979108" y="1133883"/>
                    <a:pt x="1099571" y="1207991"/>
                    <a:pt x="1180942" y="1167694"/>
                  </a:cubicBezTo>
                  <a:lnTo>
                    <a:pt x="1180947" y="1167691"/>
                  </a:lnTo>
                  <a:lnTo>
                    <a:pt x="1761861" y="880013"/>
                  </a:lnTo>
                  <a:lnTo>
                    <a:pt x="1775774" y="894203"/>
                  </a:lnTo>
                  <a:lnTo>
                    <a:pt x="1781024" y="891688"/>
                  </a:lnTo>
                  <a:cubicBezTo>
                    <a:pt x="1807904" y="887635"/>
                    <a:pt x="1845228" y="903621"/>
                    <a:pt x="1875959" y="934962"/>
                  </a:cubicBezTo>
                  <a:lnTo>
                    <a:pt x="2311367" y="1379019"/>
                  </a:lnTo>
                  <a:cubicBezTo>
                    <a:pt x="2331854" y="1399913"/>
                    <a:pt x="2345531" y="1423674"/>
                    <a:pt x="2351084" y="1445202"/>
                  </a:cubicBezTo>
                  <a:lnTo>
                    <a:pt x="2351257" y="1447721"/>
                  </a:lnTo>
                  <a:lnTo>
                    <a:pt x="2356189" y="1455140"/>
                  </a:lnTo>
                  <a:cubicBezTo>
                    <a:pt x="2387563" y="1512712"/>
                    <a:pt x="2406090" y="1582230"/>
                    <a:pt x="2406526" y="1657177"/>
                  </a:cubicBezTo>
                  <a:lnTo>
                    <a:pt x="2406822" y="1657175"/>
                  </a:lnTo>
                  <a:lnTo>
                    <a:pt x="2416688" y="3352611"/>
                  </a:lnTo>
                  <a:lnTo>
                    <a:pt x="2416392" y="3352613"/>
                  </a:lnTo>
                  <a:lnTo>
                    <a:pt x="2410969" y="3425576"/>
                  </a:lnTo>
                  <a:cubicBezTo>
                    <a:pt x="2385088" y="3590634"/>
                    <a:pt x="2269753" y="3715362"/>
                    <a:pt x="2130652" y="3716183"/>
                  </a:cubicBezTo>
                  <a:cubicBezTo>
                    <a:pt x="1971678" y="3717123"/>
                    <a:pt x="1841862" y="3555868"/>
                    <a:pt x="1840698" y="3356012"/>
                  </a:cubicBezTo>
                  <a:lnTo>
                    <a:pt x="1840700" y="3356003"/>
                  </a:lnTo>
                  <a:lnTo>
                    <a:pt x="1831887" y="1841678"/>
                  </a:lnTo>
                  <a:lnTo>
                    <a:pt x="1780315" y="1841678"/>
                  </a:lnTo>
                  <a:lnTo>
                    <a:pt x="1789358" y="3395533"/>
                  </a:lnTo>
                  <a:lnTo>
                    <a:pt x="1789061" y="3395534"/>
                  </a:lnTo>
                  <a:lnTo>
                    <a:pt x="1783613" y="3464442"/>
                  </a:lnTo>
                  <a:cubicBezTo>
                    <a:pt x="1757680" y="3620331"/>
                    <a:pt x="1642305" y="3738162"/>
                    <a:pt x="1503203" y="3738983"/>
                  </a:cubicBezTo>
                  <a:cubicBezTo>
                    <a:pt x="1344229" y="3739922"/>
                    <a:pt x="1214466" y="3587676"/>
                    <a:pt x="1213367" y="3398933"/>
                  </a:cubicBezTo>
                  <a:lnTo>
                    <a:pt x="1213367" y="3398925"/>
                  </a:lnTo>
                  <a:lnTo>
                    <a:pt x="1204306" y="1841678"/>
                  </a:lnTo>
                  <a:lnTo>
                    <a:pt x="1157101" y="1841678"/>
                  </a:lnTo>
                  <a:lnTo>
                    <a:pt x="1166389" y="3437667"/>
                  </a:lnTo>
                  <a:lnTo>
                    <a:pt x="1166091" y="3437669"/>
                  </a:lnTo>
                  <a:lnTo>
                    <a:pt x="1160645" y="3506576"/>
                  </a:lnTo>
                  <a:cubicBezTo>
                    <a:pt x="1134711" y="3662465"/>
                    <a:pt x="1019336" y="3780296"/>
                    <a:pt x="880233" y="3781117"/>
                  </a:cubicBezTo>
                  <a:cubicBezTo>
                    <a:pt x="721260" y="3782056"/>
                    <a:pt x="591496" y="3629810"/>
                    <a:pt x="590398" y="3441066"/>
                  </a:cubicBezTo>
                  <a:lnTo>
                    <a:pt x="590398" y="3441059"/>
                  </a:lnTo>
                  <a:lnTo>
                    <a:pt x="581091" y="1841678"/>
                  </a:lnTo>
                  <a:lnTo>
                    <a:pt x="535380" y="1841678"/>
                  </a:lnTo>
                  <a:lnTo>
                    <a:pt x="544673" y="3438653"/>
                  </a:lnTo>
                  <a:lnTo>
                    <a:pt x="544394" y="3438654"/>
                  </a:lnTo>
                  <a:lnTo>
                    <a:pt x="539294" y="3507561"/>
                  </a:lnTo>
                  <a:cubicBezTo>
                    <a:pt x="514953" y="3663440"/>
                    <a:pt x="406469" y="3781230"/>
                    <a:pt x="275626" y="3782002"/>
                  </a:cubicBezTo>
                  <a:cubicBezTo>
                    <a:pt x="126091" y="3782885"/>
                    <a:pt x="3979" y="3630595"/>
                    <a:pt x="2881" y="3441851"/>
                  </a:cubicBezTo>
                  <a:lnTo>
                    <a:pt x="2883" y="3441842"/>
                  </a:lnTo>
                  <a:lnTo>
                    <a:pt x="1716" y="3241460"/>
                  </a:lnTo>
                  <a:lnTo>
                    <a:pt x="192102" y="3232591"/>
                  </a:lnTo>
                  <a:lnTo>
                    <a:pt x="192087" y="3232275"/>
                  </a:lnTo>
                  <a:cubicBezTo>
                    <a:pt x="201001" y="3231860"/>
                    <a:pt x="209605" y="3229304"/>
                    <a:pt x="217823" y="3224818"/>
                  </a:cubicBezTo>
                  <a:lnTo>
                    <a:pt x="229277" y="3215506"/>
                  </a:lnTo>
                  <a:lnTo>
                    <a:pt x="229596" y="3215405"/>
                  </a:lnTo>
                  <a:lnTo>
                    <a:pt x="231354" y="3213817"/>
                  </a:lnTo>
                  <a:lnTo>
                    <a:pt x="241238" y="3205780"/>
                  </a:lnTo>
                  <a:lnTo>
                    <a:pt x="242948" y="3203347"/>
                  </a:lnTo>
                  <a:lnTo>
                    <a:pt x="252911" y="3194350"/>
                  </a:lnTo>
                  <a:cubicBezTo>
                    <a:pt x="296853" y="3140275"/>
                    <a:pt x="323749" y="3017193"/>
                    <a:pt x="317196" y="2875493"/>
                  </a:cubicBezTo>
                  <a:cubicBezTo>
                    <a:pt x="309550" y="2710176"/>
                    <a:pt x="258912" y="2574295"/>
                    <a:pt x="198598" y="2545117"/>
                  </a:cubicBezTo>
                  <a:lnTo>
                    <a:pt x="186069" y="2542384"/>
                  </a:lnTo>
                  <a:lnTo>
                    <a:pt x="187165" y="2542067"/>
                  </a:lnTo>
                  <a:cubicBezTo>
                    <a:pt x="244687" y="2510667"/>
                    <a:pt x="283259" y="2384686"/>
                    <a:pt x="276440" y="2236160"/>
                  </a:cubicBezTo>
                  <a:cubicBezTo>
                    <a:pt x="269622" y="2087635"/>
                    <a:pt x="219673" y="1965778"/>
                    <a:pt x="159519" y="1939860"/>
                  </a:cubicBezTo>
                  <a:lnTo>
                    <a:pt x="152340" y="1938487"/>
                  </a:lnTo>
                  <a:lnTo>
                    <a:pt x="166888" y="1933872"/>
                  </a:lnTo>
                  <a:cubicBezTo>
                    <a:pt x="224252" y="1899252"/>
                    <a:pt x="262134" y="1759277"/>
                    <a:pt x="254489" y="1593960"/>
                  </a:cubicBezTo>
                  <a:cubicBezTo>
                    <a:pt x="252304" y="1546726"/>
                    <a:pt x="246610" y="1501896"/>
                    <a:pt x="238184" y="1461271"/>
                  </a:cubicBezTo>
                  <a:lnTo>
                    <a:pt x="232157" y="1437501"/>
                  </a:lnTo>
                  <a:lnTo>
                    <a:pt x="231266" y="1430706"/>
                  </a:lnTo>
                  <a:cubicBezTo>
                    <a:pt x="212766" y="1348657"/>
                    <a:pt x="180330" y="1285808"/>
                    <a:pt x="142704" y="1260563"/>
                  </a:cubicBezTo>
                  <a:lnTo>
                    <a:pt x="121262" y="1253955"/>
                  </a:lnTo>
                  <a:lnTo>
                    <a:pt x="156538" y="1252323"/>
                  </a:lnTo>
                  <a:lnTo>
                    <a:pt x="156522" y="1251971"/>
                  </a:lnTo>
                  <a:cubicBezTo>
                    <a:pt x="227833" y="1248673"/>
                    <a:pt x="278560" y="1092839"/>
                    <a:pt x="269823" y="903906"/>
                  </a:cubicBezTo>
                  <a:cubicBezTo>
                    <a:pt x="261085" y="714973"/>
                    <a:pt x="196193" y="564485"/>
                    <a:pt x="124881" y="567783"/>
                  </a:cubicBezTo>
                  <a:lnTo>
                    <a:pt x="124878" y="567784"/>
                  </a:lnTo>
                  <a:lnTo>
                    <a:pt x="0" y="573559"/>
                  </a:lnTo>
                  <a:lnTo>
                    <a:pt x="0" y="456392"/>
                  </a:lnTo>
                  <a:cubicBezTo>
                    <a:pt x="0" y="204739"/>
                    <a:pt x="121216" y="735"/>
                    <a:pt x="270743" y="735"/>
                  </a:cubicBezTo>
                  <a:lnTo>
                    <a:pt x="640213" y="735"/>
                  </a:lnTo>
                  <a:lnTo>
                    <a:pt x="639699" y="0"/>
                  </a:lnTo>
                  <a:lnTo>
                    <a:pt x="690147" y="735"/>
                  </a:lnTo>
                  <a:lnTo>
                    <a:pt x="967204" y="735"/>
                  </a:lnTo>
                  <a:lnTo>
                    <a:pt x="1308256" y="6941"/>
                  </a:lnTo>
                  <a:lnTo>
                    <a:pt x="1304933" y="9691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6396" name="任意多边形 13"/>
            <p:cNvSpPr/>
            <p:nvPr/>
          </p:nvSpPr>
          <p:spPr>
            <a:xfrm rot="-2658651">
              <a:off x="0" y="120992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6397" name="任意多边形 14"/>
            <p:cNvSpPr/>
            <p:nvPr/>
          </p:nvSpPr>
          <p:spPr>
            <a:xfrm rot="7919936" flipH="1">
              <a:off x="1028920" y="1988842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6398" name="任意多边形 15"/>
            <p:cNvSpPr/>
            <p:nvPr/>
          </p:nvSpPr>
          <p:spPr>
            <a:xfrm rot="7919936" flipH="1">
              <a:off x="695063" y="167771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6399" name="任意多边形 16"/>
            <p:cNvSpPr/>
            <p:nvPr/>
          </p:nvSpPr>
          <p:spPr>
            <a:xfrm rot="7919936" flipH="1">
              <a:off x="375022" y="1344407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6400" name="任意多边形 17"/>
            <p:cNvSpPr/>
            <p:nvPr/>
          </p:nvSpPr>
          <p:spPr>
            <a:xfrm rot="2658651" flipH="1">
              <a:off x="2356878" y="71960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6401" name="组合 33"/>
          <p:cNvGrpSpPr/>
          <p:nvPr/>
        </p:nvGrpSpPr>
        <p:grpSpPr>
          <a:xfrm>
            <a:off x="4346972" y="2690812"/>
            <a:ext cx="4185047" cy="53579"/>
            <a:chOff x="0" y="0"/>
            <a:chExt cx="3149600" cy="1117600"/>
          </a:xfrm>
        </p:grpSpPr>
        <p:sp>
          <p:nvSpPr>
            <p:cNvPr id="16402" name="矩形 34"/>
            <p:cNvSpPr/>
            <p:nvPr/>
          </p:nvSpPr>
          <p:spPr>
            <a:xfrm>
              <a:off x="0" y="0"/>
              <a:ext cx="787400" cy="1117600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403" name="矩形 35"/>
            <p:cNvSpPr/>
            <p:nvPr/>
          </p:nvSpPr>
          <p:spPr>
            <a:xfrm>
              <a:off x="787400" y="0"/>
              <a:ext cx="787400" cy="1117600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404" name="矩形 36"/>
            <p:cNvSpPr/>
            <p:nvPr/>
          </p:nvSpPr>
          <p:spPr>
            <a:xfrm>
              <a:off x="1574800" y="0"/>
              <a:ext cx="787400" cy="1117600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405" name="矩形 37"/>
            <p:cNvSpPr/>
            <p:nvPr/>
          </p:nvSpPr>
          <p:spPr>
            <a:xfrm>
              <a:off x="2362200" y="0"/>
              <a:ext cx="787400" cy="1117600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022955" y="1352550"/>
            <a:ext cx="4827131" cy="1286117"/>
          </a:xfrm>
        </p:spPr>
        <p:txBody>
          <a:bodyPr anchor="b"/>
          <a:lstStyle>
            <a:lvl1pPr algn="ctr">
              <a:defRPr sz="41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22954" y="2792853"/>
            <a:ext cx="4827131" cy="89332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C9AACB05-17D4-424F-91C4-72584682E79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95AD-4261-4CC5-B563-552500344A9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95AD-4261-4CC5-B563-552500344A9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40"/>
          <p:cNvSpPr/>
          <p:nvPr/>
        </p:nvSpPr>
        <p:spPr>
          <a:xfrm>
            <a:off x="0" y="0"/>
            <a:ext cx="4579144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2" name="矩形 41"/>
          <p:cNvSpPr/>
          <p:nvPr/>
        </p:nvSpPr>
        <p:spPr>
          <a:xfrm>
            <a:off x="4660106" y="0"/>
            <a:ext cx="85725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3" name="椭圆 45"/>
          <p:cNvSpPr/>
          <p:nvPr/>
        </p:nvSpPr>
        <p:spPr>
          <a:xfrm>
            <a:off x="5470923" y="2163367"/>
            <a:ext cx="812006" cy="810815"/>
          </a:xfrm>
          <a:prstGeom prst="ellipse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4" name="椭圆 63"/>
          <p:cNvSpPr/>
          <p:nvPr/>
        </p:nvSpPr>
        <p:spPr>
          <a:xfrm>
            <a:off x="6588919" y="2163367"/>
            <a:ext cx="810816" cy="810815"/>
          </a:xfrm>
          <a:prstGeom prst="ellipse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5" name="椭圆 64"/>
          <p:cNvSpPr/>
          <p:nvPr/>
        </p:nvSpPr>
        <p:spPr>
          <a:xfrm>
            <a:off x="7705726" y="2163367"/>
            <a:ext cx="812006" cy="810815"/>
          </a:xfrm>
          <a:prstGeom prst="ellipse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7416" name="组合 81"/>
          <p:cNvGrpSpPr/>
          <p:nvPr/>
        </p:nvGrpSpPr>
        <p:grpSpPr>
          <a:xfrm>
            <a:off x="6748463" y="2396729"/>
            <a:ext cx="517922" cy="392906"/>
            <a:chOff x="0" y="0"/>
            <a:chExt cx="509646" cy="387231"/>
          </a:xfrm>
        </p:grpSpPr>
        <p:sp>
          <p:nvSpPr>
            <p:cNvPr id="17417" name="Freeform 20"/>
            <p:cNvSpPr>
              <a:spLocks noEditPoints="1"/>
            </p:cNvSpPr>
            <p:nvPr/>
          </p:nvSpPr>
          <p:spPr>
            <a:xfrm>
              <a:off x="0" y="51839"/>
              <a:ext cx="337890" cy="335392"/>
            </a:xfrm>
            <a:custGeom>
              <a:avLst/>
              <a:gdLst/>
              <a:ahLst/>
              <a:cxnLst>
                <a:cxn ang="0">
                  <a:pos x="337890" y="189119"/>
                </a:cxn>
                <a:cxn ang="0">
                  <a:pos x="337890" y="144794"/>
                </a:cxn>
                <a:cxn ang="0">
                  <a:pos x="303953" y="137407"/>
                </a:cxn>
                <a:cxn ang="0">
                  <a:pos x="295100" y="112289"/>
                </a:cxn>
                <a:cxn ang="0">
                  <a:pos x="318708" y="85694"/>
                </a:cxn>
                <a:cxn ang="0">
                  <a:pos x="292149" y="50234"/>
                </a:cxn>
                <a:cxn ang="0">
                  <a:pos x="259688" y="65009"/>
                </a:cxn>
                <a:cxn ang="0">
                  <a:pos x="237555" y="48757"/>
                </a:cxn>
                <a:cxn ang="0">
                  <a:pos x="241982" y="13297"/>
                </a:cxn>
                <a:cxn ang="0">
                  <a:pos x="199192" y="0"/>
                </a:cxn>
                <a:cxn ang="0">
                  <a:pos x="181486" y="29549"/>
                </a:cxn>
                <a:cxn ang="0">
                  <a:pos x="168207" y="29549"/>
                </a:cxn>
                <a:cxn ang="0">
                  <a:pos x="154927" y="29549"/>
                </a:cxn>
                <a:cxn ang="0">
                  <a:pos x="137221" y="0"/>
                </a:cxn>
                <a:cxn ang="0">
                  <a:pos x="95907" y="13297"/>
                </a:cxn>
                <a:cxn ang="0">
                  <a:pos x="98858" y="48757"/>
                </a:cxn>
                <a:cxn ang="0">
                  <a:pos x="76726" y="65009"/>
                </a:cxn>
                <a:cxn ang="0">
                  <a:pos x="44265" y="50234"/>
                </a:cxn>
                <a:cxn ang="0">
                  <a:pos x="19181" y="85694"/>
                </a:cxn>
                <a:cxn ang="0">
                  <a:pos x="42789" y="112289"/>
                </a:cxn>
                <a:cxn ang="0">
                  <a:pos x="33936" y="138884"/>
                </a:cxn>
                <a:cxn ang="0">
                  <a:pos x="0" y="144794"/>
                </a:cxn>
                <a:cxn ang="0">
                  <a:pos x="0" y="189119"/>
                </a:cxn>
                <a:cxn ang="0">
                  <a:pos x="33936" y="196507"/>
                </a:cxn>
                <a:cxn ang="0">
                  <a:pos x="42789" y="223102"/>
                </a:cxn>
                <a:cxn ang="0">
                  <a:pos x="19181" y="249697"/>
                </a:cxn>
                <a:cxn ang="0">
                  <a:pos x="45740" y="285157"/>
                </a:cxn>
                <a:cxn ang="0">
                  <a:pos x="76726" y="270382"/>
                </a:cxn>
                <a:cxn ang="0">
                  <a:pos x="98858" y="286634"/>
                </a:cxn>
                <a:cxn ang="0">
                  <a:pos x="95907" y="322094"/>
                </a:cxn>
                <a:cxn ang="0">
                  <a:pos x="137221" y="335392"/>
                </a:cxn>
                <a:cxn ang="0">
                  <a:pos x="154927" y="304364"/>
                </a:cxn>
                <a:cxn ang="0">
                  <a:pos x="168207" y="305842"/>
                </a:cxn>
                <a:cxn ang="0">
                  <a:pos x="182962" y="304364"/>
                </a:cxn>
                <a:cxn ang="0">
                  <a:pos x="199192" y="335392"/>
                </a:cxn>
                <a:cxn ang="0">
                  <a:pos x="241982" y="320617"/>
                </a:cxn>
                <a:cxn ang="0">
                  <a:pos x="237555" y="286634"/>
                </a:cxn>
                <a:cxn ang="0">
                  <a:pos x="259688" y="270382"/>
                </a:cxn>
                <a:cxn ang="0">
                  <a:pos x="292149" y="285157"/>
                </a:cxn>
                <a:cxn ang="0">
                  <a:pos x="318708" y="248219"/>
                </a:cxn>
                <a:cxn ang="0">
                  <a:pos x="295100" y="223102"/>
                </a:cxn>
                <a:cxn ang="0">
                  <a:pos x="303953" y="196507"/>
                </a:cxn>
                <a:cxn ang="0">
                  <a:pos x="337890" y="189119"/>
                </a:cxn>
                <a:cxn ang="0">
                  <a:pos x="168207" y="265949"/>
                </a:cxn>
                <a:cxn ang="0">
                  <a:pos x="69348" y="166957"/>
                </a:cxn>
                <a:cxn ang="0">
                  <a:pos x="168207" y="67964"/>
                </a:cxn>
                <a:cxn ang="0">
                  <a:pos x="267065" y="166957"/>
                </a:cxn>
                <a:cxn ang="0">
                  <a:pos x="168207" y="265949"/>
                </a:cxn>
              </a:cxnLst>
              <a:rect l="0" t="0" r="0" b="0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Freeform 21"/>
            <p:cNvSpPr>
              <a:spLocks noEditPoints="1"/>
            </p:cNvSpPr>
            <p:nvPr/>
          </p:nvSpPr>
          <p:spPr>
            <a:xfrm>
              <a:off x="309785" y="0"/>
              <a:ext cx="199861" cy="199861"/>
            </a:xfrm>
            <a:custGeom>
              <a:avLst/>
              <a:gdLst/>
              <a:ahLst/>
              <a:cxnLst>
                <a:cxn ang="0">
                  <a:pos x="199861" y="112514"/>
                </a:cxn>
                <a:cxn ang="0">
                  <a:pos x="199861" y="85866"/>
                </a:cxn>
                <a:cxn ang="0">
                  <a:pos x="180615" y="81424"/>
                </a:cxn>
                <a:cxn ang="0">
                  <a:pos x="174693" y="66620"/>
                </a:cxn>
                <a:cxn ang="0">
                  <a:pos x="189497" y="50335"/>
                </a:cxn>
                <a:cxn ang="0">
                  <a:pos x="173212" y="29609"/>
                </a:cxn>
                <a:cxn ang="0">
                  <a:pos x="153966" y="38491"/>
                </a:cxn>
                <a:cxn ang="0">
                  <a:pos x="142123" y="28128"/>
                </a:cxn>
                <a:cxn ang="0">
                  <a:pos x="143603" y="7402"/>
                </a:cxn>
                <a:cxn ang="0">
                  <a:pos x="118436" y="0"/>
                </a:cxn>
                <a:cxn ang="0">
                  <a:pos x="108072" y="17765"/>
                </a:cxn>
                <a:cxn ang="0">
                  <a:pos x="99190" y="17765"/>
                </a:cxn>
                <a:cxn ang="0">
                  <a:pos x="91788" y="17765"/>
                </a:cxn>
                <a:cxn ang="0">
                  <a:pos x="81424" y="0"/>
                </a:cxn>
                <a:cxn ang="0">
                  <a:pos x="56257" y="7402"/>
                </a:cxn>
                <a:cxn ang="0">
                  <a:pos x="57737" y="28128"/>
                </a:cxn>
                <a:cxn ang="0">
                  <a:pos x="44413" y="38491"/>
                </a:cxn>
                <a:cxn ang="0">
                  <a:pos x="26648" y="29609"/>
                </a:cxn>
                <a:cxn ang="0">
                  <a:pos x="10363" y="50335"/>
                </a:cxn>
                <a:cxn ang="0">
                  <a:pos x="25167" y="66620"/>
                </a:cxn>
                <a:cxn ang="0">
                  <a:pos x="19245" y="81424"/>
                </a:cxn>
                <a:cxn ang="0">
                  <a:pos x="0" y="85866"/>
                </a:cxn>
                <a:cxn ang="0">
                  <a:pos x="0" y="112514"/>
                </a:cxn>
                <a:cxn ang="0">
                  <a:pos x="19245" y="116955"/>
                </a:cxn>
                <a:cxn ang="0">
                  <a:pos x="25167" y="133240"/>
                </a:cxn>
                <a:cxn ang="0">
                  <a:pos x="10363" y="148045"/>
                </a:cxn>
                <a:cxn ang="0">
                  <a:pos x="26648" y="168771"/>
                </a:cxn>
                <a:cxn ang="0">
                  <a:pos x="45894" y="161369"/>
                </a:cxn>
                <a:cxn ang="0">
                  <a:pos x="57737" y="170251"/>
                </a:cxn>
                <a:cxn ang="0">
                  <a:pos x="56257" y="190978"/>
                </a:cxn>
                <a:cxn ang="0">
                  <a:pos x="81424" y="199861"/>
                </a:cxn>
                <a:cxn ang="0">
                  <a:pos x="91788" y="180615"/>
                </a:cxn>
                <a:cxn ang="0">
                  <a:pos x="100670" y="182095"/>
                </a:cxn>
                <a:cxn ang="0">
                  <a:pos x="108072" y="180615"/>
                </a:cxn>
                <a:cxn ang="0">
                  <a:pos x="118436" y="199861"/>
                </a:cxn>
                <a:cxn ang="0">
                  <a:pos x="143603" y="190978"/>
                </a:cxn>
                <a:cxn ang="0">
                  <a:pos x="142123" y="170251"/>
                </a:cxn>
                <a:cxn ang="0">
                  <a:pos x="153966" y="161369"/>
                </a:cxn>
                <a:cxn ang="0">
                  <a:pos x="173212" y="168771"/>
                </a:cxn>
                <a:cxn ang="0">
                  <a:pos x="189497" y="148045"/>
                </a:cxn>
                <a:cxn ang="0">
                  <a:pos x="174693" y="131760"/>
                </a:cxn>
                <a:cxn ang="0">
                  <a:pos x="180615" y="116955"/>
                </a:cxn>
                <a:cxn ang="0">
                  <a:pos x="199861" y="112514"/>
                </a:cxn>
                <a:cxn ang="0">
                  <a:pos x="99190" y="158408"/>
                </a:cxn>
                <a:cxn ang="0">
                  <a:pos x="41452" y="99190"/>
                </a:cxn>
                <a:cxn ang="0">
                  <a:pos x="99190" y="39972"/>
                </a:cxn>
                <a:cxn ang="0">
                  <a:pos x="158408" y="99190"/>
                </a:cxn>
                <a:cxn ang="0">
                  <a:pos x="99190" y="158408"/>
                </a:cxn>
              </a:cxnLst>
              <a:rect l="0" t="0" r="0" b="0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19" name="组合 84"/>
          <p:cNvGrpSpPr/>
          <p:nvPr/>
        </p:nvGrpSpPr>
        <p:grpSpPr>
          <a:xfrm>
            <a:off x="5691187" y="2419350"/>
            <a:ext cx="386954" cy="370285"/>
            <a:chOff x="0" y="0"/>
            <a:chExt cx="2438400" cy="2332038"/>
          </a:xfrm>
        </p:grpSpPr>
        <p:sp>
          <p:nvSpPr>
            <p:cNvPr id="17420" name="Freeform 25"/>
            <p:cNvSpPr/>
            <p:nvPr/>
          </p:nvSpPr>
          <p:spPr>
            <a:xfrm>
              <a:off x="893763" y="1676400"/>
              <a:ext cx="655638" cy="655638"/>
            </a:xfrm>
            <a:custGeom>
              <a:avLst/>
              <a:gdLst/>
              <a:ahLst/>
              <a:cxnLst>
                <a:cxn ang="0">
                  <a:pos x="327025" y="655638"/>
                </a:cxn>
                <a:cxn ang="0">
                  <a:pos x="0" y="0"/>
                </a:cxn>
                <a:cxn ang="0">
                  <a:pos x="655638" y="0"/>
                </a:cxn>
                <a:cxn ang="0">
                  <a:pos x="327025" y="655638"/>
                </a:cxn>
              </a:cxnLst>
              <a:rect l="0" t="0" r="0" b="0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7421" name="任意多边形 86"/>
            <p:cNvSpPr/>
            <p:nvPr/>
          </p:nvSpPr>
          <p:spPr>
            <a:xfrm>
              <a:off x="0" y="0"/>
              <a:ext cx="2438400" cy="1774825"/>
            </a:xfrm>
            <a:custGeom>
              <a:avLst/>
              <a:gdLst/>
              <a:ahLst/>
              <a:cxnLst>
                <a:cxn ang="0">
                  <a:pos x="290196" y="0"/>
                </a:cxn>
                <a:cxn ang="0">
                  <a:pos x="2151973" y="0"/>
                </a:cxn>
                <a:cxn ang="0">
                  <a:pos x="2438400" y="286384"/>
                </a:cxn>
                <a:cxn ang="0">
                  <a:pos x="2438400" y="1484673"/>
                </a:cxn>
                <a:cxn ang="0">
                  <a:pos x="2151973" y="1774825"/>
                </a:cxn>
                <a:cxn ang="0">
                  <a:pos x="290196" y="1774825"/>
                </a:cxn>
                <a:cxn ang="0">
                  <a:pos x="0" y="1484673"/>
                </a:cxn>
                <a:cxn ang="0">
                  <a:pos x="0" y="286384"/>
                </a:cxn>
                <a:cxn ang="0">
                  <a:pos x="290196" y="0"/>
                </a:cxn>
                <a:cxn ang="0">
                  <a:pos x="471488" y="425450"/>
                </a:cxn>
                <a:cxn ang="0">
                  <a:pos x="471488" y="598488"/>
                </a:cxn>
                <a:cxn ang="0">
                  <a:pos x="1971676" y="598488"/>
                </a:cxn>
                <a:cxn ang="0">
                  <a:pos x="1971676" y="425450"/>
                </a:cxn>
                <a:cxn ang="0">
                  <a:pos x="471488" y="425450"/>
                </a:cxn>
                <a:cxn ang="0">
                  <a:pos x="471488" y="801688"/>
                </a:cxn>
                <a:cxn ang="0">
                  <a:pos x="471488" y="971551"/>
                </a:cxn>
                <a:cxn ang="0">
                  <a:pos x="1971676" y="971551"/>
                </a:cxn>
                <a:cxn ang="0">
                  <a:pos x="1971676" y="801688"/>
                </a:cxn>
                <a:cxn ang="0">
                  <a:pos x="471488" y="801688"/>
                </a:cxn>
                <a:cxn ang="0">
                  <a:pos x="471488" y="1174750"/>
                </a:cxn>
                <a:cxn ang="0">
                  <a:pos x="471488" y="1347788"/>
                </a:cxn>
                <a:cxn ang="0">
                  <a:pos x="1971676" y="1347788"/>
                </a:cxn>
                <a:cxn ang="0">
                  <a:pos x="1971676" y="1174750"/>
                </a:cxn>
                <a:cxn ang="0">
                  <a:pos x="471488" y="1174750"/>
                </a:cxn>
              </a:cxnLst>
              <a:rect l="0" t="0" r="0" b="0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22" name="组合 87"/>
          <p:cNvGrpSpPr/>
          <p:nvPr/>
        </p:nvGrpSpPr>
        <p:grpSpPr>
          <a:xfrm>
            <a:off x="7943851" y="2339579"/>
            <a:ext cx="335756" cy="429815"/>
            <a:chOff x="0" y="0"/>
            <a:chExt cx="563562" cy="720725"/>
          </a:xfrm>
        </p:grpSpPr>
        <p:sp>
          <p:nvSpPr>
            <p:cNvPr id="17423" name="Freeform 32"/>
            <p:cNvSpPr/>
            <p:nvPr/>
          </p:nvSpPr>
          <p:spPr>
            <a:xfrm>
              <a:off x="209550" y="0"/>
              <a:ext cx="142875" cy="720725"/>
            </a:xfrm>
            <a:custGeom>
              <a:avLst/>
              <a:gdLst/>
              <a:ahLst/>
              <a:cxnLst>
                <a:cxn ang="0">
                  <a:pos x="142875" y="648877"/>
                </a:cxn>
                <a:cxn ang="0">
                  <a:pos x="71437" y="720725"/>
                </a:cxn>
                <a:cxn ang="0">
                  <a:pos x="0" y="648877"/>
                </a:cxn>
                <a:cxn ang="0">
                  <a:pos x="0" y="71847"/>
                </a:cxn>
                <a:cxn ang="0">
                  <a:pos x="71437" y="0"/>
                </a:cxn>
                <a:cxn ang="0">
                  <a:pos x="142875" y="71847"/>
                </a:cxn>
                <a:cxn ang="0">
                  <a:pos x="142875" y="648877"/>
                </a:cxn>
              </a:cxnLst>
              <a:rect l="0" t="0" r="0" b="0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7424" name="Freeform 33"/>
            <p:cNvSpPr/>
            <p:nvPr/>
          </p:nvSpPr>
          <p:spPr>
            <a:xfrm>
              <a:off x="0" y="439737"/>
              <a:ext cx="141288" cy="280988"/>
            </a:xfrm>
            <a:custGeom>
              <a:avLst/>
              <a:gdLst/>
              <a:ahLst/>
              <a:cxnLst>
                <a:cxn ang="0">
                  <a:pos x="141288" y="209055"/>
                </a:cxn>
                <a:cxn ang="0">
                  <a:pos x="71765" y="280988"/>
                </a:cxn>
                <a:cxn ang="0">
                  <a:pos x="0" y="209055"/>
                </a:cxn>
                <a:cxn ang="0">
                  <a:pos x="0" y="71932"/>
                </a:cxn>
                <a:cxn ang="0">
                  <a:pos x="71765" y="0"/>
                </a:cxn>
                <a:cxn ang="0">
                  <a:pos x="141288" y="71932"/>
                </a:cxn>
                <a:cxn ang="0">
                  <a:pos x="141288" y="209055"/>
                </a:cxn>
              </a:cxnLst>
              <a:rect l="0" t="0" r="0" b="0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17425" name="Freeform 34"/>
            <p:cNvSpPr/>
            <p:nvPr/>
          </p:nvSpPr>
          <p:spPr>
            <a:xfrm>
              <a:off x="420687" y="231775"/>
              <a:ext cx="142875" cy="488950"/>
            </a:xfrm>
            <a:custGeom>
              <a:avLst/>
              <a:gdLst/>
              <a:ahLst/>
              <a:cxnLst>
                <a:cxn ang="0">
                  <a:pos x="142875" y="417177"/>
                </a:cxn>
                <a:cxn ang="0">
                  <a:pos x="71437" y="488950"/>
                </a:cxn>
                <a:cxn ang="0">
                  <a:pos x="0" y="417177"/>
                </a:cxn>
                <a:cxn ang="0">
                  <a:pos x="0" y="71772"/>
                </a:cxn>
                <a:cxn ang="0">
                  <a:pos x="71437" y="0"/>
                </a:cxn>
                <a:cxn ang="0">
                  <a:pos x="142875" y="71772"/>
                </a:cxn>
                <a:cxn ang="0">
                  <a:pos x="142875" y="417177"/>
                </a:cxn>
              </a:cxnLst>
              <a:rect l="0" t="0" r="0" b="0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7426" name="直接连接符 93"/>
          <p:cNvSpPr/>
          <p:nvPr/>
        </p:nvSpPr>
        <p:spPr>
          <a:xfrm rot="5400000">
            <a:off x="2405063" y="2018110"/>
            <a:ext cx="0" cy="2700338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4564" y="2477801"/>
            <a:ext cx="4160997" cy="800756"/>
          </a:xfrm>
        </p:spPr>
        <p:txBody>
          <a:bodyPr anchor="b"/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4564" y="3473565"/>
            <a:ext cx="4160997" cy="869836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4A78E0C2-8D61-443E-8B20-E9904A41FC9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C15-2E04-4E33-B843-50EC21982DA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27547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90725"/>
            <a:ext cx="3868340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27547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90725"/>
            <a:ext cx="3887391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B65E-70CF-4B21-A46D-43BE2DE0A47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组合 1"/>
          <p:cNvGrpSpPr/>
          <p:nvPr/>
        </p:nvGrpSpPr>
        <p:grpSpPr>
          <a:xfrm>
            <a:off x="2437210" y="3662362"/>
            <a:ext cx="4310063" cy="1481138"/>
            <a:chOff x="0" y="0"/>
            <a:chExt cx="4651016" cy="1975760"/>
          </a:xfrm>
        </p:grpSpPr>
        <p:sp>
          <p:nvSpPr>
            <p:cNvPr id="18436" name="矩形 69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37" name="矩形 70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38" name="矩形 71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39" name="矩形 72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8440" name="组合 73"/>
          <p:cNvGrpSpPr/>
          <p:nvPr/>
        </p:nvGrpSpPr>
        <p:grpSpPr>
          <a:xfrm>
            <a:off x="2437210" y="0"/>
            <a:ext cx="4310063" cy="1481138"/>
            <a:chOff x="0" y="0"/>
            <a:chExt cx="4651016" cy="1975760"/>
          </a:xfrm>
        </p:grpSpPr>
        <p:sp>
          <p:nvSpPr>
            <p:cNvPr id="18441" name="矩形 74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42" name="矩形 75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43" name="矩形 76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444" name="矩形 77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96727" y="1757363"/>
            <a:ext cx="4350546" cy="1628769"/>
          </a:xfrm>
        </p:spPr>
        <p:txBody>
          <a:bodyPr/>
          <a:lstStyle>
            <a:lvl1pPr algn="ctr">
              <a:defRPr sz="54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80AFC729-CFE0-4B3A-9467-C14AA0B8B68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55"/>
          <p:cNvSpPr/>
          <p:nvPr/>
        </p:nvSpPr>
        <p:spPr>
          <a:xfrm>
            <a:off x="247650" y="378619"/>
            <a:ext cx="1534716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0" name="矩形 56"/>
          <p:cNvSpPr/>
          <p:nvPr/>
        </p:nvSpPr>
        <p:spPr>
          <a:xfrm>
            <a:off x="1831181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1" name="矩形 57"/>
          <p:cNvSpPr/>
          <p:nvPr/>
        </p:nvSpPr>
        <p:spPr>
          <a:xfrm>
            <a:off x="2203847" y="378619"/>
            <a:ext cx="322659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2" name="矩形 58"/>
          <p:cNvSpPr/>
          <p:nvPr/>
        </p:nvSpPr>
        <p:spPr>
          <a:xfrm>
            <a:off x="2576513" y="378619"/>
            <a:ext cx="32266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3" name="矩形 59"/>
          <p:cNvSpPr/>
          <p:nvPr/>
        </p:nvSpPr>
        <p:spPr>
          <a:xfrm flipH="1">
            <a:off x="7381875" y="378619"/>
            <a:ext cx="1533525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4" name="矩形 60"/>
          <p:cNvSpPr/>
          <p:nvPr/>
        </p:nvSpPr>
        <p:spPr>
          <a:xfrm flipH="1">
            <a:off x="7009210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5" name="矩形 61"/>
          <p:cNvSpPr/>
          <p:nvPr/>
        </p:nvSpPr>
        <p:spPr>
          <a:xfrm flipH="1">
            <a:off x="6636544" y="378619"/>
            <a:ext cx="323850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6" name="矩形 62"/>
          <p:cNvSpPr/>
          <p:nvPr/>
        </p:nvSpPr>
        <p:spPr>
          <a:xfrm flipH="1">
            <a:off x="6265069" y="378619"/>
            <a:ext cx="32385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D0EB27CB-2AE5-4AB7-BCFF-A368413A772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/>
          <a:lstStyle/>
          <a:p>
            <a:pPr lvl="0" indent="-685800"/>
            <a:r>
              <a:rPr lang="zh-CN" altLang="zh-CN" dirty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  <p:custDataLst>
              <p:tags r:id="rId11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/>
          <a:p>
            <a:pPr lvl="0" indent="-171450"/>
            <a:r>
              <a:rPr lang="zh-CN" altLang="zh-CN" dirty="0"/>
              <a:t>单击此处编辑母版文本样式</a:t>
            </a:r>
          </a:p>
          <a:p>
            <a:pPr lvl="1" indent="-171450"/>
            <a:r>
              <a:rPr lang="zh-CN" altLang="zh-CN" dirty="0"/>
              <a:t>第二级</a:t>
            </a:r>
          </a:p>
          <a:p>
            <a:pPr lvl="2" indent="-171450"/>
            <a:r>
              <a:rPr lang="zh-CN" altLang="zh-CN" dirty="0"/>
              <a:t>第三级</a:t>
            </a:r>
          </a:p>
          <a:p>
            <a:pPr lvl="3" indent="-171450"/>
            <a:r>
              <a:rPr lang="zh-CN" altLang="zh-CN" dirty="0"/>
              <a:t>第四级</a:t>
            </a:r>
          </a:p>
          <a:p>
            <a:pPr lvl="4" indent="-171450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530820CF-B880-4189-942D-D702A7CBA730}" type="datetimeFigureOut">
              <a:rPr lang="zh-CN" altLang="en-US" smtClean="0">
                <a:latin typeface="Calibri" panose="020F0502020204030204" charset="0"/>
                <a:ea typeface="宋体" panose="02010600030101010101" pitchFamily="2" charset="-122"/>
              </a:rPr>
              <a:t>2023-01-16</a:t>
            </a:fld>
            <a:endParaRPr lang="zh-CN" altLang="en-US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C9AACB05-17D4-424F-91C4-72584682E79D}" type="slidenum">
              <a:rPr lang="zh-CN" altLang="en-US" smtClean="0">
                <a:latin typeface="Calibri" panose="020F0502020204030204" charset="0"/>
                <a:ea typeface="宋体" panose="02010600030101010101" pitchFamily="2" charset="-122"/>
              </a:rPr>
              <a:t>‹#›</a:t>
            </a:fld>
            <a:endParaRPr lang="en-US" altLang="zh-CN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103" name="KSO_TEMPLATE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  <a:lvl2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2pPr>
      <a:lvl3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3pPr>
      <a:lvl4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4pPr>
      <a:lvl5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5pPr>
      <a:lvl6pPr marL="10287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6pPr>
      <a:lvl7pPr marL="13716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7pPr>
      <a:lvl8pPr marL="17145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8pPr>
      <a:lvl9pPr marL="20574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098786" y="1995686"/>
            <a:ext cx="467179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</a:t>
            </a:r>
            <a:r>
              <a:rPr lang="zh-CN" altLang="en-US" sz="36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直线、射线、线段</a:t>
            </a:r>
            <a:endParaRPr lang="en-US" altLang="zh-CN" sz="36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-9864" y="1059582"/>
            <a:ext cx="91440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几何图形初步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888422" y="2989365"/>
            <a:ext cx="1390445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7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27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00" y="4371950"/>
            <a:ext cx="913063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 bwMode="auto">
          <a:xfrm>
            <a:off x="1684338" y="4065588"/>
            <a:ext cx="2811462" cy="393700"/>
            <a:chOff x="2654" y="8538"/>
            <a:chExt cx="4429" cy="823"/>
          </a:xfrm>
        </p:grpSpPr>
        <p:sp>
          <p:nvSpPr>
            <p:cNvPr id="14339" name="Line 31"/>
            <p:cNvSpPr>
              <a:spLocks noChangeShapeType="1"/>
            </p:cNvSpPr>
            <p:nvPr/>
          </p:nvSpPr>
          <p:spPr bwMode="auto">
            <a:xfrm>
              <a:off x="2915" y="8553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4340" name="Rectangle 20"/>
            <p:cNvSpPr>
              <a:spLocks noChangeArrowheads="1"/>
            </p:cNvSpPr>
            <p:nvPr/>
          </p:nvSpPr>
          <p:spPr bwMode="auto">
            <a:xfrm>
              <a:off x="6561" y="8545"/>
              <a:ext cx="52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41" name="Rectangle 19"/>
            <p:cNvSpPr>
              <a:spLocks noChangeArrowheads="1"/>
            </p:cNvSpPr>
            <p:nvPr/>
          </p:nvSpPr>
          <p:spPr bwMode="auto">
            <a:xfrm>
              <a:off x="2654" y="8538"/>
              <a:ext cx="497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3605213" y="4068763"/>
            <a:ext cx="30162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33CC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471488" y="520700"/>
            <a:ext cx="33020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试比较线段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的长短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177925" y="1676400"/>
            <a:ext cx="2589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度量法；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1177925" y="2066925"/>
            <a:ext cx="29876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叠合法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471488" y="2459038"/>
            <a:ext cx="81422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将其中一条线段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“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移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”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到另一条线段上，使其一端点与另一线段的一端点重合，然后观察两条线段另外两个端点的位置作比较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1849438" y="4075113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1993900" y="4056063"/>
            <a:ext cx="4794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33CC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>
                <a:solidFill>
                  <a:srgbClr val="0033CC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2489" name="Arc 25"/>
          <p:cNvSpPr>
            <a:spLocks noChangeArrowheads="1"/>
          </p:cNvSpPr>
          <p:nvPr/>
        </p:nvSpPr>
        <p:spPr bwMode="auto">
          <a:xfrm>
            <a:off x="3429000" y="3892550"/>
            <a:ext cx="152400" cy="377825"/>
          </a:xfrm>
          <a:custGeom>
            <a:avLst/>
            <a:gdLst>
              <a:gd name="T0" fmla="*/ 13244 w 21600"/>
              <a:gd name="T1" fmla="*/ -1 h 34321"/>
              <a:gd name="T2" fmla="*/ 21600 w 21600"/>
              <a:gd name="T3" fmla="*/ 17063 h 34321"/>
              <a:gd name="T4" fmla="*/ 12989 w 21600"/>
              <a:gd name="T5" fmla="*/ 34320 h 34321"/>
              <a:gd name="T6" fmla="*/ 13244 w 21600"/>
              <a:gd name="T7" fmla="*/ -1 h 34321"/>
              <a:gd name="T8" fmla="*/ 21600 w 21600"/>
              <a:gd name="T9" fmla="*/ 17063 h 34321"/>
              <a:gd name="T10" fmla="*/ 12989 w 21600"/>
              <a:gd name="T11" fmla="*/ 34320 h 34321"/>
              <a:gd name="T12" fmla="*/ 0 w 21600"/>
              <a:gd name="T13" fmla="*/ 17063 h 3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4321" fill="none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</a:path>
              <a:path w="21600" h="34321" stroke="0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  <a:lnTo>
                  <a:pt x="0" y="1706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5291138" y="1222375"/>
            <a:ext cx="3471862" cy="390525"/>
            <a:chOff x="8331" y="2792"/>
            <a:chExt cx="5470" cy="818"/>
          </a:xfrm>
        </p:grpSpPr>
        <p:sp>
          <p:nvSpPr>
            <p:cNvPr id="14351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                       D</a:t>
              </a:r>
            </a:p>
          </p:txBody>
        </p:sp>
        <p:sp>
          <p:nvSpPr>
            <p:cNvPr id="14352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246188" y="1200150"/>
            <a:ext cx="2952750" cy="388938"/>
            <a:chOff x="1962" y="2745"/>
            <a:chExt cx="4650" cy="817"/>
          </a:xfrm>
        </p:grpSpPr>
        <p:sp>
          <p:nvSpPr>
            <p:cNvPr id="14354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4355" name="Rectangle 32"/>
            <p:cNvSpPr>
              <a:spLocks noChangeArrowheads="1"/>
            </p:cNvSpPr>
            <p:nvPr/>
          </p:nvSpPr>
          <p:spPr bwMode="auto">
            <a:xfrm>
              <a:off x="1962" y="2745"/>
              <a:ext cx="465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                 B</a:t>
              </a:r>
            </a:p>
          </p:txBody>
        </p:sp>
      </p:grpSp>
      <p:sp>
        <p:nvSpPr>
          <p:cNvPr id="62500" name="Text Box 36"/>
          <p:cNvSpPr txBox="1">
            <a:spLocks noChangeArrowheads="1"/>
          </p:cNvSpPr>
          <p:nvPr/>
        </p:nvSpPr>
        <p:spPr bwMode="auto">
          <a:xfrm rot="-1009815">
            <a:off x="4757738" y="3879850"/>
            <a:ext cx="213201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尺规作图</a:t>
            </a:r>
          </a:p>
        </p:txBody>
      </p:sp>
      <p:sp>
        <p:nvSpPr>
          <p:cNvPr id="14357" name="WordArt 21"/>
          <p:cNvSpPr>
            <a:spLocks noChangeArrowheads="1" noChangeShapeType="1" noTextEdit="1"/>
          </p:cNvSpPr>
          <p:nvPr/>
        </p:nvSpPr>
        <p:spPr bwMode="auto">
          <a:xfrm>
            <a:off x="217488" y="49213"/>
            <a:ext cx="10287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5" grpId="0"/>
      <p:bldP spid="11265" grpId="0"/>
      <p:bldP spid="62476" grpId="0"/>
      <p:bldP spid="62478" grpId="0"/>
      <p:bldP spid="62479" grpId="0"/>
      <p:bldP spid="62483" grpId="0"/>
      <p:bldP spid="62489" grpId="0" animBg="1"/>
      <p:bldP spid="625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 bwMode="auto">
          <a:xfrm>
            <a:off x="1157288" y="4232275"/>
            <a:ext cx="2025650" cy="409575"/>
            <a:chOff x="1705" y="8900"/>
            <a:chExt cx="3188" cy="857"/>
          </a:xfrm>
        </p:grpSpPr>
        <p:sp>
          <p:nvSpPr>
            <p:cNvPr id="16387" name="Rectangle 89"/>
            <p:cNvSpPr>
              <a:spLocks noChangeArrowheads="1"/>
            </p:cNvSpPr>
            <p:nvPr/>
          </p:nvSpPr>
          <p:spPr bwMode="auto">
            <a:xfrm>
              <a:off x="1705" y="9085"/>
              <a:ext cx="27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388" name="Rectangle 90"/>
            <p:cNvSpPr>
              <a:spLocks noChangeArrowheads="1"/>
            </p:cNvSpPr>
            <p:nvPr/>
          </p:nvSpPr>
          <p:spPr bwMode="auto">
            <a:xfrm>
              <a:off x="4224" y="9040"/>
              <a:ext cx="669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16389" name="组合 28"/>
            <p:cNvGrpSpPr/>
            <p:nvPr/>
          </p:nvGrpSpPr>
          <p:grpSpPr bwMode="auto">
            <a:xfrm>
              <a:off x="1768" y="8900"/>
              <a:ext cx="2927" cy="142"/>
              <a:chOff x="9904" y="5848"/>
              <a:chExt cx="2928" cy="144"/>
            </a:xfrm>
          </p:grpSpPr>
          <p:sp>
            <p:nvSpPr>
              <p:cNvPr id="16390" name="Line 56"/>
              <p:cNvSpPr>
                <a:spLocks noChangeShapeType="1"/>
              </p:cNvSpPr>
              <p:nvPr/>
            </p:nvSpPr>
            <p:spPr bwMode="auto">
              <a:xfrm>
                <a:off x="10008" y="5918"/>
                <a:ext cx="2682" cy="0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16391" name="Group 82"/>
              <p:cNvGrpSpPr/>
              <p:nvPr/>
            </p:nvGrpSpPr>
            <p:grpSpPr bwMode="auto">
              <a:xfrm>
                <a:off x="9904" y="5848"/>
                <a:ext cx="2928" cy="145"/>
                <a:chOff x="2558" y="2640"/>
                <a:chExt cx="1171" cy="58"/>
              </a:xfrm>
            </p:grpSpPr>
            <p:sp>
              <p:nvSpPr>
                <p:cNvPr id="16392" name="Oval 85"/>
                <p:cNvSpPr>
                  <a:spLocks noChangeArrowheads="1"/>
                </p:cNvSpPr>
                <p:nvPr/>
              </p:nvSpPr>
              <p:spPr bwMode="auto">
                <a:xfrm>
                  <a:off x="2558" y="2642"/>
                  <a:ext cx="59" cy="5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FF"/>
                  </a:solidFill>
                  <a:round/>
                </a:ln>
              </p:spPr>
              <p:txBody>
                <a:bodyPr lIns="68580" tIns="34290" rIns="68580" bIns="34290"/>
                <a:lstStyle/>
                <a:p>
                  <a:pPr algn="ctr" defTabSz="6858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6393" name="Oval 86"/>
                <p:cNvSpPr>
                  <a:spLocks noChangeArrowheads="1"/>
                </p:cNvSpPr>
                <p:nvPr/>
              </p:nvSpPr>
              <p:spPr bwMode="auto">
                <a:xfrm>
                  <a:off x="3670" y="2640"/>
                  <a:ext cx="59" cy="5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FF"/>
                  </a:solidFill>
                  <a:round/>
                </a:ln>
              </p:spPr>
              <p:txBody>
                <a:bodyPr lIns="68580" tIns="34290" rIns="68580" bIns="34290"/>
                <a:lstStyle/>
                <a:p>
                  <a:pPr algn="ctr" defTabSz="6858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24" name="组合 29"/>
          <p:cNvGrpSpPr/>
          <p:nvPr/>
        </p:nvGrpSpPr>
        <p:grpSpPr bwMode="auto">
          <a:xfrm>
            <a:off x="1195388" y="3594100"/>
            <a:ext cx="2255837" cy="68263"/>
            <a:chOff x="9943" y="3717"/>
            <a:chExt cx="3553" cy="145"/>
          </a:xfrm>
        </p:grpSpPr>
        <p:sp>
          <p:nvSpPr>
            <p:cNvPr id="16395" name="Line 97"/>
            <p:cNvSpPr>
              <a:spLocks noChangeShapeType="1"/>
            </p:cNvSpPr>
            <p:nvPr/>
          </p:nvSpPr>
          <p:spPr bwMode="auto">
            <a:xfrm>
              <a:off x="10065" y="3788"/>
              <a:ext cx="3275" cy="0"/>
            </a:xfrm>
            <a:prstGeom prst="line">
              <a:avLst/>
            </a:prstGeom>
            <a:noFill/>
            <a:ln w="47625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6396" name="Oval 85"/>
            <p:cNvSpPr>
              <a:spLocks noChangeArrowheads="1"/>
            </p:cNvSpPr>
            <p:nvPr/>
          </p:nvSpPr>
          <p:spPr bwMode="auto">
            <a:xfrm>
              <a:off x="9943" y="3722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 lIns="68580" tIns="34290" rIns="68580" bIns="34290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7" name="Oval 86"/>
            <p:cNvSpPr>
              <a:spLocks noChangeArrowheads="1"/>
            </p:cNvSpPr>
            <p:nvPr/>
          </p:nvSpPr>
          <p:spPr bwMode="auto">
            <a:xfrm>
              <a:off x="13348" y="3717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 lIns="68580" tIns="34290" rIns="68580" bIns="34290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313" name="Text Box 101"/>
          <p:cNvSpPr txBox="1">
            <a:spLocks noChangeArrowheads="1"/>
          </p:cNvSpPr>
          <p:nvPr/>
        </p:nvSpPr>
        <p:spPr bwMode="auto">
          <a:xfrm>
            <a:off x="3910013" y="879475"/>
            <a:ext cx="51641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若点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重合，点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落</a:t>
            </a:r>
          </a:p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在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之间，那么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en-US" altLang="zh-CN" sz="2100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CD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grpSp>
        <p:nvGrpSpPr>
          <p:cNvPr id="2" name="Group 44"/>
          <p:cNvGrpSpPr/>
          <p:nvPr/>
        </p:nvGrpSpPr>
        <p:grpSpPr bwMode="auto">
          <a:xfrm>
            <a:off x="1265238" y="1590675"/>
            <a:ext cx="2068512" cy="327025"/>
            <a:chOff x="260" y="1954"/>
            <a:chExt cx="1303" cy="275"/>
          </a:xfrm>
        </p:grpSpPr>
        <p:sp>
          <p:nvSpPr>
            <p:cNvPr id="16400" name="Rectangle 45"/>
            <p:cNvSpPr>
              <a:spLocks noChangeArrowheads="1"/>
            </p:cNvSpPr>
            <p:nvPr/>
          </p:nvSpPr>
          <p:spPr bwMode="auto">
            <a:xfrm>
              <a:off x="260" y="1960"/>
              <a:ext cx="21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6401" name="Rectangle 46"/>
            <p:cNvSpPr>
              <a:spLocks noChangeArrowheads="1"/>
            </p:cNvSpPr>
            <p:nvPr/>
          </p:nvSpPr>
          <p:spPr bwMode="auto">
            <a:xfrm>
              <a:off x="1418" y="1954"/>
              <a:ext cx="14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" name="Text Box 51"/>
          <p:cNvSpPr txBox="1">
            <a:spLocks noChangeArrowheads="1"/>
          </p:cNvSpPr>
          <p:nvPr/>
        </p:nvSpPr>
        <p:spPr bwMode="auto">
          <a:xfrm>
            <a:off x="6688138" y="1312863"/>
            <a:ext cx="6873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＜</a:t>
            </a:r>
          </a:p>
        </p:txBody>
      </p:sp>
      <p:sp>
        <p:nvSpPr>
          <p:cNvPr id="4" name="Text Box 59"/>
          <p:cNvSpPr txBox="1">
            <a:spLocks noChangeArrowheads="1"/>
          </p:cNvSpPr>
          <p:nvPr/>
        </p:nvSpPr>
        <p:spPr bwMode="auto">
          <a:xfrm>
            <a:off x="461963" y="400050"/>
            <a:ext cx="262096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叠合法</a:t>
            </a:r>
            <a:r>
              <a:rPr lang="zh-CN" altLang="en-US" sz="21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charset="-122"/>
              </a:rPr>
              <a:t>结论：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698500" y="2860675"/>
            <a:ext cx="2990850" cy="409575"/>
            <a:chOff x="1101" y="6522"/>
            <a:chExt cx="4709" cy="863"/>
          </a:xfrm>
        </p:grpSpPr>
        <p:sp>
          <p:nvSpPr>
            <p:cNvPr id="16405" name="Rectangle 65"/>
            <p:cNvSpPr>
              <a:spLocks noChangeArrowheads="1"/>
            </p:cNvSpPr>
            <p:nvPr/>
          </p:nvSpPr>
          <p:spPr bwMode="auto">
            <a:xfrm>
              <a:off x="1101" y="6712"/>
              <a:ext cx="937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406" name="Rectangle 69"/>
            <p:cNvSpPr>
              <a:spLocks noChangeArrowheads="1"/>
            </p:cNvSpPr>
            <p:nvPr/>
          </p:nvSpPr>
          <p:spPr bwMode="auto">
            <a:xfrm>
              <a:off x="5186" y="6697"/>
              <a:ext cx="624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16407" name="Group 70"/>
            <p:cNvGrpSpPr/>
            <p:nvPr/>
          </p:nvGrpSpPr>
          <p:grpSpPr bwMode="auto">
            <a:xfrm>
              <a:off x="1892" y="6522"/>
              <a:ext cx="3240" cy="145"/>
              <a:chOff x="2558" y="2640"/>
              <a:chExt cx="1296" cy="58"/>
            </a:xfrm>
          </p:grpSpPr>
          <p:sp>
            <p:nvSpPr>
              <p:cNvPr id="16408" name="Line 71"/>
              <p:cNvSpPr>
                <a:spLocks noChangeShapeType="1"/>
              </p:cNvSpPr>
              <p:nvPr/>
            </p:nvSpPr>
            <p:spPr bwMode="auto">
              <a:xfrm>
                <a:off x="2574" y="2668"/>
                <a:ext cx="1266" cy="0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409" name="Line 72"/>
              <p:cNvSpPr>
                <a:spLocks noChangeShapeType="1"/>
              </p:cNvSpPr>
              <p:nvPr/>
            </p:nvSpPr>
            <p:spPr bwMode="auto">
              <a:xfrm>
                <a:off x="2590" y="2661"/>
                <a:ext cx="1250" cy="1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410" name="Oval 73"/>
              <p:cNvSpPr>
                <a:spLocks noChangeArrowheads="1"/>
              </p:cNvSpPr>
              <p:nvPr/>
            </p:nvSpPr>
            <p:spPr bwMode="auto">
              <a:xfrm>
                <a:off x="2558" y="2642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1" name="Oval 74"/>
              <p:cNvSpPr>
                <a:spLocks noChangeArrowheads="1"/>
              </p:cNvSpPr>
              <p:nvPr/>
            </p:nvSpPr>
            <p:spPr bwMode="auto">
              <a:xfrm>
                <a:off x="3795" y="2640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 bwMode="auto">
          <a:xfrm>
            <a:off x="960438" y="2222500"/>
            <a:ext cx="2425700" cy="357188"/>
            <a:chOff x="1512" y="5229"/>
            <a:chExt cx="3821" cy="752"/>
          </a:xfrm>
        </p:grpSpPr>
        <p:grpSp>
          <p:nvGrpSpPr>
            <p:cNvPr id="16413" name="Group 82"/>
            <p:cNvGrpSpPr/>
            <p:nvPr/>
          </p:nvGrpSpPr>
          <p:grpSpPr bwMode="auto">
            <a:xfrm>
              <a:off x="1892" y="5229"/>
              <a:ext cx="3240" cy="145"/>
              <a:chOff x="2558" y="2640"/>
              <a:chExt cx="1296" cy="58"/>
            </a:xfrm>
          </p:grpSpPr>
          <p:sp>
            <p:nvSpPr>
              <p:cNvPr id="16414" name="Line 84"/>
              <p:cNvSpPr>
                <a:spLocks noChangeShapeType="1"/>
              </p:cNvSpPr>
              <p:nvPr/>
            </p:nvSpPr>
            <p:spPr bwMode="auto">
              <a:xfrm>
                <a:off x="2590" y="2661"/>
                <a:ext cx="1250" cy="1"/>
              </a:xfrm>
              <a:prstGeom prst="line">
                <a:avLst/>
              </a:prstGeom>
              <a:noFill/>
              <a:ln w="47625">
                <a:solidFill>
                  <a:srgbClr val="CC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415" name="Oval 85"/>
              <p:cNvSpPr>
                <a:spLocks noChangeArrowheads="1"/>
              </p:cNvSpPr>
              <p:nvPr/>
            </p:nvSpPr>
            <p:spPr bwMode="auto">
              <a:xfrm>
                <a:off x="2558" y="2642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6" name="Oval 86"/>
              <p:cNvSpPr>
                <a:spLocks noChangeArrowheads="1"/>
              </p:cNvSpPr>
              <p:nvPr/>
            </p:nvSpPr>
            <p:spPr bwMode="auto">
              <a:xfrm>
                <a:off x="3795" y="2640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6417" name="Rectangle 87"/>
            <p:cNvSpPr>
              <a:spLocks noChangeArrowheads="1"/>
            </p:cNvSpPr>
            <p:nvPr/>
          </p:nvSpPr>
          <p:spPr bwMode="auto">
            <a:xfrm>
              <a:off x="1512" y="5309"/>
              <a:ext cx="88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418" name="Rectangle 88"/>
            <p:cNvSpPr>
              <a:spLocks noChangeArrowheads="1"/>
            </p:cNvSpPr>
            <p:nvPr/>
          </p:nvSpPr>
          <p:spPr bwMode="auto">
            <a:xfrm>
              <a:off x="4855" y="5304"/>
              <a:ext cx="478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5" name="Group 91"/>
          <p:cNvGrpSpPr/>
          <p:nvPr/>
        </p:nvGrpSpPr>
        <p:grpSpPr bwMode="auto">
          <a:xfrm>
            <a:off x="633413" y="4300538"/>
            <a:ext cx="2871787" cy="330200"/>
            <a:chOff x="3704" y="2592"/>
            <a:chExt cx="1809" cy="277"/>
          </a:xfrm>
        </p:grpSpPr>
        <p:sp>
          <p:nvSpPr>
            <p:cNvPr id="16420" name="Rectangle 92"/>
            <p:cNvSpPr>
              <a:spLocks noChangeArrowheads="1"/>
            </p:cNvSpPr>
            <p:nvPr/>
          </p:nvSpPr>
          <p:spPr bwMode="auto">
            <a:xfrm>
              <a:off x="5209" y="2592"/>
              <a:ext cx="30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1" name="Rectangle 93"/>
            <p:cNvSpPr>
              <a:spLocks noChangeArrowheads="1"/>
            </p:cNvSpPr>
            <p:nvPr/>
          </p:nvSpPr>
          <p:spPr bwMode="auto">
            <a:xfrm>
              <a:off x="3704" y="2600"/>
              <a:ext cx="21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13349" name="Text Box 102"/>
          <p:cNvSpPr txBox="1">
            <a:spLocks noChangeArrowheads="1"/>
          </p:cNvSpPr>
          <p:nvPr/>
        </p:nvSpPr>
        <p:spPr bwMode="auto">
          <a:xfrm>
            <a:off x="3908425" y="2238375"/>
            <a:ext cx="5100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若点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重合，点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  </a:t>
            </a:r>
          </a:p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</a:t>
            </a:r>
            <a:r>
              <a:rPr lang="en-US" altLang="zh-CN" sz="2100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，那么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=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CD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13350" name="Text Box 103"/>
          <p:cNvSpPr txBox="1">
            <a:spLocks noChangeArrowheads="1"/>
          </p:cNvSpPr>
          <p:nvPr/>
        </p:nvSpPr>
        <p:spPr bwMode="auto">
          <a:xfrm>
            <a:off x="3905250" y="3595688"/>
            <a:ext cx="5103813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3.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若点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重合，点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在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CD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的延长线上，那么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en-US" altLang="zh-CN" sz="2100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CD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13351" name="Text Box 104"/>
          <p:cNvSpPr txBox="1">
            <a:spLocks noChangeArrowheads="1"/>
          </p:cNvSpPr>
          <p:nvPr/>
        </p:nvSpPr>
        <p:spPr bwMode="auto">
          <a:xfrm>
            <a:off x="4668838" y="2635250"/>
            <a:ext cx="922337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重合</a:t>
            </a:r>
          </a:p>
        </p:txBody>
      </p:sp>
      <p:sp>
        <p:nvSpPr>
          <p:cNvPr id="13352" name="Text Box 51"/>
          <p:cNvSpPr txBox="1">
            <a:spLocks noChangeArrowheads="1"/>
          </p:cNvSpPr>
          <p:nvPr/>
        </p:nvSpPr>
        <p:spPr bwMode="auto">
          <a:xfrm>
            <a:off x="7434263" y="3897313"/>
            <a:ext cx="687387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＞</a:t>
            </a:r>
          </a:p>
        </p:txBody>
      </p:sp>
      <p:grpSp>
        <p:nvGrpSpPr>
          <p:cNvPr id="6" name="组合 1"/>
          <p:cNvGrpSpPr/>
          <p:nvPr/>
        </p:nvGrpSpPr>
        <p:grpSpPr bwMode="auto">
          <a:xfrm>
            <a:off x="927100" y="936625"/>
            <a:ext cx="2538413" cy="352425"/>
            <a:chOff x="495" y="3775"/>
            <a:chExt cx="3999" cy="740"/>
          </a:xfrm>
        </p:grpSpPr>
        <p:sp>
          <p:nvSpPr>
            <p:cNvPr id="16427" name="Rectangle 62"/>
            <p:cNvSpPr>
              <a:spLocks noChangeArrowheads="1"/>
            </p:cNvSpPr>
            <p:nvPr/>
          </p:nvSpPr>
          <p:spPr bwMode="auto">
            <a:xfrm>
              <a:off x="3597" y="3840"/>
              <a:ext cx="897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6428" name="Rectangle 63"/>
            <p:cNvSpPr>
              <a:spLocks noChangeArrowheads="1"/>
            </p:cNvSpPr>
            <p:nvPr/>
          </p:nvSpPr>
          <p:spPr bwMode="auto">
            <a:xfrm>
              <a:off x="495" y="3843"/>
              <a:ext cx="77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6429" name="Group 82"/>
            <p:cNvGrpSpPr/>
            <p:nvPr/>
          </p:nvGrpSpPr>
          <p:grpSpPr bwMode="auto">
            <a:xfrm>
              <a:off x="920" y="3775"/>
              <a:ext cx="3240" cy="145"/>
              <a:chOff x="2558" y="2640"/>
              <a:chExt cx="1296" cy="58"/>
            </a:xfrm>
          </p:grpSpPr>
          <p:sp>
            <p:nvSpPr>
              <p:cNvPr id="16430" name="Line 84"/>
              <p:cNvSpPr>
                <a:spLocks noChangeShapeType="1"/>
              </p:cNvSpPr>
              <p:nvPr/>
            </p:nvSpPr>
            <p:spPr bwMode="auto">
              <a:xfrm>
                <a:off x="2590" y="2661"/>
                <a:ext cx="1250" cy="1"/>
              </a:xfrm>
              <a:prstGeom prst="line">
                <a:avLst/>
              </a:prstGeom>
              <a:noFill/>
              <a:ln w="47625">
                <a:solidFill>
                  <a:srgbClr val="CC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431" name="Oval 85"/>
              <p:cNvSpPr>
                <a:spLocks noChangeArrowheads="1"/>
              </p:cNvSpPr>
              <p:nvPr/>
            </p:nvSpPr>
            <p:spPr bwMode="auto">
              <a:xfrm>
                <a:off x="2558" y="2642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C3300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32" name="Oval 86"/>
              <p:cNvSpPr>
                <a:spLocks noChangeArrowheads="1"/>
              </p:cNvSpPr>
              <p:nvPr/>
            </p:nvSpPr>
            <p:spPr bwMode="auto">
              <a:xfrm>
                <a:off x="3795" y="2640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 bwMode="auto">
          <a:xfrm>
            <a:off x="860425" y="3594100"/>
            <a:ext cx="2592388" cy="365125"/>
            <a:chOff x="1278" y="7558"/>
            <a:chExt cx="4082" cy="766"/>
          </a:xfrm>
        </p:grpSpPr>
        <p:sp>
          <p:nvSpPr>
            <p:cNvPr id="16434" name="Rectangle 94"/>
            <p:cNvSpPr>
              <a:spLocks noChangeArrowheads="1"/>
            </p:cNvSpPr>
            <p:nvPr/>
          </p:nvSpPr>
          <p:spPr bwMode="auto">
            <a:xfrm>
              <a:off x="4929" y="7613"/>
              <a:ext cx="401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6435" name="Rectangle 100"/>
            <p:cNvSpPr>
              <a:spLocks noChangeArrowheads="1"/>
            </p:cNvSpPr>
            <p:nvPr/>
          </p:nvSpPr>
          <p:spPr bwMode="auto">
            <a:xfrm>
              <a:off x="1278" y="7653"/>
              <a:ext cx="716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16436" name="组合 29"/>
            <p:cNvGrpSpPr/>
            <p:nvPr/>
          </p:nvGrpSpPr>
          <p:grpSpPr bwMode="auto">
            <a:xfrm>
              <a:off x="1807" y="7558"/>
              <a:ext cx="3553" cy="145"/>
              <a:chOff x="9943" y="3717"/>
              <a:chExt cx="3553" cy="145"/>
            </a:xfrm>
          </p:grpSpPr>
          <p:sp>
            <p:nvSpPr>
              <p:cNvPr id="16437" name="Line 97"/>
              <p:cNvSpPr>
                <a:spLocks noChangeShapeType="1"/>
              </p:cNvSpPr>
              <p:nvPr/>
            </p:nvSpPr>
            <p:spPr bwMode="auto">
              <a:xfrm>
                <a:off x="10065" y="3788"/>
                <a:ext cx="3275" cy="0"/>
              </a:xfrm>
              <a:prstGeom prst="line">
                <a:avLst/>
              </a:prstGeom>
              <a:noFill/>
              <a:ln w="47625">
                <a:solidFill>
                  <a:srgbClr val="CC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438" name="Oval 85"/>
              <p:cNvSpPr>
                <a:spLocks noChangeArrowheads="1"/>
              </p:cNvSpPr>
              <p:nvPr/>
            </p:nvSpPr>
            <p:spPr bwMode="auto">
              <a:xfrm>
                <a:off x="9943" y="3722"/>
                <a:ext cx="148" cy="140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39" name="Oval 86"/>
              <p:cNvSpPr>
                <a:spLocks noChangeArrowheads="1"/>
              </p:cNvSpPr>
              <p:nvPr/>
            </p:nvSpPr>
            <p:spPr bwMode="auto">
              <a:xfrm>
                <a:off x="13348" y="3717"/>
                <a:ext cx="148" cy="140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C00000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 bwMode="auto">
          <a:xfrm>
            <a:off x="630238" y="1519238"/>
            <a:ext cx="3176587" cy="412750"/>
            <a:chOff x="992" y="3641"/>
            <a:chExt cx="5005" cy="866"/>
          </a:xfrm>
        </p:grpSpPr>
        <p:grpSp>
          <p:nvGrpSpPr>
            <p:cNvPr id="16441" name="组合 2"/>
            <p:cNvGrpSpPr/>
            <p:nvPr/>
          </p:nvGrpSpPr>
          <p:grpSpPr bwMode="auto">
            <a:xfrm>
              <a:off x="992" y="3717"/>
              <a:ext cx="5005" cy="790"/>
              <a:chOff x="-25" y="5602"/>
              <a:chExt cx="5005" cy="790"/>
            </a:xfrm>
          </p:grpSpPr>
          <p:sp>
            <p:nvSpPr>
              <p:cNvPr id="16442" name="Line 9"/>
              <p:cNvSpPr>
                <a:spLocks noChangeShapeType="1"/>
              </p:cNvSpPr>
              <p:nvPr/>
            </p:nvSpPr>
            <p:spPr bwMode="auto">
              <a:xfrm>
                <a:off x="960" y="5602"/>
                <a:ext cx="3760" cy="2"/>
              </a:xfrm>
              <a:prstGeom prst="line">
                <a:avLst/>
              </a:prstGeom>
              <a:noFill/>
              <a:ln w="4762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443" name="Rectangle 41"/>
              <p:cNvSpPr>
                <a:spLocks noChangeArrowheads="1"/>
              </p:cNvSpPr>
              <p:nvPr/>
            </p:nvSpPr>
            <p:spPr bwMode="auto">
              <a:xfrm>
                <a:off x="-25" y="5720"/>
                <a:ext cx="842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6444" name="Rectangle 43"/>
              <p:cNvSpPr>
                <a:spLocks noChangeArrowheads="1"/>
              </p:cNvSpPr>
              <p:nvPr/>
            </p:nvSpPr>
            <p:spPr bwMode="auto">
              <a:xfrm>
                <a:off x="4676" y="5651"/>
                <a:ext cx="304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16445" name="Group 82"/>
            <p:cNvGrpSpPr/>
            <p:nvPr/>
          </p:nvGrpSpPr>
          <p:grpSpPr bwMode="auto">
            <a:xfrm>
              <a:off x="1882" y="3641"/>
              <a:ext cx="3977" cy="145"/>
              <a:chOff x="2558" y="2655"/>
              <a:chExt cx="1591" cy="58"/>
            </a:xfrm>
          </p:grpSpPr>
          <p:sp>
            <p:nvSpPr>
              <p:cNvPr id="16446" name="Oval 85"/>
              <p:cNvSpPr>
                <a:spLocks noChangeArrowheads="1"/>
              </p:cNvSpPr>
              <p:nvPr/>
            </p:nvSpPr>
            <p:spPr bwMode="auto">
              <a:xfrm>
                <a:off x="2558" y="2657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47" name="Oval 86"/>
              <p:cNvSpPr>
                <a:spLocks noChangeArrowheads="1"/>
              </p:cNvSpPr>
              <p:nvPr/>
            </p:nvSpPr>
            <p:spPr bwMode="auto">
              <a:xfrm>
                <a:off x="4090" y="2655"/>
                <a:ext cx="59" cy="5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round/>
              </a:ln>
            </p:spPr>
            <p:txBody>
              <a:bodyPr lIns="68580" tIns="34290" rIns="68580" bIns="34290"/>
              <a:lstStyle/>
              <a:p>
                <a:pPr algn="ctr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 bwMode="auto">
          <a:xfrm>
            <a:off x="1193800" y="936625"/>
            <a:ext cx="2057400" cy="68263"/>
            <a:chOff x="1933" y="2078"/>
            <a:chExt cx="3241" cy="145"/>
          </a:xfrm>
        </p:grpSpPr>
        <p:sp>
          <p:nvSpPr>
            <p:cNvPr id="16449" name="Line 84"/>
            <p:cNvSpPr>
              <a:spLocks noChangeShapeType="1"/>
            </p:cNvSpPr>
            <p:nvPr/>
          </p:nvSpPr>
          <p:spPr bwMode="auto">
            <a:xfrm>
              <a:off x="2013" y="2131"/>
              <a:ext cx="3125" cy="3"/>
            </a:xfrm>
            <a:prstGeom prst="line">
              <a:avLst/>
            </a:prstGeom>
            <a:noFill/>
            <a:ln w="47625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6450" name="Oval 85"/>
            <p:cNvSpPr>
              <a:spLocks noChangeArrowheads="1"/>
            </p:cNvSpPr>
            <p:nvPr/>
          </p:nvSpPr>
          <p:spPr bwMode="auto">
            <a:xfrm>
              <a:off x="1933" y="2083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C3300"/>
              </a:solidFill>
              <a:round/>
            </a:ln>
          </p:spPr>
          <p:txBody>
            <a:bodyPr lIns="68580" tIns="34290" rIns="68580" bIns="34290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1" name="Oval 86"/>
            <p:cNvSpPr>
              <a:spLocks noChangeArrowheads="1"/>
            </p:cNvSpPr>
            <p:nvPr/>
          </p:nvSpPr>
          <p:spPr bwMode="auto">
            <a:xfrm>
              <a:off x="5026" y="2078"/>
              <a:ext cx="148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 lIns="68580" tIns="34290" rIns="68580" bIns="34290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82"/>
          <p:cNvGrpSpPr/>
          <p:nvPr/>
        </p:nvGrpSpPr>
        <p:grpSpPr bwMode="auto">
          <a:xfrm>
            <a:off x="1200150" y="2220913"/>
            <a:ext cx="2057400" cy="68262"/>
            <a:chOff x="2558" y="2640"/>
            <a:chExt cx="1296" cy="58"/>
          </a:xfrm>
        </p:grpSpPr>
        <p:sp>
          <p:nvSpPr>
            <p:cNvPr id="16453" name="Line 84"/>
            <p:cNvSpPr>
              <a:spLocks noChangeShapeType="1"/>
            </p:cNvSpPr>
            <p:nvPr/>
          </p:nvSpPr>
          <p:spPr bwMode="auto">
            <a:xfrm>
              <a:off x="2590" y="2661"/>
              <a:ext cx="1250" cy="1"/>
            </a:xfrm>
            <a:prstGeom prst="line">
              <a:avLst/>
            </a:prstGeom>
            <a:noFill/>
            <a:ln w="47625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6454" name="Oval 85"/>
            <p:cNvSpPr>
              <a:spLocks noChangeArrowheads="1"/>
            </p:cNvSpPr>
            <p:nvPr/>
          </p:nvSpPr>
          <p:spPr bwMode="auto">
            <a:xfrm>
              <a:off x="2558" y="2642"/>
              <a:ext cx="59" cy="5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 lIns="68580" tIns="34290" rIns="68580" bIns="34290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5" name="Oval 86"/>
            <p:cNvSpPr>
              <a:spLocks noChangeArrowheads="1"/>
            </p:cNvSpPr>
            <p:nvPr/>
          </p:nvSpPr>
          <p:spPr bwMode="auto">
            <a:xfrm>
              <a:off x="3795" y="2640"/>
              <a:ext cx="59" cy="5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C00000"/>
              </a:solidFill>
              <a:round/>
            </a:ln>
          </p:spPr>
          <p:txBody>
            <a:bodyPr lIns="68580" tIns="34290" rIns="68580" bIns="34290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1087438" y="2932113"/>
            <a:ext cx="2230437" cy="320675"/>
            <a:chOff x="1512" y="5307"/>
            <a:chExt cx="3514" cy="675"/>
          </a:xfrm>
        </p:grpSpPr>
        <p:sp>
          <p:nvSpPr>
            <p:cNvPr id="16457" name="Rectangle 87"/>
            <p:cNvSpPr>
              <a:spLocks noChangeArrowheads="1"/>
            </p:cNvSpPr>
            <p:nvPr/>
          </p:nvSpPr>
          <p:spPr bwMode="auto">
            <a:xfrm>
              <a:off x="1512" y="5310"/>
              <a:ext cx="88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6458" name="Rectangle 88"/>
            <p:cNvSpPr>
              <a:spLocks noChangeArrowheads="1"/>
            </p:cNvSpPr>
            <p:nvPr/>
          </p:nvSpPr>
          <p:spPr bwMode="auto">
            <a:xfrm>
              <a:off x="4317" y="5307"/>
              <a:ext cx="709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115556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124907 " pathEditMode="relative" rAng="0" ptsTypes="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000 0.126019 " pathEditMode="relative" rAng="0" ptsTypes="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3" grpId="0"/>
      <p:bldP spid="4" grpId="0"/>
      <p:bldP spid="4" grpId="1"/>
      <p:bldP spid="4" grpId="2"/>
      <p:bldP spid="13349" grpId="0"/>
      <p:bldP spid="13350" grpId="0"/>
      <p:bldP spid="13351" grpId="0"/>
      <p:bldP spid="133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66738" y="1236663"/>
            <a:ext cx="4633912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已知：线段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。（如图） </a:t>
            </a:r>
            <a:endParaRPr lang="en-US" altLang="zh-CN" sz="27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7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7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7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求作：线段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AC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，使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AC=a+b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线段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AD</a:t>
            </a:r>
            <a:r>
              <a:rPr lang="zh-CN" altLang="en-US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，使</a:t>
            </a:r>
            <a:r>
              <a:rPr lang="en-US" altLang="zh-CN" sz="27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AD=a-b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263650" y="2136775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554288" y="1617663"/>
            <a:ext cx="2714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25538" y="1922463"/>
            <a:ext cx="6540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86225" y="1911350"/>
            <a:ext cx="65563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363663" y="2551113"/>
            <a:ext cx="98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649413" y="2151063"/>
            <a:ext cx="2714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39838" y="2322513"/>
            <a:ext cx="6540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51075" y="2322513"/>
            <a:ext cx="65563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279400" y="69850"/>
            <a:ext cx="1641475" cy="65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/>
        </p:nvSpPr>
        <p:spPr bwMode="auto">
          <a:xfrm>
            <a:off x="407988" y="1651000"/>
            <a:ext cx="6292850" cy="1804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 defTabSz="685800" fontAlgn="base">
              <a:lnSpc>
                <a:spcPts val="285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在直线上画出线段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，再在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的延长线上画线段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，线段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AC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就是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和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，记作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如果在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上画线段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BD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，那么线段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AD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就是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差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，记作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AD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100" u="sng">
                <a:solidFill>
                  <a:srgbClr val="000000"/>
                </a:solidFill>
                <a:latin typeface="Times New Roman" panose="02020603050405020304" pitchFamily="18" charset="0"/>
              </a:rPr>
              <a:t>           </a:t>
            </a:r>
            <a:endParaRPr lang="zh-CN" altLang="en-US" sz="21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" name="直接连接符 1"/>
          <p:cNvCxnSpPr>
            <a:cxnSpLocks noChangeShapeType="1"/>
          </p:cNvCxnSpPr>
          <p:nvPr/>
        </p:nvCxnSpPr>
        <p:spPr bwMode="auto">
          <a:xfrm>
            <a:off x="1325563" y="5556250"/>
            <a:ext cx="6762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1412875" y="41433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4354513" y="41433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308100" y="4251325"/>
            <a:ext cx="3286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206875" y="4265613"/>
            <a:ext cx="3159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205413" y="4275138"/>
            <a:ext cx="3143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5364163" y="41433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35" name="组合 34"/>
          <p:cNvGrpSpPr/>
          <p:nvPr/>
        </p:nvGrpSpPr>
        <p:grpSpPr bwMode="auto">
          <a:xfrm>
            <a:off x="3213100" y="4151313"/>
            <a:ext cx="330200" cy="498475"/>
            <a:chOff x="6405" y="8375"/>
            <a:chExt cx="692" cy="1047"/>
          </a:xfrm>
        </p:grpSpPr>
        <p:sp>
          <p:nvSpPr>
            <p:cNvPr id="19467" name="文本框 8"/>
            <p:cNvSpPr txBox="1">
              <a:spLocks noChangeArrowheads="1"/>
            </p:cNvSpPr>
            <p:nvPr/>
          </p:nvSpPr>
          <p:spPr bwMode="auto">
            <a:xfrm>
              <a:off x="6405" y="8600"/>
              <a:ext cx="69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en-US" sz="2100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charset="-122"/>
                  <a:sym typeface="宋体" panose="02010600030101010101" pitchFamily="2" charset="-122"/>
                </a:rPr>
                <a:t>D</a:t>
              </a:r>
            </a:p>
          </p:txBody>
        </p:sp>
        <p:sp>
          <p:nvSpPr>
            <p:cNvPr id="19468" name="椭圆 9"/>
            <p:cNvSpPr>
              <a:spLocks noChangeArrowheads="1"/>
            </p:cNvSpPr>
            <p:nvPr/>
          </p:nvSpPr>
          <p:spPr bwMode="auto">
            <a:xfrm>
              <a:off x="6712" y="8375"/>
              <a:ext cx="112" cy="1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7" name="左大括号 16"/>
          <p:cNvSpPr/>
          <p:nvPr/>
        </p:nvSpPr>
        <p:spPr bwMode="auto">
          <a:xfrm rot="5400000">
            <a:off x="3075781" y="1805782"/>
            <a:ext cx="663575" cy="3960812"/>
          </a:xfrm>
          <a:prstGeom prst="leftBrace">
            <a:avLst>
              <a:gd name="adj1" fmla="val 8069"/>
              <a:gd name="adj2" fmla="val 49949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</a:ln>
        </p:spPr>
        <p:txBody>
          <a:bodyPr rot="10800000" vert="eaVert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3141663" y="3155950"/>
            <a:ext cx="5207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en-US" altLang="zh-CN" sz="210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19" name="左大括号 18"/>
          <p:cNvSpPr/>
          <p:nvPr/>
        </p:nvSpPr>
        <p:spPr bwMode="auto">
          <a:xfrm rot="5400000" flipH="1">
            <a:off x="2339182" y="3312319"/>
            <a:ext cx="133350" cy="1951037"/>
          </a:xfrm>
          <a:prstGeom prst="leftBrace">
            <a:avLst>
              <a:gd name="adj1" fmla="val 0"/>
              <a:gd name="adj2" fmla="val 50000"/>
            </a:avLst>
          </a:prstGeom>
          <a:solidFill>
            <a:srgbClr val="E4E4E4"/>
          </a:solidFill>
          <a:ln w="19050">
            <a:solidFill>
              <a:srgbClr val="0000FF"/>
            </a:solidFill>
            <a:round/>
          </a:ln>
        </p:spPr>
        <p:txBody>
          <a:bodyPr rot="10800000" vert="eaVert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133600" y="4246563"/>
            <a:ext cx="52228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en-US" altLang="zh-CN" sz="210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1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</a:t>
            </a:r>
          </a:p>
        </p:txBody>
      </p:sp>
      <p:grpSp>
        <p:nvGrpSpPr>
          <p:cNvPr id="27" name="组合 26"/>
          <p:cNvGrpSpPr/>
          <p:nvPr/>
        </p:nvGrpSpPr>
        <p:grpSpPr bwMode="auto">
          <a:xfrm>
            <a:off x="1427163" y="3681413"/>
            <a:ext cx="2949575" cy="444500"/>
            <a:chOff x="2657" y="7390"/>
            <a:chExt cx="6190" cy="932"/>
          </a:xfrm>
        </p:grpSpPr>
        <p:sp>
          <p:nvSpPr>
            <p:cNvPr id="19474" name="左大括号 20"/>
            <p:cNvSpPr/>
            <p:nvPr/>
          </p:nvSpPr>
          <p:spPr bwMode="auto">
            <a:xfrm rot="5400000">
              <a:off x="5604" y="5080"/>
              <a:ext cx="285" cy="6190"/>
            </a:xfrm>
            <a:prstGeom prst="leftBrace">
              <a:avLst>
                <a:gd name="adj1" fmla="val 7541"/>
                <a:gd name="adj2" fmla="val 48301"/>
              </a:avLst>
            </a:prstGeom>
            <a:solidFill>
              <a:schemeClr val="accent1"/>
            </a:solidFill>
            <a:ln w="19050">
              <a:solidFill>
                <a:srgbClr val="FF0000"/>
              </a:solidFill>
              <a:round/>
            </a:ln>
          </p:spPr>
          <p:txBody>
            <a:bodyPr rot="10800000" vert="eaVert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9475" name="文本框 21"/>
            <p:cNvSpPr txBox="1">
              <a:spLocks noChangeArrowheads="1"/>
            </p:cNvSpPr>
            <p:nvPr/>
          </p:nvSpPr>
          <p:spPr bwMode="auto">
            <a:xfrm>
              <a:off x="5590" y="7390"/>
              <a:ext cx="53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  <a:sym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4384675" y="3675063"/>
            <a:ext cx="1004888" cy="466725"/>
            <a:chOff x="8865" y="7378"/>
            <a:chExt cx="2110" cy="977"/>
          </a:xfrm>
        </p:grpSpPr>
        <p:sp>
          <p:nvSpPr>
            <p:cNvPr id="19477" name="左大括号 22"/>
            <p:cNvSpPr/>
            <p:nvPr/>
          </p:nvSpPr>
          <p:spPr bwMode="auto">
            <a:xfrm rot="5400000">
              <a:off x="9750" y="7130"/>
              <a:ext cx="340" cy="2110"/>
            </a:xfrm>
            <a:prstGeom prst="leftBrace">
              <a:avLst>
                <a:gd name="adj1" fmla="val 8102"/>
                <a:gd name="adj2" fmla="val 48301"/>
              </a:avLst>
            </a:prstGeom>
            <a:solidFill>
              <a:schemeClr val="accent1"/>
            </a:solidFill>
            <a:ln w="19050">
              <a:solidFill>
                <a:srgbClr val="FF0000"/>
              </a:solidFill>
              <a:round/>
            </a:ln>
          </p:spPr>
          <p:txBody>
            <a:bodyPr rot="10800000" vert="eaVert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9478" name="文本框 23"/>
            <p:cNvSpPr txBox="1">
              <a:spLocks noChangeArrowheads="1"/>
            </p:cNvSpPr>
            <p:nvPr/>
          </p:nvSpPr>
          <p:spPr bwMode="auto">
            <a:xfrm>
              <a:off x="9687" y="7377"/>
              <a:ext cx="56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  <a:sym typeface="宋体" panose="02010600030101010101" pitchFamily="2" charset="-122"/>
                </a:rPr>
                <a:t>b</a:t>
              </a:r>
            </a:p>
          </p:txBody>
        </p:sp>
      </p:grpSp>
      <p:grpSp>
        <p:nvGrpSpPr>
          <p:cNvPr id="37" name="组合 36"/>
          <p:cNvGrpSpPr/>
          <p:nvPr/>
        </p:nvGrpSpPr>
        <p:grpSpPr bwMode="auto">
          <a:xfrm>
            <a:off x="3379788" y="4227513"/>
            <a:ext cx="1008062" cy="457200"/>
            <a:chOff x="6756" y="8535"/>
            <a:chExt cx="2116" cy="962"/>
          </a:xfrm>
        </p:grpSpPr>
        <p:sp>
          <p:nvSpPr>
            <p:cNvPr id="19480" name="左大括号 24"/>
            <p:cNvSpPr/>
            <p:nvPr/>
          </p:nvSpPr>
          <p:spPr bwMode="auto">
            <a:xfrm rot="5400000" flipH="1">
              <a:off x="7687" y="7591"/>
              <a:ext cx="242" cy="2117"/>
            </a:xfrm>
            <a:prstGeom prst="leftBrace">
              <a:avLst>
                <a:gd name="adj1" fmla="val 0"/>
                <a:gd name="adj2" fmla="val 45676"/>
              </a:avLst>
            </a:prstGeom>
            <a:solidFill>
              <a:srgbClr val="E4E4E4"/>
            </a:solidFill>
            <a:ln w="19050">
              <a:solidFill>
                <a:srgbClr val="FF0000"/>
              </a:solidFill>
              <a:round/>
            </a:ln>
          </p:spPr>
          <p:txBody>
            <a:bodyPr rot="10800000" vert="eaVert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9481" name="文本框 25"/>
            <p:cNvSpPr txBox="1">
              <a:spLocks noChangeArrowheads="1"/>
            </p:cNvSpPr>
            <p:nvPr/>
          </p:nvSpPr>
          <p:spPr bwMode="auto">
            <a:xfrm>
              <a:off x="7637" y="8675"/>
              <a:ext cx="56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  <a:sym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214438" y="1708150"/>
            <a:ext cx="3079750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354513" y="1695450"/>
            <a:ext cx="2133600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520700" y="2060575"/>
            <a:ext cx="2133600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2757488" y="2089150"/>
            <a:ext cx="3216275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354513" y="2032000"/>
            <a:ext cx="2698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989513" y="2071688"/>
            <a:ext cx="2714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6067425" y="2065338"/>
            <a:ext cx="515938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741363" y="2444750"/>
            <a:ext cx="1604962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649413" y="2389188"/>
            <a:ext cx="536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395538" y="2432050"/>
            <a:ext cx="3243262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5724525" y="2452688"/>
            <a:ext cx="858838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677863" y="2822575"/>
            <a:ext cx="2986087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074863" y="2778125"/>
            <a:ext cx="27146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662238" y="2778125"/>
            <a:ext cx="2698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3757613" y="2800350"/>
            <a:ext cx="1822450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881563" y="2747963"/>
            <a:ext cx="5905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19498" name="WordArt 42"/>
          <p:cNvSpPr>
            <a:spLocks noChangeArrowheads="1" noChangeShapeType="1" noTextEdit="1"/>
          </p:cNvSpPr>
          <p:nvPr/>
        </p:nvSpPr>
        <p:spPr bwMode="auto">
          <a:xfrm>
            <a:off x="279400" y="55563"/>
            <a:ext cx="10287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画一画</a:t>
            </a: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1263650" y="965200"/>
            <a:ext cx="294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9" name="文本框 10"/>
          <p:cNvSpPr txBox="1">
            <a:spLocks noChangeArrowheads="1"/>
          </p:cNvSpPr>
          <p:nvPr/>
        </p:nvSpPr>
        <p:spPr bwMode="auto">
          <a:xfrm>
            <a:off x="2554288" y="446088"/>
            <a:ext cx="2714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125538" y="750888"/>
            <a:ext cx="6540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4086225" y="739775"/>
            <a:ext cx="65563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1363663" y="1379538"/>
            <a:ext cx="98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" name="文本框 11"/>
          <p:cNvSpPr txBox="1">
            <a:spLocks noChangeArrowheads="1"/>
          </p:cNvSpPr>
          <p:nvPr/>
        </p:nvSpPr>
        <p:spPr bwMode="auto">
          <a:xfrm>
            <a:off x="1649413" y="979488"/>
            <a:ext cx="2714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1239838" y="1150938"/>
            <a:ext cx="6540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2251075" y="1150938"/>
            <a:ext cx="65563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·</a:t>
            </a:r>
            <a:endParaRPr lang="zh-CN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  <p:bldP spid="8" grpId="0" animBg="1"/>
      <p:bldP spid="17" grpId="0" animBg="1"/>
      <p:bldP spid="18" grpId="0"/>
      <p:bldP spid="19" grpId="0" animBg="1"/>
      <p:bldP spid="20" grpId="0"/>
      <p:bldP spid="28" grpId="0" animBg="1"/>
      <p:bldP spid="29" grpId="0" animBg="1"/>
      <p:bldP spid="30" grpId="0" bldLvl="0" animBg="1"/>
      <p:bldP spid="32" grpId="0" bldLvl="0" animBg="1"/>
      <p:bldP spid="11" grpId="0"/>
      <p:bldP spid="12" grpId="0"/>
      <p:bldP spid="33" grpId="0" animBg="1"/>
      <p:bldP spid="34" grpId="0" animBg="1"/>
      <p:bldP spid="14" grpId="0"/>
      <p:bldP spid="36" grpId="0" bldLvl="0" animBg="1"/>
      <p:bldP spid="38" grpId="0" bldLvl="0" animBg="1"/>
      <p:bldP spid="39" grpId="0" bldLvl="0" animBg="1"/>
      <p:bldP spid="13" grpId="0"/>
      <p:bldP spid="15" grpId="0"/>
      <p:bldP spid="40" grpId="0" bldLvl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3"/>
          <p:cNvSpPr txBox="1">
            <a:spLocks noChangeArrowheads="1"/>
          </p:cNvSpPr>
          <p:nvPr/>
        </p:nvSpPr>
        <p:spPr bwMode="auto">
          <a:xfrm>
            <a:off x="1835150" y="1066800"/>
            <a:ext cx="5762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/>
        </p:nvSpPr>
        <p:spPr bwMode="auto">
          <a:xfrm>
            <a:off x="509588" y="898525"/>
            <a:ext cx="7802562" cy="12414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 defTabSz="685800" fontAlgn="base">
              <a:lnSpc>
                <a:spcPts val="285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    如图，点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在线段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AD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上则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=____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AD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=___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BC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＝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___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___=  ___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－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___.</a:t>
            </a:r>
            <a:endParaRPr lang="zh-CN" altLang="en-US" sz="21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508" name="Group 4"/>
          <p:cNvGrpSpPr>
            <a:grpSpLocks noChangeAspect="1"/>
          </p:cNvGrpSpPr>
          <p:nvPr/>
        </p:nvGrpSpPr>
        <p:grpSpPr bwMode="auto">
          <a:xfrm>
            <a:off x="1574800" y="2614613"/>
            <a:ext cx="5060950" cy="636587"/>
            <a:chOff x="2362" y="1503"/>
            <a:chExt cx="4852" cy="814"/>
          </a:xfrm>
        </p:grpSpPr>
        <p:sp>
          <p:nvSpPr>
            <p:cNvPr id="21509" name="AutoShape 5"/>
            <p:cNvSpPr>
              <a:spLocks noChangeAspect="1" noChangeArrowheads="1"/>
            </p:cNvSpPr>
            <p:nvPr/>
          </p:nvSpPr>
          <p:spPr bwMode="auto">
            <a:xfrm>
              <a:off x="2362" y="1503"/>
              <a:ext cx="4852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540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2540" y="1642"/>
              <a:ext cx="42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6820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5393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3967" y="1503"/>
              <a:ext cx="0" cy="1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362" y="1621"/>
              <a:ext cx="434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3709" tIns="16855" rIns="33709" bIns="16855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3789" y="1613"/>
              <a:ext cx="554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3709" tIns="16855" rIns="33709" bIns="16855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5268" y="1628"/>
              <a:ext cx="555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3709" tIns="16855" rIns="33709" bIns="16855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100" i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6683" y="1621"/>
              <a:ext cx="531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3709" tIns="16855" rIns="33709" bIns="16855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lang="en-US" altLang="zh-CN" sz="2100" i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94325" y="869950"/>
            <a:ext cx="477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AC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326313" y="893763"/>
            <a:ext cx="4794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AC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438275" y="1260475"/>
            <a:ext cx="47942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AC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228850" y="1284288"/>
            <a:ext cx="46513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AB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878138" y="1282700"/>
            <a:ext cx="49371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BD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695700" y="1281113"/>
            <a:ext cx="5080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CD</a:t>
            </a:r>
          </a:p>
        </p:txBody>
      </p:sp>
      <p:sp>
        <p:nvSpPr>
          <p:cNvPr id="21525" name="圆角矩形 31"/>
          <p:cNvSpPr>
            <a:spLocks noChangeArrowheads="1"/>
          </p:cNvSpPr>
          <p:nvPr/>
        </p:nvSpPr>
        <p:spPr bwMode="auto">
          <a:xfrm>
            <a:off x="538163" y="509588"/>
            <a:ext cx="1346200" cy="3841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459163" y="857250"/>
            <a:ext cx="1943100" cy="15128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24000" y="855663"/>
            <a:ext cx="3889375" cy="15113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2617788" y="1566863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017713" y="338138"/>
            <a:ext cx="1466850" cy="2035175"/>
            <a:chOff x="4234" y="1140"/>
            <a:chExt cx="3080" cy="4272"/>
          </a:xfrm>
        </p:grpSpPr>
        <p:sp>
          <p:nvSpPr>
            <p:cNvPr id="22534" name="平行四边形 3"/>
            <p:cNvSpPr>
              <a:spLocks noChangeArrowheads="1"/>
            </p:cNvSpPr>
            <p:nvPr/>
          </p:nvSpPr>
          <p:spPr bwMode="auto">
            <a:xfrm rot="-5400000" flipH="1" flipV="1">
              <a:off x="3629" y="1728"/>
              <a:ext cx="4273" cy="3080"/>
            </a:xfrm>
            <a:prstGeom prst="parallelogram">
              <a:avLst>
                <a:gd name="adj" fmla="val 35762"/>
              </a:avLst>
            </a:prstGeom>
            <a:solidFill>
              <a:srgbClr val="F8F8F8"/>
            </a:solidFill>
            <a:ln w="9525">
              <a:solidFill>
                <a:schemeClr val="tx1"/>
              </a:solidFill>
              <a:round/>
            </a:ln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22535" name="组合 6"/>
            <p:cNvGrpSpPr/>
            <p:nvPr/>
          </p:nvGrpSpPr>
          <p:grpSpPr bwMode="auto">
            <a:xfrm>
              <a:off x="5967" y="3229"/>
              <a:ext cx="1346" cy="490"/>
              <a:chOff x="5967" y="3229"/>
              <a:chExt cx="1346" cy="490"/>
            </a:xfrm>
          </p:grpSpPr>
          <p:cxnSp>
            <p:nvCxnSpPr>
              <p:cNvPr id="22536" name="直接连接符 4"/>
              <p:cNvCxnSpPr>
                <a:cxnSpLocks noChangeShapeType="1"/>
              </p:cNvCxnSpPr>
              <p:nvPr/>
            </p:nvCxnSpPr>
            <p:spPr bwMode="auto">
              <a:xfrm flipH="1" flipV="1">
                <a:off x="6067" y="3309"/>
                <a:ext cx="1247" cy="41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537" name="椭圆 5"/>
              <p:cNvSpPr>
                <a:spLocks noChangeArrowheads="1"/>
              </p:cNvSpPr>
              <p:nvPr/>
            </p:nvSpPr>
            <p:spPr bwMode="auto">
              <a:xfrm>
                <a:off x="5967" y="3229"/>
                <a:ext cx="119" cy="11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4645025" y="1139825"/>
            <a:ext cx="0" cy="201136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3467100" y="1536700"/>
            <a:ext cx="57150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2540" name="文本框 11"/>
          <p:cNvSpPr txBox="1">
            <a:spLocks noChangeArrowheads="1"/>
          </p:cNvSpPr>
          <p:nvPr/>
        </p:nvSpPr>
        <p:spPr bwMode="auto">
          <a:xfrm>
            <a:off x="862013" y="2889250"/>
            <a:ext cx="54308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在一张纸上画一条线段，折叠纸片，使线段的端点重合，折痕与线段的交点处于线段的什么位置？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397125" y="1547813"/>
            <a:ext cx="3397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206875" y="1557338"/>
            <a:ext cx="34131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438525" y="1538288"/>
            <a:ext cx="3413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395413" y="2965450"/>
            <a:ext cx="2894012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383088" y="2989263"/>
            <a:ext cx="1616075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862013" y="3370263"/>
            <a:ext cx="2036762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057525" y="3357563"/>
            <a:ext cx="2941638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836613" y="3752850"/>
            <a:ext cx="2944812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2549" name="WordArt 21"/>
          <p:cNvSpPr>
            <a:spLocks noChangeArrowheads="1" noChangeShapeType="1" noTextEdit="1"/>
          </p:cNvSpPr>
          <p:nvPr/>
        </p:nvSpPr>
        <p:spPr bwMode="auto">
          <a:xfrm>
            <a:off x="150813" y="0"/>
            <a:ext cx="13716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2" grpId="1" bldLvl="0" animBg="1"/>
      <p:bldP spid="2" grpId="2" bldLvl="0" animBg="1"/>
      <p:bldP spid="10" grpId="0" bldLvl="0" animBg="1"/>
      <p:bldP spid="13" grpId="0"/>
      <p:bldP spid="14" grpId="0"/>
      <p:bldP spid="15" grpId="0"/>
      <p:bldP spid="28" grpId="0" bldLvl="0" animBg="1"/>
      <p:bldP spid="11" grpId="0" bldLvl="0" animBg="1"/>
      <p:bldP spid="12" grpId="0" bldLvl="0" animBg="1"/>
      <p:bldP spid="16" grpId="0" bldLvl="0" animBg="1"/>
      <p:bldP spid="1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"/>
          <p:cNvSpPr>
            <a:spLocks noChangeArrowheads="1"/>
          </p:cNvSpPr>
          <p:nvPr/>
        </p:nvSpPr>
        <p:spPr bwMode="auto">
          <a:xfrm>
            <a:off x="2046288" y="855663"/>
            <a:ext cx="5186362" cy="15113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3555" name="Line 16"/>
          <p:cNvSpPr>
            <a:spLocks noChangeShapeType="1"/>
          </p:cNvSpPr>
          <p:nvPr/>
        </p:nvSpPr>
        <p:spPr bwMode="auto">
          <a:xfrm>
            <a:off x="3489325" y="1566863"/>
            <a:ext cx="2303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3556" name="椭圆 9"/>
          <p:cNvSpPr>
            <a:spLocks noChangeArrowheads="1"/>
          </p:cNvSpPr>
          <p:nvPr/>
        </p:nvSpPr>
        <p:spPr bwMode="auto">
          <a:xfrm>
            <a:off x="4606925" y="1536700"/>
            <a:ext cx="76200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3557" name="文本框 12"/>
          <p:cNvSpPr txBox="1">
            <a:spLocks noChangeArrowheads="1"/>
          </p:cNvSpPr>
          <p:nvPr/>
        </p:nvSpPr>
        <p:spPr bwMode="auto">
          <a:xfrm>
            <a:off x="3195638" y="1547813"/>
            <a:ext cx="45243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558" name="文本框 13"/>
          <p:cNvSpPr txBox="1">
            <a:spLocks noChangeArrowheads="1"/>
          </p:cNvSpPr>
          <p:nvPr/>
        </p:nvSpPr>
        <p:spPr bwMode="auto">
          <a:xfrm>
            <a:off x="5610225" y="1557338"/>
            <a:ext cx="4540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59" name="文本框 14"/>
          <p:cNvSpPr txBox="1">
            <a:spLocks noChangeArrowheads="1"/>
          </p:cNvSpPr>
          <p:nvPr/>
        </p:nvSpPr>
        <p:spPr bwMode="auto">
          <a:xfrm>
            <a:off x="4583113" y="1538288"/>
            <a:ext cx="4556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9463" name="文本框 15"/>
          <p:cNvSpPr txBox="1">
            <a:spLocks noChangeArrowheads="1"/>
          </p:cNvSpPr>
          <p:nvPr/>
        </p:nvSpPr>
        <p:spPr bwMode="auto">
          <a:xfrm>
            <a:off x="692150" y="2500313"/>
            <a:ext cx="783272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如图，点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M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把线段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分成相等的两条线段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AM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BM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，点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M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叫做线段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</a:t>
            </a:r>
            <a:r>
              <a:rPr lang="zh-CN" altLang="en-US" sz="21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中点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类似地，还有线段的三等分点、四等分点等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1320800" y="3894138"/>
            <a:ext cx="2303463" cy="57150"/>
            <a:chOff x="2080" y="8176"/>
            <a:chExt cx="3628" cy="118"/>
          </a:xfrm>
        </p:grpSpPr>
        <p:sp>
          <p:nvSpPr>
            <p:cNvPr id="23562" name="Line 16"/>
            <p:cNvSpPr>
              <a:spLocks noChangeShapeType="1"/>
            </p:cNvSpPr>
            <p:nvPr/>
          </p:nvSpPr>
          <p:spPr bwMode="auto">
            <a:xfrm>
              <a:off x="2080" y="8236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563" name="椭圆 4"/>
            <p:cNvSpPr>
              <a:spLocks noChangeArrowheads="1"/>
            </p:cNvSpPr>
            <p:nvPr/>
          </p:nvSpPr>
          <p:spPr bwMode="auto">
            <a:xfrm>
              <a:off x="3260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564" name="椭圆 5"/>
            <p:cNvSpPr>
              <a:spLocks noChangeArrowheads="1"/>
            </p:cNvSpPr>
            <p:nvPr/>
          </p:nvSpPr>
          <p:spPr bwMode="auto">
            <a:xfrm>
              <a:off x="4477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4962525" y="3894138"/>
            <a:ext cx="2303463" cy="57150"/>
            <a:chOff x="7815" y="8176"/>
            <a:chExt cx="3628" cy="118"/>
          </a:xfrm>
        </p:grpSpPr>
        <p:sp>
          <p:nvSpPr>
            <p:cNvPr id="23566" name="Line 16"/>
            <p:cNvSpPr>
              <a:spLocks noChangeShapeType="1"/>
            </p:cNvSpPr>
            <p:nvPr/>
          </p:nvSpPr>
          <p:spPr bwMode="auto">
            <a:xfrm>
              <a:off x="7815" y="8233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567" name="椭圆 6"/>
            <p:cNvSpPr>
              <a:spLocks noChangeArrowheads="1"/>
            </p:cNvSpPr>
            <p:nvPr/>
          </p:nvSpPr>
          <p:spPr bwMode="auto">
            <a:xfrm>
              <a:off x="9565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568" name="椭圆 7"/>
            <p:cNvSpPr>
              <a:spLocks noChangeArrowheads="1"/>
            </p:cNvSpPr>
            <p:nvPr/>
          </p:nvSpPr>
          <p:spPr bwMode="auto">
            <a:xfrm>
              <a:off x="8670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3569" name="椭圆 8"/>
            <p:cNvSpPr>
              <a:spLocks noChangeArrowheads="1"/>
            </p:cNvSpPr>
            <p:nvPr/>
          </p:nvSpPr>
          <p:spPr bwMode="auto">
            <a:xfrm>
              <a:off x="10480" y="8176"/>
              <a:ext cx="120" cy="11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" name="文本框 11"/>
          <p:cNvSpPr txBox="1">
            <a:spLocks noChangeArrowheads="1"/>
          </p:cNvSpPr>
          <p:nvPr/>
        </p:nvSpPr>
        <p:spPr bwMode="auto">
          <a:xfrm>
            <a:off x="1130300" y="4089400"/>
            <a:ext cx="28130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线段的三等分点</a:t>
            </a:r>
            <a:endParaRPr lang="zh-CN" altLang="en-US" sz="2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4786313" y="4087813"/>
            <a:ext cx="28130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线段的四等分点</a:t>
            </a:r>
            <a:endParaRPr lang="zh-CN" altLang="en-US" sz="2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5692775" y="2979738"/>
            <a:ext cx="2832100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85813" y="3338513"/>
            <a:ext cx="5608637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2" grpId="0"/>
      <p:bldP spid="2" grpId="1"/>
      <p:bldP spid="3" grpId="0"/>
      <p:bldP spid="28" grpId="0" bldLvl="0" animBg="1"/>
      <p:bldP spid="16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2682875" y="758825"/>
            <a:ext cx="2941638" cy="960438"/>
            <a:chOff x="4225" y="1593"/>
            <a:chExt cx="4630" cy="2016"/>
          </a:xfrm>
        </p:grpSpPr>
        <p:sp>
          <p:nvSpPr>
            <p:cNvPr id="24579" name="Line 16"/>
            <p:cNvSpPr>
              <a:spLocks noChangeShapeType="1"/>
            </p:cNvSpPr>
            <p:nvPr/>
          </p:nvSpPr>
          <p:spPr bwMode="auto">
            <a:xfrm>
              <a:off x="4705" y="2672"/>
              <a:ext cx="18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24580" name="组合 2"/>
            <p:cNvGrpSpPr/>
            <p:nvPr/>
          </p:nvGrpSpPr>
          <p:grpSpPr bwMode="auto">
            <a:xfrm>
              <a:off x="4225" y="1593"/>
              <a:ext cx="4630" cy="2016"/>
              <a:chOff x="4225" y="1593"/>
              <a:chExt cx="4630" cy="2016"/>
            </a:xfrm>
          </p:grpSpPr>
          <p:sp>
            <p:nvSpPr>
              <p:cNvPr id="24581" name="Line 17"/>
              <p:cNvSpPr>
                <a:spLocks noChangeShapeType="1"/>
              </p:cNvSpPr>
              <p:nvPr/>
            </p:nvSpPr>
            <p:spPr bwMode="auto">
              <a:xfrm>
                <a:off x="6520" y="2670"/>
                <a:ext cx="18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24582" name="组合 1"/>
              <p:cNvGrpSpPr/>
              <p:nvPr/>
            </p:nvGrpSpPr>
            <p:grpSpPr bwMode="auto">
              <a:xfrm>
                <a:off x="4225" y="1593"/>
                <a:ext cx="4630" cy="2017"/>
                <a:chOff x="4225" y="1593"/>
                <a:chExt cx="4630" cy="2017"/>
              </a:xfrm>
            </p:grpSpPr>
            <p:sp>
              <p:nvSpPr>
                <p:cNvPr id="24583" name="Rectangle 18"/>
                <p:cNvSpPr>
                  <a:spLocks noChangeArrowheads="1"/>
                </p:cNvSpPr>
                <p:nvPr/>
              </p:nvSpPr>
              <p:spPr bwMode="auto">
                <a:xfrm>
                  <a:off x="4225" y="2450"/>
                  <a:ext cx="690" cy="1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8580" tIns="34290" rIns="68580" bIns="34290">
                  <a:spAutoFit/>
                </a:bodyPr>
                <a:lstStyle/>
                <a:p>
                  <a:pPr algn="ctr" defTabSz="685800" fontAlgn="base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1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24584" name="Rectangle 19"/>
                <p:cNvSpPr>
                  <a:spLocks noChangeArrowheads="1"/>
                </p:cNvSpPr>
                <p:nvPr/>
              </p:nvSpPr>
              <p:spPr bwMode="auto">
                <a:xfrm>
                  <a:off x="5270" y="1592"/>
                  <a:ext cx="535" cy="1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8580" tIns="34290" rIns="68580" bIns="34290">
                  <a:spAutoFit/>
                </a:bodyPr>
                <a:lstStyle/>
                <a:p>
                  <a:pPr algn="ctr" defTabSz="685800" fontAlgn="base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1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24585" name="Rectangle 20"/>
                <p:cNvSpPr>
                  <a:spLocks noChangeArrowheads="1"/>
                </p:cNvSpPr>
                <p:nvPr/>
              </p:nvSpPr>
              <p:spPr bwMode="auto">
                <a:xfrm>
                  <a:off x="7082" y="1592"/>
                  <a:ext cx="535" cy="1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8580" tIns="34290" rIns="68580" bIns="34290">
                  <a:spAutoFit/>
                </a:bodyPr>
                <a:lstStyle/>
                <a:p>
                  <a:pPr algn="ctr" defTabSz="685800" fontAlgn="base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1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2458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57" y="2450"/>
                  <a:ext cx="785" cy="1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8580" tIns="34290" rIns="68580" bIns="34290">
                  <a:spAutoFit/>
                </a:bodyPr>
                <a:lstStyle/>
                <a:p>
                  <a:pPr algn="ctr" defTabSz="685800" fontAlgn="base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1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M</a:t>
                  </a:r>
                </a:p>
              </p:txBody>
            </p:sp>
            <p:sp>
              <p:nvSpPr>
                <p:cNvPr id="24587" name="Rectangle 22"/>
                <p:cNvSpPr>
                  <a:spLocks noChangeArrowheads="1"/>
                </p:cNvSpPr>
                <p:nvPr/>
              </p:nvSpPr>
              <p:spPr bwMode="auto">
                <a:xfrm>
                  <a:off x="8192" y="2450"/>
                  <a:ext cx="662" cy="1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68580" tIns="34290" rIns="68580" bIns="34290">
                  <a:spAutoFit/>
                </a:bodyPr>
                <a:lstStyle/>
                <a:p>
                  <a:pPr algn="ctr" defTabSz="685800" fontAlgn="base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1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</p:grpSp>
        </p:grp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44563" y="446088"/>
            <a:ext cx="335121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 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是线段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AB 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的中点</a:t>
            </a:r>
          </a:p>
        </p:txBody>
      </p:sp>
      <p:grpSp>
        <p:nvGrpSpPr>
          <p:cNvPr id="3" name="组合 1"/>
          <p:cNvGrpSpPr/>
          <p:nvPr/>
        </p:nvGrpSpPr>
        <p:grpSpPr bwMode="auto">
          <a:xfrm>
            <a:off x="1255713" y="1708150"/>
            <a:ext cx="4616450" cy="1511300"/>
            <a:chOff x="169" y="3132"/>
            <a:chExt cx="9528" cy="3176"/>
          </a:xfrm>
        </p:grpSpPr>
        <p:sp>
          <p:nvSpPr>
            <p:cNvPr id="24590" name="Text Box 2"/>
            <p:cNvSpPr txBox="1">
              <a:spLocks noChangeArrowheads="1"/>
            </p:cNvSpPr>
            <p:nvPr/>
          </p:nvSpPr>
          <p:spPr bwMode="auto">
            <a:xfrm>
              <a:off x="169" y="3132"/>
              <a:ext cx="9528" cy="3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几何语言：∵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M </a:t>
              </a: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是线段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 </a:t>
              </a: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的中点</a:t>
              </a: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                       ∴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AM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MB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 =   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</a:t>
              </a: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 </a:t>
              </a: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                         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( </a:t>
              </a: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或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2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AM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2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MB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)</a:t>
              </a:r>
              <a:endParaRPr lang="zh-CN" altLang="en-US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endParaRPr>
            </a:p>
          </p:txBody>
        </p:sp>
        <p:graphicFrame>
          <p:nvGraphicFramePr>
            <p:cNvPr id="24591" name="对象 19459"/>
            <p:cNvGraphicFramePr>
              <a:graphicFrameLocks noChangeAspect="1"/>
            </p:cNvGraphicFramePr>
            <p:nvPr/>
          </p:nvGraphicFramePr>
          <p:xfrm>
            <a:off x="6892" y="4072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r:id="rId3" imgW="152400" imgH="393700" progId="Equation.DSMT4">
                    <p:embed/>
                  </p:oleObj>
                </mc:Choice>
                <mc:Fallback>
                  <p:oleObj r:id="rId3" imgW="152400" imgH="393700" progId="Equation.DSMT4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2" y="4072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2" name="组合 6"/>
          <p:cNvGrpSpPr/>
          <p:nvPr/>
        </p:nvGrpSpPr>
        <p:grpSpPr bwMode="auto">
          <a:xfrm>
            <a:off x="2130425" y="3119438"/>
            <a:ext cx="6564313" cy="2024062"/>
            <a:chOff x="623" y="6352"/>
            <a:chExt cx="13778" cy="4250"/>
          </a:xfrm>
        </p:grpSpPr>
        <p:sp>
          <p:nvSpPr>
            <p:cNvPr id="24593" name="Text Box 4"/>
            <p:cNvSpPr txBox="1">
              <a:spLocks noChangeArrowheads="1"/>
            </p:cNvSpPr>
            <p:nvPr/>
          </p:nvSpPr>
          <p:spPr bwMode="auto">
            <a:xfrm>
              <a:off x="623" y="6418"/>
              <a:ext cx="13778" cy="4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反之也成立：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∵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AM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MB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  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</a:t>
              </a: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                           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( </a:t>
              </a: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或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2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AM 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2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</a:t>
              </a: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 )</a:t>
              </a: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                        ∴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M </a:t>
              </a: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是线段 </a:t>
              </a:r>
              <a:r>
                <a:rPr lang="en-US" altLang="zh-CN" sz="2100" i="1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 </a:t>
              </a:r>
              <a:r>
                <a:rPr lang="zh-CN" altLang="en-US" sz="2100">
                  <a:solidFill>
                    <a:srgbClr val="0033CC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的中点</a:t>
              </a: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21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endParaRPr>
            </a:p>
          </p:txBody>
        </p:sp>
        <p:graphicFrame>
          <p:nvGraphicFramePr>
            <p:cNvPr id="24594" name="对象 4"/>
            <p:cNvGraphicFramePr>
              <a:graphicFrameLocks noChangeAspect="1"/>
            </p:cNvGraphicFramePr>
            <p:nvPr/>
          </p:nvGraphicFramePr>
          <p:xfrm>
            <a:off x="7523" y="6352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r:id="rId5" imgW="152400" imgH="393700" progId="Equation.DSMT4">
                    <p:embed/>
                  </p:oleObj>
                </mc:Choice>
                <mc:Fallback>
                  <p:oleObj r:id="rId5" imgW="152400" imgH="393700" progId="Equation.DSMT4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3" y="6352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50825" y="303213"/>
            <a:ext cx="2057400" cy="393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随堂练习</a:t>
            </a:r>
          </a:p>
        </p:txBody>
      </p:sp>
      <p:pic>
        <p:nvPicPr>
          <p:cNvPr id="25603" name="Picture 4" descr="W0200809053958538123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708150"/>
            <a:ext cx="882015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1330325"/>
            <a:ext cx="360362" cy="2698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827088" y="1274763"/>
            <a:ext cx="32464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教材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P131 “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练习”第</a:t>
            </a: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1</a:t>
            </a:r>
            <a:r>
              <a:rPr lang="zh-CN" altLang="en-US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题</a:t>
            </a:r>
            <a:r>
              <a:rPr lang="zh-CN" altLang="en-US" sz="1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187450" y="4084638"/>
            <a:ext cx="1165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>
                <a:solidFill>
                  <a:srgbClr val="0000FF"/>
                </a:solidFill>
                <a:latin typeface="Arial" panose="020B0604020202020204" pitchFamily="34" charset="0"/>
              </a:rPr>
              <a:t>AB &gt; AC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6443663" y="4030663"/>
            <a:ext cx="1165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>
                <a:solidFill>
                  <a:srgbClr val="0000FF"/>
                </a:solidFill>
                <a:latin typeface="Arial" panose="020B0604020202020204" pitchFamily="34" charset="0"/>
              </a:rPr>
              <a:t>AB = AC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3924300" y="4030663"/>
            <a:ext cx="1165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>
                <a:solidFill>
                  <a:srgbClr val="0000FF"/>
                </a:solidFill>
                <a:latin typeface="Arial" panose="020B0604020202020204" pitchFamily="34" charset="0"/>
              </a:rPr>
              <a:t>AB &lt; 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/>
      <p:bldP spid="96264" grpId="0"/>
      <p:bldP spid="962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3851275" y="3205163"/>
            <a:ext cx="172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2122488" y="3205163"/>
            <a:ext cx="1728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2122488" y="3205163"/>
            <a:ext cx="23050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6629" name="Text Box 12"/>
          <p:cNvSpPr txBox="1">
            <a:spLocks noChangeArrowheads="1"/>
          </p:cNvSpPr>
          <p:nvPr/>
        </p:nvSpPr>
        <p:spPr bwMode="auto">
          <a:xfrm>
            <a:off x="301625" y="912813"/>
            <a:ext cx="7178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如图，已知线段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，画一条线段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，使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=2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－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grpSp>
        <p:nvGrpSpPr>
          <p:cNvPr id="40" name="Group 14"/>
          <p:cNvGrpSpPr/>
          <p:nvPr/>
        </p:nvGrpSpPr>
        <p:grpSpPr bwMode="auto">
          <a:xfrm>
            <a:off x="1144588" y="1931988"/>
            <a:ext cx="6335712" cy="388937"/>
            <a:chOff x="863" y="890"/>
            <a:chExt cx="3991" cy="327"/>
          </a:xfrm>
        </p:grpSpPr>
        <p:sp>
          <p:nvSpPr>
            <p:cNvPr id="26631" name="Line 15"/>
            <p:cNvSpPr>
              <a:spLocks noChangeShapeType="1"/>
            </p:cNvSpPr>
            <p:nvPr/>
          </p:nvSpPr>
          <p:spPr bwMode="auto">
            <a:xfrm>
              <a:off x="863" y="1162"/>
              <a:ext cx="1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6632" name="Line 16"/>
            <p:cNvSpPr>
              <a:spLocks noChangeShapeType="1"/>
            </p:cNvSpPr>
            <p:nvPr/>
          </p:nvSpPr>
          <p:spPr bwMode="auto">
            <a:xfrm>
              <a:off x="3403" y="1162"/>
              <a:ext cx="14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68580" tIns="34290" rIns="68580" bIns="34290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6633" name="Rectangle 19"/>
            <p:cNvSpPr>
              <a:spLocks noChangeArrowheads="1"/>
            </p:cNvSpPr>
            <p:nvPr/>
          </p:nvSpPr>
          <p:spPr bwMode="auto">
            <a:xfrm>
              <a:off x="1313" y="890"/>
              <a:ext cx="1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6634" name="Rectangle 20"/>
            <p:cNvSpPr>
              <a:spLocks noChangeArrowheads="1"/>
            </p:cNvSpPr>
            <p:nvPr/>
          </p:nvSpPr>
          <p:spPr bwMode="auto">
            <a:xfrm>
              <a:off x="3994" y="890"/>
              <a:ext cx="1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4246563" y="3278188"/>
            <a:ext cx="30162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5457825" y="3244850"/>
            <a:ext cx="33496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47" name="左大括号 46"/>
          <p:cNvSpPr/>
          <p:nvPr/>
        </p:nvSpPr>
        <p:spPr bwMode="auto">
          <a:xfrm rot="5400000" flipH="1">
            <a:off x="4951413" y="2733675"/>
            <a:ext cx="128588" cy="1125537"/>
          </a:xfrm>
          <a:prstGeom prst="leftBrace">
            <a:avLst>
              <a:gd name="adj1" fmla="val 10779"/>
              <a:gd name="adj2" fmla="val 46630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</p:spPr>
        <p:txBody>
          <a:bodyPr rot="10800000" vert="eaVert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4529138" y="3298825"/>
            <a:ext cx="80486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－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49" name="左大括号 48"/>
          <p:cNvSpPr/>
          <p:nvPr/>
        </p:nvSpPr>
        <p:spPr bwMode="auto">
          <a:xfrm rot="5400000">
            <a:off x="3794919" y="1364456"/>
            <a:ext cx="128588" cy="3444875"/>
          </a:xfrm>
          <a:prstGeom prst="leftBrace">
            <a:avLst>
              <a:gd name="adj1" fmla="val 9922"/>
              <a:gd name="adj2" fmla="val 48301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</p:spPr>
        <p:txBody>
          <a:bodyPr rot="10800000" vert="eaVert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3633788" y="2705100"/>
            <a:ext cx="40481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51" name="左大括号 50"/>
          <p:cNvSpPr/>
          <p:nvPr/>
        </p:nvSpPr>
        <p:spPr bwMode="auto">
          <a:xfrm rot="5400000" flipH="1">
            <a:off x="3222625" y="2149475"/>
            <a:ext cx="100013" cy="2303463"/>
          </a:xfrm>
          <a:prstGeom prst="leftBrace">
            <a:avLst>
              <a:gd name="adj1" fmla="val 10023"/>
              <a:gd name="adj2" fmla="val 48301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</a:ln>
        </p:spPr>
        <p:txBody>
          <a:bodyPr rot="10800000" vert="eaVert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3121025" y="3316288"/>
            <a:ext cx="57943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 bldLvl="0" animBg="1"/>
      <p:bldP spid="48" grpId="0"/>
      <p:bldP spid="49" grpId="0" bldLvl="0" animBg="1"/>
      <p:bldP spid="50" grpId="0"/>
      <p:bldP spid="51" grpId="0" bldLvl="0" animBg="1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427038"/>
            <a:ext cx="2708275" cy="474662"/>
            <a:chOff x="348" y="0"/>
            <a:chExt cx="4262" cy="998"/>
          </a:xfrm>
        </p:grpSpPr>
        <p:grpSp>
          <p:nvGrpSpPr>
            <p:cNvPr id="6147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6148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149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150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628" tIns="35243" rIns="67628" bIns="35243" anchor="ctr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44546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1116013"/>
            <a:ext cx="811530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会用尺规画一条线段等于已知线段，会比较两条线段的长短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.  (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重点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  <a:p>
            <a:pPr defTabSz="68580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理解线段等分点的意义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68580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能够运用线段的和、差、倍、分关系求线段的长度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.  (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重点、难点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zh-CN" altLang="en-US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defTabSz="68580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体会文字语言、符号语言和图形语言的相互转化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68580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了解两点间距离的意义，理解“两点之间，线段最短”的线段性质，并学会运用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.  (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难点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541338" y="2193925"/>
            <a:ext cx="46116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解：∵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是线段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 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的中点，</a:t>
            </a:r>
          </a:p>
        </p:txBody>
      </p:sp>
      <p:sp>
        <p:nvSpPr>
          <p:cNvPr id="2765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7652" name="Text Box 24"/>
          <p:cNvSpPr txBox="1">
            <a:spLocks noChangeArrowheads="1"/>
          </p:cNvSpPr>
          <p:nvPr/>
        </p:nvSpPr>
        <p:spPr bwMode="auto">
          <a:xfrm>
            <a:off x="1455738" y="3217863"/>
            <a:ext cx="1841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Text Box 25"/>
          <p:cNvSpPr txBox="1">
            <a:spLocks noChangeArrowheads="1"/>
          </p:cNvSpPr>
          <p:nvPr/>
        </p:nvSpPr>
        <p:spPr bwMode="auto">
          <a:xfrm>
            <a:off x="1816100" y="3813175"/>
            <a:ext cx="1825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4" name="Text Box 26"/>
          <p:cNvSpPr txBox="1">
            <a:spLocks noChangeArrowheads="1"/>
          </p:cNvSpPr>
          <p:nvPr/>
        </p:nvSpPr>
        <p:spPr bwMode="auto">
          <a:xfrm>
            <a:off x="1743075" y="3921125"/>
            <a:ext cx="1841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765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7657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1233488" y="3324225"/>
            <a:ext cx="307181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∵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 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是线段 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DB 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的中点，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250950" y="2589213"/>
            <a:ext cx="4410075" cy="695325"/>
            <a:chOff x="1970" y="5435"/>
            <a:chExt cx="9220" cy="1459"/>
          </a:xfrm>
        </p:grpSpPr>
        <p:sp>
          <p:nvSpPr>
            <p:cNvPr id="27660" name="文本框 1"/>
            <p:cNvSpPr txBox="1">
              <a:spLocks noChangeArrowheads="1"/>
            </p:cNvSpPr>
            <p:nvPr/>
          </p:nvSpPr>
          <p:spPr bwMode="auto">
            <a:xfrm>
              <a:off x="1970" y="5790"/>
              <a:ext cx="9220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∴ </a:t>
              </a: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AD 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DB 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   </a:t>
              </a: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AB 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   </a:t>
              </a:r>
              <a:r>
                <a:rPr lang="zh-CN" altLang="en-US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×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4= 2 (cm).</a:t>
              </a:r>
            </a:p>
          </p:txBody>
        </p:sp>
        <p:graphicFrame>
          <p:nvGraphicFramePr>
            <p:cNvPr id="27661" name="对象 19459"/>
            <p:cNvGraphicFramePr>
              <a:graphicFrameLocks noChangeAspect="1"/>
            </p:cNvGraphicFramePr>
            <p:nvPr/>
          </p:nvGraphicFramePr>
          <p:xfrm>
            <a:off x="5345" y="5447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r:id="rId4" imgW="152400" imgH="393700" progId="Equation.DSMT4">
                    <p:embed/>
                  </p:oleObj>
                </mc:Choice>
                <mc:Fallback>
                  <p:oleObj r:id="rId4" imgW="152400" imgH="393700" progId="Equation.DSMT4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5" y="5447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2" name="对象 3"/>
            <p:cNvGraphicFramePr>
              <a:graphicFrameLocks noChangeAspect="1"/>
            </p:cNvGraphicFramePr>
            <p:nvPr/>
          </p:nvGraphicFramePr>
          <p:xfrm>
            <a:off x="7040" y="5435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r:id="rId6" imgW="152400" imgH="393700" progId="Equation.DSMT4">
                    <p:embed/>
                  </p:oleObj>
                </mc:Choice>
                <mc:Fallback>
                  <p:oleObj r:id="rId6" imgW="152400" imgH="393700" progId="Equation.DSMT4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0" y="5435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/>
          <p:cNvGrpSpPr/>
          <p:nvPr/>
        </p:nvGrpSpPr>
        <p:grpSpPr bwMode="auto">
          <a:xfrm>
            <a:off x="1241425" y="3759200"/>
            <a:ext cx="3825875" cy="696913"/>
            <a:chOff x="1955" y="7892"/>
            <a:chExt cx="8094" cy="1462"/>
          </a:xfrm>
        </p:grpSpPr>
        <p:sp>
          <p:nvSpPr>
            <p:cNvPr id="27664" name="文本框 5"/>
            <p:cNvSpPr txBox="1">
              <a:spLocks noChangeArrowheads="1"/>
            </p:cNvSpPr>
            <p:nvPr/>
          </p:nvSpPr>
          <p:spPr bwMode="auto">
            <a:xfrm>
              <a:off x="1955" y="8250"/>
              <a:ext cx="8094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∴ </a:t>
              </a: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CD 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   </a:t>
              </a: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DB 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   </a:t>
              </a:r>
              <a:r>
                <a:rPr lang="zh-CN" altLang="en-US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×</a:t>
              </a:r>
              <a:r>
                <a:rPr lang="en-US" altLang="zh-CN" sz="21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2=1(cm).</a:t>
              </a:r>
            </a:p>
          </p:txBody>
        </p:sp>
        <p:graphicFrame>
          <p:nvGraphicFramePr>
            <p:cNvPr id="27665" name="对象 6"/>
            <p:cNvGraphicFramePr>
              <a:graphicFrameLocks noChangeAspect="1"/>
            </p:cNvGraphicFramePr>
            <p:nvPr/>
          </p:nvGraphicFramePr>
          <p:xfrm>
            <a:off x="4077" y="7907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r:id="rId7" imgW="152400" imgH="393700" progId="Equation.DSMT4">
                    <p:embed/>
                  </p:oleObj>
                </mc:Choice>
                <mc:Fallback>
                  <p:oleObj r:id="rId7" imgW="152400" imgH="393700" progId="Equation.DSMT4">
                    <p:embed/>
                    <p:pic>
                      <p:nvPicPr>
                        <p:cNvPr id="0" name="图片 2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7" y="7907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6" name="对象 8"/>
            <p:cNvGraphicFramePr>
              <a:graphicFrameLocks noChangeAspect="1"/>
            </p:cNvGraphicFramePr>
            <p:nvPr/>
          </p:nvGraphicFramePr>
          <p:xfrm>
            <a:off x="5885" y="7892"/>
            <a:ext cx="547" cy="1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r:id="rId8" imgW="152400" imgH="393700" progId="Equation.DSMT4">
                    <p:embed/>
                  </p:oleObj>
                </mc:Choice>
                <mc:Fallback>
                  <p:oleObj r:id="rId8" imgW="152400" imgH="393700" progId="Equation.DSMT4">
                    <p:embed/>
                    <p:pic>
                      <p:nvPicPr>
                        <p:cNvPr id="0" name="图片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5" y="7892"/>
                          <a:ext cx="547" cy="1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67" name="Rectangle 2"/>
          <p:cNvSpPr>
            <a:spLocks noChangeArrowheads="1"/>
          </p:cNvSpPr>
          <p:nvPr/>
        </p:nvSpPr>
        <p:spPr bwMode="auto">
          <a:xfrm>
            <a:off x="403225" y="1003300"/>
            <a:ext cx="7618413" cy="722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、如图点 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D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是线段 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AB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的中点，点 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是线段 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CB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的中点，若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AB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= 4cm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求：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线段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的长是多少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grpSp>
        <p:nvGrpSpPr>
          <p:cNvPr id="27668" name="组合 5"/>
          <p:cNvGrpSpPr/>
          <p:nvPr/>
        </p:nvGrpSpPr>
        <p:grpSpPr bwMode="auto">
          <a:xfrm>
            <a:off x="3608388" y="1709738"/>
            <a:ext cx="3094037" cy="474662"/>
            <a:chOff x="7575" y="3590"/>
            <a:chExt cx="6498" cy="995"/>
          </a:xfrm>
        </p:grpSpPr>
        <p:grpSp>
          <p:nvGrpSpPr>
            <p:cNvPr id="27669" name="Group 3"/>
            <p:cNvGrpSpPr/>
            <p:nvPr/>
          </p:nvGrpSpPr>
          <p:grpSpPr bwMode="auto">
            <a:xfrm>
              <a:off x="7575" y="3590"/>
              <a:ext cx="6498" cy="995"/>
              <a:chOff x="864" y="1405"/>
              <a:chExt cx="3948" cy="532"/>
            </a:xfrm>
          </p:grpSpPr>
          <p:sp>
            <p:nvSpPr>
              <p:cNvPr id="27670" name="Rectangle 4"/>
              <p:cNvSpPr>
                <a:spLocks noChangeArrowheads="1"/>
              </p:cNvSpPr>
              <p:nvPr/>
            </p:nvSpPr>
            <p:spPr bwMode="auto">
              <a:xfrm>
                <a:off x="864" y="1422"/>
                <a:ext cx="3948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                 D                   B</a:t>
                </a:r>
              </a:p>
            </p:txBody>
          </p:sp>
          <p:sp>
            <p:nvSpPr>
              <p:cNvPr id="27671" name="Line 6"/>
              <p:cNvSpPr>
                <a:spLocks noChangeShapeType="1"/>
              </p:cNvSpPr>
              <p:nvPr/>
            </p:nvSpPr>
            <p:spPr bwMode="auto">
              <a:xfrm>
                <a:off x="1056" y="1937"/>
                <a:ext cx="3493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140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27672" name="Group 8"/>
              <p:cNvGrpSpPr/>
              <p:nvPr/>
            </p:nvGrpSpPr>
            <p:grpSpPr bwMode="auto">
              <a:xfrm>
                <a:off x="3483" y="1405"/>
                <a:ext cx="454" cy="509"/>
                <a:chOff x="3446" y="575"/>
                <a:chExt cx="454" cy="509"/>
              </a:xfrm>
            </p:grpSpPr>
            <p:sp>
              <p:nvSpPr>
                <p:cNvPr id="27673" name="Line 9"/>
                <p:cNvSpPr>
                  <a:spLocks noChangeShapeType="1"/>
                </p:cNvSpPr>
                <p:nvPr/>
              </p:nvSpPr>
              <p:spPr bwMode="auto">
                <a:xfrm>
                  <a:off x="3651" y="948"/>
                  <a:ext cx="0" cy="136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68580" tIns="34290" rIns="68580" bIns="34290">
                  <a:spAutoFit/>
                </a:bodyPr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en-US" sz="140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7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446" y="575"/>
                  <a:ext cx="454" cy="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8580" tIns="34290" rIns="68580" bIns="34290">
                  <a:spAutoFit/>
                </a:bodyPr>
                <a:lstStyle>
                  <a:lvl1pPr defTabSz="6858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1pPr>
                  <a:lvl2pPr marL="342900" defTabSz="6858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2pPr>
                  <a:lvl3pPr marL="685800" defTabSz="6858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3pPr>
                  <a:lvl4pPr marL="1028700" defTabSz="6858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4pPr>
                  <a:lvl5pPr marL="1371600" defTabSz="6858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5pPr>
                  <a:lvl6pPr marL="1828800" defTabSz="6858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6pPr>
                  <a:lvl7pPr marL="2286000" defTabSz="6858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7pPr>
                  <a:lvl8pPr marL="2743200" defTabSz="6858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8pPr>
                  <a:lvl9pPr marL="3200400" defTabSz="6858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宋体" panose="02010600030101010101" pitchFamily="2" charset="-122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r>
                    <a:rPr lang="en-US" altLang="zh-CN" sz="21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</p:grpSp>
        </p:grpSp>
        <p:sp>
          <p:nvSpPr>
            <p:cNvPr id="27675" name="Line 9"/>
            <p:cNvSpPr>
              <a:spLocks noChangeShapeType="1"/>
            </p:cNvSpPr>
            <p:nvPr/>
          </p:nvSpPr>
          <p:spPr bwMode="auto">
            <a:xfrm>
              <a:off x="10641" y="4301"/>
              <a:ext cx="0" cy="25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68580" tIns="34290" rIns="68580" bIns="34290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/>
      <p:bldP spid="717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任意多边形 1"/>
          <p:cNvSpPr>
            <a:spLocks noChangeArrowheads="1"/>
          </p:cNvSpPr>
          <p:nvPr/>
        </p:nvSpPr>
        <p:spPr bwMode="auto">
          <a:xfrm>
            <a:off x="2159000" y="2943225"/>
            <a:ext cx="5005388" cy="814388"/>
          </a:xfrm>
          <a:custGeom>
            <a:avLst/>
            <a:gdLst>
              <a:gd name="T0" fmla="*/ 0 w 4025900"/>
              <a:gd name="T1" fmla="*/ 1085997 h 1085997"/>
              <a:gd name="T2" fmla="*/ 140335 w 4025900"/>
              <a:gd name="T3" fmla="*/ 838982 h 1085997"/>
              <a:gd name="T4" fmla="*/ 840105 w 4025900"/>
              <a:gd name="T5" fmla="*/ 510052 h 1085997"/>
              <a:gd name="T6" fmla="*/ 1087120 w 4025900"/>
              <a:gd name="T7" fmla="*/ 221762 h 1085997"/>
              <a:gd name="T8" fmla="*/ 1301115 w 4025900"/>
              <a:gd name="T9" fmla="*/ 89682 h 1085997"/>
              <a:gd name="T10" fmla="*/ 1696085 w 4025900"/>
              <a:gd name="T11" fmla="*/ 73172 h 1085997"/>
              <a:gd name="T12" fmla="*/ 2313940 w 4025900"/>
              <a:gd name="T13" fmla="*/ 7767 h 1085997"/>
              <a:gd name="T14" fmla="*/ 2618105 w 4025900"/>
              <a:gd name="T15" fmla="*/ 238272 h 1085997"/>
              <a:gd name="T16" fmla="*/ 3260725 w 4025900"/>
              <a:gd name="T17" fmla="*/ 271292 h 1085997"/>
              <a:gd name="T18" fmla="*/ 4025900 w 4025900"/>
              <a:gd name="T19" fmla="*/ 962807 h 10859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25900" h="1085997">
                <a:moveTo>
                  <a:pt x="0" y="1085997"/>
                </a:moveTo>
                <a:cubicBezTo>
                  <a:pt x="13970" y="1043452"/>
                  <a:pt x="-27940" y="953917"/>
                  <a:pt x="140335" y="838982"/>
                </a:cubicBezTo>
                <a:cubicBezTo>
                  <a:pt x="308610" y="724047"/>
                  <a:pt x="650875" y="633242"/>
                  <a:pt x="840105" y="510052"/>
                </a:cubicBezTo>
                <a:cubicBezTo>
                  <a:pt x="1029335" y="386862"/>
                  <a:pt x="995045" y="305582"/>
                  <a:pt x="1087120" y="221762"/>
                </a:cubicBezTo>
                <a:cubicBezTo>
                  <a:pt x="1179195" y="137942"/>
                  <a:pt x="1179195" y="119527"/>
                  <a:pt x="1301115" y="89682"/>
                </a:cubicBezTo>
                <a:cubicBezTo>
                  <a:pt x="1423035" y="59837"/>
                  <a:pt x="1493520" y="89682"/>
                  <a:pt x="1696085" y="73172"/>
                </a:cubicBezTo>
                <a:cubicBezTo>
                  <a:pt x="1898650" y="56662"/>
                  <a:pt x="2129790" y="-25252"/>
                  <a:pt x="2313940" y="7767"/>
                </a:cubicBezTo>
                <a:cubicBezTo>
                  <a:pt x="2498090" y="40787"/>
                  <a:pt x="2428875" y="185567"/>
                  <a:pt x="2618105" y="238272"/>
                </a:cubicBezTo>
                <a:cubicBezTo>
                  <a:pt x="2807335" y="290977"/>
                  <a:pt x="2979420" y="126512"/>
                  <a:pt x="3260725" y="271292"/>
                </a:cubicBezTo>
                <a:cubicBezTo>
                  <a:pt x="3542030" y="416072"/>
                  <a:pt x="3885565" y="825012"/>
                  <a:pt x="4025900" y="962807"/>
                </a:cubicBezTo>
              </a:path>
            </a:pathLst>
          </a:cu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8675" name="任意多边形 2"/>
          <p:cNvSpPr>
            <a:spLocks noChangeArrowheads="1"/>
          </p:cNvSpPr>
          <p:nvPr/>
        </p:nvSpPr>
        <p:spPr bwMode="auto">
          <a:xfrm>
            <a:off x="2159000" y="3275013"/>
            <a:ext cx="4986338" cy="465137"/>
          </a:xfrm>
          <a:custGeom>
            <a:avLst/>
            <a:gdLst>
              <a:gd name="T0" fmla="*/ 0 w 3951605"/>
              <a:gd name="T1" fmla="*/ 618427 h 618427"/>
              <a:gd name="T2" fmla="*/ 2486025 w 3951605"/>
              <a:gd name="T3" fmla="*/ 1207 h 618427"/>
              <a:gd name="T4" fmla="*/ 3951605 w 3951605"/>
              <a:gd name="T5" fmla="*/ 486982 h 618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1605" h="618427">
                <a:moveTo>
                  <a:pt x="0" y="618427"/>
                </a:moveTo>
                <a:cubicBezTo>
                  <a:pt x="467995" y="485077"/>
                  <a:pt x="1695450" y="27242"/>
                  <a:pt x="2486025" y="1207"/>
                </a:cubicBezTo>
                <a:cubicBezTo>
                  <a:pt x="3276600" y="-24827"/>
                  <a:pt x="3708400" y="377762"/>
                  <a:pt x="3951605" y="4869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V="1">
            <a:off x="2211388" y="3638550"/>
            <a:ext cx="493395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28677" name="组合 7"/>
          <p:cNvGrpSpPr/>
          <p:nvPr/>
        </p:nvGrpSpPr>
        <p:grpSpPr bwMode="auto">
          <a:xfrm>
            <a:off x="2211388" y="3652838"/>
            <a:ext cx="4933950" cy="428625"/>
            <a:chOff x="4055" y="7217"/>
            <a:chExt cx="6321" cy="902"/>
          </a:xfrm>
        </p:grpSpPr>
        <p:cxnSp>
          <p:nvCxnSpPr>
            <p:cNvPr id="28678" name="直接连接符 5"/>
            <p:cNvCxnSpPr>
              <a:cxnSpLocks noChangeShapeType="1"/>
            </p:cNvCxnSpPr>
            <p:nvPr/>
          </p:nvCxnSpPr>
          <p:spPr bwMode="auto">
            <a:xfrm flipH="1">
              <a:off x="6748" y="7217"/>
              <a:ext cx="3629" cy="903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79" name="直接连接符 3"/>
            <p:cNvCxnSpPr>
              <a:cxnSpLocks noChangeShapeType="1"/>
            </p:cNvCxnSpPr>
            <p:nvPr/>
          </p:nvCxnSpPr>
          <p:spPr bwMode="auto">
            <a:xfrm>
              <a:off x="4055" y="7439"/>
              <a:ext cx="2693" cy="681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680" name="任意多边形 6"/>
          <p:cNvSpPr>
            <a:spLocks noChangeArrowheads="1"/>
          </p:cNvSpPr>
          <p:nvPr/>
        </p:nvSpPr>
        <p:spPr bwMode="auto">
          <a:xfrm>
            <a:off x="2127250" y="3646488"/>
            <a:ext cx="5018088" cy="698500"/>
          </a:xfrm>
          <a:custGeom>
            <a:avLst/>
            <a:gdLst>
              <a:gd name="T0" fmla="*/ 0 w 3976370"/>
              <a:gd name="T1" fmla="*/ 139700 h 929806"/>
              <a:gd name="T2" fmla="*/ 213995 w 3976370"/>
              <a:gd name="T3" fmla="*/ 296545 h 929806"/>
              <a:gd name="T4" fmla="*/ 247015 w 3976370"/>
              <a:gd name="T5" fmla="*/ 444500 h 929806"/>
              <a:gd name="T6" fmla="*/ 329565 w 3976370"/>
              <a:gd name="T7" fmla="*/ 584200 h 929806"/>
              <a:gd name="T8" fmla="*/ 617220 w 3976370"/>
              <a:gd name="T9" fmla="*/ 699770 h 929806"/>
              <a:gd name="T10" fmla="*/ 1029335 w 3976370"/>
              <a:gd name="T11" fmla="*/ 658495 h 929806"/>
              <a:gd name="T12" fmla="*/ 1218565 w 3976370"/>
              <a:gd name="T13" fmla="*/ 683260 h 929806"/>
              <a:gd name="T14" fmla="*/ 1374775 w 3976370"/>
              <a:gd name="T15" fmla="*/ 781685 h 929806"/>
              <a:gd name="T16" fmla="*/ 2535555 w 3976370"/>
              <a:gd name="T17" fmla="*/ 922020 h 929806"/>
              <a:gd name="T18" fmla="*/ 3309620 w 3976370"/>
              <a:gd name="T19" fmla="*/ 575945 h 929806"/>
              <a:gd name="T20" fmla="*/ 3531870 w 3976370"/>
              <a:gd name="T21" fmla="*/ 543560 h 929806"/>
              <a:gd name="T22" fmla="*/ 3811905 w 3976370"/>
              <a:gd name="T23" fmla="*/ 502285 h 929806"/>
              <a:gd name="T24" fmla="*/ 3976370 w 3976370"/>
              <a:gd name="T25" fmla="*/ 0 h 929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76370" h="929806">
                <a:moveTo>
                  <a:pt x="0" y="139700"/>
                </a:moveTo>
                <a:cubicBezTo>
                  <a:pt x="41910" y="168275"/>
                  <a:pt x="164465" y="235585"/>
                  <a:pt x="213995" y="296545"/>
                </a:cubicBezTo>
                <a:cubicBezTo>
                  <a:pt x="263525" y="357505"/>
                  <a:pt x="224155" y="386715"/>
                  <a:pt x="247015" y="444500"/>
                </a:cubicBezTo>
                <a:cubicBezTo>
                  <a:pt x="269875" y="502285"/>
                  <a:pt x="255270" y="533400"/>
                  <a:pt x="329565" y="584200"/>
                </a:cubicBezTo>
                <a:cubicBezTo>
                  <a:pt x="403860" y="635000"/>
                  <a:pt x="477520" y="685165"/>
                  <a:pt x="617220" y="699770"/>
                </a:cubicBezTo>
                <a:cubicBezTo>
                  <a:pt x="756920" y="714375"/>
                  <a:pt x="909320" y="661670"/>
                  <a:pt x="1029335" y="658495"/>
                </a:cubicBezTo>
                <a:cubicBezTo>
                  <a:pt x="1149350" y="655320"/>
                  <a:pt x="1149350" y="658495"/>
                  <a:pt x="1218565" y="683260"/>
                </a:cubicBezTo>
                <a:cubicBezTo>
                  <a:pt x="1287780" y="708025"/>
                  <a:pt x="1111250" y="734060"/>
                  <a:pt x="1374775" y="781685"/>
                </a:cubicBezTo>
                <a:cubicBezTo>
                  <a:pt x="1638300" y="829310"/>
                  <a:pt x="2148840" y="963295"/>
                  <a:pt x="2535555" y="922020"/>
                </a:cubicBezTo>
                <a:cubicBezTo>
                  <a:pt x="2922270" y="880745"/>
                  <a:pt x="3110230" y="651510"/>
                  <a:pt x="3309620" y="575945"/>
                </a:cubicBezTo>
                <a:cubicBezTo>
                  <a:pt x="3509010" y="500380"/>
                  <a:pt x="3431540" y="558165"/>
                  <a:pt x="3531870" y="543560"/>
                </a:cubicBezTo>
                <a:cubicBezTo>
                  <a:pt x="3632200" y="528955"/>
                  <a:pt x="3723005" y="610870"/>
                  <a:pt x="3811905" y="502285"/>
                </a:cubicBezTo>
                <a:cubicBezTo>
                  <a:pt x="3900805" y="393700"/>
                  <a:pt x="3949065" y="99695"/>
                  <a:pt x="3976370" y="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831850" y="1484313"/>
            <a:ext cx="7902575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defTabSz="685800" fontAlgn="base">
              <a:lnSpc>
                <a:spcPts val="285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如图：从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地到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地有四条道路，除它们外能否再修一条从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地到 </a:t>
            </a: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地的最短道路？如果能，请你联系以前所学的知识，在图上画出最短路线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8682" name="Picture 13" descr="_1725385848971958671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3060700"/>
            <a:ext cx="762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Text Box 2"/>
          <p:cNvSpPr txBox="1">
            <a:spLocks noChangeArrowheads="1"/>
          </p:cNvSpPr>
          <p:nvPr/>
        </p:nvSpPr>
        <p:spPr bwMode="auto">
          <a:xfrm>
            <a:off x="1838325" y="3557588"/>
            <a:ext cx="64928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FF3300"/>
                </a:solidFill>
                <a:latin typeface="Arial" panose="020B0604020202020204" pitchFamily="34" charset="0"/>
              </a:rPr>
              <a:t>•</a:t>
            </a:r>
            <a:endParaRPr lang="en-US" altLang="zh-CN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84" name="Rectangle 3"/>
          <p:cNvSpPr>
            <a:spLocks noChangeArrowheads="1"/>
          </p:cNvSpPr>
          <p:nvPr/>
        </p:nvSpPr>
        <p:spPr bwMode="auto">
          <a:xfrm>
            <a:off x="6964363" y="3449638"/>
            <a:ext cx="3619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FF3300"/>
                </a:solidFill>
                <a:ea typeface="宋体" panose="02010600030101010101" pitchFamily="2" charset="-122"/>
              </a:rPr>
              <a:t>•</a:t>
            </a: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8685" name="Text Box 4"/>
          <p:cNvSpPr txBox="1">
            <a:spLocks noChangeArrowheads="1"/>
          </p:cNvSpPr>
          <p:nvPr/>
        </p:nvSpPr>
        <p:spPr bwMode="auto">
          <a:xfrm>
            <a:off x="1766888" y="3786188"/>
            <a:ext cx="6111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8686" name="Text Box 5"/>
          <p:cNvSpPr txBox="1">
            <a:spLocks noChangeArrowheads="1"/>
          </p:cNvSpPr>
          <p:nvPr/>
        </p:nvSpPr>
        <p:spPr bwMode="auto">
          <a:xfrm>
            <a:off x="6946900" y="3719513"/>
            <a:ext cx="7207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92100" y="820738"/>
            <a:ext cx="154622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000">
                <a:solidFill>
                  <a:srgbClr val="000000"/>
                </a:solidFill>
                <a:latin typeface="Arial" panose="020B0604020202020204" pitchFamily="34" charset="0"/>
              </a:rPr>
              <a:t>思考：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4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450850" y="2333625"/>
            <a:ext cx="813435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85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经过比较，我们可以得到一个关于线段的基本事实：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949325" y="2614613"/>
            <a:ext cx="519271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两点的所有连线中，线段最短</a:t>
            </a:r>
            <a:r>
              <a:rPr lang="en-US" altLang="zh-CN" sz="21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38175" y="3455988"/>
            <a:ext cx="61690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连接两点间的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线段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长度，</a:t>
            </a: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叫做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5689600" y="3589338"/>
            <a:ext cx="25146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</a:rPr>
              <a:t>这两点的距离</a:t>
            </a:r>
            <a:r>
              <a:rPr lang="en-US" altLang="zh-CN" sz="210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29702" name="任意多边形 1"/>
          <p:cNvSpPr>
            <a:spLocks noChangeArrowheads="1"/>
          </p:cNvSpPr>
          <p:nvPr/>
        </p:nvSpPr>
        <p:spPr bwMode="auto">
          <a:xfrm>
            <a:off x="2159000" y="684213"/>
            <a:ext cx="5005388" cy="814387"/>
          </a:xfrm>
          <a:custGeom>
            <a:avLst/>
            <a:gdLst>
              <a:gd name="T0" fmla="*/ 0 w 4025900"/>
              <a:gd name="T1" fmla="*/ 1085998 h 1085998"/>
              <a:gd name="T2" fmla="*/ 140335 w 4025900"/>
              <a:gd name="T3" fmla="*/ 838983 h 1085998"/>
              <a:gd name="T4" fmla="*/ 840105 w 4025900"/>
              <a:gd name="T5" fmla="*/ 510053 h 1085998"/>
              <a:gd name="T6" fmla="*/ 1087120 w 4025900"/>
              <a:gd name="T7" fmla="*/ 221763 h 1085998"/>
              <a:gd name="T8" fmla="*/ 1301115 w 4025900"/>
              <a:gd name="T9" fmla="*/ 89683 h 1085998"/>
              <a:gd name="T10" fmla="*/ 1696085 w 4025900"/>
              <a:gd name="T11" fmla="*/ 73173 h 1085998"/>
              <a:gd name="T12" fmla="*/ 2313940 w 4025900"/>
              <a:gd name="T13" fmla="*/ 7768 h 1085998"/>
              <a:gd name="T14" fmla="*/ 2618105 w 4025900"/>
              <a:gd name="T15" fmla="*/ 238273 h 1085998"/>
              <a:gd name="T16" fmla="*/ 3260725 w 4025900"/>
              <a:gd name="T17" fmla="*/ 271293 h 1085998"/>
              <a:gd name="T18" fmla="*/ 4025900 w 4025900"/>
              <a:gd name="T19" fmla="*/ 962808 h 1085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25900" h="1085998">
                <a:moveTo>
                  <a:pt x="0" y="1085998"/>
                </a:moveTo>
                <a:cubicBezTo>
                  <a:pt x="13970" y="1043453"/>
                  <a:pt x="-27940" y="953918"/>
                  <a:pt x="140335" y="838983"/>
                </a:cubicBezTo>
                <a:cubicBezTo>
                  <a:pt x="308610" y="724048"/>
                  <a:pt x="650875" y="633243"/>
                  <a:pt x="840105" y="510053"/>
                </a:cubicBezTo>
                <a:cubicBezTo>
                  <a:pt x="1029335" y="386863"/>
                  <a:pt x="995045" y="305583"/>
                  <a:pt x="1087120" y="221763"/>
                </a:cubicBezTo>
                <a:cubicBezTo>
                  <a:pt x="1179195" y="137943"/>
                  <a:pt x="1179195" y="119528"/>
                  <a:pt x="1301115" y="89683"/>
                </a:cubicBezTo>
                <a:cubicBezTo>
                  <a:pt x="1423035" y="59838"/>
                  <a:pt x="1493520" y="89683"/>
                  <a:pt x="1696085" y="73173"/>
                </a:cubicBezTo>
                <a:cubicBezTo>
                  <a:pt x="1898650" y="56663"/>
                  <a:pt x="2129790" y="-25252"/>
                  <a:pt x="2313940" y="7768"/>
                </a:cubicBezTo>
                <a:cubicBezTo>
                  <a:pt x="2498090" y="40788"/>
                  <a:pt x="2428875" y="185568"/>
                  <a:pt x="2618105" y="238273"/>
                </a:cubicBezTo>
                <a:cubicBezTo>
                  <a:pt x="2807335" y="290978"/>
                  <a:pt x="2979420" y="126513"/>
                  <a:pt x="3260725" y="271293"/>
                </a:cubicBezTo>
                <a:cubicBezTo>
                  <a:pt x="3542030" y="416073"/>
                  <a:pt x="3885565" y="825013"/>
                  <a:pt x="4025900" y="962808"/>
                </a:cubicBezTo>
              </a:path>
            </a:pathLst>
          </a:custGeom>
          <a:noFill/>
          <a:ln w="2857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9703" name="任意多边形 2"/>
          <p:cNvSpPr>
            <a:spLocks noChangeArrowheads="1"/>
          </p:cNvSpPr>
          <p:nvPr/>
        </p:nvSpPr>
        <p:spPr bwMode="auto">
          <a:xfrm>
            <a:off x="2159000" y="1016000"/>
            <a:ext cx="4986338" cy="463550"/>
          </a:xfrm>
          <a:custGeom>
            <a:avLst/>
            <a:gdLst>
              <a:gd name="T0" fmla="*/ 0 w 3951605"/>
              <a:gd name="T1" fmla="*/ 618427 h 618427"/>
              <a:gd name="T2" fmla="*/ 2486025 w 3951605"/>
              <a:gd name="T3" fmla="*/ 1207 h 618427"/>
              <a:gd name="T4" fmla="*/ 3951605 w 3951605"/>
              <a:gd name="T5" fmla="*/ 486982 h 618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1605" h="618427">
                <a:moveTo>
                  <a:pt x="0" y="618427"/>
                </a:moveTo>
                <a:cubicBezTo>
                  <a:pt x="467995" y="485077"/>
                  <a:pt x="1695450" y="27242"/>
                  <a:pt x="2486025" y="1207"/>
                </a:cubicBezTo>
                <a:cubicBezTo>
                  <a:pt x="3276600" y="-24828"/>
                  <a:pt x="3708400" y="377762"/>
                  <a:pt x="3951605" y="4869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9704" name="Line 14"/>
          <p:cNvSpPr>
            <a:spLocks noChangeShapeType="1"/>
          </p:cNvSpPr>
          <p:nvPr/>
        </p:nvSpPr>
        <p:spPr bwMode="auto">
          <a:xfrm flipV="1">
            <a:off x="2211388" y="1379538"/>
            <a:ext cx="493395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29705" name="组合 7"/>
          <p:cNvGrpSpPr/>
          <p:nvPr/>
        </p:nvGrpSpPr>
        <p:grpSpPr bwMode="auto">
          <a:xfrm>
            <a:off x="2211388" y="1392238"/>
            <a:ext cx="4933950" cy="430212"/>
            <a:chOff x="4055" y="7217"/>
            <a:chExt cx="6321" cy="902"/>
          </a:xfrm>
        </p:grpSpPr>
        <p:cxnSp>
          <p:nvCxnSpPr>
            <p:cNvPr id="29706" name="直接连接符 5"/>
            <p:cNvCxnSpPr>
              <a:cxnSpLocks noChangeShapeType="1"/>
            </p:cNvCxnSpPr>
            <p:nvPr/>
          </p:nvCxnSpPr>
          <p:spPr bwMode="auto">
            <a:xfrm flipH="1">
              <a:off x="6748" y="7217"/>
              <a:ext cx="3629" cy="903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07" name="直接连接符 3"/>
            <p:cNvCxnSpPr>
              <a:cxnSpLocks noChangeShapeType="1"/>
            </p:cNvCxnSpPr>
            <p:nvPr/>
          </p:nvCxnSpPr>
          <p:spPr bwMode="auto">
            <a:xfrm>
              <a:off x="4055" y="7439"/>
              <a:ext cx="2693" cy="681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708" name="任意多边形 6"/>
          <p:cNvSpPr>
            <a:spLocks noChangeArrowheads="1"/>
          </p:cNvSpPr>
          <p:nvPr/>
        </p:nvSpPr>
        <p:spPr bwMode="auto">
          <a:xfrm>
            <a:off x="2127250" y="1387475"/>
            <a:ext cx="5018088" cy="696913"/>
          </a:xfrm>
          <a:custGeom>
            <a:avLst/>
            <a:gdLst>
              <a:gd name="T0" fmla="*/ 0 w 3976370"/>
              <a:gd name="T1" fmla="*/ 139700 h 929806"/>
              <a:gd name="T2" fmla="*/ 213995 w 3976370"/>
              <a:gd name="T3" fmla="*/ 296545 h 929806"/>
              <a:gd name="T4" fmla="*/ 247015 w 3976370"/>
              <a:gd name="T5" fmla="*/ 444500 h 929806"/>
              <a:gd name="T6" fmla="*/ 329565 w 3976370"/>
              <a:gd name="T7" fmla="*/ 584200 h 929806"/>
              <a:gd name="T8" fmla="*/ 617220 w 3976370"/>
              <a:gd name="T9" fmla="*/ 699770 h 929806"/>
              <a:gd name="T10" fmla="*/ 1029335 w 3976370"/>
              <a:gd name="T11" fmla="*/ 658495 h 929806"/>
              <a:gd name="T12" fmla="*/ 1218565 w 3976370"/>
              <a:gd name="T13" fmla="*/ 683260 h 929806"/>
              <a:gd name="T14" fmla="*/ 1374775 w 3976370"/>
              <a:gd name="T15" fmla="*/ 781685 h 929806"/>
              <a:gd name="T16" fmla="*/ 2535555 w 3976370"/>
              <a:gd name="T17" fmla="*/ 922020 h 929806"/>
              <a:gd name="T18" fmla="*/ 3309620 w 3976370"/>
              <a:gd name="T19" fmla="*/ 575945 h 929806"/>
              <a:gd name="T20" fmla="*/ 3531870 w 3976370"/>
              <a:gd name="T21" fmla="*/ 543560 h 929806"/>
              <a:gd name="T22" fmla="*/ 3811905 w 3976370"/>
              <a:gd name="T23" fmla="*/ 502285 h 929806"/>
              <a:gd name="T24" fmla="*/ 3976370 w 3976370"/>
              <a:gd name="T25" fmla="*/ 0 h 929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76370" h="929806">
                <a:moveTo>
                  <a:pt x="0" y="139700"/>
                </a:moveTo>
                <a:cubicBezTo>
                  <a:pt x="41910" y="168275"/>
                  <a:pt x="164465" y="235585"/>
                  <a:pt x="213995" y="296545"/>
                </a:cubicBezTo>
                <a:cubicBezTo>
                  <a:pt x="263525" y="357505"/>
                  <a:pt x="224155" y="386715"/>
                  <a:pt x="247015" y="444500"/>
                </a:cubicBezTo>
                <a:cubicBezTo>
                  <a:pt x="269875" y="502285"/>
                  <a:pt x="255270" y="533400"/>
                  <a:pt x="329565" y="584200"/>
                </a:cubicBezTo>
                <a:cubicBezTo>
                  <a:pt x="403860" y="635000"/>
                  <a:pt x="477520" y="685165"/>
                  <a:pt x="617220" y="699770"/>
                </a:cubicBezTo>
                <a:cubicBezTo>
                  <a:pt x="756920" y="714375"/>
                  <a:pt x="909320" y="661670"/>
                  <a:pt x="1029335" y="658495"/>
                </a:cubicBezTo>
                <a:cubicBezTo>
                  <a:pt x="1149350" y="655320"/>
                  <a:pt x="1149350" y="658495"/>
                  <a:pt x="1218565" y="683260"/>
                </a:cubicBezTo>
                <a:cubicBezTo>
                  <a:pt x="1287780" y="708025"/>
                  <a:pt x="1111250" y="734060"/>
                  <a:pt x="1374775" y="781685"/>
                </a:cubicBezTo>
                <a:cubicBezTo>
                  <a:pt x="1638300" y="829310"/>
                  <a:pt x="2148840" y="963295"/>
                  <a:pt x="2535555" y="922020"/>
                </a:cubicBezTo>
                <a:cubicBezTo>
                  <a:pt x="2922270" y="880745"/>
                  <a:pt x="3110230" y="651510"/>
                  <a:pt x="3309620" y="575945"/>
                </a:cubicBezTo>
                <a:cubicBezTo>
                  <a:pt x="3509010" y="500380"/>
                  <a:pt x="3431540" y="558165"/>
                  <a:pt x="3531870" y="543560"/>
                </a:cubicBezTo>
                <a:cubicBezTo>
                  <a:pt x="3632200" y="528955"/>
                  <a:pt x="3723005" y="610870"/>
                  <a:pt x="3811905" y="502285"/>
                </a:cubicBezTo>
                <a:cubicBezTo>
                  <a:pt x="3900805" y="393700"/>
                  <a:pt x="3949065" y="99695"/>
                  <a:pt x="3976370" y="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pic>
        <p:nvPicPr>
          <p:cNvPr id="29709" name="Picture 13" descr="_1725385848971958671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798513"/>
            <a:ext cx="762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0" name="Text Box 2"/>
          <p:cNvSpPr txBox="1">
            <a:spLocks noChangeArrowheads="1"/>
          </p:cNvSpPr>
          <p:nvPr/>
        </p:nvSpPr>
        <p:spPr bwMode="auto">
          <a:xfrm>
            <a:off x="1838325" y="1296988"/>
            <a:ext cx="64928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FF3300"/>
                </a:solidFill>
                <a:latin typeface="Arial" panose="020B0604020202020204" pitchFamily="34" charset="0"/>
              </a:rPr>
              <a:t>•</a:t>
            </a:r>
            <a:endParaRPr lang="en-US" altLang="zh-CN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1" name="Rectangle 3"/>
          <p:cNvSpPr>
            <a:spLocks noChangeArrowheads="1"/>
          </p:cNvSpPr>
          <p:nvPr/>
        </p:nvSpPr>
        <p:spPr bwMode="auto">
          <a:xfrm>
            <a:off x="6964363" y="1189038"/>
            <a:ext cx="3619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>
                <a:solidFill>
                  <a:srgbClr val="FF3300"/>
                </a:solidFill>
                <a:ea typeface="宋体" panose="02010600030101010101" pitchFamily="2" charset="-122"/>
              </a:rPr>
              <a:t>•</a:t>
            </a: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9712" name="Text Box 4"/>
          <p:cNvSpPr txBox="1">
            <a:spLocks noChangeArrowheads="1"/>
          </p:cNvSpPr>
          <p:nvPr/>
        </p:nvSpPr>
        <p:spPr bwMode="auto">
          <a:xfrm>
            <a:off x="1766888" y="1525588"/>
            <a:ext cx="6111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13" name="Text Box 5"/>
          <p:cNvSpPr txBox="1">
            <a:spLocks noChangeArrowheads="1"/>
          </p:cNvSpPr>
          <p:nvPr/>
        </p:nvSpPr>
        <p:spPr bwMode="auto">
          <a:xfrm>
            <a:off x="6946900" y="1458913"/>
            <a:ext cx="7207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138238" y="4108450"/>
            <a:ext cx="62531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你能举出这条性质在生活中的应用吗？</a:t>
            </a:r>
          </a:p>
        </p:txBody>
      </p:sp>
      <p:sp>
        <p:nvSpPr>
          <p:cNvPr id="27665" name="文本框 8"/>
          <p:cNvSpPr txBox="1">
            <a:spLocks noChangeArrowheads="1"/>
          </p:cNvSpPr>
          <p:nvPr/>
        </p:nvSpPr>
        <p:spPr bwMode="auto">
          <a:xfrm>
            <a:off x="981075" y="3198813"/>
            <a:ext cx="504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85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简单说成：</a:t>
            </a:r>
            <a:r>
              <a:rPr lang="zh-CN" altLang="en-US" sz="21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两点之间，线段最短</a:t>
            </a:r>
            <a:r>
              <a:rPr lang="en-US" altLang="zh-CN" sz="21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1458" grpId="0"/>
      <p:bldP spid="61458" grpId="1"/>
      <p:bldP spid="61458" grpId="2"/>
      <p:bldP spid="61455" grpId="0"/>
      <p:bldP spid="61456" grpId="0"/>
      <p:bldP spid="62467" grpId="0"/>
      <p:bldP spid="6246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8400"/>
            <a:ext cx="9144000" cy="1268413"/>
          </a:xfrm>
          <a:solidFill>
            <a:srgbClr val="FFFFFF"/>
          </a:solidFill>
          <a:ln>
            <a:solidFill>
              <a:srgbClr val="000000">
                <a:alpha val="0"/>
              </a:srgbClr>
            </a:solidFill>
            <a:miter lim="800000"/>
          </a:ln>
        </p:spPr>
        <p:txBody>
          <a:bodyPr/>
          <a:lstStyle/>
          <a:p>
            <a:pPr marL="533400" indent="-533400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charset="-122"/>
              </a:rPr>
              <a:t>如图，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BC</a:t>
            </a:r>
            <a:r>
              <a:rPr lang="en-US" altLang="zh-CN" sz="2800" u="sng" dirty="0" smtClean="0">
                <a:latin typeface="Times New Roman" panose="02020603050405020304" pitchFamily="18" charset="0"/>
                <a:ea typeface="黑体" panose="02010609060101010101" charset="-122"/>
              </a:rPr>
              <a:t>        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AC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AC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BC</a:t>
            </a:r>
            <a:r>
              <a:rPr lang="en-US" altLang="zh-CN" sz="2800" u="sng" dirty="0" smtClean="0">
                <a:latin typeface="Times New Roman" panose="02020603050405020304" pitchFamily="18" charset="0"/>
                <a:ea typeface="黑体" panose="02010609060101010101" charset="-122"/>
              </a:rPr>
              <a:t>        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+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AC</a:t>
            </a:r>
            <a:r>
              <a:rPr lang="en-US" altLang="zh-CN" sz="2800" i="1" u="sng" dirty="0" smtClean="0">
                <a:latin typeface="Times New Roman" panose="02020603050405020304" pitchFamily="18" charset="0"/>
                <a:ea typeface="黑体" panose="02010609060101010101" charset="-122"/>
              </a:rPr>
              <a:t>         </a:t>
            </a:r>
            <a:r>
              <a:rPr lang="en-US" altLang="zh-CN" sz="2800" i="1" dirty="0" smtClean="0">
                <a:latin typeface="Times New Roman" panose="02020603050405020304" pitchFamily="18" charset="0"/>
                <a:ea typeface="黑体" panose="02010609060101010101" charset="-122"/>
              </a:rPr>
              <a:t>BC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 (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charset="-122"/>
              </a:rPr>
              <a:t>填“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&gt;</a:t>
            </a:r>
            <a:r>
              <a:rPr lang="en-US" altLang="zh-CN" sz="2800" dirty="0" smtClean="0">
                <a:latin typeface="黑体" panose="02010609060101010101" charset="-122"/>
                <a:ea typeface="黑体" panose="02010609060101010101" charset="-122"/>
              </a:rPr>
              <a:t>”“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&lt;</a:t>
            </a:r>
            <a:r>
              <a:rPr lang="en-US" altLang="zh-CN" sz="2800" dirty="0" smtClean="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charset="-122"/>
              </a:rPr>
              <a:t>或“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=</a:t>
            </a:r>
            <a:r>
              <a:rPr lang="en-US" altLang="zh-CN" sz="2800" dirty="0" smtClean="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charset="-122"/>
              </a:rPr>
              <a:t>).   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charset="-122"/>
              </a:rPr>
              <a:t>其中蕴含的数学道理是</a:t>
            </a:r>
            <a:r>
              <a:rPr lang="zh-CN" altLang="en-US" sz="2800" u="sng" dirty="0" smtClean="0">
                <a:latin typeface="Times New Roman" panose="02020603050405020304" pitchFamily="18" charset="0"/>
                <a:ea typeface="黑体" panose="02010609060101010101" charset="-122"/>
              </a:rPr>
              <a:t>                     </a:t>
            </a:r>
            <a:r>
              <a:rPr lang="zh-CN" altLang="en-US" sz="2800" u="sng" dirty="0" smtClean="0"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           </a:t>
            </a:r>
            <a:r>
              <a:rPr lang="zh-CN" altLang="en-US" sz="2800" u="sng" dirty="0" smtClean="0">
                <a:latin typeface="Times New Roman" panose="02020603050405020304" pitchFamily="18" charset="0"/>
                <a:ea typeface="黑体" panose="02010609060101010101" charset="-122"/>
              </a:rPr>
              <a:t>   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 flipH="1">
            <a:off x="1906588" y="1168400"/>
            <a:ext cx="55721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＞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604963" y="1819275"/>
            <a:ext cx="3286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两点之间线段最短</a:t>
            </a:r>
          </a:p>
        </p:txBody>
      </p:sp>
      <p:sp>
        <p:nvSpPr>
          <p:cNvPr id="30725" name="圆角矩形 31"/>
          <p:cNvSpPr>
            <a:spLocks noChangeArrowheads="1"/>
          </p:cNvSpPr>
          <p:nvPr/>
        </p:nvSpPr>
        <p:spPr bwMode="auto">
          <a:xfrm>
            <a:off x="469900" y="447675"/>
            <a:ext cx="1238250" cy="3841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30726" name="等腰三角形 8"/>
          <p:cNvSpPr>
            <a:spLocks noChangeArrowheads="1"/>
          </p:cNvSpPr>
          <p:nvPr/>
        </p:nvSpPr>
        <p:spPr bwMode="auto">
          <a:xfrm>
            <a:off x="4213225" y="2862263"/>
            <a:ext cx="3727450" cy="1457325"/>
          </a:xfrm>
          <a:prstGeom prst="triangle">
            <a:avLst>
              <a:gd name="adj" fmla="val 29333"/>
            </a:avLst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 flipH="1">
            <a:off x="3748088" y="1168400"/>
            <a:ext cx="55721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＞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 flipH="1">
            <a:off x="5307013" y="1193800"/>
            <a:ext cx="5572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＞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0729" name="文本框 11"/>
          <p:cNvSpPr txBox="1">
            <a:spLocks noChangeArrowheads="1"/>
          </p:cNvSpPr>
          <p:nvPr/>
        </p:nvSpPr>
        <p:spPr bwMode="auto">
          <a:xfrm>
            <a:off x="5126038" y="2498725"/>
            <a:ext cx="738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30" name="文本框 12"/>
          <p:cNvSpPr txBox="1">
            <a:spLocks noChangeArrowheads="1"/>
          </p:cNvSpPr>
          <p:nvPr/>
        </p:nvSpPr>
        <p:spPr bwMode="auto">
          <a:xfrm>
            <a:off x="3817938" y="4140200"/>
            <a:ext cx="73818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31" name="文本框 13"/>
          <p:cNvSpPr txBox="1">
            <a:spLocks noChangeArrowheads="1"/>
          </p:cNvSpPr>
          <p:nvPr/>
        </p:nvSpPr>
        <p:spPr bwMode="auto">
          <a:xfrm>
            <a:off x="7934325" y="4140200"/>
            <a:ext cx="736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2466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745" name="直接连接符 11"/>
          <p:cNvCxnSpPr>
            <a:cxnSpLocks noChangeShapeType="1"/>
          </p:cNvCxnSpPr>
          <p:nvPr/>
        </p:nvCxnSpPr>
        <p:spPr bwMode="auto">
          <a:xfrm flipH="1">
            <a:off x="4211638" y="3549650"/>
            <a:ext cx="2081212" cy="202565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47" name="文本框 7"/>
          <p:cNvSpPr txBox="1">
            <a:spLocks noChangeArrowheads="1"/>
          </p:cNvSpPr>
          <p:nvPr/>
        </p:nvSpPr>
        <p:spPr bwMode="auto">
          <a:xfrm>
            <a:off x="496888" y="708025"/>
            <a:ext cx="81788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2.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在一条笔直的公路两侧，分别有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，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两个村庄， </a:t>
            </a:r>
          </a:p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    如图，现在要在公路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l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上建一个汽车站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C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，使汽</a:t>
            </a:r>
          </a:p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    车站到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，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B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两村庄的距离之和最小，请在图中</a:t>
            </a:r>
          </a:p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    画出汽车站的位置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宋体" panose="02010600030101010101" pitchFamily="2" charset="-122"/>
              </a:rPr>
              <a:t>.</a:t>
            </a:r>
            <a:endParaRPr lang="en-US" altLang="zh-CN" sz="21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1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794125" y="3413125"/>
            <a:ext cx="4191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C</a:t>
            </a:r>
          </a:p>
        </p:txBody>
      </p:sp>
      <p:cxnSp>
        <p:nvCxnSpPr>
          <p:cNvPr id="31749" name="直接连接符 1"/>
          <p:cNvCxnSpPr>
            <a:cxnSpLocks noChangeShapeType="1"/>
          </p:cNvCxnSpPr>
          <p:nvPr/>
        </p:nvCxnSpPr>
        <p:spPr bwMode="auto">
          <a:xfrm>
            <a:off x="1438275" y="4595813"/>
            <a:ext cx="5911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0" name="椭圆 2"/>
          <p:cNvSpPr>
            <a:spLocks noChangeArrowheads="1"/>
          </p:cNvSpPr>
          <p:nvPr/>
        </p:nvSpPr>
        <p:spPr bwMode="auto">
          <a:xfrm>
            <a:off x="3098800" y="4173538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1751" name="椭圆 3"/>
          <p:cNvSpPr>
            <a:spLocks noChangeArrowheads="1"/>
          </p:cNvSpPr>
          <p:nvPr/>
        </p:nvSpPr>
        <p:spPr bwMode="auto">
          <a:xfrm>
            <a:off x="4695825" y="2651125"/>
            <a:ext cx="76200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1752" name="文本框 8"/>
          <p:cNvSpPr txBox="1">
            <a:spLocks noChangeArrowheads="1"/>
          </p:cNvSpPr>
          <p:nvPr/>
        </p:nvSpPr>
        <p:spPr bwMode="auto">
          <a:xfrm>
            <a:off x="5148263" y="2319338"/>
            <a:ext cx="4381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31753" name="文本框 9"/>
          <p:cNvSpPr txBox="1">
            <a:spLocks noChangeArrowheads="1"/>
          </p:cNvSpPr>
          <p:nvPr/>
        </p:nvSpPr>
        <p:spPr bwMode="auto">
          <a:xfrm>
            <a:off x="3408363" y="4191000"/>
            <a:ext cx="4000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31754" name="文本框 10"/>
          <p:cNvSpPr txBox="1">
            <a:spLocks noChangeArrowheads="1"/>
          </p:cNvSpPr>
          <p:nvPr/>
        </p:nvSpPr>
        <p:spPr bwMode="auto">
          <a:xfrm>
            <a:off x="5586413" y="3275013"/>
            <a:ext cx="21272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sym typeface="Arial" panose="020B0604020202020204" pitchFamily="34" charset="0"/>
              </a:rPr>
              <a:t>l</a:t>
            </a:r>
            <a:endParaRPr lang="zh-CN" altLang="en-US" sz="2100" i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14" name="椭圆 13"/>
          <p:cNvSpPr>
            <a:spLocks noChangeArrowheads="1"/>
          </p:cNvSpPr>
          <p:nvPr/>
        </p:nvSpPr>
        <p:spPr bwMode="auto">
          <a:xfrm>
            <a:off x="3894138" y="3413125"/>
            <a:ext cx="76200" cy="571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4" grpId="0" animBg="1"/>
      <p:bldP spid="1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44450"/>
            <a:ext cx="12176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1500">
              <a:solidFill>
                <a:srgbClr val="228B8B"/>
              </a:solidFill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8150" y="914400"/>
            <a:ext cx="1004888" cy="23288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线段长短的比较与运算</a:t>
            </a:r>
          </a:p>
        </p:txBody>
      </p:sp>
      <p:sp>
        <p:nvSpPr>
          <p:cNvPr id="3" name="左大括号 2"/>
          <p:cNvSpPr/>
          <p:nvPr/>
        </p:nvSpPr>
        <p:spPr bwMode="auto">
          <a:xfrm>
            <a:off x="1546225" y="949325"/>
            <a:ext cx="504825" cy="2259013"/>
          </a:xfrm>
          <a:prstGeom prst="leftBrace">
            <a:avLst>
              <a:gd name="adj1" fmla="val 621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51050" y="914400"/>
            <a:ext cx="2825750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线段长短的比较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060575" y="1790700"/>
            <a:ext cx="1795463" cy="5222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基本事实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51050" y="2890838"/>
            <a:ext cx="1958975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线段的和差</a:t>
            </a:r>
          </a:p>
        </p:txBody>
      </p:sp>
      <p:sp>
        <p:nvSpPr>
          <p:cNvPr id="7" name="左大括号 6"/>
          <p:cNvSpPr/>
          <p:nvPr/>
        </p:nvSpPr>
        <p:spPr bwMode="auto">
          <a:xfrm>
            <a:off x="4876800" y="617538"/>
            <a:ext cx="504825" cy="1231900"/>
          </a:xfrm>
          <a:prstGeom prst="leftBrace">
            <a:avLst>
              <a:gd name="adj1" fmla="val 623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381625" y="393700"/>
            <a:ext cx="1431925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度量法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368925" y="1584325"/>
            <a:ext cx="1263650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叠合法</a:t>
            </a:r>
          </a:p>
        </p:txBody>
      </p:sp>
      <p:sp>
        <p:nvSpPr>
          <p:cNvPr id="10" name="左箭头 9"/>
          <p:cNvSpPr>
            <a:spLocks noChangeArrowheads="1"/>
          </p:cNvSpPr>
          <p:nvPr/>
        </p:nvSpPr>
        <p:spPr bwMode="auto">
          <a:xfrm rot="10800000">
            <a:off x="6821488" y="1751013"/>
            <a:ext cx="668337" cy="185737"/>
          </a:xfrm>
          <a:prstGeom prst="leftArrow">
            <a:avLst>
              <a:gd name="adj1" fmla="val 50000"/>
              <a:gd name="adj2" fmla="val 663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rot="10800000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左大括号 10"/>
          <p:cNvSpPr/>
          <p:nvPr/>
        </p:nvSpPr>
        <p:spPr bwMode="auto">
          <a:xfrm>
            <a:off x="4114800" y="2533650"/>
            <a:ext cx="323850" cy="1841500"/>
          </a:xfrm>
          <a:prstGeom prst="leftBrace">
            <a:avLst>
              <a:gd name="adj1" fmla="val 6239"/>
              <a:gd name="adj2" fmla="val 42662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441825" y="2257425"/>
            <a:ext cx="927100" cy="5222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中点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381500" y="2944813"/>
            <a:ext cx="2360613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两点间的距离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529138" y="3932238"/>
            <a:ext cx="1858962" cy="5191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思想方法</a:t>
            </a:r>
          </a:p>
        </p:txBody>
      </p:sp>
      <p:sp>
        <p:nvSpPr>
          <p:cNvPr id="15" name="左大括号 14"/>
          <p:cNvSpPr/>
          <p:nvPr/>
        </p:nvSpPr>
        <p:spPr bwMode="auto">
          <a:xfrm>
            <a:off x="6465888" y="3822700"/>
            <a:ext cx="246062" cy="796925"/>
          </a:xfrm>
          <a:prstGeom prst="leftBrace">
            <a:avLst>
              <a:gd name="adj1" fmla="val 620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711950" y="3556000"/>
            <a:ext cx="1857375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方程思想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711950" y="4292600"/>
            <a:ext cx="1857375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分类思想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489825" y="1584325"/>
            <a:ext cx="1624013" cy="5207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基本作图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bldLvl="0" animBg="1"/>
      <p:bldP spid="6" grpId="0" animBg="1"/>
      <p:bldP spid="7" grpId="0" animBg="1"/>
      <p:bldP spid="8" grpId="0" animBg="1"/>
      <p:bldP spid="9" grpId="0" animBg="1"/>
      <p:bldP spid="10" grpId="0" bldLvl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250825" y="303213"/>
            <a:ext cx="2057400" cy="393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116013" y="898525"/>
            <a:ext cx="225266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直线公理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827088" y="1330325"/>
            <a:ext cx="83169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经过两点有一条直线，并且只有一条直线。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692275" y="1924050"/>
            <a:ext cx="46545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800000"/>
                </a:solidFill>
                <a:latin typeface="黑体" panose="02010609060101010101" charset="-122"/>
                <a:ea typeface="黑体" panose="02010609060101010101" charset="-122"/>
              </a:rPr>
              <a:t>（两点确定一条直线。）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2339975" y="2787650"/>
            <a:ext cx="71438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4140200" y="2787650"/>
            <a:ext cx="71438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1403350" y="2813050"/>
            <a:ext cx="36718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1116013" y="3275013"/>
            <a:ext cx="58324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直线、线段、射线的表示</a:t>
            </a:r>
          </a:p>
        </p:txBody>
      </p:sp>
      <p:sp>
        <p:nvSpPr>
          <p:cNvPr id="89103" name="AutoShape 15"/>
          <p:cNvSpPr>
            <a:spLocks noChangeArrowheads="1"/>
          </p:cNvSpPr>
          <p:nvPr/>
        </p:nvSpPr>
        <p:spPr bwMode="auto">
          <a:xfrm>
            <a:off x="827088" y="3813175"/>
            <a:ext cx="360362" cy="215900"/>
          </a:xfrm>
          <a:prstGeom prst="notchedRightArrow">
            <a:avLst>
              <a:gd name="adj1" fmla="val 50000"/>
              <a:gd name="adj2" fmla="val 4172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9104" name="AutoShape 16"/>
          <p:cNvSpPr>
            <a:spLocks noChangeArrowheads="1"/>
          </p:cNvSpPr>
          <p:nvPr/>
        </p:nvSpPr>
        <p:spPr bwMode="auto">
          <a:xfrm>
            <a:off x="827088" y="4246563"/>
            <a:ext cx="360362" cy="214312"/>
          </a:xfrm>
          <a:prstGeom prst="notchedRightArrow">
            <a:avLst>
              <a:gd name="adj1" fmla="val 50000"/>
              <a:gd name="adj2" fmla="val 4202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1403350" y="3723878"/>
            <a:ext cx="63373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800000"/>
                </a:solidFill>
                <a:latin typeface="黑体" panose="02010609060101010101" charset="-122"/>
                <a:ea typeface="黑体" panose="02010609060101010101" charset="-122"/>
              </a:rPr>
              <a:t>用两个大写字母表示；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403350" y="4243388"/>
            <a:ext cx="46085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800000"/>
                </a:solidFill>
                <a:latin typeface="黑体" panose="02010609060101010101" charset="-122"/>
                <a:ea typeface="黑体" panose="02010609060101010101" charset="-122"/>
              </a:rPr>
              <a:t>用一个小写字母表示。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890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/>
      <p:bldP spid="89095" grpId="0"/>
      <p:bldP spid="89096" grpId="0" animBg="1"/>
      <p:bldP spid="89097" grpId="0" animBg="1"/>
      <p:bldP spid="89100" grpId="0" animBg="1"/>
      <p:bldP spid="89101" grpId="0"/>
      <p:bldP spid="89103" grpId="0" animBg="1"/>
      <p:bldP spid="89104" grpId="0" animBg="1"/>
      <p:bldP spid="89105" grpId="0"/>
      <p:bldP spid="89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50825" y="303213"/>
            <a:ext cx="2057400" cy="393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827088" y="950913"/>
            <a:ext cx="2520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直线的表示</a:t>
            </a:r>
          </a:p>
        </p:txBody>
      </p:sp>
      <p:grpSp>
        <p:nvGrpSpPr>
          <p:cNvPr id="2" name="Group 30"/>
          <p:cNvGrpSpPr/>
          <p:nvPr/>
        </p:nvGrpSpPr>
        <p:grpSpPr bwMode="auto">
          <a:xfrm>
            <a:off x="1187450" y="1600200"/>
            <a:ext cx="2665413" cy="0"/>
            <a:chOff x="748" y="1344"/>
            <a:chExt cx="1679" cy="0"/>
          </a:xfrm>
        </p:grpSpPr>
        <p:sp>
          <p:nvSpPr>
            <p:cNvPr id="8197" name="Line 19"/>
            <p:cNvSpPr>
              <a:spLocks noChangeShapeType="1"/>
            </p:cNvSpPr>
            <p:nvPr/>
          </p:nvSpPr>
          <p:spPr bwMode="auto">
            <a:xfrm>
              <a:off x="1156" y="1344"/>
              <a:ext cx="8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8198" name="Line 22"/>
            <p:cNvSpPr>
              <a:spLocks noChangeShapeType="1"/>
            </p:cNvSpPr>
            <p:nvPr/>
          </p:nvSpPr>
          <p:spPr bwMode="auto">
            <a:xfrm>
              <a:off x="748" y="1344"/>
              <a:ext cx="4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8199" name="Line 23"/>
            <p:cNvSpPr>
              <a:spLocks noChangeShapeType="1"/>
            </p:cNvSpPr>
            <p:nvPr/>
          </p:nvSpPr>
          <p:spPr bwMode="auto">
            <a:xfrm>
              <a:off x="2018" y="1344"/>
              <a:ext cx="4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5076825" y="1600200"/>
            <a:ext cx="2808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1671638" y="1595438"/>
            <a:ext cx="3683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 b="1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3040063" y="1595438"/>
            <a:ext cx="3683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 b="1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7432675" y="1182688"/>
            <a:ext cx="2682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1908175" y="1870075"/>
            <a:ext cx="106362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44546A"/>
                </a:solidFill>
                <a:latin typeface="Arial" panose="020B0604020202020204" pitchFamily="34" charset="0"/>
                <a:ea typeface="黑体" panose="02010609060101010101" charset="-122"/>
              </a:rPr>
              <a:t>直线</a:t>
            </a:r>
            <a:r>
              <a:rPr lang="en-US" altLang="zh-CN" sz="1500" b="1">
                <a:solidFill>
                  <a:srgbClr val="44546A"/>
                </a:solidFill>
                <a:latin typeface="Arial" panose="020B0604020202020204" pitchFamily="34" charset="0"/>
                <a:ea typeface="黑体" panose="02010609060101010101" charset="-122"/>
              </a:rPr>
              <a:t>AB</a:t>
            </a: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6156325" y="1852613"/>
            <a:ext cx="7651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44546A"/>
                </a:solidFill>
                <a:latin typeface="Times New Roman" panose="02020603050405020304" pitchFamily="18" charset="0"/>
                <a:ea typeface="黑体" panose="02010609060101010101" charset="-122"/>
              </a:rPr>
              <a:t>直线</a:t>
            </a:r>
            <a:r>
              <a:rPr lang="en-US" altLang="zh-CN" sz="1500" b="1" i="1">
                <a:solidFill>
                  <a:srgbClr val="44546A"/>
                </a:solidFill>
                <a:latin typeface="Times New Roman" panose="02020603050405020304" pitchFamily="18" charset="0"/>
                <a:ea typeface="黑体" panose="02010609060101010101" charset="-122"/>
              </a:rPr>
              <a:t>l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900113" y="2193925"/>
            <a:ext cx="28082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线段的表示</a:t>
            </a:r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>
            <a:off x="1476375" y="2787650"/>
            <a:ext cx="1582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>
            <a:off x="5219700" y="2733675"/>
            <a:ext cx="1582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91171" name="Text Box 35"/>
          <p:cNvSpPr txBox="1">
            <a:spLocks noChangeArrowheads="1"/>
          </p:cNvSpPr>
          <p:nvPr/>
        </p:nvSpPr>
        <p:spPr bwMode="auto">
          <a:xfrm>
            <a:off x="1331913" y="2822575"/>
            <a:ext cx="3683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 b="1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2843213" y="2822575"/>
            <a:ext cx="3683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 b="1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5867400" y="2355850"/>
            <a:ext cx="336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1692275" y="3165475"/>
            <a:ext cx="10636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44546A"/>
                </a:solidFill>
                <a:latin typeface="Arial" panose="020B0604020202020204" pitchFamily="34" charset="0"/>
                <a:ea typeface="黑体" panose="02010609060101010101" charset="-122"/>
              </a:rPr>
              <a:t>线段</a:t>
            </a:r>
            <a:r>
              <a:rPr lang="en-US" altLang="zh-CN" sz="1500" b="1">
                <a:solidFill>
                  <a:srgbClr val="44546A"/>
                </a:solidFill>
                <a:latin typeface="Arial" panose="020B0604020202020204" pitchFamily="34" charset="0"/>
                <a:ea typeface="黑体" panose="02010609060101010101" charset="-122"/>
              </a:rPr>
              <a:t>AB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5508625" y="3094038"/>
            <a:ext cx="8223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44546A"/>
                </a:solidFill>
                <a:latin typeface="Times New Roman" panose="02020603050405020304" pitchFamily="18" charset="0"/>
                <a:ea typeface="黑体" panose="02010609060101010101" charset="-122"/>
              </a:rPr>
              <a:t>线段</a:t>
            </a:r>
            <a:r>
              <a:rPr lang="en-US" altLang="zh-CN" sz="1500" b="1" i="1">
                <a:solidFill>
                  <a:srgbClr val="44546A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</a:p>
        </p:txBody>
      </p:sp>
      <p:sp>
        <p:nvSpPr>
          <p:cNvPr id="91177" name="Text Box 41"/>
          <p:cNvSpPr txBox="1">
            <a:spLocks noChangeArrowheads="1"/>
          </p:cNvSpPr>
          <p:nvPr/>
        </p:nvSpPr>
        <p:spPr bwMode="auto">
          <a:xfrm>
            <a:off x="971550" y="3598863"/>
            <a:ext cx="2736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射线的表示</a:t>
            </a:r>
          </a:p>
        </p:txBody>
      </p:sp>
      <p:grpSp>
        <p:nvGrpSpPr>
          <p:cNvPr id="3" name="Group 44"/>
          <p:cNvGrpSpPr/>
          <p:nvPr/>
        </p:nvGrpSpPr>
        <p:grpSpPr bwMode="auto">
          <a:xfrm>
            <a:off x="1403350" y="4084638"/>
            <a:ext cx="1944688" cy="0"/>
            <a:chOff x="748" y="3521"/>
            <a:chExt cx="1225" cy="0"/>
          </a:xfrm>
        </p:grpSpPr>
        <p:sp>
          <p:nvSpPr>
            <p:cNvPr id="8216" name="Line 42"/>
            <p:cNvSpPr>
              <a:spLocks noChangeShapeType="1"/>
            </p:cNvSpPr>
            <p:nvPr/>
          </p:nvSpPr>
          <p:spPr bwMode="auto">
            <a:xfrm>
              <a:off x="748" y="3521"/>
              <a:ext cx="7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8217" name="Line 43"/>
            <p:cNvSpPr>
              <a:spLocks noChangeShapeType="1"/>
            </p:cNvSpPr>
            <p:nvPr/>
          </p:nvSpPr>
          <p:spPr bwMode="auto">
            <a:xfrm>
              <a:off x="1474" y="3521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1181" name="Text Box 45"/>
          <p:cNvSpPr txBox="1">
            <a:spLocks noChangeArrowheads="1"/>
          </p:cNvSpPr>
          <p:nvPr/>
        </p:nvSpPr>
        <p:spPr bwMode="auto">
          <a:xfrm>
            <a:off x="1187450" y="4117975"/>
            <a:ext cx="3810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 b="1">
                <a:solidFill>
                  <a:srgbClr val="0000FF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91182" name="Text Box 46"/>
          <p:cNvSpPr txBox="1">
            <a:spLocks noChangeArrowheads="1"/>
          </p:cNvSpPr>
          <p:nvPr/>
        </p:nvSpPr>
        <p:spPr bwMode="auto">
          <a:xfrm>
            <a:off x="2411413" y="4117975"/>
            <a:ext cx="3683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500" b="1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1183" name="Text Box 47"/>
          <p:cNvSpPr txBox="1">
            <a:spLocks noChangeArrowheads="1"/>
          </p:cNvSpPr>
          <p:nvPr/>
        </p:nvSpPr>
        <p:spPr bwMode="auto">
          <a:xfrm>
            <a:off x="1403350" y="4408488"/>
            <a:ext cx="10763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44546A"/>
                </a:solidFill>
                <a:latin typeface="Arial" panose="020B0604020202020204" pitchFamily="34" charset="0"/>
                <a:ea typeface="黑体" panose="02010609060101010101" charset="-122"/>
              </a:rPr>
              <a:t>射线</a:t>
            </a:r>
            <a:r>
              <a:rPr lang="en-US" altLang="zh-CN" sz="1500" b="1">
                <a:solidFill>
                  <a:srgbClr val="44546A"/>
                </a:solidFill>
                <a:latin typeface="Arial" panose="020B0604020202020204" pitchFamily="34" charset="0"/>
                <a:ea typeface="黑体" panose="02010609060101010101" charset="-122"/>
              </a:rPr>
              <a:t>OA</a:t>
            </a:r>
          </a:p>
        </p:txBody>
      </p:sp>
      <p:sp>
        <p:nvSpPr>
          <p:cNvPr id="91185" name="Line 49"/>
          <p:cNvSpPr>
            <a:spLocks noChangeShapeType="1"/>
          </p:cNvSpPr>
          <p:nvPr/>
        </p:nvSpPr>
        <p:spPr bwMode="auto">
          <a:xfrm>
            <a:off x="5219700" y="4030663"/>
            <a:ext cx="2305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91186" name="Text Box 50"/>
          <p:cNvSpPr txBox="1">
            <a:spLocks noChangeArrowheads="1"/>
          </p:cNvSpPr>
          <p:nvPr/>
        </p:nvSpPr>
        <p:spPr bwMode="auto">
          <a:xfrm>
            <a:off x="7019925" y="3651250"/>
            <a:ext cx="2682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91187" name="Text Box 51"/>
          <p:cNvSpPr txBox="1">
            <a:spLocks noChangeArrowheads="1"/>
          </p:cNvSpPr>
          <p:nvPr/>
        </p:nvSpPr>
        <p:spPr bwMode="auto">
          <a:xfrm>
            <a:off x="5867400" y="4337050"/>
            <a:ext cx="7651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44546A"/>
                </a:solidFill>
                <a:latin typeface="Times New Roman" panose="02020603050405020304" pitchFamily="18" charset="0"/>
                <a:ea typeface="黑体" panose="02010609060101010101" charset="-122"/>
              </a:rPr>
              <a:t>射线</a:t>
            </a:r>
            <a:r>
              <a:rPr lang="en-US" altLang="zh-CN" sz="1500" b="1" i="1">
                <a:solidFill>
                  <a:srgbClr val="44546A"/>
                </a:solidFill>
                <a:latin typeface="Times New Roman" panose="02020603050405020304" pitchFamily="18" charset="0"/>
                <a:ea typeface="黑体" panose="02010609060101010101" charset="-122"/>
              </a:rPr>
              <a:t>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1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1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1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1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6" grpId="0"/>
      <p:bldP spid="91160" grpId="0" animBg="1"/>
      <p:bldP spid="91161" grpId="0"/>
      <p:bldP spid="91162" grpId="0"/>
      <p:bldP spid="91163" grpId="0"/>
      <p:bldP spid="91164" grpId="0"/>
      <p:bldP spid="91165" grpId="0"/>
      <p:bldP spid="91168" grpId="0"/>
      <p:bldP spid="91169" grpId="0" animBg="1"/>
      <p:bldP spid="91170" grpId="0" animBg="1"/>
      <p:bldP spid="91171" grpId="0"/>
      <p:bldP spid="91172" grpId="0"/>
      <p:bldP spid="91173" grpId="0"/>
      <p:bldP spid="91174" grpId="0"/>
      <p:bldP spid="91175" grpId="0"/>
      <p:bldP spid="91177" grpId="0"/>
      <p:bldP spid="91181" grpId="0"/>
      <p:bldP spid="91182" grpId="0"/>
      <p:bldP spid="91183" grpId="0"/>
      <p:bldP spid="91185" grpId="0" animBg="1"/>
      <p:bldP spid="91186" grpId="0"/>
      <p:bldP spid="911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35"/>
          <p:cNvSpPr>
            <a:spLocks noChangeArrowheads="1" noChangeShapeType="1" noTextEdit="1"/>
          </p:cNvSpPr>
          <p:nvPr/>
        </p:nvSpPr>
        <p:spPr bwMode="auto">
          <a:xfrm>
            <a:off x="250825" y="303213"/>
            <a:ext cx="2057400" cy="393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问题情境</a:t>
            </a: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827088" y="844550"/>
            <a:ext cx="4321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、如何比较两个人的身高？</a:t>
            </a:r>
          </a:p>
        </p:txBody>
      </p:sp>
      <p:grpSp>
        <p:nvGrpSpPr>
          <p:cNvPr id="2" name="Group 45"/>
          <p:cNvGrpSpPr/>
          <p:nvPr/>
        </p:nvGrpSpPr>
        <p:grpSpPr bwMode="auto">
          <a:xfrm>
            <a:off x="500063" y="1231900"/>
            <a:ext cx="7194550" cy="3260725"/>
            <a:chOff x="521" y="1389"/>
            <a:chExt cx="4763" cy="2653"/>
          </a:xfrm>
        </p:grpSpPr>
        <p:pic>
          <p:nvPicPr>
            <p:cNvPr id="9221" name="Picture 39" descr="W02008090539585850123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1" y="1389"/>
              <a:ext cx="4763" cy="2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Text Box 43"/>
            <p:cNvSpPr txBox="1">
              <a:spLocks noChangeArrowheads="1"/>
            </p:cNvSpPr>
            <p:nvPr/>
          </p:nvSpPr>
          <p:spPr bwMode="auto">
            <a:xfrm>
              <a:off x="975" y="1757"/>
              <a:ext cx="1158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b="1" dirty="0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我身高</a:t>
              </a:r>
              <a:r>
                <a:rPr lang="en-US" altLang="zh-CN" b="1" dirty="0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1.53</a:t>
              </a:r>
              <a:r>
                <a:rPr lang="zh-CN" altLang="en-US" b="1" dirty="0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米，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b="1" dirty="0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比你高</a:t>
              </a:r>
              <a:r>
                <a:rPr lang="en-US" altLang="zh-CN" b="1" dirty="0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3</a:t>
              </a:r>
              <a:r>
                <a:rPr lang="zh-CN" altLang="en-US" b="1" dirty="0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厘米。</a:t>
              </a:r>
            </a:p>
          </p:txBody>
        </p:sp>
        <p:sp>
          <p:nvSpPr>
            <p:cNvPr id="9223" name="Text Box 44"/>
            <p:cNvSpPr txBox="1">
              <a:spLocks noChangeArrowheads="1"/>
            </p:cNvSpPr>
            <p:nvPr/>
          </p:nvSpPr>
          <p:spPr bwMode="auto">
            <a:xfrm>
              <a:off x="3878" y="2603"/>
              <a:ext cx="91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8580" tIns="34290" rIns="68580" bIns="3429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1500" b="1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我身高</a:t>
              </a:r>
              <a:r>
                <a:rPr lang="en-US" altLang="zh-CN" sz="1500" b="1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1.5</a:t>
              </a:r>
              <a:r>
                <a:rPr lang="zh-CN" altLang="en-US" sz="1500" b="1">
                  <a:solidFill>
                    <a:srgbClr val="2B166E"/>
                  </a:solidFill>
                  <a:latin typeface="黑体" panose="02010609060101010101" charset="-122"/>
                  <a:ea typeface="黑体" panose="02010609060101010101" charset="-122"/>
                </a:rPr>
                <a:t>米。</a:t>
              </a:r>
            </a:p>
          </p:txBody>
        </p:sp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595438" y="4530725"/>
            <a:ext cx="31321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>
                <a:solidFill>
                  <a:srgbClr val="000000"/>
                </a:solidFill>
                <a:latin typeface="Arial" panose="020B0604020202020204" pitchFamily="34" charset="0"/>
              </a:rPr>
              <a:t>目测法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2" grpId="0"/>
      <p:bldP spid="9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944563" y="2066925"/>
            <a:ext cx="77628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度量法：用一把尺子量出两个人的高度，再进行比较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944563" y="806450"/>
            <a:ext cx="31321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000000"/>
                </a:solidFill>
                <a:latin typeface="Arial" panose="020B0604020202020204" pitchFamily="34" charset="0"/>
              </a:rPr>
              <a:t>目测法</a:t>
            </a:r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944563" y="3282950"/>
            <a:ext cx="70723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叠合法：两个人站在一起进行比较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77875" y="4217988"/>
            <a:ext cx="58753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700" dirty="0">
                <a:solidFill>
                  <a:srgbClr val="FF0000"/>
                </a:solidFill>
                <a:latin typeface="Arial" panose="020B0604020202020204" pitchFamily="34" charset="0"/>
              </a:rPr>
              <a:t>想一想怎么比较两条线段的长短呢？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9231" grpId="0"/>
      <p:bldP spid="108594" grpId="0"/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95288" y="1006475"/>
            <a:ext cx="78867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 dirty="0">
                <a:solidFill>
                  <a:srgbClr val="000000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2</a:t>
            </a:r>
            <a:r>
              <a:rPr lang="zh-CN" alt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、观察下列三组图形，你能看出每组图形中线段</a:t>
            </a:r>
            <a:r>
              <a:rPr lang="en-US" altLang="zh-CN" sz="27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a</a:t>
            </a:r>
            <a:r>
              <a:rPr lang="zh-CN" alt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与</a:t>
            </a:r>
            <a:r>
              <a:rPr lang="en-US" altLang="zh-CN" sz="27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b</a:t>
            </a:r>
            <a:r>
              <a:rPr lang="zh-CN" alt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的长短吗</a:t>
            </a:r>
            <a:r>
              <a:rPr lang="en-US" altLang="zh-CN" sz="2700" b="1" dirty="0">
                <a:solidFill>
                  <a:srgbClr val="000000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?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00113" y="2787650"/>
            <a:ext cx="15843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2484438" y="2679700"/>
            <a:ext cx="142875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 flipV="1">
            <a:off x="755650" y="2679700"/>
            <a:ext cx="142875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2484438" y="2787650"/>
            <a:ext cx="144462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755650" y="2787650"/>
            <a:ext cx="142875" cy="106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879475" y="2355850"/>
            <a:ext cx="1655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258888" y="2085975"/>
            <a:ext cx="8651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187450" y="2841625"/>
            <a:ext cx="10080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1258888" y="3868738"/>
            <a:ext cx="11525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4067175" y="3868738"/>
            <a:ext cx="11525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H="1">
            <a:off x="395288" y="3868738"/>
            <a:ext cx="86360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395288" y="4408488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H="1" flipV="1">
            <a:off x="2411413" y="3868738"/>
            <a:ext cx="64770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4067175" y="3868738"/>
            <a:ext cx="4318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4500563" y="4300538"/>
            <a:ext cx="503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 flipV="1">
            <a:off x="5003800" y="3868738"/>
            <a:ext cx="2159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4067175" y="3868738"/>
            <a:ext cx="11525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84" name="Text Box 25"/>
          <p:cNvSpPr txBox="1">
            <a:spLocks noChangeArrowheads="1"/>
          </p:cNvSpPr>
          <p:nvPr/>
        </p:nvSpPr>
        <p:spPr bwMode="auto">
          <a:xfrm>
            <a:off x="1547813" y="3489325"/>
            <a:ext cx="79216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4356100" y="3381375"/>
            <a:ext cx="6477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286" name="Text Box 27"/>
          <p:cNvSpPr txBox="1">
            <a:spLocks noChangeArrowheads="1"/>
          </p:cNvSpPr>
          <p:nvPr/>
        </p:nvSpPr>
        <p:spPr bwMode="auto">
          <a:xfrm>
            <a:off x="1727200" y="3049588"/>
            <a:ext cx="15033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11287" name="Text Box 28"/>
          <p:cNvSpPr txBox="1">
            <a:spLocks noChangeArrowheads="1"/>
          </p:cNvSpPr>
          <p:nvPr/>
        </p:nvSpPr>
        <p:spPr bwMode="auto">
          <a:xfrm>
            <a:off x="2982913" y="4446588"/>
            <a:ext cx="1503362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</a:p>
        </p:txBody>
      </p:sp>
      <p:sp>
        <p:nvSpPr>
          <p:cNvPr id="11288" name="WordArt 30"/>
          <p:cNvSpPr>
            <a:spLocks noChangeArrowheads="1" noChangeShapeType="1" noTextEdit="1"/>
          </p:cNvSpPr>
          <p:nvPr/>
        </p:nvSpPr>
        <p:spPr bwMode="auto">
          <a:xfrm>
            <a:off x="1835150" y="441325"/>
            <a:ext cx="3960813" cy="401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你能判断吗</a:t>
            </a:r>
            <a:r>
              <a:rPr lang="en-US" altLang="zh-CN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89" name="Line 11"/>
          <p:cNvSpPr>
            <a:spLocks noChangeShapeType="1"/>
          </p:cNvSpPr>
          <p:nvPr/>
        </p:nvSpPr>
        <p:spPr bwMode="auto">
          <a:xfrm>
            <a:off x="5851525" y="3003550"/>
            <a:ext cx="1620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>
            <a:off x="6661150" y="1384300"/>
            <a:ext cx="0" cy="1619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291" name="Text Box 23"/>
          <p:cNvSpPr txBox="1">
            <a:spLocks noChangeArrowheads="1"/>
          </p:cNvSpPr>
          <p:nvPr/>
        </p:nvSpPr>
        <p:spPr bwMode="auto">
          <a:xfrm>
            <a:off x="7470775" y="2841625"/>
            <a:ext cx="593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292" name="Text Box 24"/>
          <p:cNvSpPr txBox="1">
            <a:spLocks noChangeArrowheads="1"/>
          </p:cNvSpPr>
          <p:nvPr/>
        </p:nvSpPr>
        <p:spPr bwMode="auto">
          <a:xfrm>
            <a:off x="6715125" y="1762125"/>
            <a:ext cx="8636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273800" y="3103563"/>
            <a:ext cx="11271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700" b="1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757738" y="4408488"/>
            <a:ext cx="4386262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和你判断的一样吗？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51826E-6 L -5.55556E-7 0.083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2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49653E-6 L -3.88889E-6 0.157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1914E-7 L -0.30712 -2.21914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6" grpId="0" animBg="1"/>
      <p:bldP spid="104469" grpId="0" animBg="1"/>
      <p:bldP spid="104460" grpId="0" animBg="1"/>
      <p:bldP spid="104460" grpId="1" animBg="1"/>
      <p:bldP spid="11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55650" y="1222375"/>
            <a:ext cx="5086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比较两条线段大小（长短）的方法：</a:t>
            </a: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684213" y="1708150"/>
            <a:ext cx="360362" cy="214313"/>
          </a:xfrm>
          <a:prstGeom prst="notchedRightArrow">
            <a:avLst>
              <a:gd name="adj1" fmla="val 50000"/>
              <a:gd name="adj2" fmla="val 4202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16013" y="1654175"/>
            <a:ext cx="223202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目测法；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619250" y="1958975"/>
            <a:ext cx="272415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000000"/>
                </a:solidFill>
                <a:latin typeface="Arial" panose="020B0604020202020204" pitchFamily="34" charset="0"/>
              </a:rPr>
              <a:t>直接观察，目测判断。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619250" y="2247900"/>
            <a:ext cx="47847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006699"/>
                </a:solidFill>
                <a:latin typeface="Arial" panose="020B0604020202020204" pitchFamily="34" charset="0"/>
                <a:ea typeface="仿宋_GB2312" pitchFamily="49" charset="-122"/>
              </a:rPr>
              <a:t>（不准确，也不十分可靠，不建议采用）</a:t>
            </a:r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684213" y="2625725"/>
            <a:ext cx="360362" cy="215900"/>
          </a:xfrm>
          <a:prstGeom prst="notchedRightArrow">
            <a:avLst>
              <a:gd name="adj1" fmla="val 50000"/>
              <a:gd name="adj2" fmla="val 4172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116013" y="2571750"/>
            <a:ext cx="223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度量法；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1116013" y="2914650"/>
            <a:ext cx="76327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zh-CN" altLang="en-US" sz="1500" b="1" dirty="0">
                <a:solidFill>
                  <a:srgbClr val="000000"/>
                </a:solidFill>
                <a:latin typeface="Arial" panose="020B0604020202020204" pitchFamily="34" charset="0"/>
              </a:rPr>
              <a:t>用刻度尺分别量出线段</a:t>
            </a:r>
            <a:r>
              <a:rPr lang="en-US" altLang="zh-CN" sz="15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1500" b="1" dirty="0">
                <a:solidFill>
                  <a:srgbClr val="000000"/>
                </a:solidFill>
                <a:latin typeface="Arial" panose="020B0604020202020204" pitchFamily="34" charset="0"/>
              </a:rPr>
              <a:t>、线段</a:t>
            </a:r>
            <a:r>
              <a:rPr lang="en-US" altLang="zh-CN" sz="1500" b="1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1500" b="1" dirty="0">
                <a:solidFill>
                  <a:srgbClr val="000000"/>
                </a:solidFill>
                <a:latin typeface="Arial" panose="020B0604020202020204" pitchFamily="34" charset="0"/>
              </a:rPr>
              <a:t>的长度，再比较线段</a:t>
            </a:r>
            <a:r>
              <a:rPr lang="en-US" altLang="zh-CN" sz="15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1500" b="1" dirty="0">
                <a:solidFill>
                  <a:srgbClr val="000000"/>
                </a:solidFill>
                <a:latin typeface="Arial" panose="020B0604020202020204" pitchFamily="34" charset="0"/>
              </a:rPr>
              <a:t>、线段</a:t>
            </a:r>
            <a:r>
              <a:rPr lang="en-US" altLang="zh-CN" sz="1500" b="1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1500" b="1" dirty="0">
                <a:solidFill>
                  <a:srgbClr val="000000"/>
                </a:solidFill>
                <a:latin typeface="Arial" panose="020B0604020202020204" pitchFamily="34" charset="0"/>
              </a:rPr>
              <a:t>的长短（大小）。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1619250" y="3192463"/>
            <a:ext cx="109696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rgbClr val="006699"/>
                </a:solidFill>
                <a:latin typeface="Arial" panose="020B0604020202020204" pitchFamily="34" charset="0"/>
                <a:ea typeface="仿宋_GB2312" pitchFamily="49" charset="-122"/>
              </a:rPr>
              <a:t>（近似值）</a:t>
            </a:r>
          </a:p>
        </p:txBody>
      </p:sp>
      <p:sp>
        <p:nvSpPr>
          <p:cNvPr id="83981" name="AutoShape 13"/>
          <p:cNvSpPr>
            <a:spLocks noChangeArrowheads="1"/>
          </p:cNvSpPr>
          <p:nvPr/>
        </p:nvSpPr>
        <p:spPr bwMode="auto">
          <a:xfrm>
            <a:off x="684213" y="3922713"/>
            <a:ext cx="360362" cy="214312"/>
          </a:xfrm>
          <a:prstGeom prst="notchedRightArrow">
            <a:avLst>
              <a:gd name="adj1" fmla="val 50000"/>
              <a:gd name="adj2" fmla="val 4202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1116013" y="3868738"/>
            <a:ext cx="22320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叠合法。</a:t>
            </a:r>
            <a:endParaRPr lang="en-US" altLang="zh-CN" sz="15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1116013" y="4192588"/>
            <a:ext cx="76327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rgbClr val="000000"/>
                </a:solidFill>
                <a:latin typeface="Arial" panose="020B0604020202020204" pitchFamily="34" charset="0"/>
              </a:rPr>
              <a:t>        将一条线段放在另一条线段上，使它们的一个端点重合，观察另一个端点的位置关系。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 animBg="1"/>
      <p:bldP spid="83974" grpId="0"/>
      <p:bldP spid="83975" grpId="0"/>
      <p:bldP spid="83976" grpId="0"/>
      <p:bldP spid="83977" grpId="0" animBg="1"/>
      <p:bldP spid="83978" grpId="0"/>
      <p:bldP spid="83979" grpId="0"/>
      <p:bldP spid="83980" grpId="0"/>
      <p:bldP spid="83981" grpId="0" animBg="1"/>
      <p:bldP spid="83982" grpId="0"/>
      <p:bldP spid="839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1"/>
          <p:cNvSpPr txBox="1">
            <a:spLocks noChangeArrowheads="1"/>
          </p:cNvSpPr>
          <p:nvPr/>
        </p:nvSpPr>
        <p:spPr bwMode="auto">
          <a:xfrm>
            <a:off x="830263" y="1760538"/>
            <a:ext cx="1381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692150" y="598488"/>
            <a:ext cx="492283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2DB9B9"/>
                </a:solidFill>
                <a:latin typeface="Times New Roman" panose="02020603050405020304" pitchFamily="18" charset="0"/>
                <a:ea typeface="黑体" panose="02010609060101010101" charset="-122"/>
              </a:rPr>
              <a:t>怎样作一条线段等于已知线段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73075" y="1189038"/>
            <a:ext cx="51260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已知：线段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，作一条线段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，使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=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614363" y="1384300"/>
            <a:ext cx="1381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530225" y="2741613"/>
            <a:ext cx="352266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第一步：用直尺画射线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AC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；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47688" y="3205163"/>
            <a:ext cx="4419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第二步：用圆规在射线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AC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上截取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 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=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52475" y="3922713"/>
            <a:ext cx="33147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∴ 线段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AB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为所求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6759575" y="1979613"/>
            <a:ext cx="1698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7483475" y="1635125"/>
            <a:ext cx="27146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5067300" y="3167063"/>
            <a:ext cx="3498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4967288" y="2771775"/>
            <a:ext cx="24130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33CC"/>
                </a:solidFill>
                <a:latin typeface="Times New Roman" panose="02020603050405020304" pitchFamily="18" charset="0"/>
              </a:rPr>
              <a:t>A                             C</a:t>
            </a:r>
          </a:p>
        </p:txBody>
      </p:sp>
      <p:sp>
        <p:nvSpPr>
          <p:cNvPr id="59414" name="Arc 22"/>
          <p:cNvSpPr>
            <a:spLocks noChangeArrowheads="1"/>
          </p:cNvSpPr>
          <p:nvPr/>
        </p:nvSpPr>
        <p:spPr bwMode="auto">
          <a:xfrm>
            <a:off x="6478588" y="2741613"/>
            <a:ext cx="300037" cy="858837"/>
          </a:xfrm>
          <a:custGeom>
            <a:avLst/>
            <a:gdLst>
              <a:gd name="T0" fmla="*/ 13244 w 21600"/>
              <a:gd name="T1" fmla="*/ -1 h 34321"/>
              <a:gd name="T2" fmla="*/ 21600 w 21600"/>
              <a:gd name="T3" fmla="*/ 17063 h 34321"/>
              <a:gd name="T4" fmla="*/ 12989 w 21600"/>
              <a:gd name="T5" fmla="*/ 34320 h 34321"/>
              <a:gd name="T6" fmla="*/ 13244 w 21600"/>
              <a:gd name="T7" fmla="*/ -1 h 34321"/>
              <a:gd name="T8" fmla="*/ 21600 w 21600"/>
              <a:gd name="T9" fmla="*/ 17063 h 34321"/>
              <a:gd name="T10" fmla="*/ 12989 w 21600"/>
              <a:gd name="T11" fmla="*/ 34320 h 34321"/>
              <a:gd name="T12" fmla="*/ 0 w 21600"/>
              <a:gd name="T13" fmla="*/ 17063 h 3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34321" fill="none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</a:path>
              <a:path w="21600" h="34321" stroke="0">
                <a:moveTo>
                  <a:pt x="13244" y="-1"/>
                </a:moveTo>
                <a:cubicBezTo>
                  <a:pt x="18515" y="4091"/>
                  <a:pt x="21600" y="10389"/>
                  <a:pt x="21600" y="17063"/>
                </a:cubicBezTo>
                <a:cubicBezTo>
                  <a:pt x="21600" y="23848"/>
                  <a:pt x="18411" y="30239"/>
                  <a:pt x="12989" y="34320"/>
                </a:cubicBezTo>
                <a:lnTo>
                  <a:pt x="0" y="1706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5818188" y="2789238"/>
            <a:ext cx="2714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6780213" y="2784475"/>
            <a:ext cx="3016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i="1">
                <a:solidFill>
                  <a:srgbClr val="0033CC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07" name="文本框 2"/>
          <p:cNvSpPr txBox="1">
            <a:spLocks noChangeArrowheads="1"/>
          </p:cNvSpPr>
          <p:nvPr/>
        </p:nvSpPr>
        <p:spPr bwMode="auto">
          <a:xfrm>
            <a:off x="817563" y="4313238"/>
            <a:ext cx="7640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在数学中，我们常限定用无刻度的直尺和圆规作图，这就是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尺规作图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13329" name="WordArt 17"/>
          <p:cNvSpPr>
            <a:spLocks noChangeArrowheads="1" noChangeShapeType="1" noTextEdit="1"/>
          </p:cNvSpPr>
          <p:nvPr/>
        </p:nvSpPr>
        <p:spPr bwMode="auto">
          <a:xfrm>
            <a:off x="144463" y="100013"/>
            <a:ext cx="13716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探索新知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547688" y="1579563"/>
            <a:ext cx="58737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方法一：先用刻度尺量出线段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的长度，再画一条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等于这个长度的线段</a:t>
            </a:r>
            <a:r>
              <a:rPr lang="en-US" altLang="zh-CN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AB</a:t>
            </a:r>
            <a:r>
              <a:rPr lang="zh-CN" altLang="en-US" sz="21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。 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009650" y="1714500"/>
            <a:ext cx="30575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100">
                <a:solidFill>
                  <a:srgbClr val="000000"/>
                </a:solidFill>
                <a:latin typeface="Arial" panose="020B0604020202020204" pitchFamily="34" charset="0"/>
              </a:rPr>
              <a:t>若没有刻度尺呢？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73075" y="2343150"/>
            <a:ext cx="142716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000000"/>
                </a:solidFill>
                <a:latin typeface="Arial" panose="020B0604020202020204" pitchFamily="34" charset="0"/>
              </a:rPr>
              <a:t>作法：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/>
      <p:bldP spid="59405" grpId="0"/>
      <p:bldP spid="59407" grpId="0"/>
      <p:bldP spid="59408" grpId="0"/>
      <p:bldP spid="59409" grpId="0"/>
      <p:bldP spid="59410" grpId="0" bldLvl="0" animBg="1"/>
      <p:bldP spid="59411" grpId="0"/>
      <p:bldP spid="59413" grpId="0"/>
      <p:bldP spid="59414" grpId="0" animBg="1"/>
      <p:bldP spid="59415" grpId="0"/>
      <p:bldP spid="59416" grpId="0"/>
      <p:bldP spid="8207" grpId="0"/>
      <p:bldP spid="8207" grpId="1"/>
      <p:bldP spid="99352" grpId="0"/>
      <p:bldP spid="99352" grpId="1"/>
      <p:bldP spid="133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1323"/>
  <p:tag name="KSO_WM_TAG_VERSION" val="1.0"/>
  <p:tag name="KSO_WM_TEMPLATE_THUMBS_INDEX" val="1、2、3、4、5、7、8、11、12、13、15、17、19、21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w="9525">
          <a:solidFill>
            <a:schemeClr val="bg1"/>
          </a:solidFill>
        </a:ln>
      </a:spPr>
      <a:bodyPr wrap="none" anchor="t">
        <a:spAutoFit/>
      </a:bodyPr>
      <a:lstStyle>
        <a:defPPr algn="ctr">
          <a:defRPr lang="zh-CN" altLang="en-US" sz="4000" b="1" dirty="0">
            <a:solidFill>
              <a:schemeClr val="bg1"/>
            </a:solidFill>
            <a:latin typeface="Arial" panose="020B0604020202020204" pitchFamily="34" charset="0"/>
            <a:ea typeface="黑体" panose="02010609060101010101" charset="-122"/>
            <a:sym typeface="Calibri" panose="020F050202020403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1368</Words>
  <Application>Microsoft Office PowerPoint</Application>
  <PresentationFormat>全屏显示(16:9)</PresentationFormat>
  <Paragraphs>263</Paragraphs>
  <Slides>25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方正姚体</vt:lpstr>
      <vt:lpstr>仿宋_GB2312</vt:lpstr>
      <vt:lpstr>黑体</vt:lpstr>
      <vt:lpstr>华文宋体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2020-06-03T06:08:00Z</dcterms:created>
  <dcterms:modified xsi:type="dcterms:W3CDTF">2023-01-16T13:44:42Z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AD988A3F82DF466F8D1D83FAA4566EBB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