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308" r:id="rId5"/>
    <p:sldId id="318" r:id="rId6"/>
    <p:sldId id="319" r:id="rId7"/>
    <p:sldId id="320" r:id="rId8"/>
    <p:sldId id="321" r:id="rId9"/>
    <p:sldId id="11088767" r:id="rId10"/>
    <p:sldId id="322" r:id="rId11"/>
    <p:sldId id="323" r:id="rId12"/>
    <p:sldId id="324" r:id="rId13"/>
    <p:sldId id="11088768" r:id="rId14"/>
    <p:sldId id="325" r:id="rId15"/>
    <p:sldId id="326" r:id="rId16"/>
    <p:sldId id="327" r:id="rId17"/>
    <p:sldId id="11088769" r:id="rId18"/>
    <p:sldId id="328" r:id="rId19"/>
    <p:sldId id="329" r:id="rId20"/>
    <p:sldId id="330" r:id="rId21"/>
    <p:sldId id="1108877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10" d="100"/>
          <a:sy n="110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B95F1-F9BE-4329-8BC5-63AEDD4286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1D00-DCA7-4723-8226-0F2FA92F0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DA523-B402-4732-AA58-99042F660F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DA523-B402-4732-AA58-99042F660F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DA523-B402-4732-AA58-99042F660F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DA523-B402-4732-AA58-99042F660F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3496" r="7462" b="137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86" y="204272"/>
            <a:ext cx="3076575" cy="2933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1" r="4597" b="-1"/>
          <a:stretch>
            <a:fillRect/>
          </a:stretch>
        </p:blipFill>
        <p:spPr>
          <a:xfrm>
            <a:off x="0" y="-8603"/>
            <a:ext cx="11631562" cy="246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03" y="1905000"/>
            <a:ext cx="4197619" cy="4953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>
            <a:off x="1100375" y="5165717"/>
            <a:ext cx="11065401" cy="17008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/>
          <a:stretch>
            <a:fillRect/>
          </a:stretch>
        </p:blipFill>
        <p:spPr>
          <a:xfrm>
            <a:off x="7555534" y="-29497"/>
            <a:ext cx="1780753" cy="1464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/>
          <a:stretch>
            <a:fillRect/>
          </a:stretch>
        </p:blipFill>
        <p:spPr>
          <a:xfrm>
            <a:off x="0" y="0"/>
            <a:ext cx="3637015" cy="426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0"/>
          <a:stretch>
            <a:fillRect/>
          </a:stretch>
        </p:blipFill>
        <p:spPr>
          <a:xfrm>
            <a:off x="9624470" y="-8997"/>
            <a:ext cx="2560356" cy="426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" y="4638860"/>
            <a:ext cx="12192000" cy="221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/>
          <a:stretch>
            <a:fillRect/>
          </a:stretch>
        </p:blipFill>
        <p:spPr>
          <a:xfrm>
            <a:off x="0" y="0"/>
            <a:ext cx="3637015" cy="426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0"/>
          <a:stretch>
            <a:fillRect/>
          </a:stretch>
        </p:blipFill>
        <p:spPr>
          <a:xfrm>
            <a:off x="9624470" y="10053"/>
            <a:ext cx="2560356" cy="4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3496" r="7462" b="137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>
            <a:off x="1126599" y="5127617"/>
            <a:ext cx="11065401" cy="17008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7" b="95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4" r="11799" b="64520"/>
          <a:stretch>
            <a:fillRect/>
          </a:stretch>
        </p:blipFill>
        <p:spPr>
          <a:xfrm>
            <a:off x="8382000" y="0"/>
            <a:ext cx="3810000" cy="243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3496" r="7462" b="137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" r="527" b="69291"/>
          <a:stretch>
            <a:fillRect/>
          </a:stretch>
        </p:blipFill>
        <p:spPr>
          <a:xfrm>
            <a:off x="-2" y="4915988"/>
            <a:ext cx="12184828" cy="19610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/>
          <a:stretch>
            <a:fillRect/>
          </a:stretch>
        </p:blipFill>
        <p:spPr>
          <a:xfrm>
            <a:off x="7555534" y="-29497"/>
            <a:ext cx="1780753" cy="1464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9" r="11556" b="64404"/>
          <a:stretch>
            <a:fillRect/>
          </a:stretch>
        </p:blipFill>
        <p:spPr>
          <a:xfrm flipH="1">
            <a:off x="-2" y="-29496"/>
            <a:ext cx="2448127" cy="2378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/>
          <a:stretch>
            <a:fillRect/>
          </a:stretch>
        </p:blipFill>
        <p:spPr>
          <a:xfrm>
            <a:off x="0" y="-19050"/>
            <a:ext cx="3637015" cy="4267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0"/>
          <a:stretch>
            <a:fillRect/>
          </a:stretch>
        </p:blipFill>
        <p:spPr>
          <a:xfrm>
            <a:off x="9624470" y="-8997"/>
            <a:ext cx="2560356" cy="426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38" y="1128981"/>
            <a:ext cx="6096012" cy="609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3496" r="7462" b="137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>
            <a:off x="1126599" y="5146667"/>
            <a:ext cx="11065401" cy="17008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 flipH="1">
            <a:off x="0" y="5171863"/>
            <a:ext cx="11065401" cy="1700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0644" b="958"/>
          <a:stretch>
            <a:fillRect/>
          </a:stretch>
        </p:blipFill>
        <p:spPr>
          <a:xfrm>
            <a:off x="-1" y="5829915"/>
            <a:ext cx="7239001" cy="1047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3155" b="958"/>
          <a:stretch>
            <a:fillRect/>
          </a:stretch>
        </p:blipFill>
        <p:spPr>
          <a:xfrm flipH="1">
            <a:off x="5295899" y="5831760"/>
            <a:ext cx="6896100" cy="1047135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 flipH="1">
            <a:off x="2753192" y="1"/>
            <a:ext cx="1639324" cy="1293962"/>
            <a:chOff x="7950669" y="10723"/>
            <a:chExt cx="1625739" cy="128323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95" r="66180"/>
            <a:stretch>
              <a:fillRect/>
            </a:stretch>
          </p:blipFill>
          <p:spPr>
            <a:xfrm>
              <a:off x="8373845" y="10723"/>
              <a:ext cx="1202563" cy="11799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95" r="66180"/>
            <a:stretch>
              <a:fillRect/>
            </a:stretch>
          </p:blipFill>
          <p:spPr>
            <a:xfrm>
              <a:off x="7950669" y="463542"/>
              <a:ext cx="846351" cy="830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>
            <a:off x="1126599" y="5146667"/>
            <a:ext cx="11065401" cy="17008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 flipH="1">
            <a:off x="0" y="5171863"/>
            <a:ext cx="11065401" cy="1700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0644" b="958"/>
          <a:stretch>
            <a:fillRect/>
          </a:stretch>
        </p:blipFill>
        <p:spPr>
          <a:xfrm>
            <a:off x="-1" y="5829915"/>
            <a:ext cx="7239001" cy="1047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3155" b="958"/>
          <a:stretch>
            <a:fillRect/>
          </a:stretch>
        </p:blipFill>
        <p:spPr>
          <a:xfrm flipH="1">
            <a:off x="5295899" y="5831760"/>
            <a:ext cx="6896100" cy="1047135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 flipH="1">
            <a:off x="2753192" y="1"/>
            <a:ext cx="1639324" cy="1293962"/>
            <a:chOff x="7950669" y="10723"/>
            <a:chExt cx="1625739" cy="128323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95" r="66180"/>
            <a:stretch>
              <a:fillRect/>
            </a:stretch>
          </p:blipFill>
          <p:spPr>
            <a:xfrm>
              <a:off x="8373845" y="10723"/>
              <a:ext cx="1202563" cy="11799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95" r="66180"/>
            <a:stretch>
              <a:fillRect/>
            </a:stretch>
          </p:blipFill>
          <p:spPr>
            <a:xfrm>
              <a:off x="7950669" y="463542"/>
              <a:ext cx="846351" cy="830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301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EFCFC-72CA-4DFD-897F-C4E36B16D0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12D19-AB8B-43E0-97E2-88A442F7F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3496" r="7462" b="137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>
            <a:off x="1126599" y="5146667"/>
            <a:ext cx="11065401" cy="17008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26148"/>
          <a:stretch>
            <a:fillRect/>
          </a:stretch>
        </p:blipFill>
        <p:spPr>
          <a:xfrm flipH="1">
            <a:off x="0" y="5171863"/>
            <a:ext cx="11065401" cy="1700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0644" b="958"/>
          <a:stretch>
            <a:fillRect/>
          </a:stretch>
        </p:blipFill>
        <p:spPr>
          <a:xfrm>
            <a:off x="-1" y="5829915"/>
            <a:ext cx="7239001" cy="10471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83919" r="23155" b="958"/>
          <a:stretch>
            <a:fillRect/>
          </a:stretch>
        </p:blipFill>
        <p:spPr>
          <a:xfrm flipH="1">
            <a:off x="5295899" y="5831760"/>
            <a:ext cx="6896100" cy="1047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5" r="66180"/>
          <a:stretch>
            <a:fillRect/>
          </a:stretch>
        </p:blipFill>
        <p:spPr>
          <a:xfrm>
            <a:off x="8373845" y="10723"/>
            <a:ext cx="1202563" cy="11799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5" r="66180"/>
          <a:stretch>
            <a:fillRect/>
          </a:stretch>
        </p:blipFill>
        <p:spPr>
          <a:xfrm>
            <a:off x="7950669" y="463542"/>
            <a:ext cx="846351" cy="83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13" y="1714342"/>
            <a:ext cx="5216086" cy="24213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30227" y="331898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腊月二十三</a:t>
            </a:r>
          </a:p>
        </p:txBody>
      </p:sp>
      <p:sp>
        <p:nvSpPr>
          <p:cNvPr id="8" name="矩形 7"/>
          <p:cNvSpPr/>
          <p:nvPr/>
        </p:nvSpPr>
        <p:spPr>
          <a:xfrm>
            <a:off x="3584502" y="419799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小年到了，除夕还会远吗</a:t>
            </a:r>
          </a:p>
        </p:txBody>
      </p:sp>
      <p:sp>
        <p:nvSpPr>
          <p:cNvPr id="9" name="矩形 8"/>
          <p:cNvSpPr/>
          <p:nvPr/>
        </p:nvSpPr>
        <p:spPr>
          <a:xfrm>
            <a:off x="3121362" y="4646637"/>
            <a:ext cx="4496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小年的民俗活动多种多样，多是为了过大年做准备，剪贴窗花也是其中一项。其中，在所有民俗活动中最喜欢的就是剪贴窗花， 据介绍，窗花</a:t>
            </a:r>
          </a:p>
        </p:txBody>
      </p:sp>
      <p:sp>
        <p:nvSpPr>
          <p:cNvPr id="11" name="矩形 10"/>
          <p:cNvSpPr/>
          <p:nvPr/>
        </p:nvSpPr>
        <p:spPr>
          <a:xfrm>
            <a:off x="1523276" y="1714342"/>
            <a:ext cx="615553" cy="34799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剪好窗花后贴在打扫一新的屋子里给家里增添了许多过年的喜气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90430" y="2142530"/>
            <a:ext cx="4949070" cy="33510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在北宋时，小年不叫小年，叫“交年节”。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南宋时则称为“小节夜”。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根据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记载，腊月二十四日交年，汴梁城里非常热闹。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41674" y="544319"/>
            <a:ext cx="350865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小年的民间习俗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4" y="1390650"/>
            <a:ext cx="5467350" cy="546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52600" y="1989491"/>
            <a:ext cx="8210550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无论穷富，大家都忙着买酒买肉买水果，买金银纸来祭祀。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宋代的范成大在他的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祭灶诗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中说：“古传腊月二十四，灶君朝天欲言事。云车风马小留连，家有杯盘丰典祀。猪头烂热双鱼鲜，豆沙甘松粉饵团。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男儿酌献女儿避，酹酒烧钱灶君喜。婢子斗争君莫闻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791" y="544319"/>
            <a:ext cx="357841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小年的民间习俗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206566" y="2169446"/>
            <a:ext cx="66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53316" y="2410760"/>
            <a:ext cx="1154162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42892" y="2410760"/>
            <a:ext cx="677108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小年的地方禁忌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834515" y="2713196"/>
            <a:ext cx="5622682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从清朝中后期开始，帝王家就于腊月二十三举行祭天大典，为了“节省开支”，顺便把灶王爷也给拜了，因此北方地区多在腊月二十三过小年。南方大部分地区，仍然保持着腊月二十四过小年的古老传统。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4803" y="1576410"/>
            <a:ext cx="10722394" cy="1135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清朝前期和中期，祭灶一直是腊月二十四。而且至少到乾隆时期，都是腊月二十四祭祀。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清嘉录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卷十二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十二月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念四夜送灶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1673" y="544319"/>
            <a:ext cx="350865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小年的地方禁忌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3" y="2571750"/>
            <a:ext cx="4476750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54416" y="544319"/>
            <a:ext cx="348316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小年的地方禁忌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45"/>
            <a:ext cx="5627673" cy="56276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2551" y="1325831"/>
            <a:ext cx="472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951523" y="2211403"/>
            <a:ext cx="5724644" cy="358818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小年这天，也是民间祭灶的日子。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民间传说，每年腊月二十三，灶王爷都要上天向玉皇大帝禀报这家人的善恶，让玉皇大帝赏罚。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因此送灶时，人们在灶王像前的桌案上供放糖果、清水、料豆、秣草；其中，后三样是为灶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5" grpId="0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35366" y="544319"/>
            <a:ext cx="352126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小年的地方禁忌</a:t>
            </a:r>
          </a:p>
        </p:txBody>
      </p:sp>
      <p:sp>
        <p:nvSpPr>
          <p:cNvPr id="5" name="弧形 4"/>
          <p:cNvSpPr/>
          <p:nvPr/>
        </p:nvSpPr>
        <p:spPr>
          <a:xfrm>
            <a:off x="9761751" y="744288"/>
            <a:ext cx="1574800" cy="1574800"/>
          </a:xfrm>
          <a:prstGeom prst="arc">
            <a:avLst>
              <a:gd name="adj1" fmla="val 3337959"/>
              <a:gd name="adj2" fmla="val 20162545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69736" y="1155921"/>
            <a:ext cx="72877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</a:t>
            </a:r>
          </a:p>
        </p:txBody>
      </p:sp>
      <p:sp>
        <p:nvSpPr>
          <p:cNvPr id="7" name="矩形 6"/>
          <p:cNvSpPr/>
          <p:nvPr/>
        </p:nvSpPr>
        <p:spPr>
          <a:xfrm>
            <a:off x="10832405" y="1430088"/>
            <a:ext cx="72877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</a:t>
            </a:r>
          </a:p>
        </p:txBody>
      </p:sp>
      <p:sp>
        <p:nvSpPr>
          <p:cNvPr id="8" name="矩形 7"/>
          <p:cNvSpPr/>
          <p:nvPr/>
        </p:nvSpPr>
        <p:spPr>
          <a:xfrm>
            <a:off x="10973071" y="1753204"/>
            <a:ext cx="5500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69"/>
          <p:cNvSpPr txBox="1"/>
          <p:nvPr/>
        </p:nvSpPr>
        <p:spPr>
          <a:xfrm>
            <a:off x="5041851" y="2319088"/>
            <a:ext cx="5170646" cy="3510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祭灶日期，由于各地风俗习惯不同，其日期也不尽相同。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有现存文字记载的，在南朝时，部分地区祭灶日是在腊月八日，与腊八节重合，如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荆楚岁时记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里记载道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7" y="1430247"/>
            <a:ext cx="5240145" cy="524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206566" y="2169446"/>
            <a:ext cx="66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章节四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53316" y="2410760"/>
            <a:ext cx="1154162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42892" y="2410760"/>
            <a:ext cx="677108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小年的相关传说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306791" y="544319"/>
            <a:ext cx="357841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小年的相关传说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698057" y="1391470"/>
            <a:ext cx="728778" cy="3046988"/>
            <a:chOff x="10344352" y="1391470"/>
            <a:chExt cx="728778" cy="3046988"/>
          </a:xfrm>
        </p:grpSpPr>
        <p:grpSp>
          <p:nvGrpSpPr>
            <p:cNvPr id="8" name="组合 7"/>
            <p:cNvGrpSpPr/>
            <p:nvPr/>
          </p:nvGrpSpPr>
          <p:grpSpPr>
            <a:xfrm>
              <a:off x="10424186" y="1432268"/>
              <a:ext cx="585304" cy="2936526"/>
              <a:chOff x="10424186" y="1432268"/>
              <a:chExt cx="585304" cy="293652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424186" y="1432268"/>
                <a:ext cx="585304" cy="293652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rot="5400000" flipV="1">
                <a:off x="10924035" y="1434814"/>
                <a:ext cx="76406" cy="76406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16200000" flipH="1" flipV="1">
                <a:off x="10424186" y="1434814"/>
                <a:ext cx="76406" cy="76406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直角三角形 16"/>
              <p:cNvSpPr/>
              <p:nvPr/>
            </p:nvSpPr>
            <p:spPr>
              <a:xfrm rot="16200000">
                <a:off x="10924035" y="4292388"/>
                <a:ext cx="76406" cy="76406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直角三角形 17"/>
              <p:cNvSpPr/>
              <p:nvPr/>
            </p:nvSpPr>
            <p:spPr>
              <a:xfrm rot="5400000" flipH="1">
                <a:off x="10424186" y="4292388"/>
                <a:ext cx="76406" cy="76406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0344352" y="1391470"/>
              <a:ext cx="728778" cy="30469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此处输入标题</a:t>
              </a: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1365052" y="3628825"/>
            <a:ext cx="0" cy="179801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69"/>
          <p:cNvSpPr txBox="1"/>
          <p:nvPr/>
        </p:nvSpPr>
        <p:spPr>
          <a:xfrm>
            <a:off x="4696678" y="1894624"/>
            <a:ext cx="5724644" cy="32625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到宋代时，祭灶已经与小年合并起来，定在了腊月二十四这天。如范成大的诗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祭灶祀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古传腊月二十四，灶君朝天欲言事。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······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杓长杓短勿复云，乞取利市归来分。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457538" y="5415546"/>
            <a:ext cx="6905657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457539" y="1449388"/>
            <a:ext cx="6202922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457538" y="4122821"/>
            <a:ext cx="0" cy="1304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457538" y="1473017"/>
            <a:ext cx="0" cy="1632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7" y="1187394"/>
            <a:ext cx="5870854" cy="5870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06791" y="544319"/>
            <a:ext cx="357841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小年的相关传说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841575" y="2078816"/>
            <a:ext cx="1232" cy="259200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矩形 6"/>
          <p:cNvSpPr/>
          <p:nvPr/>
        </p:nvSpPr>
        <p:spPr>
          <a:xfrm>
            <a:off x="11064071" y="1251710"/>
            <a:ext cx="677108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" name="TextBox 69"/>
          <p:cNvSpPr txBox="1"/>
          <p:nvPr/>
        </p:nvSpPr>
        <p:spPr>
          <a:xfrm>
            <a:off x="5108058" y="2033337"/>
            <a:ext cx="5724644" cy="3888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清朝前期和中期，祭灶一直是腊月二十四。而且至少到乾隆时期，都是腊月二十四祭祀。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但是清朝也的确有腊月二十三祭灶的记载。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清嘉录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卷十二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十二月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念四夜送灶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》:“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俗呼腊月二十四夜为念四夜，是夜送灶。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1" y="1523505"/>
            <a:ext cx="5334495" cy="533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17687" y="1855678"/>
            <a:ext cx="429726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俗话说“二十三，糖瓜粘”，过小年时，人们会买糖瓜、关东糖、麻糖等供奉，祈求灶王爷嘴甜些，上天言好事。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7686" y="4765489"/>
            <a:ext cx="10285121" cy="1135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过了二十三，民间认为诸神上了天，百无禁忌。娶媳妇、聘闺女不用择日子，称为赶乱婚。直至年底，举行结婚典礼的特别多。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4416" y="544319"/>
            <a:ext cx="348316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小年的相关传说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01" y="563077"/>
            <a:ext cx="6321267" cy="442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9101" y="1730383"/>
            <a:ext cx="1029383" cy="2308324"/>
          </a:xfrm>
          <a:prstGeom prst="rect">
            <a:avLst/>
          </a:prstGeom>
          <a:noFill/>
          <a:ln w="19050">
            <a:solidFill>
              <a:srgbClr val="59525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932647" y="2664841"/>
            <a:ext cx="1368250" cy="3730767"/>
            <a:chOff x="3885306" y="2533642"/>
            <a:chExt cx="1368250" cy="286459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595392" y="253364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4638003" y="2533642"/>
              <a:ext cx="615553" cy="286459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小年的历史渊源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85306" y="253364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章节一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45502" y="2694058"/>
            <a:ext cx="1366565" cy="3098855"/>
            <a:chOff x="5164707" y="2552692"/>
            <a:chExt cx="1366565" cy="2379393"/>
          </a:xfrm>
        </p:grpSpPr>
        <p:sp>
          <p:nvSpPr>
            <p:cNvPr id="13" name="矩形 12"/>
            <p:cNvSpPr/>
            <p:nvPr/>
          </p:nvSpPr>
          <p:spPr>
            <a:xfrm>
              <a:off x="5915719" y="2552692"/>
              <a:ext cx="615553" cy="237939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小年的民间习俗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874793" y="255269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5164707" y="255269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章节二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40474" y="2694058"/>
            <a:ext cx="1355556" cy="3498250"/>
            <a:chOff x="6333132" y="2552692"/>
            <a:chExt cx="1355556" cy="2686060"/>
          </a:xfrm>
        </p:grpSpPr>
        <p:sp>
          <p:nvSpPr>
            <p:cNvPr id="11" name="矩形 10"/>
            <p:cNvSpPr/>
            <p:nvPr/>
          </p:nvSpPr>
          <p:spPr>
            <a:xfrm>
              <a:off x="7073135" y="2552692"/>
              <a:ext cx="615553" cy="26860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小年的地方禁忌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043218" y="255269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333132" y="255269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章节三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08665" y="2675007"/>
            <a:ext cx="1354685" cy="3517301"/>
            <a:chOff x="7919660" y="2533642"/>
            <a:chExt cx="1354685" cy="2700688"/>
          </a:xfrm>
        </p:grpSpPr>
        <p:sp>
          <p:nvSpPr>
            <p:cNvPr id="12" name="矩形 11"/>
            <p:cNvSpPr/>
            <p:nvPr/>
          </p:nvSpPr>
          <p:spPr>
            <a:xfrm>
              <a:off x="8658792" y="2533642"/>
              <a:ext cx="615553" cy="27006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小年的相关传说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629746" y="253364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919660" y="253364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章节四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13" y="1714342"/>
            <a:ext cx="5216086" cy="242132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930227" y="3318989"/>
            <a:ext cx="1721946" cy="690649"/>
            <a:chOff x="5444577" y="3318989"/>
            <a:chExt cx="1721946" cy="690649"/>
          </a:xfrm>
        </p:grpSpPr>
        <p:sp>
          <p:nvSpPr>
            <p:cNvPr id="6" name="矩形 5"/>
            <p:cNvSpPr/>
            <p:nvPr/>
          </p:nvSpPr>
          <p:spPr>
            <a:xfrm>
              <a:off x="5444577" y="3318989"/>
              <a:ext cx="1721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腊月二十三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588046" y="3671084"/>
              <a:ext cx="1521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2021年1月4日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699118" y="4197991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演示完毕 感谢您的观看</a:t>
            </a:r>
          </a:p>
        </p:txBody>
      </p:sp>
      <p:sp>
        <p:nvSpPr>
          <p:cNvPr id="9" name="矩形 8"/>
          <p:cNvSpPr/>
          <p:nvPr/>
        </p:nvSpPr>
        <p:spPr>
          <a:xfrm>
            <a:off x="3121362" y="4646637"/>
            <a:ext cx="4496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小年的民俗活动多种多样，多是为了过大年做准备，剪贴窗花也是其中一项。其中，在所有民俗活动中最喜欢的就是剪贴窗花， 据介绍，窗花</a:t>
            </a:r>
          </a:p>
        </p:txBody>
      </p:sp>
      <p:sp>
        <p:nvSpPr>
          <p:cNvPr id="11" name="矩形 10"/>
          <p:cNvSpPr/>
          <p:nvPr/>
        </p:nvSpPr>
        <p:spPr>
          <a:xfrm>
            <a:off x="1523276" y="1714342"/>
            <a:ext cx="615553" cy="34799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剪好窗花后贴在打扫一新的屋子里给家里增添了许多过年的喜气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206566" y="2169446"/>
            <a:ext cx="66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53316" y="2410760"/>
            <a:ext cx="1154162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42892" y="2410760"/>
            <a:ext cx="677108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小年的历史渊源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4373466" y="544319"/>
            <a:ext cx="344506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小年的历史渊源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61266" y="1639841"/>
            <a:ext cx="28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261265" y="2632582"/>
            <a:ext cx="519050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小年，并非专指一个日子，由于各地风俗，被称为“小年”的日子也不尽相同。小年期间主要的民俗活动有扫尘、祭灶等。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261267" y="1670948"/>
            <a:ext cx="283085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261266" y="2165556"/>
            <a:ext cx="283085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65015" y="4855030"/>
            <a:ext cx="10489957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民间传统上的祭灶日是腊月二十四，南方大部分地区，仍然保持着腊月二十四过小年的古老传统。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15" y="920017"/>
            <a:ext cx="4075878" cy="4075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9" y="826257"/>
            <a:ext cx="6000000" cy="600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8732" y="2149868"/>
            <a:ext cx="6138163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从清朝中后期开始，帝王家就于腊月二十三举行祭天大典，为了“节省开支”，顺便把灶王爷也给拜了，因此北方地区多在腊月二十三过小年。从清朝中后期开始，帝王家就于腊月二十三举行祭天大典，为了“节省开支”，顺便把灶王爷也给拜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92516" y="544319"/>
            <a:ext cx="340696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小年的历史渊源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17686" y="1738151"/>
            <a:ext cx="10156627" cy="1523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江浙沪地区把“腊月廿四”和“除夕前一夜”都称为小年，南京地区称正月十五的元宵节为小年，云南部分地区是正月十六，西南和北方部分少数民族地区是除夕。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19658" y="3261691"/>
            <a:ext cx="2954655" cy="2586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小年在各地有不同的概念和日期，北方地区是腊月二十三，南方大部分地区是腊月二十四。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41673" y="544319"/>
            <a:ext cx="350865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小年的历史渊源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6" y="3259943"/>
            <a:ext cx="6539865" cy="359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25841" y="544319"/>
            <a:ext cx="354031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小年的历史渊源</a:t>
            </a:r>
          </a:p>
        </p:txBody>
      </p:sp>
      <p:sp>
        <p:nvSpPr>
          <p:cNvPr id="5" name="圆角矩形 9"/>
          <p:cNvSpPr/>
          <p:nvPr/>
        </p:nvSpPr>
        <p:spPr>
          <a:xfrm>
            <a:off x="10936922" y="1665775"/>
            <a:ext cx="566057" cy="279011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80141" y="1761789"/>
            <a:ext cx="677108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TextBox 69"/>
          <p:cNvSpPr txBox="1"/>
          <p:nvPr/>
        </p:nvSpPr>
        <p:spPr>
          <a:xfrm>
            <a:off x="6514866" y="2316690"/>
            <a:ext cx="4062651" cy="3271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由于各地风俗，被称为“小年”的日子也不尽相同。在我国部分地方流传，小年有“官三民四船五”的说法，也就是说，官家的小年是腊月二十三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" y="969084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206566" y="2169446"/>
            <a:ext cx="66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53316" y="2410760"/>
            <a:ext cx="1154162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小年的民俗活动多种多样，多是为了过大年做准备，剪贴窗花也是其中一项。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42892" y="2410760"/>
            <a:ext cx="677108" cy="3034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小年的民间习俗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995124" y="1741731"/>
            <a:ext cx="3508653" cy="3806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民间祭灶，源于古人拜火习俗。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释名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：“灶。造也，创食物也。”灶神的职责就是执掌灶火，管理饮食，后来扩大为考察人间善恶，以降福祸。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68237" y="544319"/>
            <a:ext cx="345552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小年的民间习俗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8223" y="1741731"/>
            <a:ext cx="2954655" cy="3806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据我国晋代名人周处所作的地方风物志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风土记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记载：“腊月二十四日夜，祀灶，谓灶神翌日上天，白一岁事，故先一日祀之。”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05" y="1551181"/>
            <a:ext cx="5306819" cy="5306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9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3728"/>
      </a:accent1>
      <a:accent2>
        <a:srgbClr val="C43728"/>
      </a:accent2>
      <a:accent3>
        <a:srgbClr val="C43728"/>
      </a:accent3>
      <a:accent4>
        <a:srgbClr val="C43728"/>
      </a:accent4>
      <a:accent5>
        <a:srgbClr val="C43728"/>
      </a:accent5>
      <a:accent6>
        <a:srgbClr val="C43728"/>
      </a:accent6>
      <a:hlink>
        <a:srgbClr val="0563C1"/>
      </a:hlink>
      <a:folHlink>
        <a:srgbClr val="954F72"/>
      </a:folHlink>
    </a:clrScheme>
    <a:fontScheme name="eiaolhb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宽屏</PresentationFormat>
  <Paragraphs>86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2022-03-09T02:47:00Z</dcterms:created>
  <dcterms:modified xsi:type="dcterms:W3CDTF">2023-01-10T05:00:48Z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CF1AA7D3E4F94619A61C129D38934222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