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11" r:id="rId2"/>
    <p:sldId id="264" r:id="rId3"/>
    <p:sldId id="312" r:id="rId4"/>
    <p:sldId id="313" r:id="rId5"/>
    <p:sldId id="314" r:id="rId6"/>
    <p:sldId id="316" r:id="rId7"/>
    <p:sldId id="306" r:id="rId8"/>
    <p:sldId id="317" r:id="rId9"/>
    <p:sldId id="318" r:id="rId10"/>
    <p:sldId id="319" r:id="rId11"/>
    <p:sldId id="320" r:id="rId12"/>
    <p:sldId id="260" r:id="rId13"/>
    <p:sldId id="321" r:id="rId14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28" autoAdjust="0"/>
  </p:normalViewPr>
  <p:slideViewPr>
    <p:cSldViewPr snapToGrid="0">
      <p:cViewPr varScale="1">
        <p:scale>
          <a:sx n="106" d="100"/>
          <a:sy n="106" d="100"/>
        </p:scale>
        <p:origin x="-102" y="-702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14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FF495-4796-4AB3-A537-51C479D3066F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E8C7F-294C-4290-BA48-9EC926C5C3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AE8C7F-294C-4290-BA48-9EC926C5C33A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AE8C7F-294C-4290-BA48-9EC926C5C33A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790700"/>
            <a:ext cx="9144000" cy="13811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>
              <a:defRPr sz="33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3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3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131471" y="352409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4233767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rId2" action="ppaction://hlinksldjump" tooltip="点击进入"/>
          </p:cNvPr>
          <p:cNvSpPr/>
          <p:nvPr userDrawn="1"/>
        </p:nvSpPr>
        <p:spPr>
          <a:xfrm>
            <a:off x="6259666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49057" y="0"/>
            <a:ext cx="6829425" cy="350535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52551"/>
            <a:ext cx="7886700" cy="3280172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1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49058" y="350535"/>
            <a:ext cx="6272543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/>
          </a:p>
        </p:txBody>
      </p:sp>
      <p:sp>
        <p:nvSpPr>
          <p:cNvPr id="8" name="矩形 7"/>
          <p:cNvSpPr/>
          <p:nvPr/>
        </p:nvSpPr>
        <p:spPr>
          <a:xfrm>
            <a:off x="0" y="5053785"/>
            <a:ext cx="9157036" cy="9619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8172400" y="350535"/>
            <a:ext cx="971600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1817694" cy="6815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400" b="1" dirty="0">
                <a:latin typeface="黑体" panose="02010609060101010101" pitchFamily="2" charset="-122"/>
                <a:ea typeface="黑体" panose="02010609060101010101" pitchFamily="2" charset="-122"/>
              </a:rPr>
              <a:t>第六章</a:t>
            </a: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124980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8226106" y="368538"/>
            <a:ext cx="917895" cy="300755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4231894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同侧圆角矩形 18">
            <a:hlinkClick r:id="rId15" action="ppaction://hlinksldjump" tooltip="点击进入"/>
          </p:cNvPr>
          <p:cNvSpPr/>
          <p:nvPr/>
        </p:nvSpPr>
        <p:spPr>
          <a:xfrm>
            <a:off x="6256921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039557" y="0"/>
            <a:ext cx="6829425" cy="350535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6</a:t>
            </a:r>
            <a:r>
              <a:rPr lang="en-US" altLang="zh-CN" sz="1500" b="1" i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.</a:t>
            </a:r>
            <a:r>
              <a:rPr lang="en-US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4</a:t>
            </a:r>
            <a:r>
              <a:rPr lang="zh-CN" altLang="zh-CN" sz="1500" b="1" i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　</a:t>
            </a:r>
            <a:r>
              <a:rPr lang="zh-CN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数据的离散程度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zh-CN" altLang="zh-CN" sz="15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4.emf"/><Relationship Id="rId4" Type="http://schemas.openxmlformats.org/officeDocument/2006/relationships/package" Target="../embeddings/Microsoft_Word___11.doc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2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3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4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9.emf"/><Relationship Id="rId5" Type="http://schemas.openxmlformats.org/officeDocument/2006/relationships/package" Target="../embeddings/Microsoft_Word___15.docx"/><Relationship Id="rId4" Type="http://schemas.openxmlformats.org/officeDocument/2006/relationships/image" Target="../media/image18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Word___2.docx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__1.doc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3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package" Target="../embeddings/Microsoft_Word___4.docx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5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emf"/><Relationship Id="rId5" Type="http://schemas.openxmlformats.org/officeDocument/2006/relationships/package" Target="../embeddings/Microsoft_Word___6.docx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7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8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9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emf"/><Relationship Id="rId5" Type="http://schemas.openxmlformats.org/officeDocument/2006/relationships/package" Target="../embeddings/Microsoft_Word___10.docx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1791541"/>
            <a:ext cx="9144000" cy="1381125"/>
          </a:xfrm>
        </p:spPr>
        <p:txBody>
          <a:bodyPr/>
          <a:lstStyle/>
          <a:p>
            <a:r>
              <a:rPr lang="zh-CN" altLang="zh-CN" sz="4800" dirty="0" smtClean="0"/>
              <a:t>数</a:t>
            </a:r>
            <a:r>
              <a:rPr lang="zh-CN" altLang="zh-CN" sz="4800" dirty="0"/>
              <a:t>据的离散程度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4207934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992471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/>
              <a:t>第六章 数据的分析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134522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若一组数据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,…,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的方差为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则另一组数据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3,…,2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i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的方差为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285750" y="1879153"/>
            <a:ext cx="8572500" cy="38318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教材母题变式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甲、乙两位选手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次投篮命中次数如图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4" name="19ZKSK782.EPS" descr="id:2147497730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3158382" y="2385155"/>
            <a:ext cx="3057374" cy="1318953"/>
          </a:xfrm>
          <a:prstGeom prst="rect">
            <a:avLst/>
          </a:prstGeom>
        </p:spPr>
      </p:pic>
      <p:sp>
        <p:nvSpPr>
          <p:cNvPr id="5" name="矩形 4"/>
          <p:cNvSpPr>
            <a:spLocks noChangeAspect="1"/>
          </p:cNvSpPr>
          <p:nvPr/>
        </p:nvSpPr>
        <p:spPr>
          <a:xfrm>
            <a:off x="370609" y="2319085"/>
            <a:ext cx="1542730" cy="3831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1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填写表格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-1524000" y="2916693"/>
          <a:ext cx="6096000" cy="14123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Document" r:id="rId4" imgW="3839210" imgH="891540" progId="Word.Document.12">
                  <p:embed/>
                </p:oleObj>
              </mc:Choice>
              <mc:Fallback>
                <p:oleObj name="Document" r:id="rId4" imgW="3839210" imgH="891540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4000" y="2916693"/>
                        <a:ext cx="6096000" cy="14123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/>
          <p:cNvSpPr/>
          <p:nvPr/>
        </p:nvSpPr>
        <p:spPr>
          <a:xfrm>
            <a:off x="866621" y="1507449"/>
            <a:ext cx="496298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9" name="直接连接符 8"/>
          <p:cNvCxnSpPr/>
          <p:nvPr/>
        </p:nvCxnSpPr>
        <p:spPr>
          <a:xfrm>
            <a:off x="866621" y="1755133"/>
            <a:ext cx="4962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1246225" y="3236119"/>
            <a:ext cx="233387" cy="2119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12" name="矩形 11"/>
          <p:cNvSpPr/>
          <p:nvPr/>
        </p:nvSpPr>
        <p:spPr>
          <a:xfrm>
            <a:off x="1633774" y="3236119"/>
            <a:ext cx="233387" cy="2119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13" name="矩形 12"/>
          <p:cNvSpPr/>
          <p:nvPr/>
        </p:nvSpPr>
        <p:spPr>
          <a:xfrm>
            <a:off x="1633774" y="3486479"/>
            <a:ext cx="233387" cy="2119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14" name="矩形 13"/>
          <p:cNvSpPr/>
          <p:nvPr/>
        </p:nvSpPr>
        <p:spPr>
          <a:xfrm>
            <a:off x="2202303" y="3486479"/>
            <a:ext cx="307534" cy="2119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186477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如果教练根据选手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场投篮成绩的稳定程度来决定谁参加下一次比赛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那他应该决定让哪位选手参加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说出理由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420782" y="2201972"/>
          <a:ext cx="6096000" cy="960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Document" r:id="rId3" imgW="3839210" imgH="606425" progId="Word.Document.12">
                  <p:embed/>
                </p:oleObj>
              </mc:Choice>
              <mc:Fallback>
                <p:oleObj name="Document" r:id="rId3" imgW="3839210" imgH="606425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782" y="2201972"/>
                        <a:ext cx="6096000" cy="9609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651163" y="839329"/>
          <a:ext cx="6096000" cy="2242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文档" r:id="rId3" imgW="3837305" imgH="1414145" progId="Word.Document.12">
                  <p:embed/>
                </p:oleObj>
              </mc:Choice>
              <mc:Fallback>
                <p:oleObj name="文档" r:id="rId3" imgW="3837305" imgH="1414145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163" y="839329"/>
                        <a:ext cx="6096000" cy="22421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>
            <a:spLocks noChangeAspect="1"/>
          </p:cNvSpPr>
          <p:nvPr/>
        </p:nvSpPr>
        <p:spPr>
          <a:xfrm>
            <a:off x="571500" y="2589068"/>
            <a:ext cx="8572500" cy="195284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一水产养殖户李大爷要了解鱼塘中鱼的重量的离散程度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因为个头差异太大会出现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大鱼吃小鱼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的情况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为防止出现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大鱼吃小鱼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的情况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在能反映数据离散程度的几个量中某些值超标时就要捕捞、分开养殖或出售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他从两个鱼塘各随机捕捞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条鱼称得重量如下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单位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千克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甲鱼塘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:3,5,5,5,7,7,5,5,5,3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乙鱼塘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:4,4,5,6,6,5,6,6,4,4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452005" y="1168817"/>
            <a:ext cx="8572500" cy="38318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</a:rPr>
              <a:t>(  1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分别计算甲、乙两个鱼塘中抽取的样本的极差、方差和平均差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并完成下面的表格</a:t>
            </a:r>
            <a:endParaRPr lang="zh-CN" altLang="en-US" sz="1700" dirty="0"/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2850573" y="1669856"/>
          <a:ext cx="6096000" cy="14123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Document" r:id="rId3" imgW="3839210" imgH="891540" progId="Word.Document.12">
                  <p:embed/>
                </p:oleObj>
              </mc:Choice>
              <mc:Fallback>
                <p:oleObj name="Document" r:id="rId3" imgW="3839210" imgH="891540" progId="Word.Document.12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0573" y="1669856"/>
                        <a:ext cx="6096000" cy="14123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>
            <a:spLocks noChangeAspect="1"/>
          </p:cNvSpPr>
          <p:nvPr/>
        </p:nvSpPr>
        <p:spPr>
          <a:xfrm>
            <a:off x="452005" y="2571751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如果你是技术人员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请你判断哪个鱼塘的风险更大些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计算哪些量更能说明鱼重量的离散程度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1524000" y="3494216"/>
          <a:ext cx="6096000" cy="960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Document" r:id="rId5" imgW="3839210" imgH="606425" progId="Word.Document.12">
                  <p:embed/>
                </p:oleObj>
              </mc:Choice>
              <mc:Fallback>
                <p:oleObj name="Document" r:id="rId5" imgW="3839210" imgH="606425" progId="Word.Document.12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494216"/>
                        <a:ext cx="6096000" cy="9609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矩形 5"/>
          <p:cNvSpPr/>
          <p:nvPr/>
        </p:nvSpPr>
        <p:spPr>
          <a:xfrm>
            <a:off x="5517255" y="2000250"/>
            <a:ext cx="233387" cy="1827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7" name="矩形 6"/>
          <p:cNvSpPr/>
          <p:nvPr/>
        </p:nvSpPr>
        <p:spPr>
          <a:xfrm>
            <a:off x="5932884" y="2000250"/>
            <a:ext cx="199075" cy="1827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8" name="矩形 7"/>
          <p:cNvSpPr/>
          <p:nvPr/>
        </p:nvSpPr>
        <p:spPr>
          <a:xfrm>
            <a:off x="6294556" y="2000250"/>
            <a:ext cx="279480" cy="1827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9" name="矩形 8"/>
          <p:cNvSpPr/>
          <p:nvPr/>
        </p:nvSpPr>
        <p:spPr>
          <a:xfrm>
            <a:off x="5517256" y="2268450"/>
            <a:ext cx="279480" cy="1827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10" name="矩形 9"/>
          <p:cNvSpPr/>
          <p:nvPr/>
        </p:nvSpPr>
        <p:spPr>
          <a:xfrm>
            <a:off x="5907881" y="2249588"/>
            <a:ext cx="294699" cy="1827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11" name="矩形 10"/>
          <p:cNvSpPr/>
          <p:nvPr/>
        </p:nvSpPr>
        <p:spPr>
          <a:xfrm>
            <a:off x="6294556" y="2254923"/>
            <a:ext cx="294699" cy="1827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929987" y="1082719"/>
            <a:ext cx="8572500" cy="163891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极差与方差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一组数据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1,5,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2,0,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的极差是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A.5	B.6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C.7	D.8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甲、乙、丙、丁四位选手各射击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次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每人的平均成绩是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方差如下表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-595746" y="2764893"/>
          <a:ext cx="6096000" cy="1071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ocument" r:id="rId3" imgW="3839210" imgH="676910" progId="Word.Document.12">
                  <p:embed/>
                </p:oleObj>
              </mc:Choice>
              <mc:Fallback>
                <p:oleObj name="Document" r:id="rId3" imgW="3839210" imgH="676910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95746" y="2764893"/>
                        <a:ext cx="6096000" cy="10719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>
            <a:spLocks noChangeAspect="1"/>
          </p:cNvSpPr>
          <p:nvPr/>
        </p:nvSpPr>
        <p:spPr>
          <a:xfrm>
            <a:off x="1046559" y="3392352"/>
            <a:ext cx="8572500" cy="163891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则这四人中成绩发挥最稳定的是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甲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乙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丙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丁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一组数据为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:31,30,35,29,30,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则这组数据的方差是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A.22	B.18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	D.4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868722" y="1428035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6" name="矩形 5"/>
          <p:cNvSpPr/>
          <p:nvPr/>
        </p:nvSpPr>
        <p:spPr>
          <a:xfrm>
            <a:off x="4172557" y="3459392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7" name="矩形 6"/>
          <p:cNvSpPr/>
          <p:nvPr/>
        </p:nvSpPr>
        <p:spPr>
          <a:xfrm>
            <a:off x="5717778" y="4054437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578427" y="964708"/>
          <a:ext cx="6096000" cy="640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Document" r:id="rId4" imgW="3836035" imgH="402590" progId="Word.Document.12">
                  <p:embed/>
                </p:oleObj>
              </mc:Choice>
              <mc:Fallback>
                <p:oleObj name="Document" r:id="rId4" imgW="3836035" imgH="402590" progId="Word.Document.12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427" y="964708"/>
                        <a:ext cx="6096000" cy="6406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>
            <a:spLocks noChangeAspect="1"/>
          </p:cNvSpPr>
          <p:nvPr/>
        </p:nvSpPr>
        <p:spPr>
          <a:xfrm>
            <a:off x="483177" y="1285020"/>
            <a:ext cx="8572500" cy="195284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极差与方差的应用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某校举办了一次禁毒知识竞赛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为了评价甲、乙两班学生竞赛成绩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现分别从这两班随机抽取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名学生的成绩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他们的成绩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单位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如下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甲班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:90</a:t>
            </a:r>
            <a:r>
              <a:rPr lang="zh-CN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r>
              <a:rPr lang="zh-CN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r>
              <a:rPr lang="zh-CN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r>
              <a:rPr lang="zh-CN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乙班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:100</a:t>
            </a:r>
            <a:r>
              <a:rPr lang="zh-CN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zh-CN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r>
              <a:rPr lang="zh-CN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r>
              <a:rPr lang="zh-CN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则下列说法正确的是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483177" y="3158081"/>
          <a:ext cx="6096000" cy="2562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Document" r:id="rId6" imgW="3839210" imgH="1616710" progId="Word.Document.12">
                  <p:embed/>
                </p:oleObj>
              </mc:Choice>
              <mc:Fallback>
                <p:oleObj name="Document" r:id="rId6" imgW="3839210" imgH="1616710" progId="Word.Document.12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177" y="3158081"/>
                        <a:ext cx="6096000" cy="25624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/>
          <p:nvPr/>
        </p:nvSpPr>
        <p:spPr>
          <a:xfrm>
            <a:off x="6127315" y="964709"/>
            <a:ext cx="305316" cy="4441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6" name="直接连接符 5"/>
          <p:cNvCxnSpPr/>
          <p:nvPr/>
        </p:nvCxnSpPr>
        <p:spPr>
          <a:xfrm>
            <a:off x="6127315" y="1408861"/>
            <a:ext cx="3053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2566570" y="2882261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71500" y="1058270"/>
            <a:ext cx="8572500" cy="38318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在某次射击训练中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甲、乙、丙、丁四位选手各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次射击成绩的平均数和方差如下表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420091" y="1545166"/>
          <a:ext cx="6096000" cy="14123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Document" r:id="rId3" imgW="3839210" imgH="891540" progId="Word.Document.12">
                  <p:embed/>
                </p:oleObj>
              </mc:Choice>
              <mc:Fallback>
                <p:oleObj name="Document" r:id="rId3" imgW="3839210" imgH="891540" progId="Word.Document.12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0091" y="1545166"/>
                        <a:ext cx="6096000" cy="14123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>
            <a:spLocks noChangeAspect="1"/>
          </p:cNvSpPr>
          <p:nvPr/>
        </p:nvSpPr>
        <p:spPr>
          <a:xfrm>
            <a:off x="571500" y="2440624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则这四人中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成绩波动比较大的是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甲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乙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丙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丁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571500" y="3349724"/>
          <a:ext cx="6096000" cy="1281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Document" r:id="rId5" imgW="3839210" imgH="808990" progId="Word.Document.12">
                  <p:embed/>
                </p:oleObj>
              </mc:Choice>
              <mc:Fallback>
                <p:oleObj name="Document" r:id="rId5" imgW="3839210" imgH="808990" progId="Word.Document.12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3349724"/>
                        <a:ext cx="6096000" cy="12812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矩形 5"/>
          <p:cNvSpPr/>
          <p:nvPr/>
        </p:nvSpPr>
        <p:spPr>
          <a:xfrm>
            <a:off x="3773231" y="2491936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7" name="矩形 6"/>
          <p:cNvSpPr/>
          <p:nvPr/>
        </p:nvSpPr>
        <p:spPr>
          <a:xfrm>
            <a:off x="3253900" y="3990347"/>
            <a:ext cx="519332" cy="2611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8" name="直接连接符 7"/>
          <p:cNvCxnSpPr/>
          <p:nvPr/>
        </p:nvCxnSpPr>
        <p:spPr>
          <a:xfrm>
            <a:off x="3253900" y="4251516"/>
            <a:ext cx="5193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082568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甲、乙两位同学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次数学选拔赛的成绩统计如下表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他们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次考试的总成绩相同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请同学们完成下列问题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524000" y="1960802"/>
          <a:ext cx="6096000" cy="14123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Document" r:id="rId3" imgW="3839210" imgH="891540" progId="Word.Document.12">
                  <p:embed/>
                </p:oleObj>
              </mc:Choice>
              <mc:Fallback>
                <p:oleObj name="Document" r:id="rId3" imgW="3839210" imgH="891540" progId="Word.Document.12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960802"/>
                        <a:ext cx="6096000" cy="14123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>
            <a:spLocks noChangeAspect="1"/>
          </p:cNvSpPr>
          <p:nvPr/>
        </p:nvSpPr>
        <p:spPr>
          <a:xfrm>
            <a:off x="462395" y="2895267"/>
            <a:ext cx="8572500" cy="38318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1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统计表中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甲同学成绩的极差为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462395" y="3244834"/>
          <a:ext cx="6096000" cy="1281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Document" r:id="rId5" imgW="3839210" imgH="808990" progId="Word.Document.12">
                  <p:embed/>
                </p:oleObj>
              </mc:Choice>
              <mc:Fallback>
                <p:oleObj name="Document" r:id="rId5" imgW="3839210" imgH="808990" progId="Word.Document.12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395" y="3244834"/>
                        <a:ext cx="6096000" cy="12812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矩形 5"/>
          <p:cNvSpPr>
            <a:spLocks noChangeAspect="1"/>
          </p:cNvSpPr>
          <p:nvPr/>
        </p:nvSpPr>
        <p:spPr>
          <a:xfrm>
            <a:off x="462395" y="4182064"/>
            <a:ext cx="8572500" cy="38318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3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从平均数和方差的角度分析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甲乙两位同学谁的成绩更稳定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194816" y="2937491"/>
            <a:ext cx="428417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8" name="直接连接符 7"/>
          <p:cNvCxnSpPr/>
          <p:nvPr/>
        </p:nvCxnSpPr>
        <p:spPr>
          <a:xfrm>
            <a:off x="2194816" y="3185174"/>
            <a:ext cx="4284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4816482" y="2946209"/>
            <a:ext cx="428417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0" name="直接连接符 9"/>
          <p:cNvCxnSpPr/>
          <p:nvPr/>
        </p:nvCxnSpPr>
        <p:spPr>
          <a:xfrm>
            <a:off x="4816482" y="3193893"/>
            <a:ext cx="4284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524000" y="1545911"/>
          <a:ext cx="6096000" cy="2242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Document" r:id="rId3" imgW="3839210" imgH="1414145" progId="Word.Document.12">
                  <p:embed/>
                </p:oleObj>
              </mc:Choice>
              <mc:Fallback>
                <p:oleObj name="Document" r:id="rId3" imgW="3839210" imgH="1414145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545911"/>
                        <a:ext cx="6096000" cy="22421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524000" y="1706067"/>
          <a:ext cx="6096000" cy="1921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Document" r:id="rId3" imgW="3839210" imgH="1212850" progId="Word.Document.12">
                  <p:embed/>
                </p:oleObj>
              </mc:Choice>
              <mc:Fallback>
                <p:oleObj name="Document" r:id="rId3" imgW="3839210" imgH="1212850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706067"/>
                        <a:ext cx="6096000" cy="19218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6038975" y="2295930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032756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若一组数据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1,…,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i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的平均数为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方差为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则另一组数据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2,…,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i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的平均数和方差分别为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A.17,2	B.18,2	C.17,3	D.18,3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285750" y="2028745"/>
            <a:ext cx="4037003" cy="3831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如图所示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下列结论中不正确的是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4" name="19ZKSK781.EPS" descr="id:2147497715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592282" y="2377181"/>
            <a:ext cx="3220200" cy="1301201"/>
          </a:xfrm>
          <a:prstGeom prst="rect">
            <a:avLst/>
          </a:prstGeom>
        </p:spPr>
      </p:pic>
      <p:sp>
        <p:nvSpPr>
          <p:cNvPr id="5" name="矩形 4"/>
          <p:cNvSpPr>
            <a:spLocks noChangeAspect="1"/>
          </p:cNvSpPr>
          <p:nvPr/>
        </p:nvSpPr>
        <p:spPr>
          <a:xfrm>
            <a:off x="441613" y="3780842"/>
            <a:ext cx="8572500" cy="1324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组数据的最大数与最小数的差较大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组数据的方差较大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组数据比较稳定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组数据的方差较大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968995" y="1420825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7" name="矩形 6"/>
          <p:cNvSpPr/>
          <p:nvPr/>
        </p:nvSpPr>
        <p:spPr>
          <a:xfrm>
            <a:off x="3761913" y="2101787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420832" y="1172571"/>
            <a:ext cx="8572500" cy="38318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八年级甲、乙两班各派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名学生组队进行五人制足球赛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他们的身高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单位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cm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如下表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524000" y="1960802"/>
          <a:ext cx="6096000" cy="14123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Document" r:id="rId3" imgW="3839210" imgH="891540" progId="Word.Document.12">
                  <p:embed/>
                </p:oleObj>
              </mc:Choice>
              <mc:Fallback>
                <p:oleObj name="Document" r:id="rId3" imgW="3839210" imgH="891540" progId="Word.Document.12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960802"/>
                        <a:ext cx="6096000" cy="14123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703118" y="3166893"/>
          <a:ext cx="6096000" cy="2242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Document" r:id="rId5" imgW="3839210" imgH="1414145" progId="Word.Document.12">
                  <p:embed/>
                </p:oleObj>
              </mc:Choice>
              <mc:Fallback>
                <p:oleObj name="Document" r:id="rId5" imgW="3839210" imgH="1414145" progId="Word.Document.12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118" y="3166893"/>
                        <a:ext cx="6096000" cy="22421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/>
          <p:nvPr/>
        </p:nvSpPr>
        <p:spPr>
          <a:xfrm>
            <a:off x="3382585" y="3536042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492</Words>
  <Application>Microsoft Office PowerPoint</Application>
  <PresentationFormat>全屏显示(16:9)</PresentationFormat>
  <Paragraphs>43</Paragraphs>
  <Slides>13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28" baseType="lpstr">
      <vt:lpstr>Adobe 黑体 Std R</vt:lpstr>
      <vt:lpstr>NEU-BZ-S92</vt:lpstr>
      <vt:lpstr>等线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Document</vt:lpstr>
      <vt:lpstr>文档</vt:lpstr>
      <vt:lpstr>数据的离散程度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2019-05-05T03:44:00Z</dcterms:created>
  <dcterms:modified xsi:type="dcterms:W3CDTF">2023-01-16T13:44:51Z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169AF3C2520C40DE997B2DF2ED4E3EA5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