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7" r:id="rId2"/>
    <p:sldId id="315" r:id="rId3"/>
    <p:sldId id="320" r:id="rId4"/>
    <p:sldId id="321" r:id="rId5"/>
    <p:sldId id="305" r:id="rId6"/>
    <p:sldId id="323" r:id="rId7"/>
    <p:sldId id="322" r:id="rId8"/>
    <p:sldId id="287" r:id="rId9"/>
    <p:sldId id="292" r:id="rId10"/>
    <p:sldId id="311" r:id="rId11"/>
    <p:sldId id="324" r:id="rId12"/>
    <p:sldId id="326" r:id="rId13"/>
    <p:sldId id="294" r:id="rId14"/>
    <p:sldId id="325" r:id="rId15"/>
    <p:sldId id="260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C01"/>
    <a:srgbClr val="A7D559"/>
    <a:srgbClr val="FFFF99"/>
    <a:srgbClr val="CC3300"/>
    <a:srgbClr val="19884E"/>
    <a:srgbClr val="FFCC66"/>
    <a:srgbClr val="FFCC99"/>
    <a:srgbClr val="9AC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331" autoAdjust="0"/>
  </p:normalViewPr>
  <p:slideViewPr>
    <p:cSldViewPr>
      <p:cViewPr>
        <p:scale>
          <a:sx n="100" d="100"/>
          <a:sy n="100" d="100"/>
        </p:scale>
        <p:origin x="-234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33F858-CCF1-4C85-B433-D020E3185DD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F858-CCF1-4C85-B433-D020E3185DD8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C95BF-7C07-4B3F-A9B2-CFE05521871D}" type="slidenum">
              <a:rPr lang="en-US" altLang="zh-CN" smtClean="0">
                <a:latin typeface="Arial" panose="020B0604020202020204" pitchFamily="34" charset="0"/>
              </a:rPr>
              <a:t>10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90B91-A9C7-4BB7-AFDE-F9BA78697A51}" type="slidenum">
              <a:rPr lang="en-US" altLang="zh-CN" smtClean="0">
                <a:latin typeface="Arial" panose="020B0604020202020204" pitchFamily="34" charset="0"/>
              </a:rPr>
              <a:t>11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FBC94-6367-4FA4-AB5D-6CF649758EF5}" type="slidenum">
              <a:rPr lang="en-US" altLang="zh-CN" smtClean="0">
                <a:latin typeface="Arial" panose="020B0604020202020204" pitchFamily="34" charset="0"/>
              </a:rPr>
              <a:t>12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F858-CCF1-4C85-B433-D020E3185DD8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F858-CCF1-4C85-B433-D020E3185DD8}" type="slidenum">
              <a:rPr lang="en-US" altLang="zh-CN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F858-CCF1-4C85-B433-D020E3185DD8}" type="slidenum">
              <a:rPr lang="en-US" altLang="zh-CN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F858-CCF1-4C85-B433-D020E3185DD8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5B0A0-8504-4390-9354-AEE2BD4DB4DA}" type="slidenum">
              <a:rPr lang="en-US" altLang="zh-CN" smtClean="0">
                <a:latin typeface="Arial" panose="020B0604020202020204" pitchFamily="34" charset="0"/>
              </a:rPr>
              <a:t>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DC050-B42F-4FF8-B12E-7AB0A88D7B86}" type="slidenum">
              <a:rPr lang="en-US" altLang="zh-CN" smtClean="0">
                <a:latin typeface="Arial" panose="020B0604020202020204" pitchFamily="34" charset="0"/>
              </a:r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F858-CCF1-4C85-B433-D020E3185DD8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F858-CCF1-4C85-B433-D020E3185DD8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F858-CCF1-4C85-B433-D020E3185DD8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8D015-C6B4-4489-BBF5-06BE38DB8C05}" type="slidenum">
              <a:rPr lang="en-US" altLang="zh-CN" smtClean="0">
                <a:latin typeface="Arial" panose="020B0604020202020204" pitchFamily="34" charset="0"/>
              </a:rPr>
              <a:t>8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81E56-96E2-471D-A2A2-C176CF80B151}" type="slidenum">
              <a:rPr lang="en-US" altLang="zh-CN" smtClean="0">
                <a:latin typeface="Arial" panose="020B0604020202020204" pitchFamily="34" charset="0"/>
              </a:rPr>
              <a:t>9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819416"/>
            <a:ext cx="9144000" cy="773579"/>
          </a:xfrm>
        </p:spPr>
        <p:txBody>
          <a:bodyPr/>
          <a:lstStyle/>
          <a:p>
            <a:r>
              <a:rPr lang="en-US" altLang="zh-CN" sz="4800" b="1" dirty="0"/>
              <a:t>Home to Many Cultures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100" y="990664"/>
            <a:ext cx="7545579" cy="1325880"/>
          </a:xfrm>
        </p:spPr>
        <p:txBody>
          <a:bodyPr/>
          <a:lstStyle/>
          <a:p>
            <a:r>
              <a:rPr lang="en-US" altLang="zh-CN" sz="4000" dirty="0" smtClean="0"/>
              <a:t>Unit 8 Culture Shapes Us 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0" y="495296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0" y="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Exercise</a:t>
            </a:r>
            <a:r>
              <a:rPr lang="en-US" altLang="zh-CN" sz="3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685800" y="1828800"/>
            <a:ext cx="7924800" cy="42934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1. He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came back from_______(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Canada)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three years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ago,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but he keeps in touch with his_________(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Canada)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friends.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2. If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you could travel to only one__________(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Europe) country,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which one would you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choose?</a:t>
            </a:r>
            <a:endParaRPr lang="en-US" altLang="zh-CN" sz="26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3. He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wonders what this means for the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future of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________(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Asia)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markets.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57600" y="1981200"/>
            <a:ext cx="13716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Canada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57800" y="2514600"/>
            <a:ext cx="16002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Canadian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81600" y="3657600"/>
            <a:ext cx="17526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European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76400" y="5486400"/>
            <a:ext cx="12954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Asian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534400" cy="457200"/>
          </a:xfrm>
        </p:spPr>
        <p:txBody>
          <a:bodyPr/>
          <a:lstStyle/>
          <a:p>
            <a:pPr algn="l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correct forms of the given words.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0" y="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Exercise</a:t>
            </a: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609600" y="1600200"/>
            <a:ext cx="79248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4. Understanding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cultural __________(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difference)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is very important for companies involved in international business.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5. I’d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like to take you to our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city’s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_______(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centre)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park.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38600" y="1752600"/>
            <a:ext cx="16764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differences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81600" y="3505200"/>
            <a:ext cx="13716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central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228600" y="4572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Exercise</a:t>
            </a: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762000" y="1430338"/>
            <a:ext cx="815340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用所给词的适当形式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填空。</a:t>
            </a:r>
            <a:endParaRPr lang="en-US" altLang="zh-CN" sz="26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1. The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rest of his life _____ 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be)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spent in the United States. The rest of students in our class ___________ 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pass)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the exam already.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2. He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___________ 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respect)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by everyone for his honesty.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3. Our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teacher told us that the earth _____ 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go)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around the sun.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4. Mike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invited me ______ (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see)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a film this evening.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86200" y="2133600"/>
            <a:ext cx="6858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62600" y="2743200"/>
            <a:ext cx="22860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have passed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3927475"/>
            <a:ext cx="22860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is respected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4419600"/>
            <a:ext cx="9906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goes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5638800"/>
            <a:ext cx="11430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to see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381000" y="381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Discussion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066800" y="1600200"/>
            <a:ext cx="6934200" cy="2438400"/>
            <a:chOff x="990600" y="1577340"/>
            <a:chExt cx="7439025" cy="56083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5608318"/>
            </a:xfrm>
            <a:prstGeom prst="wedgeRoundRectCallout">
              <a:avLst>
                <a:gd name="adj1" fmla="val 49254"/>
                <a:gd name="adj2" fmla="val 66186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1295400" y="1805939"/>
              <a:ext cx="6934200" cy="516756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Imagine that you come from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Canada,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is your first time to China. This is a good chance to talk with your Chinese friends.</a:t>
              </a:r>
            </a:p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(About your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nation, culture,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way of understanding or living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habits)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4648200"/>
            <a:ext cx="3810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 txBox="1"/>
          <p:nvPr/>
        </p:nvSpPr>
        <p:spPr bwMode="auto">
          <a:xfrm>
            <a:off x="228600" y="2286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Project</a:t>
            </a: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43200"/>
            <a:ext cx="4638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6934200" cy="1143000"/>
          </a:xfrm>
        </p:spPr>
        <p:txBody>
          <a:bodyPr/>
          <a:lstStyle/>
          <a:p>
            <a:pPr algn="l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List some Chinese traditional customs. Try to find some similarities and differences between Chinese and other cultures.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6400" y="3124200"/>
            <a:ext cx="62484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Write an e-mail about some similarities and differences between China and Canada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 algn="l">
              <a:lnSpc>
                <a:spcPct val="150000"/>
              </a:lnSpc>
              <a:defRPr/>
            </a:pPr>
            <a:r>
              <a:rPr lang="en-US" altLang="zh-CN" sz="2400" dirty="0" smtClean="0">
                <a:ea typeface="黑体" panose="02010609060101010101" pitchFamily="49" charset="-122"/>
              </a:rPr>
              <a:t>1. To review some words about countries and people.</a:t>
            </a:r>
          </a:p>
          <a:p>
            <a:pPr marL="342900" indent="-342900" algn="l">
              <a:lnSpc>
                <a:spcPct val="150000"/>
              </a:lnSpc>
              <a:defRPr/>
            </a:pPr>
            <a:r>
              <a:rPr lang="en-US" altLang="zh-CN" sz="2400" dirty="0" smtClean="0">
                <a:ea typeface="黑体" panose="02010609060101010101" pitchFamily="49" charset="-122"/>
              </a:rPr>
              <a:t>2. To learn about expressions of describing numbers.</a:t>
            </a:r>
          </a:p>
          <a:p>
            <a:pPr marL="342900" indent="-342900" algn="l">
              <a:lnSpc>
                <a:spcPct val="150000"/>
              </a:lnSpc>
              <a:defRPr/>
            </a:pPr>
            <a:r>
              <a:rPr lang="en-US" altLang="zh-CN" sz="2400" dirty="0" smtClean="0">
                <a:ea typeface="黑体" panose="02010609060101010101" pitchFamily="49" charset="-122"/>
              </a:rPr>
              <a:t>3. To learn about how to describe numbers and different cultures.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0" y="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057400"/>
            <a:ext cx="3087512" cy="2286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0215" y="2057401"/>
            <a:ext cx="2877585" cy="228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0400" y="2057400"/>
            <a:ext cx="2943054" cy="228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" y="4495800"/>
            <a:ext cx="2971800" cy="21162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0400" y="4495800"/>
            <a:ext cx="2976563" cy="21096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48400" y="4495800"/>
            <a:ext cx="2846363" cy="21513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57200" y="1143000"/>
            <a:ext cx="4785293" cy="822960"/>
          </a:xfrm>
        </p:spPr>
        <p:txBody>
          <a:bodyPr/>
          <a:lstStyle/>
          <a:p>
            <a:r>
              <a:rPr lang="zh-CN" altLang="en-US" sz="3200" b="1" dirty="0" smtClean="0"/>
              <a:t>加拿大风光</a:t>
            </a:r>
            <a:endParaRPr lang="zh-CN" altLang="en-US" sz="32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0" y="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Talk about it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Picture 4" descr="20041028171733@kuanghuan-minz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09800"/>
            <a:ext cx="3962400" cy="297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393569" cy="63937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there different cultures in one country?</a:t>
            </a:r>
            <a:b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0" y="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New words 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200" y="1447800"/>
            <a:ext cx="6705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 1. 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percent    </a:t>
            </a:r>
            <a:r>
              <a:rPr lang="en-US" altLang="zh-CN" sz="2800" i="1" dirty="0">
                <a:latin typeface="+mj-lt"/>
                <a:ea typeface="黑体" panose="02010609060101010101" pitchFamily="49" charset="-122"/>
              </a:rPr>
              <a:t>n.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latin typeface="+mj-lt"/>
                <a:ea typeface="黑体" panose="02010609060101010101" pitchFamily="49" charset="-122"/>
              </a:rPr>
              <a:t>百分之</a:t>
            </a:r>
            <a:r>
              <a:rPr lang="en-US" altLang="zh-CN" sz="2800" dirty="0" smtClean="0">
                <a:latin typeface="+mj-lt"/>
                <a:ea typeface="黑体" panose="02010609060101010101" pitchFamily="49" charset="-122"/>
              </a:rPr>
              <a:t>......</a:t>
            </a:r>
            <a:endParaRPr lang="en-US" altLang="zh-CN" sz="2800" dirty="0">
              <a:latin typeface="+mj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  2. central   </a:t>
            </a:r>
            <a:r>
              <a:rPr lang="en-US" altLang="zh-CN" sz="2800" i="1" dirty="0">
                <a:latin typeface="+mj-lt"/>
                <a:ea typeface="黑体" panose="02010609060101010101" pitchFamily="49" charset="-122"/>
              </a:rPr>
              <a:t>adj.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中部</a:t>
            </a:r>
            <a:r>
              <a:rPr lang="zh-CN" altLang="en-US" sz="2800" dirty="0" smtClean="0">
                <a:latin typeface="+mj-lt"/>
                <a:ea typeface="黑体" panose="02010609060101010101" pitchFamily="49" charset="-122"/>
              </a:rPr>
              <a:t>的，中间</a:t>
            </a: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的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  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3. immigrant  </a:t>
            </a:r>
            <a:r>
              <a:rPr lang="en-US" altLang="zh-CN" sz="2800" i="1" dirty="0">
                <a:latin typeface="+mj-lt"/>
                <a:ea typeface="黑体" panose="02010609060101010101" pitchFamily="49" charset="-122"/>
              </a:rPr>
              <a:t>n. </a:t>
            </a: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移民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  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4. according to   </a:t>
            </a:r>
            <a:r>
              <a:rPr lang="en-US" altLang="zh-CN" sz="2800" i="1" dirty="0">
                <a:latin typeface="+mj-lt"/>
                <a:ea typeface="黑体" panose="02010609060101010101" pitchFamily="49" charset="-122"/>
              </a:rPr>
              <a:t>prep. </a:t>
            </a:r>
            <a:r>
              <a:rPr lang="zh-CN" altLang="en-US" sz="2800" dirty="0" smtClean="0">
                <a:latin typeface="+mj-lt"/>
                <a:ea typeface="黑体" panose="02010609060101010101" pitchFamily="49" charset="-122"/>
              </a:rPr>
              <a:t>根据；依据</a:t>
            </a:r>
            <a:endParaRPr lang="zh-CN" altLang="en-US" sz="2800" dirty="0">
              <a:latin typeface="+mj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  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5. official  </a:t>
            </a:r>
            <a:r>
              <a:rPr lang="en-US" altLang="zh-CN" sz="2800" i="1" dirty="0">
                <a:latin typeface="+mj-lt"/>
                <a:ea typeface="黑体" panose="02010609060101010101" pitchFamily="49" charset="-122"/>
              </a:rPr>
              <a:t>adj.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官方</a:t>
            </a:r>
            <a:r>
              <a:rPr lang="zh-CN" altLang="en-US" sz="2800" dirty="0" smtClean="0">
                <a:latin typeface="+mj-lt"/>
                <a:ea typeface="黑体" panose="02010609060101010101" pitchFamily="49" charset="-122"/>
              </a:rPr>
              <a:t>的；正式</a:t>
            </a: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的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zh-CN" altLang="en-US" sz="2800" dirty="0">
                <a:latin typeface="+mj-lt"/>
                <a:ea typeface="黑体" panose="02010609060101010101" pitchFamily="49" charset="-122"/>
              </a:rPr>
              <a:t>  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6. custom  </a:t>
            </a:r>
            <a:r>
              <a:rPr lang="en-US" altLang="zh-CN" sz="2800" i="1" dirty="0">
                <a:latin typeface="+mj-lt"/>
                <a:ea typeface="黑体" panose="02010609060101010101" pitchFamily="49" charset="-122"/>
              </a:rPr>
              <a:t>n.</a:t>
            </a:r>
            <a:r>
              <a:rPr lang="en-US" altLang="zh-CN" sz="2800" dirty="0"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latin typeface="+mj-lt"/>
                <a:ea typeface="黑体" panose="02010609060101010101" pitchFamily="49" charset="-122"/>
              </a:rPr>
              <a:t>习惯；习俗；风俗</a:t>
            </a:r>
            <a:endParaRPr lang="zh-CN" altLang="en-US" sz="2800" dirty="0"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0" y="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" y="2325688"/>
            <a:ext cx="80772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CN" sz="2800" dirty="0" smtClean="0">
                <a:latin typeface="+mn-lt"/>
              </a:rPr>
              <a:t>1.What </a:t>
            </a:r>
            <a:r>
              <a:rPr lang="en-US" altLang="zh-CN" sz="2800" dirty="0">
                <a:latin typeface="+mn-lt"/>
              </a:rPr>
              <a:t>percent of Canadians are from the First </a:t>
            </a:r>
            <a:r>
              <a:rPr lang="en-US" altLang="zh-CN" sz="2800" dirty="0" smtClean="0">
                <a:latin typeface="+mn-lt"/>
              </a:rPr>
              <a:t>Nations?</a:t>
            </a:r>
            <a:endParaRPr lang="en-US" altLang="zh-CN" sz="2800" dirty="0">
              <a:latin typeface="+mn-lt"/>
            </a:endParaRPr>
          </a:p>
          <a:p>
            <a:pPr marL="514350" indent="-514350">
              <a:defRPr/>
            </a:pPr>
            <a:endParaRPr lang="en-US" altLang="zh-CN" sz="2800" dirty="0">
              <a:latin typeface="+mn-lt"/>
            </a:endParaRPr>
          </a:p>
          <a:p>
            <a:pPr marL="514350" indent="-514350">
              <a:defRPr/>
            </a:pPr>
            <a:r>
              <a:rPr lang="en-US" altLang="zh-CN" sz="2800" dirty="0" smtClean="0">
                <a:latin typeface="+mn-lt"/>
              </a:rPr>
              <a:t>2. What </a:t>
            </a:r>
            <a:r>
              <a:rPr lang="en-US" altLang="zh-CN" sz="2800" dirty="0">
                <a:latin typeface="+mn-lt"/>
              </a:rPr>
              <a:t>languages do most immigrants to Canada </a:t>
            </a:r>
            <a:r>
              <a:rPr lang="en-US" altLang="zh-CN" sz="2800" dirty="0" smtClean="0">
                <a:latin typeface="+mn-lt"/>
              </a:rPr>
              <a:t>speak?</a:t>
            </a:r>
            <a:endParaRPr lang="en-US" altLang="zh-CN" sz="2800" dirty="0">
              <a:latin typeface="+mn-lt"/>
            </a:endParaRPr>
          </a:p>
          <a:p>
            <a:pPr marL="514350" indent="-514350">
              <a:defRPr/>
            </a:pPr>
            <a:endParaRPr lang="en-US" altLang="zh-CN" sz="2800" dirty="0">
              <a:latin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90600" y="3124200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Three percent.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90600" y="4608513"/>
            <a:ext cx="76200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The language of their first country and English or French.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063164" cy="1325880"/>
          </a:xfrm>
        </p:spPr>
        <p:txBody>
          <a:bodyPr/>
          <a:lstStyle/>
          <a:p>
            <a:r>
              <a:rPr lang="en-US" altLang="zh-CN" dirty="0" smtClean="0"/>
              <a:t>Read and answer the questions:</a:t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228600" y="2286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Reading</a:t>
            </a:r>
            <a:r>
              <a:rPr lang="en-US" altLang="zh-CN" sz="4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4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000" y="1371600"/>
            <a:ext cx="8229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200000"/>
              </a:lnSpc>
              <a:defRPr/>
            </a:pPr>
            <a:r>
              <a:rPr lang="en-US" altLang="zh-CN" sz="2800" dirty="0" smtClean="0">
                <a:latin typeface="+mn-lt"/>
              </a:rPr>
              <a:t>3. Why </a:t>
            </a:r>
            <a:r>
              <a:rPr lang="en-US" altLang="zh-CN" sz="2800" dirty="0">
                <a:latin typeface="+mn-lt"/>
              </a:rPr>
              <a:t>are there many cultures in </a:t>
            </a:r>
            <a:r>
              <a:rPr lang="en-US" altLang="zh-CN" sz="2800" dirty="0" smtClean="0">
                <a:latin typeface="+mn-lt"/>
              </a:rPr>
              <a:t>Canada?</a:t>
            </a:r>
            <a:endParaRPr lang="en-US" altLang="zh-CN" sz="2800" dirty="0">
              <a:latin typeface="+mn-lt"/>
            </a:endParaRPr>
          </a:p>
          <a:p>
            <a:pPr marL="514350" indent="-514350">
              <a:lnSpc>
                <a:spcPct val="200000"/>
              </a:lnSpc>
              <a:defRPr/>
            </a:pPr>
            <a:endParaRPr lang="en-US" altLang="zh-CN" sz="2800" dirty="0">
              <a:latin typeface="+mn-lt"/>
            </a:endParaRPr>
          </a:p>
          <a:p>
            <a:pPr indent="-514350">
              <a:defRPr/>
            </a:pPr>
            <a:r>
              <a:rPr lang="en-US" altLang="zh-CN" sz="2800" dirty="0" smtClean="0">
                <a:latin typeface="+mn-lt"/>
              </a:rPr>
              <a:t>4. What’s </a:t>
            </a:r>
            <a:r>
              <a:rPr lang="en-US" altLang="zh-CN" sz="2800" dirty="0">
                <a:latin typeface="+mn-lt"/>
              </a:rPr>
              <a:t>the Canadian way of understanding the </a:t>
            </a:r>
            <a:r>
              <a:rPr lang="en-US" altLang="zh-CN" sz="2800" dirty="0" smtClean="0">
                <a:latin typeface="+mn-lt"/>
              </a:rPr>
              <a:t>world?</a:t>
            </a:r>
            <a:endParaRPr lang="en-US" altLang="zh-CN" sz="2800" dirty="0">
              <a:latin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66800" y="2133600"/>
            <a:ext cx="7086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many immigrants from every part of the world come to Canada.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90600" y="4191000"/>
            <a:ext cx="69342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It’s that people should respect and accept one another and help one another.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0" y="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矩形 7"/>
          <p:cNvSpPr>
            <a:spLocks noChangeArrowheads="1"/>
          </p:cNvSpPr>
          <p:nvPr/>
        </p:nvSpPr>
        <p:spPr bwMode="auto">
          <a:xfrm>
            <a:off x="990600" y="1371600"/>
            <a:ext cx="76200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1. The </a:t>
            </a:r>
            <a:r>
              <a:rPr lang="en-US" altLang="zh-CN" sz="2800" dirty="0">
                <a:latin typeface="Times New Roman" panose="02020603050405020304" pitchFamily="18" charset="0"/>
              </a:rPr>
              <a:t>rest are from every part of the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world: Asia, Africa, </a:t>
            </a:r>
            <a:r>
              <a:rPr lang="en-US" altLang="zh-CN" sz="2800" dirty="0">
                <a:latin typeface="Times New Roman" panose="02020603050405020304" pitchFamily="18" charset="0"/>
              </a:rPr>
              <a:t>Central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America, </a:t>
            </a:r>
            <a:r>
              <a:rPr lang="en-US" altLang="zh-CN" sz="2800" dirty="0">
                <a:latin typeface="Times New Roman" panose="02020603050405020304" pitchFamily="18" charset="0"/>
              </a:rPr>
              <a:t>South America and other European countries.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2971800"/>
            <a:ext cx="7162800" cy="2667000"/>
            <a:chOff x="990600" y="35052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5052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3631474"/>
              <a:ext cx="7010400" cy="7395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-514350">
                <a:defRPr/>
              </a:pP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 </a:t>
              </a: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      rest  </a:t>
              </a:r>
              <a:r>
                <a:rPr lang="en-US" altLang="zh-CN" sz="2600" i="1" dirty="0">
                  <a:latin typeface="+mn-lt"/>
                  <a:ea typeface="黑体" panose="02010609060101010101" pitchFamily="49" charset="-122"/>
                </a:rPr>
                <a:t>n. 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表示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“剩余部分”，可以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指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人，也可以指物，常用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搭配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为：</a:t>
              </a: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the 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rest of the +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名词。</a:t>
              </a:r>
              <a:endParaRPr lang="zh-CN" altLang="en-US" sz="2600" dirty="0"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43000" y="4191000"/>
            <a:ext cx="71628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      当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the rest 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或 “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the rest of the +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名词” 作主语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时，谓语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动词的数要与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the rest 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所表示的名词的数保持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一致。</a:t>
            </a:r>
            <a:endParaRPr lang="zh-CN" altLang="en-US" sz="26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0" y="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1066800" y="1447800"/>
            <a:ext cx="7467600" cy="164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According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to a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survey,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number of European immigrants dropped from 90 percent to 25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percent, ....... 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3200400"/>
            <a:ext cx="7162800" cy="2362200"/>
            <a:chOff x="990600" y="39624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24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400" dirty="0" smtClean="0">
                  <a:latin typeface="Times New Roman" panose="02020603050405020304" pitchFamily="18" charset="0"/>
                </a:rPr>
                <a:t>  </a:t>
              </a:r>
              <a:endParaRPr kumimoji="1"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4115364"/>
              <a:ext cx="7010400" cy="892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-514350">
                <a:defRPr/>
              </a:pPr>
              <a:r>
                <a:rPr lang="en-US" altLang="zh-CN" sz="2800" dirty="0" smtClean="0">
                  <a:latin typeface="+mn-lt"/>
                  <a:ea typeface="黑体" panose="02010609060101010101" pitchFamily="49" charset="-122"/>
                </a:rPr>
                <a:t>      1) </a:t>
              </a:r>
              <a:r>
                <a:rPr lang="en-US" altLang="zh-CN" sz="2800" dirty="0">
                  <a:latin typeface="+mn-lt"/>
                  <a:ea typeface="黑体" panose="02010609060101010101" pitchFamily="49" charset="-122"/>
                </a:rPr>
                <a:t>according to…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 “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根据</a:t>
              </a:r>
              <a:r>
                <a:rPr lang="en-US" altLang="zh-CN" sz="2800" dirty="0" smtClean="0">
                  <a:latin typeface="+mn-lt"/>
                  <a:ea typeface="黑体" panose="02010609060101010101" pitchFamily="49" charset="-122"/>
                </a:rPr>
                <a:t>......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”，后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加名词或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代词，用作状语</a:t>
              </a:r>
              <a:r>
                <a:rPr lang="en-US" altLang="zh-CN" sz="2800" dirty="0" smtClean="0">
                  <a:latin typeface="+mn-lt"/>
                  <a:ea typeface="黑体" panose="02010609060101010101" pitchFamily="49" charset="-122"/>
                </a:rPr>
                <a:t>,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多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用于句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首。</a:t>
              </a:r>
              <a:endPara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43000" y="4267200"/>
            <a:ext cx="69342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   2)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number of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“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......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的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数量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”，作主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语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时，谓语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动词使用单数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形式。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681</Words>
  <Application>Microsoft Office PowerPoint</Application>
  <PresentationFormat>全屏显示(4:3)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8 Culture Shapes Us </vt:lpstr>
      <vt:lpstr>PowerPoint 演示文稿</vt:lpstr>
      <vt:lpstr>PowerPoint 演示文稿</vt:lpstr>
      <vt:lpstr>Why are there different cultures in one country? </vt:lpstr>
      <vt:lpstr>PowerPoint 演示文稿</vt:lpstr>
      <vt:lpstr>Read and answer the questions: </vt:lpstr>
      <vt:lpstr>PowerPoint 演示文稿</vt:lpstr>
      <vt:lpstr>PowerPoint 演示文稿</vt:lpstr>
      <vt:lpstr>PowerPoint 演示文稿</vt:lpstr>
      <vt:lpstr>Fill in the blanks with correct forms of the given words. </vt:lpstr>
      <vt:lpstr>PowerPoint 演示文稿</vt:lpstr>
      <vt:lpstr>PowerPoint 演示文稿</vt:lpstr>
      <vt:lpstr>PowerPoint 演示文稿</vt:lpstr>
      <vt:lpstr>Work in groups. List some Chinese traditional customs. Try to find some similarities and differences between Chinese and other cultures.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2017-09-12T15:53:00Z</dcterms:created>
  <dcterms:modified xsi:type="dcterms:W3CDTF">2023-01-16T13:45:13Z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B148DAA603CC4C9C86DA6D7B48B981C7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