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1" r:id="rId2"/>
    <p:sldId id="290" r:id="rId3"/>
    <p:sldId id="270" r:id="rId4"/>
    <p:sldId id="307" r:id="rId5"/>
    <p:sldId id="349" r:id="rId6"/>
    <p:sldId id="386" r:id="rId7"/>
    <p:sldId id="388" r:id="rId8"/>
    <p:sldId id="387" r:id="rId9"/>
    <p:sldId id="311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71" r:id="rId18"/>
    <p:sldId id="372" r:id="rId19"/>
    <p:sldId id="376" r:id="rId20"/>
    <p:sldId id="377" r:id="rId21"/>
    <p:sldId id="396" r:id="rId22"/>
    <p:sldId id="384" r:id="rId23"/>
    <p:sldId id="381" r:id="rId24"/>
    <p:sldId id="382" r:id="rId25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659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98C599-D84F-4F8E-A026-E08990335EB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17AA361-9E89-4A20-8A71-8FDE686AF4F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A361-9E89-4A20-8A71-8FDE686AF4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620AB-8017-4A55-BA82-8AB2A1EA56F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03ACF-AA84-4CE9-BBD8-A6555867BF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7965-791C-49C0-A026-C1390423E7B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70D4A-43C6-4FB8-95A4-38A7D4F9A8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9B98-721C-4BB4-A59B-456A4B82050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181C2-E22B-4BD2-B9E9-5FC0B4A42C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562E-D301-4FAB-A3AF-AE86466EBA7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1900-9F1A-4A13-A8BE-836EB73694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01647-01C2-4303-8E2A-BC41C9F2747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9B785-7325-4FED-A535-9796F2372C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41DB0-0D2B-44DF-8F75-3552E369310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D765C-FA1D-4C8E-8081-D6F052F743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37DC-8A6D-4B9D-A63D-91DDAC45831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8C70E-7D1E-4468-BDE2-059D77B3F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CB91-2A13-46ED-A89A-0333A3EB7E1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CA2A1-06FF-40E1-9782-DB6A8DE5CF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6E9B0-D18C-4F6C-B2F1-088755B0E69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6C261-80E4-4EE9-8F7F-8BF06FAB99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FA7A-8030-43E7-A000-3F6BEE69949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CE82-CD18-4DEC-9F03-F2604F4269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B7A8-D691-4BCD-BD85-6B393782E50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6286D-9251-44B2-87C1-F27E9CACFE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888ECC-C635-48A1-B81A-454CE2A672D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C07CB6-8677-497A-AD01-F33D200F46E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2.What%20are%20you%20doing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3.Le's%20do%20it.mp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What%20are%20you%20doing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1.What%20do%20they%20see%20on%20the%20train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1111</a:t>
            </a:r>
            <a:endParaRPr lang="zh-CN" altLang="en-US" dirty="0"/>
          </a:p>
        </p:txBody>
      </p:sp>
      <p:pic>
        <p:nvPicPr>
          <p:cNvPr id="3075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7475" y="5367338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732712" y="3409183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88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888756"/>
            <a:ext cx="9144000" cy="716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2 What Are You Doing?</a:t>
            </a:r>
            <a:endParaRPr lang="zh-CN" altLang="en-US" sz="44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3108" name="TextBox 3"/>
          <p:cNvSpPr txBox="1">
            <a:spLocks noChangeArrowheads="1"/>
          </p:cNvSpPr>
          <p:nvPr/>
        </p:nvSpPr>
        <p:spPr bwMode="auto">
          <a:xfrm>
            <a:off x="465138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Unit 1 Going to Beijing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09" name="TextBox 4"/>
          <p:cNvSpPr txBox="1">
            <a:spLocks noChangeArrowheads="1"/>
          </p:cNvSpPr>
          <p:nvPr/>
        </p:nvSpPr>
        <p:spPr bwMode="auto">
          <a:xfrm>
            <a:off x="3236113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sp>
        <p:nvSpPr>
          <p:cNvPr id="22" name="矩形 21"/>
          <p:cNvSpPr/>
          <p:nvPr/>
        </p:nvSpPr>
        <p:spPr>
          <a:xfrm>
            <a:off x="4417059" y="576659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17"/>
          <p:cNvSpPr txBox="1">
            <a:spLocks noChangeArrowheads="1"/>
          </p:cNvSpPr>
          <p:nvPr/>
        </p:nvSpPr>
        <p:spPr bwMode="auto">
          <a:xfrm>
            <a:off x="2765425" y="1350963"/>
            <a:ext cx="4352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Some boys and girls are playing there.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一些男孩和女孩正在那里玩。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31863" y="13890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3" name="文本框 19"/>
          <p:cNvSpPr txBox="1">
            <a:spLocks noChangeArrowheads="1"/>
          </p:cNvSpPr>
          <p:nvPr/>
        </p:nvSpPr>
        <p:spPr bwMode="auto">
          <a:xfrm>
            <a:off x="1436688" y="1411288"/>
            <a:ext cx="131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4</a:t>
            </a:r>
            <a:endParaRPr kumimoji="1" lang="zh-CN" altLang="en-US" sz="20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2294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600" y="1274763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239963" y="2595563"/>
            <a:ext cx="4078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This boy is Tom.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这个男孩是汤姆。</a:t>
            </a:r>
          </a:p>
        </p:txBody>
      </p:sp>
      <p:sp>
        <p:nvSpPr>
          <p:cNvPr id="12296" name="文本框 19"/>
          <p:cNvSpPr txBox="1">
            <a:spLocks noChangeArrowheads="1"/>
          </p:cNvSpPr>
          <p:nvPr/>
        </p:nvSpPr>
        <p:spPr bwMode="auto">
          <a:xfrm>
            <a:off x="1454150" y="2811463"/>
            <a:ext cx="81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例句：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267075" y="3103563"/>
            <a:ext cx="208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toy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玩具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buy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买</a:t>
            </a:r>
          </a:p>
        </p:txBody>
      </p:sp>
      <p:sp>
        <p:nvSpPr>
          <p:cNvPr id="12298" name="文本框 19"/>
          <p:cNvSpPr txBox="1">
            <a:spLocks noChangeArrowheads="1"/>
          </p:cNvSpPr>
          <p:nvPr/>
        </p:nvSpPr>
        <p:spPr bwMode="auto">
          <a:xfrm>
            <a:off x="1457325" y="3305175"/>
            <a:ext cx="192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形近词记忆法：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255963" y="3636963"/>
            <a:ext cx="1389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girl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女孩</a:t>
            </a:r>
          </a:p>
        </p:txBody>
      </p:sp>
      <p:sp>
        <p:nvSpPr>
          <p:cNvPr id="12300" name="文本框 19"/>
          <p:cNvSpPr txBox="1">
            <a:spLocks noChangeArrowheads="1"/>
          </p:cNvSpPr>
          <p:nvPr/>
        </p:nvSpPr>
        <p:spPr bwMode="auto">
          <a:xfrm>
            <a:off x="1446213" y="3838575"/>
            <a:ext cx="184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对应词记忆法：</a:t>
            </a:r>
          </a:p>
        </p:txBody>
      </p:sp>
      <p:sp>
        <p:nvSpPr>
          <p:cNvPr id="12301" name="文本框 17"/>
          <p:cNvSpPr txBox="1">
            <a:spLocks noChangeArrowheads="1"/>
          </p:cNvSpPr>
          <p:nvPr/>
        </p:nvSpPr>
        <p:spPr bwMode="auto">
          <a:xfrm>
            <a:off x="1455738" y="2119313"/>
            <a:ext cx="27209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boy /bɔɪ/ 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男孩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2302" name="文本框 17"/>
          <p:cNvSpPr txBox="1">
            <a:spLocks noChangeArrowheads="1"/>
          </p:cNvSpPr>
          <p:nvPr/>
        </p:nvSpPr>
        <p:spPr bwMode="auto">
          <a:xfrm>
            <a:off x="1444625" y="4154488"/>
            <a:ext cx="28289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girl /ɡɜːl/ 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女孩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243138" y="4672013"/>
            <a:ext cx="5372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This girl is so beautiful.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这个女孩很漂亮。</a:t>
            </a:r>
          </a:p>
        </p:txBody>
      </p:sp>
      <p:sp>
        <p:nvSpPr>
          <p:cNvPr id="12304" name="文本框 19"/>
          <p:cNvSpPr txBox="1">
            <a:spLocks noChangeArrowheads="1"/>
          </p:cNvSpPr>
          <p:nvPr/>
        </p:nvSpPr>
        <p:spPr bwMode="auto">
          <a:xfrm>
            <a:off x="1457325" y="4873625"/>
            <a:ext cx="81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例句：</a:t>
            </a: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3025775" y="5351463"/>
            <a:ext cx="6213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boy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是男孩，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girl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是女孩；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children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孩子们很顽皮；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是男人，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woman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是女人；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people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people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是人们。</a:t>
            </a:r>
          </a:p>
        </p:txBody>
      </p:sp>
      <p:grpSp>
        <p:nvGrpSpPr>
          <p:cNvPr id="12306" name="组合 2"/>
          <p:cNvGrpSpPr/>
          <p:nvPr/>
        </p:nvGrpSpPr>
        <p:grpSpPr bwMode="auto">
          <a:xfrm>
            <a:off x="1489075" y="5422900"/>
            <a:ext cx="1643063" cy="407988"/>
            <a:chOff x="487410" y="3997461"/>
            <a:chExt cx="1643340" cy="407155"/>
          </a:xfrm>
        </p:grpSpPr>
        <p:sp>
          <p:nvSpPr>
            <p:cNvPr id="12308" name="TextBox 10"/>
            <p:cNvSpPr txBox="1">
              <a:spLocks noChangeArrowheads="1"/>
            </p:cNvSpPr>
            <p:nvPr/>
          </p:nvSpPr>
          <p:spPr bwMode="auto">
            <a:xfrm>
              <a:off x="714375" y="4005263"/>
              <a:ext cx="1416375" cy="39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309" name="图片 29" descr="花盆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87410" y="3997461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07" name="Picture 2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250" y="2390775"/>
            <a:ext cx="2541588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571500" y="1312863"/>
            <a:ext cx="670242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3105" indent="-713105" defTabSz="446405"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Jenny, what are you doing now?</a:t>
            </a:r>
          </a:p>
          <a:p>
            <a:pPr marL="713105" indent="-713105" defTabSz="446405"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drawing a picture. What are you doing?</a:t>
            </a:r>
          </a:p>
          <a:p>
            <a:pPr marL="713105" indent="-713105" defTabSz="446405"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reading a book.</a:t>
            </a:r>
          </a:p>
          <a:p>
            <a:pPr marL="713105" indent="-713105" defTabSz="446405"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 is singing a song  to your mother.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3105" indent="-713105" defTabSz="446405"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bananas...</a:t>
            </a:r>
          </a:p>
          <a:p>
            <a:pPr marL="713105" indent="-713105" defTabSz="446405"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Li: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Danny, please don’t sing!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009357" y="192482"/>
            <a:ext cx="57243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What are you doing?</a:t>
            </a:r>
          </a:p>
        </p:txBody>
      </p:sp>
      <p:sp>
        <p:nvSpPr>
          <p:cNvPr id="18" name="矩形 17"/>
          <p:cNvSpPr/>
          <p:nvPr/>
        </p:nvSpPr>
        <p:spPr>
          <a:xfrm>
            <a:off x="7143750" y="1720850"/>
            <a:ext cx="1824038" cy="2400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pic>
        <p:nvPicPr>
          <p:cNvPr id="13317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7388" y="4265613"/>
            <a:ext cx="211613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65988" y="1854200"/>
            <a:ext cx="158591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17"/>
          <p:cNvSpPr txBox="1">
            <a:spLocks noChangeArrowheads="1"/>
          </p:cNvSpPr>
          <p:nvPr/>
        </p:nvSpPr>
        <p:spPr bwMode="auto">
          <a:xfrm>
            <a:off x="2765425" y="1336675"/>
            <a:ext cx="3844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Jenny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are you doing now?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詹妮，你现在正在干什么？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04875" y="13890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1" name="文本框 19"/>
          <p:cNvSpPr txBox="1">
            <a:spLocks noChangeArrowheads="1"/>
          </p:cNvSpPr>
          <p:nvPr/>
        </p:nvSpPr>
        <p:spPr bwMode="auto">
          <a:xfrm>
            <a:off x="1409700" y="1411288"/>
            <a:ext cx="127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5</a:t>
            </a:r>
            <a:endParaRPr kumimoji="1" lang="zh-CN" altLang="en-US" sz="20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4342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3" y="127476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690813" y="2854325"/>
            <a:ext cx="6480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疑问词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be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(am, is, are) +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动词的现在分词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其他？</a:t>
            </a:r>
          </a:p>
        </p:txBody>
      </p:sp>
      <p:sp>
        <p:nvSpPr>
          <p:cNvPr id="14344" name="文本框 19"/>
          <p:cNvSpPr txBox="1">
            <a:spLocks noChangeArrowheads="1"/>
          </p:cNvSpPr>
          <p:nvPr/>
        </p:nvSpPr>
        <p:spPr bwMode="auto">
          <a:xfrm>
            <a:off x="1385888" y="3070225"/>
            <a:ext cx="1404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句子结构：</a:t>
            </a:r>
          </a:p>
        </p:txBody>
      </p:sp>
      <p:sp>
        <p:nvSpPr>
          <p:cNvPr id="14345" name="文本框 17"/>
          <p:cNvSpPr txBox="1">
            <a:spLocks noChangeArrowheads="1"/>
          </p:cNvSpPr>
          <p:nvPr/>
        </p:nvSpPr>
        <p:spPr bwMode="auto">
          <a:xfrm>
            <a:off x="1387475" y="2270125"/>
            <a:ext cx="4056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这是现在进行时的特殊疑问句句式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174875" y="3511550"/>
            <a:ext cx="55641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—What is he doing now?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他现在正在干什么？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 He is swimming.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他正在游泳。</a:t>
            </a:r>
          </a:p>
        </p:txBody>
      </p:sp>
      <p:sp>
        <p:nvSpPr>
          <p:cNvPr id="14347" name="文本框 19"/>
          <p:cNvSpPr txBox="1">
            <a:spLocks noChangeArrowheads="1"/>
          </p:cNvSpPr>
          <p:nvPr/>
        </p:nvSpPr>
        <p:spPr bwMode="auto">
          <a:xfrm>
            <a:off x="1389063" y="3713163"/>
            <a:ext cx="81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例句：</a:t>
            </a:r>
          </a:p>
        </p:txBody>
      </p:sp>
      <p:grpSp>
        <p:nvGrpSpPr>
          <p:cNvPr id="14348" name="组合 26"/>
          <p:cNvGrpSpPr/>
          <p:nvPr/>
        </p:nvGrpSpPr>
        <p:grpSpPr bwMode="auto">
          <a:xfrm>
            <a:off x="1138238" y="4991100"/>
            <a:ext cx="1036637" cy="409575"/>
            <a:chOff x="1235491" y="4798763"/>
            <a:chExt cx="1035191" cy="408496"/>
          </a:xfrm>
        </p:grpSpPr>
        <p:sp>
          <p:nvSpPr>
            <p:cNvPr id="14351" name="TextBox 3"/>
            <p:cNvSpPr txBox="1">
              <a:spLocks noChangeArrowheads="1"/>
            </p:cNvSpPr>
            <p:nvPr/>
          </p:nvSpPr>
          <p:spPr bwMode="auto">
            <a:xfrm>
              <a:off x="1488251" y="4806950"/>
              <a:ext cx="782431" cy="400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4352" name="图片 29" descr="花盆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35491" y="4798763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矩形 2"/>
          <p:cNvSpPr>
            <a:spLocks noChangeArrowheads="1"/>
          </p:cNvSpPr>
          <p:nvPr/>
        </p:nvSpPr>
        <p:spPr bwMode="auto">
          <a:xfrm>
            <a:off x="2154238" y="4772025"/>
            <a:ext cx="61610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is </a:t>
            </a:r>
            <a:r>
              <a:rPr lang="en-US" altLang="zh-CN" sz="2000" b="1" u="sng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reading a book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．（对画线部分提问）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 is he _____________ ?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305050" y="5575300"/>
            <a:ext cx="293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                     doing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2084388" y="1984375"/>
            <a:ext cx="4097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 is a beautiful girl now. 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她现在是个漂亮的女孩子。</a:t>
            </a:r>
          </a:p>
        </p:txBody>
      </p:sp>
      <p:sp>
        <p:nvSpPr>
          <p:cNvPr id="15364" name="矩形 1"/>
          <p:cNvSpPr>
            <a:spLocks noChangeArrowheads="1"/>
          </p:cNvSpPr>
          <p:nvPr/>
        </p:nvSpPr>
        <p:spPr bwMode="auto">
          <a:xfrm>
            <a:off x="1146175" y="1228725"/>
            <a:ext cx="38766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now /naʊ/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adv.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65" name="矩形 2"/>
          <p:cNvSpPr>
            <a:spLocks noChangeArrowheads="1"/>
          </p:cNvSpPr>
          <p:nvPr/>
        </p:nvSpPr>
        <p:spPr bwMode="auto">
          <a:xfrm>
            <a:off x="1150938" y="2233613"/>
            <a:ext cx="933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287713" y="3487738"/>
            <a:ext cx="4910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cow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奶牛　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know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知道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怎样</a:t>
            </a:r>
          </a:p>
        </p:txBody>
      </p:sp>
      <p:sp>
        <p:nvSpPr>
          <p:cNvPr id="15367" name="矩形 2"/>
          <p:cNvSpPr>
            <a:spLocks noChangeArrowheads="1"/>
          </p:cNvSpPr>
          <p:nvPr/>
        </p:nvSpPr>
        <p:spPr bwMode="auto">
          <a:xfrm>
            <a:off x="1154113" y="3736975"/>
            <a:ext cx="207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形近词记忆法：</a:t>
            </a:r>
            <a:endParaRPr lang="zh-CN" altLang="en-US" sz="160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087563" y="4279900"/>
            <a:ext cx="6400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now and then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偶尔；时常     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right now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马上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just now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刚才</a:t>
            </a:r>
          </a:p>
        </p:txBody>
      </p:sp>
      <p:sp>
        <p:nvSpPr>
          <p:cNvPr id="15369" name="矩形 2"/>
          <p:cNvSpPr>
            <a:spLocks noChangeArrowheads="1"/>
          </p:cNvSpPr>
          <p:nvPr/>
        </p:nvSpPr>
        <p:spPr bwMode="auto">
          <a:xfrm>
            <a:off x="1154113" y="4529138"/>
            <a:ext cx="933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本框 17"/>
          <p:cNvSpPr txBox="1">
            <a:spLocks noChangeArrowheads="1"/>
          </p:cNvSpPr>
          <p:nvPr/>
        </p:nvSpPr>
        <p:spPr bwMode="auto">
          <a:xfrm>
            <a:off x="2711450" y="1706563"/>
            <a:ext cx="2368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draw a picture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画画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49313" y="17573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9" name="文本框 19"/>
          <p:cNvSpPr txBox="1">
            <a:spLocks noChangeArrowheads="1"/>
          </p:cNvSpPr>
          <p:nvPr/>
        </p:nvSpPr>
        <p:spPr bwMode="auto">
          <a:xfrm>
            <a:off x="1354138" y="1779588"/>
            <a:ext cx="127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6</a:t>
            </a:r>
            <a:endParaRPr kumimoji="1" lang="zh-CN" altLang="en-US" sz="20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6390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050" y="1643063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157413" y="2227263"/>
            <a:ext cx="4802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Tom is drawing a picture.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汤姆正在画画。</a:t>
            </a:r>
          </a:p>
        </p:txBody>
      </p:sp>
      <p:sp>
        <p:nvSpPr>
          <p:cNvPr id="16392" name="文本框 19"/>
          <p:cNvSpPr txBox="1">
            <a:spLocks noChangeArrowheads="1"/>
          </p:cNvSpPr>
          <p:nvPr/>
        </p:nvSpPr>
        <p:spPr bwMode="auto">
          <a:xfrm>
            <a:off x="1331913" y="2443163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例句：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720975" y="2884488"/>
            <a:ext cx="2465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draw pictures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画画</a:t>
            </a:r>
          </a:p>
        </p:txBody>
      </p:sp>
      <p:sp>
        <p:nvSpPr>
          <p:cNvPr id="16394" name="文本框 19"/>
          <p:cNvSpPr txBox="1">
            <a:spLocks noChangeArrowheads="1"/>
          </p:cNvSpPr>
          <p:nvPr/>
        </p:nvSpPr>
        <p:spPr bwMode="auto">
          <a:xfrm>
            <a:off x="1335088" y="3086100"/>
            <a:ext cx="1292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同义词组：</a:t>
            </a:r>
          </a:p>
        </p:txBody>
      </p:sp>
      <p:sp>
        <p:nvSpPr>
          <p:cNvPr id="16395" name="文本框 17"/>
          <p:cNvSpPr txBox="1">
            <a:spLocks noChangeArrowheads="1"/>
          </p:cNvSpPr>
          <p:nvPr/>
        </p:nvSpPr>
        <p:spPr bwMode="auto">
          <a:xfrm>
            <a:off x="1360488" y="3582988"/>
            <a:ext cx="19669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draw /drɔː/ 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画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146300" y="4113213"/>
            <a:ext cx="292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字母组合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aw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发的是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/ɔː/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6397" name="文本框 19"/>
          <p:cNvSpPr txBox="1">
            <a:spLocks noChangeArrowheads="1"/>
          </p:cNvSpPr>
          <p:nvPr/>
        </p:nvSpPr>
        <p:spPr bwMode="auto">
          <a:xfrm>
            <a:off x="1333500" y="4329113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发音：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135188" y="4743450"/>
            <a:ext cx="4360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like drawing a picture.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我喜欢画画。</a:t>
            </a:r>
          </a:p>
        </p:txBody>
      </p:sp>
      <p:sp>
        <p:nvSpPr>
          <p:cNvPr id="16399" name="文本框 19"/>
          <p:cNvSpPr txBox="1">
            <a:spLocks noChangeArrowheads="1"/>
          </p:cNvSpPr>
          <p:nvPr/>
        </p:nvSpPr>
        <p:spPr bwMode="auto">
          <a:xfrm>
            <a:off x="1322388" y="4945063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例句：</a:t>
            </a:r>
          </a:p>
        </p:txBody>
      </p:sp>
      <p:pic>
        <p:nvPicPr>
          <p:cNvPr id="16400" name="Picture 2" descr="http://img8.zol.com.cn/bbs/upload/23701/237004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2075" y="3089275"/>
            <a:ext cx="226377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/>
      <p:bldP spid="25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2098675" y="2366963"/>
            <a:ext cx="4397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are drawing some pictures.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我们正在画一些图画。</a:t>
            </a: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1160463" y="1611313"/>
            <a:ext cx="5035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picture / pɪktʃə(r)/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图画；照片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413" name="矩形 2"/>
          <p:cNvSpPr>
            <a:spLocks noChangeArrowheads="1"/>
          </p:cNvSpPr>
          <p:nvPr/>
        </p:nvSpPr>
        <p:spPr bwMode="auto">
          <a:xfrm>
            <a:off x="1165225" y="2616200"/>
            <a:ext cx="933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455863" y="3870325"/>
            <a:ext cx="1841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photo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照片</a:t>
            </a:r>
          </a:p>
        </p:txBody>
      </p:sp>
      <p:sp>
        <p:nvSpPr>
          <p:cNvPr id="17415" name="矩形 2"/>
          <p:cNvSpPr>
            <a:spLocks noChangeArrowheads="1"/>
          </p:cNvSpPr>
          <p:nvPr/>
        </p:nvSpPr>
        <p:spPr bwMode="auto">
          <a:xfrm>
            <a:off x="1166813" y="4119563"/>
            <a:ext cx="1262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近义词：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100263" y="4662488"/>
            <a:ext cx="33035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take a picture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照相</a:t>
            </a:r>
          </a:p>
        </p:txBody>
      </p:sp>
      <p:sp>
        <p:nvSpPr>
          <p:cNvPr id="17417" name="矩形 2"/>
          <p:cNvSpPr>
            <a:spLocks noChangeArrowheads="1"/>
          </p:cNvSpPr>
          <p:nvPr/>
        </p:nvSpPr>
        <p:spPr bwMode="auto">
          <a:xfrm>
            <a:off x="1166813" y="4911725"/>
            <a:ext cx="933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0700" y="3611563"/>
            <a:ext cx="3028950" cy="20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17"/>
          <p:cNvSpPr txBox="1">
            <a:spLocks noChangeArrowheads="1"/>
          </p:cNvSpPr>
          <p:nvPr/>
        </p:nvSpPr>
        <p:spPr bwMode="auto">
          <a:xfrm>
            <a:off x="3008313" y="1746250"/>
            <a:ext cx="23177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sing a song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唱歌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185863" y="194627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7" name="文本框 19"/>
          <p:cNvSpPr txBox="1">
            <a:spLocks noChangeArrowheads="1"/>
          </p:cNvSpPr>
          <p:nvPr/>
        </p:nvSpPr>
        <p:spPr bwMode="auto">
          <a:xfrm>
            <a:off x="1520825" y="1927225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7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473325" y="2781300"/>
            <a:ext cx="32178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like to sing a song.</a:t>
            </a:r>
          </a:p>
          <a:p>
            <a:pPr>
              <a:lnSpc>
                <a:spcPct val="18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我们喜欢唱歌。</a:t>
            </a:r>
          </a:p>
        </p:txBody>
      </p:sp>
      <p:pic>
        <p:nvPicPr>
          <p:cNvPr id="18439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613" y="1868488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矩形 1"/>
          <p:cNvSpPr>
            <a:spLocks noChangeArrowheads="1"/>
          </p:cNvSpPr>
          <p:nvPr/>
        </p:nvSpPr>
        <p:spPr bwMode="auto">
          <a:xfrm>
            <a:off x="1535113" y="2963863"/>
            <a:ext cx="90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116263" y="4352925"/>
            <a:ext cx="25749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sing songs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唱歌</a:t>
            </a:r>
          </a:p>
        </p:txBody>
      </p:sp>
      <p:sp>
        <p:nvSpPr>
          <p:cNvPr id="18442" name="矩形 1"/>
          <p:cNvSpPr>
            <a:spLocks noChangeArrowheads="1"/>
          </p:cNvSpPr>
          <p:nvPr/>
        </p:nvSpPr>
        <p:spPr bwMode="auto">
          <a:xfrm>
            <a:off x="1536700" y="4535488"/>
            <a:ext cx="160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同义词组：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443" name="Picture 2" descr="http://pic.58pic.com/58pic/13/01/26/12f58PICSwC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8950" y="3425825"/>
            <a:ext cx="14747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37592" y="188019"/>
            <a:ext cx="413459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 </a:t>
            </a:r>
            <a:endParaRPr kumimoji="1" lang="zh-CN" altLang="en-US" sz="48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9459" name="Picture 17" descr="C:\Users\Administrator\Desktop\QQ截图2017101111101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2850" y="1473200"/>
            <a:ext cx="697071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38250" y="2116138"/>
            <a:ext cx="576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98563" y="2841625"/>
            <a:ext cx="576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98563" y="3590925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31900" y="4349750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35075" y="5116513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37592" y="188019"/>
            <a:ext cx="413459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 </a:t>
            </a:r>
            <a:endParaRPr kumimoji="1" lang="zh-CN" altLang="en-US" sz="48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20483" name="Picture 13" descr="C:\Users\Administrator\Desktop\QQ截图20171011111026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763" y="1055688"/>
            <a:ext cx="7275512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65500" y="5826125"/>
            <a:ext cx="21209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1136650" y="1370013"/>
            <a:ext cx="67976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 I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want to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__________ a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doctor.</a:t>
            </a:r>
          </a:p>
          <a:p>
            <a:pPr marL="273050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A. see   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look  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see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at</a:t>
            </a:r>
          </a:p>
          <a:p>
            <a:pPr eaLnBrk="1" hangingPunct="1">
              <a:lnSpc>
                <a:spcPct val="200000"/>
              </a:lnSpc>
              <a:defRPr/>
            </a:pP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 Look __________the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blackboard.</a:t>
            </a:r>
          </a:p>
          <a:p>
            <a:pPr marL="27305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out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at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of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3400425" y="23749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847975" y="4576763"/>
            <a:ext cx="400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3975" y="2344738"/>
            <a:ext cx="8191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1113" y="4725988"/>
            <a:ext cx="15430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484313" y="3727450"/>
            <a:ext cx="5489575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359025" y="3711575"/>
            <a:ext cx="4773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表示“看医生”用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see a doctor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pic>
        <p:nvPicPr>
          <p:cNvPr id="4099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4025" y="1552575"/>
            <a:ext cx="56959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6338" y="5348288"/>
            <a:ext cx="2116137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736600" y="1208088"/>
            <a:ext cx="802322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二、按要求完成句子。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Look out of the window.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（改成否定句）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____________________________________________</a:t>
            </a:r>
          </a:p>
          <a:p>
            <a:pPr eaLnBrk="1" hangingPunct="1">
              <a:lnSpc>
                <a:spcPct val="18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The birds are singing in the tree.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（改成否定句）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____________________________________________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042988" y="4681538"/>
            <a:ext cx="505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birds are not singing in the tree.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060450" y="2722563"/>
            <a:ext cx="433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look out of the window.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169988" y="3317875"/>
            <a:ext cx="78232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89138" y="3316288"/>
            <a:ext cx="6818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原句是一个肯定祈使句，变否定句时句首加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130300" y="5245100"/>
            <a:ext cx="7824788" cy="1112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965325" y="5256213"/>
            <a:ext cx="68167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现在进行时肯定句变否定句时直接在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动词后面加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not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792163" y="2025650"/>
            <a:ext cx="80232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She dances.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（用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now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改为现在进行时）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____________________________________________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085850" y="2854325"/>
            <a:ext cx="286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dancing now.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130300" y="3459163"/>
            <a:ext cx="7345363" cy="1754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965325" y="3470275"/>
            <a:ext cx="65103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现在进行时的结构为“主语＋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be(am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are)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＋动词的现在分词＋其他．”，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动词要和主语在人称和数上保持一致。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641350" y="1552575"/>
            <a:ext cx="611505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三、选择合适的短语并用其适当形式填空。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Jenny is __________ of t he window.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I’m ______________in the library.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I want ________________with the crayons.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Don’t _____________in the cinema.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 What is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Daming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______________?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109788" y="2382838"/>
            <a:ext cx="190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out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矩形 1"/>
          <p:cNvSpPr>
            <a:spLocks noChangeArrowheads="1"/>
          </p:cNvSpPr>
          <p:nvPr/>
        </p:nvSpPr>
        <p:spPr bwMode="auto">
          <a:xfrm>
            <a:off x="6610350" y="2138363"/>
            <a:ext cx="2301875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 out 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 at 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draw a picture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sing a song 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read a book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584325" y="3065463"/>
            <a:ext cx="2366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a book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963738" y="3727450"/>
            <a:ext cx="2532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draw a picture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012950" y="4368800"/>
            <a:ext cx="173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 a song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438525" y="5037138"/>
            <a:ext cx="1870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at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18" grpId="0"/>
      <p:bldP spid="19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73088" y="1135063"/>
            <a:ext cx="77787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68325" y="2365375"/>
            <a:ext cx="856138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609725" indent="-1609725"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look, see, boy, girl, now, draw,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picture </a:t>
            </a:r>
          </a:p>
          <a:p>
            <a:pPr marL="1609725" indent="-1609725"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重点短语：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out of, on the train, draw a picture, sing a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song</a:t>
            </a:r>
          </a:p>
          <a:p>
            <a:pPr marL="1609725" indent="-1609725"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Jenny is looking out of the window on the train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152908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Look! I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see many tall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trees!</a:t>
            </a:r>
          </a:p>
          <a:p>
            <a:pPr marL="1529080"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There’s a red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school!</a:t>
            </a:r>
          </a:p>
          <a:p>
            <a:pPr marL="1529080"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Some boys and girls are playing there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152908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Jenny, what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 you doing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now?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665288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96925" y="33575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86275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812641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do they see on the train?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的对话朗读流利。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693738" y="1422400"/>
            <a:ext cx="62198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3105" indent="-713105" defTabSz="446405" eaLnBrk="1" hangingPunct="1">
              <a:lnSpc>
                <a:spcPct val="150000"/>
              </a:lnSpc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 is looking out of the window on the train. </a:t>
            </a:r>
          </a:p>
          <a:p>
            <a:pPr marL="713105" indent="-713105" defTabSz="446405" eaLnBrk="1" hangingPunct="1"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Look! I see many tall trees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5180" indent="-805180" defTabSz="446405" eaLnBrk="1" hangingPunct="1"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a red school! Some boys and girls are playing there.</a:t>
            </a:r>
          </a:p>
          <a:p>
            <a:pPr defTabSz="446405" eaLnBrk="1" hangingPunct="1">
              <a:lnSpc>
                <a:spcPct val="150000"/>
              </a:lnSpc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 is not looking out of the window. What is Danny looking at?</a:t>
            </a:r>
          </a:p>
          <a:p>
            <a:pPr marL="713105" indent="-713105" defTabSz="446405" eaLnBrk="1" hangingPunct="1"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Look!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a banana!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dumplings!</a:t>
            </a:r>
          </a:p>
          <a:p>
            <a:pPr marL="713105" indent="-713105" defTabSz="446405" eaLnBrk="1" hangingPunct="1"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Li: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Danny, please don’t point.</a:t>
            </a:r>
          </a:p>
          <a:p>
            <a:pPr marL="713105" indent="-713105" defTabSz="446405" eaLnBrk="1" hangingPunct="1"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Sorry.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681805" y="260722"/>
            <a:ext cx="643881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What do they see on the train?</a:t>
            </a:r>
          </a:p>
        </p:txBody>
      </p:sp>
      <p:sp>
        <p:nvSpPr>
          <p:cNvPr id="18" name="矩形 17"/>
          <p:cNvSpPr/>
          <p:nvPr/>
        </p:nvSpPr>
        <p:spPr>
          <a:xfrm>
            <a:off x="6548438" y="2444750"/>
            <a:ext cx="2413000" cy="14716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pic>
        <p:nvPicPr>
          <p:cNvPr id="5125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6075" y="4181475"/>
            <a:ext cx="21161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7813" y="2549525"/>
            <a:ext cx="2271712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17"/>
          <p:cNvSpPr txBox="1">
            <a:spLocks noChangeArrowheads="1"/>
          </p:cNvSpPr>
          <p:nvPr/>
        </p:nvSpPr>
        <p:spPr bwMode="auto">
          <a:xfrm>
            <a:off x="2708275" y="1377950"/>
            <a:ext cx="642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Jenny is looking out of the window on the train.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詹妮在火车上正往窗外看。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85825" y="15636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1220788" y="1544638"/>
            <a:ext cx="1497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1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1654175" y="3259138"/>
            <a:ext cx="70945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be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动词的现在分词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动词要和主语在人称和数上保持一致。</a:t>
            </a:r>
          </a:p>
        </p:txBody>
      </p:sp>
      <p:pic>
        <p:nvPicPr>
          <p:cNvPr id="6151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5575" y="1485900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矩形 1"/>
          <p:cNvSpPr>
            <a:spLocks noChangeArrowheads="1"/>
          </p:cNvSpPr>
          <p:nvPr/>
        </p:nvSpPr>
        <p:spPr bwMode="auto">
          <a:xfrm>
            <a:off x="714375" y="344170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结构：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655763" y="4502150"/>
            <a:ext cx="56864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am reading a book.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我正在读书。</a:t>
            </a:r>
          </a:p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 is singing a song.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她正在唱歌。</a:t>
            </a:r>
          </a:p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are flying kites.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他们正在放风筝。</a:t>
            </a:r>
          </a:p>
        </p:txBody>
      </p:sp>
      <p:sp>
        <p:nvSpPr>
          <p:cNvPr id="6154" name="矩形 1"/>
          <p:cNvSpPr>
            <a:spLocks noChangeArrowheads="1"/>
          </p:cNvSpPr>
          <p:nvPr/>
        </p:nvSpPr>
        <p:spPr bwMode="auto">
          <a:xfrm>
            <a:off x="717550" y="4672013"/>
            <a:ext cx="90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5" name="文本框 17"/>
          <p:cNvSpPr txBox="1">
            <a:spLocks noChangeArrowheads="1"/>
          </p:cNvSpPr>
          <p:nvPr/>
        </p:nvSpPr>
        <p:spPr bwMode="auto">
          <a:xfrm>
            <a:off x="746125" y="2727325"/>
            <a:ext cx="26590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现在进行时的句子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156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5975" y="2727325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708275" y="1516063"/>
            <a:ext cx="50863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主语在句首，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跟在后，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现在分词跟着走，其他成分不可丢。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表示动作正进行，句中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now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时间定。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变为一般疑问句，把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提到句首去。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否定句式也简单，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后只把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not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添。</a:t>
            </a:r>
          </a:p>
        </p:txBody>
      </p:sp>
      <p:grpSp>
        <p:nvGrpSpPr>
          <p:cNvPr id="7172" name="组合 2"/>
          <p:cNvGrpSpPr/>
          <p:nvPr/>
        </p:nvGrpSpPr>
        <p:grpSpPr bwMode="auto">
          <a:xfrm>
            <a:off x="904875" y="1703388"/>
            <a:ext cx="1852613" cy="461962"/>
            <a:chOff x="480379" y="4005263"/>
            <a:chExt cx="1852365" cy="461088"/>
          </a:xfrm>
        </p:grpSpPr>
        <p:sp>
          <p:nvSpPr>
            <p:cNvPr id="7178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1618370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179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0379" y="4039203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3" name="组合 26"/>
          <p:cNvGrpSpPr/>
          <p:nvPr/>
        </p:nvGrpSpPr>
        <p:grpSpPr bwMode="auto">
          <a:xfrm>
            <a:off x="831850" y="5018088"/>
            <a:ext cx="1169988" cy="461962"/>
            <a:chOff x="1221857" y="4806950"/>
            <a:chExt cx="1169235" cy="461895"/>
          </a:xfrm>
        </p:grpSpPr>
        <p:sp>
          <p:nvSpPr>
            <p:cNvPr id="7176" name="TextBox 3"/>
            <p:cNvSpPr txBox="1">
              <a:spLocks noChangeArrowheads="1"/>
            </p:cNvSpPr>
            <p:nvPr/>
          </p:nvSpPr>
          <p:spPr bwMode="auto">
            <a:xfrm>
              <a:off x="1488251" y="4806950"/>
              <a:ext cx="902841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7177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1857" y="483972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矩形 2"/>
          <p:cNvSpPr>
            <a:spLocks noChangeArrowheads="1"/>
          </p:cNvSpPr>
          <p:nvPr/>
        </p:nvSpPr>
        <p:spPr bwMode="auto">
          <a:xfrm>
            <a:off x="2025650" y="4791075"/>
            <a:ext cx="61610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Look!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Some birds __________ in the sky.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fly            B. is flying           C. are flying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105400" y="5059363"/>
            <a:ext cx="39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1920875" y="1657350"/>
            <a:ext cx="6403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am looking out of the door.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我正往门外看。</a:t>
            </a:r>
          </a:p>
        </p:txBody>
      </p: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982663" y="1106488"/>
            <a:ext cx="387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out of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向外看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97" name="矩形 2"/>
          <p:cNvSpPr>
            <a:spLocks noChangeArrowheads="1"/>
          </p:cNvSpPr>
          <p:nvPr/>
        </p:nvSpPr>
        <p:spPr bwMode="auto">
          <a:xfrm>
            <a:off x="987425" y="1906588"/>
            <a:ext cx="933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198" name="图片 1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250" y="257810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矩形 16"/>
          <p:cNvSpPr>
            <a:spLocks noChangeArrowheads="1"/>
          </p:cNvSpPr>
          <p:nvPr/>
        </p:nvSpPr>
        <p:spPr bwMode="auto">
          <a:xfrm>
            <a:off x="982663" y="2427288"/>
            <a:ext cx="80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1878013" y="2355850"/>
            <a:ext cx="66516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out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还有另一含义：当心；小心，常放在句首用来提醒或警告，尤指有危险。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out! The bus is coming.</a:t>
            </a:r>
          </a:p>
          <a:p>
            <a:pPr marL="900430" eaLnBrk="1" hangingPunct="1">
              <a:lnSpc>
                <a:spcPct val="18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小心！公共汽车来了。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1841500" y="5449888"/>
            <a:ext cx="64039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 Ming is on the train.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李明在火车上。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2" name="矩形 1"/>
          <p:cNvSpPr>
            <a:spLocks noChangeArrowheads="1"/>
          </p:cNvSpPr>
          <p:nvPr/>
        </p:nvSpPr>
        <p:spPr bwMode="auto">
          <a:xfrm>
            <a:off x="903288" y="4859338"/>
            <a:ext cx="38750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 the train 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在火车上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3" name="矩形 2"/>
          <p:cNvSpPr>
            <a:spLocks noChangeArrowheads="1"/>
          </p:cNvSpPr>
          <p:nvPr/>
        </p:nvSpPr>
        <p:spPr bwMode="auto">
          <a:xfrm>
            <a:off x="908050" y="5699125"/>
            <a:ext cx="933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17"/>
          <p:cNvSpPr txBox="1">
            <a:spLocks noChangeArrowheads="1"/>
          </p:cNvSpPr>
          <p:nvPr/>
        </p:nvSpPr>
        <p:spPr bwMode="auto">
          <a:xfrm>
            <a:off x="3008313" y="1241425"/>
            <a:ext cx="38973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Look! I see many tall trees!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看！我看见很多高高的树！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185863" y="14271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19"/>
          <p:cNvSpPr txBox="1">
            <a:spLocks noChangeArrowheads="1"/>
          </p:cNvSpPr>
          <p:nvPr/>
        </p:nvSpPr>
        <p:spPr bwMode="auto">
          <a:xfrm>
            <a:off x="1520825" y="1408113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1954213" y="3122613"/>
            <a:ext cx="70945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at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like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看起来好像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</a:p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after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照顾　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over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检查</a:t>
            </a:r>
          </a:p>
        </p:txBody>
      </p:sp>
      <p:pic>
        <p:nvPicPr>
          <p:cNvPr id="9223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613" y="1349375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矩形 1"/>
          <p:cNvSpPr>
            <a:spLocks noChangeArrowheads="1"/>
          </p:cNvSpPr>
          <p:nvPr/>
        </p:nvSpPr>
        <p:spPr bwMode="auto">
          <a:xfrm>
            <a:off x="1016000" y="3305175"/>
            <a:ext cx="90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25" name="文本框 17"/>
          <p:cNvSpPr txBox="1">
            <a:spLocks noChangeArrowheads="1"/>
          </p:cNvSpPr>
          <p:nvPr/>
        </p:nvSpPr>
        <p:spPr bwMode="auto">
          <a:xfrm>
            <a:off x="1046163" y="2590800"/>
            <a:ext cx="36401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lʊk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看；瞧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1957388" y="4953000"/>
            <a:ext cx="53689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see a doctor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看医生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see you later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再见</a:t>
            </a:r>
          </a:p>
        </p:txBody>
      </p:sp>
      <p:sp>
        <p:nvSpPr>
          <p:cNvPr id="9227" name="矩形 1"/>
          <p:cNvSpPr>
            <a:spLocks noChangeArrowheads="1"/>
          </p:cNvSpPr>
          <p:nvPr/>
        </p:nvSpPr>
        <p:spPr bwMode="auto">
          <a:xfrm>
            <a:off x="1017588" y="5137150"/>
            <a:ext cx="909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28" name="文本框 17"/>
          <p:cNvSpPr txBox="1">
            <a:spLocks noChangeArrowheads="1"/>
          </p:cNvSpPr>
          <p:nvPr/>
        </p:nvSpPr>
        <p:spPr bwMode="auto">
          <a:xfrm>
            <a:off x="1047750" y="4421188"/>
            <a:ext cx="49355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see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ː/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看见；明白；会见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3787775" y="5514975"/>
            <a:ext cx="10906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sea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海</a:t>
            </a:r>
          </a:p>
        </p:txBody>
      </p:sp>
      <p:sp>
        <p:nvSpPr>
          <p:cNvPr id="9230" name="矩形 1"/>
          <p:cNvSpPr>
            <a:spLocks noChangeArrowheads="1"/>
          </p:cNvSpPr>
          <p:nvPr/>
        </p:nvSpPr>
        <p:spPr bwMode="auto">
          <a:xfrm>
            <a:off x="1019175" y="5699125"/>
            <a:ext cx="2994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同音异形词记忆法：</a:t>
            </a:r>
            <a:endParaRPr lang="zh-CN" altLang="en-US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241550" y="1774825"/>
            <a:ext cx="6438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一只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bee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（蜜蜂），躲进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tree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（树），没人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see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（看见）。</a:t>
            </a:r>
          </a:p>
        </p:txBody>
      </p:sp>
      <p:grpSp>
        <p:nvGrpSpPr>
          <p:cNvPr id="10244" name="组合 2"/>
          <p:cNvGrpSpPr/>
          <p:nvPr/>
        </p:nvGrpSpPr>
        <p:grpSpPr bwMode="auto">
          <a:xfrm>
            <a:off x="636588" y="1873250"/>
            <a:ext cx="1560512" cy="407988"/>
            <a:chOff x="487410" y="3997461"/>
            <a:chExt cx="1561791" cy="407155"/>
          </a:xfrm>
        </p:grpSpPr>
        <p:sp>
          <p:nvSpPr>
            <p:cNvPr id="10263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1334827" cy="39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0264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7410" y="3997461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矩形 1"/>
          <p:cNvSpPr>
            <a:spLocks noChangeArrowheads="1"/>
          </p:cNvSpPr>
          <p:nvPr/>
        </p:nvSpPr>
        <p:spPr bwMode="auto">
          <a:xfrm>
            <a:off x="850900" y="2527300"/>
            <a:ext cx="134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词语辨析：</a:t>
            </a:r>
            <a:endParaRPr lang="zh-CN" altLang="en-US" sz="16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87425" y="3089275"/>
          <a:ext cx="7856538" cy="2925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9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5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</a:t>
                      </a:r>
                      <a:endParaRPr lang="zh-CN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强调看的结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果，看到、看见。</a:t>
                      </a:r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sb./</a:t>
                      </a:r>
                      <a:r>
                        <a:rPr lang="en-US" altLang="zh-CN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altLang="en-US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看见某人</a:t>
                      </a:r>
                      <a:r>
                        <a:rPr lang="en-US" altLang="zh-CN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某物</a:t>
                      </a:r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see a black car.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我看见一辆黑色的小汽车。</a:t>
                      </a:r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look</a:t>
                      </a:r>
                      <a:endParaRPr lang="zh-CN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强调看的动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作，（盯着什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么东西）看。</a:t>
                      </a:r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look at...</a:t>
                      </a:r>
                      <a:r>
                        <a:rPr lang="zh-CN" altLang="en-US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看</a:t>
                      </a:r>
                      <a:r>
                        <a:rPr lang="en-US" altLang="zh-CN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altLang="en-US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，表示看什么东西</a:t>
                      </a:r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Please look at</a:t>
                      </a:r>
                      <a:r>
                        <a:rPr lang="en-US" altLang="zh-CN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me.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请看着我。</a:t>
                      </a:r>
                      <a:endParaRPr lang="zh-CN" altLang="en-US" sz="20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17"/>
          <p:cNvSpPr txBox="1">
            <a:spLocks noChangeArrowheads="1"/>
          </p:cNvSpPr>
          <p:nvPr/>
        </p:nvSpPr>
        <p:spPr bwMode="auto">
          <a:xfrm>
            <a:off x="2711450" y="1582738"/>
            <a:ext cx="50244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There’s a red school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！ 有一所红色的学校！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36613" y="160813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69" name="文本框 19"/>
          <p:cNvSpPr txBox="1">
            <a:spLocks noChangeArrowheads="1"/>
          </p:cNvSpPr>
          <p:nvPr/>
        </p:nvSpPr>
        <p:spPr bwMode="auto">
          <a:xfrm>
            <a:off x="1341438" y="1630363"/>
            <a:ext cx="131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0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1270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0350" y="1493838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12963" y="2112963"/>
            <a:ext cx="5148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这是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be...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句式，用来表达“有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……”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272" name="文本框 19"/>
          <p:cNvSpPr txBox="1">
            <a:spLocks noChangeArrowheads="1"/>
          </p:cNvSpPr>
          <p:nvPr/>
        </p:nvSpPr>
        <p:spPr bwMode="auto">
          <a:xfrm>
            <a:off x="1341438" y="2314575"/>
            <a:ext cx="80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句式：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689225" y="2703513"/>
            <a:ext cx="5146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+ be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not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74" name="文本框 19"/>
          <p:cNvSpPr txBox="1">
            <a:spLocks noChangeArrowheads="1"/>
          </p:cNvSpPr>
          <p:nvPr/>
        </p:nvSpPr>
        <p:spPr bwMode="auto">
          <a:xfrm>
            <a:off x="1357313" y="2903538"/>
            <a:ext cx="1354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陈述句结：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922588" y="3292475"/>
            <a:ext cx="349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there +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其他？</a:t>
            </a:r>
          </a:p>
        </p:txBody>
      </p:sp>
      <p:sp>
        <p:nvSpPr>
          <p:cNvPr id="11276" name="文本框 19"/>
          <p:cNvSpPr txBox="1">
            <a:spLocks noChangeArrowheads="1"/>
          </p:cNvSpPr>
          <p:nvPr/>
        </p:nvSpPr>
        <p:spPr bwMode="auto">
          <a:xfrm>
            <a:off x="1358900" y="3494088"/>
            <a:ext cx="156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疑问句结构：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174875" y="3825875"/>
            <a:ext cx="566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 there+ be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./No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there+ be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+not.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78" name="文本框 19"/>
          <p:cNvSpPr txBox="1">
            <a:spLocks noChangeArrowheads="1"/>
          </p:cNvSpPr>
          <p:nvPr/>
        </p:nvSpPr>
        <p:spPr bwMode="auto">
          <a:xfrm>
            <a:off x="1362075" y="4027488"/>
            <a:ext cx="91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回答：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163763" y="4414838"/>
            <a:ext cx="5661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isn’t any water in the cup.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杯子里没有水。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—Is there a book on the desk?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书桌上有本书吗？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—No, there isn’t.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不，没有。</a:t>
            </a:r>
          </a:p>
        </p:txBody>
      </p:sp>
      <p:sp>
        <p:nvSpPr>
          <p:cNvPr id="11280" name="文本框 19"/>
          <p:cNvSpPr txBox="1">
            <a:spLocks noChangeArrowheads="1"/>
          </p:cNvSpPr>
          <p:nvPr/>
        </p:nvSpPr>
        <p:spPr bwMode="auto">
          <a:xfrm>
            <a:off x="1349375" y="461645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例句：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3" grpId="0"/>
      <p:bldP spid="25" grpId="0"/>
      <p:bldP spid="28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1539</Words>
  <Application>Microsoft Office PowerPoint</Application>
  <PresentationFormat>全屏显示(4:3)</PresentationFormat>
  <Paragraphs>218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Adobe 黑体 Std R</vt:lpstr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2023-01-16T13:45:18Z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6C012B0197714EF1B0A48E83043FFA21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