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2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530AEBE-EC62-41AD-869B-BC45F4B82053}" type="datetimeFigureOut">
              <a:rPr lang="zh-CN" altLang="en-US"/>
              <a:t>2023-01-16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0BA1392-D7E9-4EAB-98A2-FCF3B770D2DF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1ABB3-4D1B-4261-911C-3DC190F8935F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3525C-3963-44B1-9D23-5D79BDA9A522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549278"/>
            <a:ext cx="18288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49278"/>
            <a:ext cx="6248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641D-8615-4B07-905F-27F4388A735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9840E-601A-4246-BDDC-ADB0D079D70C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80475" y="2947087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95D4E-266F-494A-8D11-3A72229164F7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F7609-5C33-4CA6-8B0C-59E011EA5F7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60198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宋体" panose="02010600030101010101" pitchFamily="2" charset="-122"/>
            </a:endParaRPr>
          </a:p>
        </p:txBody>
      </p:sp>
      <p:sp>
        <p:nvSpPr>
          <p:cNvPr id="29" name="标题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281445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5" name="文本占位符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281445" y="1316039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28" name="内容占位符 27"/>
          <p:cNvSpPr>
            <a:spLocks noGrp="1"/>
          </p:cNvSpPr>
          <p:nvPr>
            <p:ph sz="quarter" idx="4"/>
          </p:nvPr>
        </p:nvSpPr>
        <p:spPr>
          <a:xfrm>
            <a:off x="4648730" y="1316039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C16F2-49DB-4D30-95E8-DF69C1B51491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1BF1E-1528-49F4-A2CA-8F3C44726867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6710A-FAD9-497B-A563-C1239D7230B6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接连接符 4"/>
          <p:cNvSpPr>
            <a:spLocks noChangeShapeType="1"/>
          </p:cNvSpPr>
          <p:nvPr/>
        </p:nvSpPr>
        <p:spPr bwMode="auto">
          <a:xfrm>
            <a:off x="514350" y="5849119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宋体" panose="02010600030101010101" pitchFamily="2" charset="-122"/>
            </a:endParaRPr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82837-792B-4282-B4C3-2397B793ABD2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ADA1F-B004-498F-AE6B-3F56E34FB7B9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文本占位符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B139096-422E-425A-9ABB-43C94FB56622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10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2"/>
          <p:cNvSpPr txBox="1">
            <a:spLocks noChangeArrowheads="1"/>
          </p:cNvSpPr>
          <p:nvPr/>
        </p:nvSpPr>
        <p:spPr bwMode="auto">
          <a:xfrm>
            <a:off x="4419600" y="2097088"/>
            <a:ext cx="4724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zh-CN" sz="4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Unit 9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zh-CN" sz="4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Can you come to my party?</a:t>
            </a:r>
          </a:p>
        </p:txBody>
      </p:sp>
      <p:sp>
        <p:nvSpPr>
          <p:cNvPr id="19459" name="标题 2"/>
          <p:cNvSpPr txBox="1">
            <a:spLocks noChangeArrowheads="1"/>
          </p:cNvSpPr>
          <p:nvPr/>
        </p:nvSpPr>
        <p:spPr bwMode="auto">
          <a:xfrm>
            <a:off x="4419600" y="4397375"/>
            <a:ext cx="47244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Section A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（第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课时）</a:t>
            </a:r>
          </a:p>
        </p:txBody>
      </p:sp>
      <p:pic>
        <p:nvPicPr>
          <p:cNvPr id="19460" name="Picture 24" descr="D:\11月 英语组\小学英语汇报材料2014.12.16\logo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7038" y="1160463"/>
            <a:ext cx="7938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24" descr="D:\11月 英语组\小学英语汇报材料2014.12.16\logo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563" y="5870575"/>
            <a:ext cx="6350" cy="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A_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511328" y="7158319"/>
            <a:ext cx="1219200" cy="1077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00" dirty="0" smtClean="0">
                <a:solidFill>
                  <a:schemeClr val="bg1">
                    <a:lumMod val="95000"/>
                    <a:alpha val="0"/>
                  </a:schemeClr>
                </a:solidFill>
                <a:latin typeface="Times New Roman" panose="02020603050405020304"/>
                <a:ea typeface="黑体" panose="02010609060101010101" pitchFamily="49" charset="-122"/>
              </a:rPr>
              <a:t>0</a:t>
            </a:r>
            <a:endParaRPr lang="zh-CN" altLang="en-US" sz="100" dirty="0" smtClean="0">
              <a:solidFill>
                <a:schemeClr val="bg1">
                  <a:lumMod val="95000"/>
                  <a:alpha val="0"/>
                </a:schemeClr>
              </a:solidFill>
              <a:latin typeface="Times New Roman" panose="02020603050405020304"/>
              <a:ea typeface="黑体" panose="02010609060101010101" pitchFamily="49" charset="-122"/>
            </a:endParaRPr>
          </a:p>
        </p:txBody>
      </p:sp>
      <p:pic>
        <p:nvPicPr>
          <p:cNvPr id="19463" name="Picture 9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1922463"/>
            <a:ext cx="44196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标题 2"/>
          <p:cNvSpPr txBox="1">
            <a:spLocks noChangeArrowheads="1"/>
          </p:cNvSpPr>
          <p:nvPr/>
        </p:nvSpPr>
        <p:spPr bwMode="auto">
          <a:xfrm>
            <a:off x="0" y="995363"/>
            <a:ext cx="9144000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zh-CN" altLang="en-US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人教版八年级上册</a:t>
            </a:r>
          </a:p>
        </p:txBody>
      </p:sp>
      <p:sp>
        <p:nvSpPr>
          <p:cNvPr id="9" name="矩形 8"/>
          <p:cNvSpPr/>
          <p:nvPr/>
        </p:nvSpPr>
        <p:spPr>
          <a:xfrm>
            <a:off x="0" y="5983288"/>
            <a:ext cx="9144000" cy="4298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0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comb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内容占位符 2"/>
          <p:cNvSpPr txBox="1">
            <a:spLocks noChangeArrowheads="1"/>
          </p:cNvSpPr>
          <p:nvPr/>
        </p:nvSpPr>
        <p:spPr bwMode="auto">
          <a:xfrm>
            <a:off x="533400" y="685800"/>
            <a:ext cx="441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Read the Grammar Focus.</a:t>
            </a:r>
            <a:endParaRPr lang="zh-CN" altLang="en-US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09600" y="1447800"/>
          <a:ext cx="8001000" cy="44804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555"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Can you come to my party on Saturday?</a:t>
                      </a:r>
                      <a:endParaRPr lang="en-US" altLang="zh-CN" sz="2400" b="1" kern="1200" baseline="0" dirty="0" smtClean="0">
                        <a:solidFill>
                          <a:schemeClr val="lt1"/>
                        </a:solidFill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Sure, I’d love to.</a:t>
                      </a:r>
                      <a:endParaRPr lang="zh-CN" altLang="en-US" sz="2400" b="1" kern="1200" dirty="0" smtClean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="1" kern="1200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Sorry, I must study for a math test.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842"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Can you go to the movies tomorrow night?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Sure. That sounds great.</a:t>
                      </a:r>
                      <a:endParaRPr lang="zh-CN" altLang="en-US" sz="2400" b="1" kern="1200" dirty="0" smtClean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="1" kern="1200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I’m afraid not. I have the flu.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842"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Can he go to the party?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No, he can’t. He has to help his parents.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842"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Can she go to the baseball game?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No, she’s not available. She must go to the doctor.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842"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Can they go to the movies?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No, they’re not free. They might have to meet their friends.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33400" y="1371600"/>
            <a:ext cx="5029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表示邀请的句型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</a:p>
          <a:p>
            <a:r>
              <a:rPr lang="en-US" altLang="zh-CN" sz="2800" b="1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Can you …</a:t>
            </a:r>
          </a:p>
        </p:txBody>
      </p:sp>
      <p:sp>
        <p:nvSpPr>
          <p:cNvPr id="29699" name="矩形 6"/>
          <p:cNvSpPr>
            <a:spLocks noChangeArrowheads="1"/>
          </p:cNvSpPr>
          <p:nvPr/>
        </p:nvSpPr>
        <p:spPr bwMode="auto">
          <a:xfrm>
            <a:off x="533400" y="2514600"/>
            <a:ext cx="5029200" cy="165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5000"/>
              </a:lnSpc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接受邀请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</a:p>
          <a:p>
            <a:pPr eaLnBrk="0" hangingPunct="0">
              <a:lnSpc>
                <a:spcPct val="125000"/>
              </a:lnSpc>
            </a:pP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0" hangingPunct="0">
              <a:lnSpc>
                <a:spcPct val="125000"/>
              </a:lnSpc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拒绝邀请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</a:p>
        </p:txBody>
      </p:sp>
      <p:sp>
        <p:nvSpPr>
          <p:cNvPr id="44037" name="矩形 7"/>
          <p:cNvSpPr>
            <a:spLocks noChangeArrowheads="1"/>
          </p:cNvSpPr>
          <p:nvPr/>
        </p:nvSpPr>
        <p:spPr bwMode="auto">
          <a:xfrm>
            <a:off x="2514600" y="2514600"/>
            <a:ext cx="3379788" cy="5238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/>
                <a:ea typeface="黑体" panose="02010609060101010101" pitchFamily="49" charset="-122"/>
              </a:rPr>
              <a:t>Sure, I’d love/like to.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438400" y="3810000"/>
            <a:ext cx="6400800" cy="954088"/>
          </a:xfrm>
          <a:prstGeom prst="rect">
            <a:avLst/>
          </a:prstGeom>
          <a:solidFill>
            <a:srgbClr val="DEEB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I’m sorry, I can’t. I have to/must …</a:t>
            </a:r>
          </a:p>
          <a:p>
            <a:r>
              <a:rPr lang="en-US" altLang="zh-CN" sz="2800" b="1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/I’m v.-ing…</a:t>
            </a:r>
          </a:p>
        </p:txBody>
      </p:sp>
      <p:sp>
        <p:nvSpPr>
          <p:cNvPr id="29702" name="内容占位符 2"/>
          <p:cNvSpPr txBox="1">
            <a:spLocks noChangeArrowheads="1"/>
          </p:cNvSpPr>
          <p:nvPr/>
        </p:nvSpPr>
        <p:spPr bwMode="auto">
          <a:xfrm>
            <a:off x="533400" y="762000"/>
            <a:ext cx="441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</a:rPr>
              <a:t>Conclusion </a:t>
            </a:r>
            <a:endParaRPr lang="zh-CN" altLang="en-US" sz="32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685800" y="3149600"/>
            <a:ext cx="4765675" cy="5238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/>
                <a:ea typeface="黑体" panose="02010609060101010101" pitchFamily="49" charset="-122"/>
              </a:rPr>
              <a:t>Sure. That sounds good/great.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2438400" y="4978400"/>
            <a:ext cx="5186363" cy="523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/>
                <a:ea typeface="黑体" panose="02010609060101010101" pitchFamily="49" charset="-122"/>
              </a:rPr>
              <a:t>I’m afraid not. I have to/must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  <p:bldP spid="9" grpId="0" animBg="1"/>
      <p:bldP spid="8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838200"/>
            <a:ext cx="3048000" cy="533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CN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Make dialogues</a:t>
            </a:r>
            <a:endParaRPr lang="zh-CN" altLang="en-US" b="1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5059" name="内容占位符 2"/>
          <p:cNvSpPr>
            <a:spLocks noGrp="1"/>
          </p:cNvSpPr>
          <p:nvPr>
            <p:ph idx="4294967295"/>
          </p:nvPr>
        </p:nvSpPr>
        <p:spPr>
          <a:xfrm>
            <a:off x="4343400" y="1676400"/>
            <a:ext cx="4495800" cy="4114800"/>
          </a:xfrm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marL="170180" indent="-170180" defTabSz="683895" eaLnBrk="1" hangingPunct="1">
              <a:lnSpc>
                <a:spcPct val="150000"/>
              </a:lnSpc>
              <a:buFontTx/>
              <a:buNone/>
              <a:defRPr/>
            </a:pPr>
            <a:r>
              <a:rPr lang="en-US" altLang="zh-CN" sz="2800" dirty="0" smtClean="0"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A:Can you …?</a:t>
            </a:r>
            <a:endParaRPr lang="zh-CN" altLang="zh-CN" sz="2800" dirty="0" smtClean="0">
              <a:latin typeface="Times New Roman" panose="02020603050405020304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170180" indent="-170180" defTabSz="683895" eaLnBrk="1" hangingPunct="1">
              <a:lnSpc>
                <a:spcPct val="150000"/>
              </a:lnSpc>
              <a:buFontTx/>
              <a:buNone/>
              <a:defRPr/>
            </a:pPr>
            <a:r>
              <a:rPr lang="en-US" altLang="zh-CN" sz="2800" dirty="0" smtClean="0"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B: When is it ?</a:t>
            </a:r>
            <a:endParaRPr lang="zh-CN" altLang="zh-CN" sz="2800" dirty="0" smtClean="0">
              <a:latin typeface="Times New Roman" panose="02020603050405020304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170180" indent="-170180" defTabSz="683895" eaLnBrk="1" hangingPunct="1">
              <a:lnSpc>
                <a:spcPct val="150000"/>
              </a:lnSpc>
              <a:buFontTx/>
              <a:buNone/>
              <a:defRPr/>
            </a:pPr>
            <a:r>
              <a:rPr lang="en-US" altLang="zh-CN" sz="2800" dirty="0" smtClean="0"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A: Next week, on Thursday night.</a:t>
            </a:r>
            <a:endParaRPr lang="zh-CN" altLang="zh-CN" sz="2800" dirty="0" smtClean="0">
              <a:latin typeface="Times New Roman" panose="02020603050405020304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 defTabSz="683895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zh-CN" sz="2800" dirty="0" smtClean="0"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B: Sure, I’d love to./I’m sorry. I have to study for a math test.</a:t>
            </a:r>
            <a:endParaRPr lang="zh-CN" altLang="zh-CN" sz="2800" dirty="0" smtClean="0">
              <a:latin typeface="Times New Roman" panose="02020603050405020304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170180" indent="-170180" defTabSz="683895" eaLnBrk="1" hangingPunct="1">
              <a:lnSpc>
                <a:spcPct val="150000"/>
              </a:lnSpc>
              <a:defRPr/>
            </a:pPr>
            <a:endParaRPr lang="zh-CN" altLang="en-US" sz="2800" dirty="0" smtClean="0">
              <a:latin typeface="Times New Roman" panose="02020603050405020304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304800" y="1858963"/>
          <a:ext cx="3962400" cy="3627437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05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Mon.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6851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go fishing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Tue.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go horseback riding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Wed.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visit the museum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Thur.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exercise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Fri.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see a movie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Sat.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study</a:t>
                      </a:r>
                      <a:r>
                        <a:rPr lang="en-US" altLang="zh-CN" sz="2400" b="1" baseline="0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 for a test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Sun.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have a piano lesson</a:t>
                      </a:r>
                      <a:endParaRPr lang="zh-CN" altLang="en-US" sz="24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标题 1"/>
          <p:cNvSpPr txBox="1">
            <a:spLocks noChangeArrowheads="1"/>
          </p:cNvSpPr>
          <p:nvPr/>
        </p:nvSpPr>
        <p:spPr bwMode="auto">
          <a:xfrm>
            <a:off x="381000" y="533400"/>
            <a:ext cx="2209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3200" b="1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Summary </a:t>
            </a:r>
            <a:endParaRPr lang="zh-CN" altLang="en-US" sz="3200" b="1">
              <a:solidFill>
                <a:srgbClr val="C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8372" name="TextBox 5"/>
          <p:cNvSpPr txBox="1">
            <a:spLocks noChangeArrowheads="1"/>
          </p:cNvSpPr>
          <p:nvPr/>
        </p:nvSpPr>
        <p:spPr bwMode="auto">
          <a:xfrm>
            <a:off x="838200" y="1600200"/>
            <a:ext cx="7086600" cy="4740275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  <a:defRPr/>
            </a:pP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Make invitations </a:t>
            </a:r>
          </a:p>
          <a:p>
            <a:pPr>
              <a:lnSpc>
                <a:spcPct val="150000"/>
              </a:lnSpc>
              <a:spcAft>
                <a:spcPts val="1000"/>
              </a:spcAft>
              <a:defRPr/>
            </a:pP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Decline invitations </a:t>
            </a:r>
          </a:p>
          <a:p>
            <a:pPr>
              <a:lnSpc>
                <a:spcPct val="150000"/>
              </a:lnSpc>
              <a:spcAft>
                <a:spcPts val="1000"/>
              </a:spcAft>
              <a:defRPr/>
            </a:pPr>
            <a:r>
              <a:rPr lang="en-US" altLang="zh-CN" sz="2400" b="1" dirty="0"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                              Sorry, I can’t. I have to... </a:t>
            </a:r>
          </a:p>
          <a:p>
            <a:pPr>
              <a:lnSpc>
                <a:spcPct val="150000"/>
              </a:lnSpc>
              <a:spcAft>
                <a:spcPts val="1000"/>
              </a:spcAft>
              <a:defRPr/>
            </a:pPr>
            <a:r>
              <a:rPr lang="en-US" altLang="zh-CN" sz="2400" b="1" dirty="0"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                              I’m sorry. I must... </a:t>
            </a:r>
          </a:p>
          <a:p>
            <a:pPr>
              <a:lnSpc>
                <a:spcPct val="150000"/>
              </a:lnSpc>
              <a:spcAft>
                <a:spcPts val="1000"/>
              </a:spcAft>
              <a:defRPr/>
            </a:pP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Accept invitations</a:t>
            </a:r>
          </a:p>
          <a:p>
            <a:pPr>
              <a:lnSpc>
                <a:spcPct val="150000"/>
              </a:lnSpc>
              <a:spcAft>
                <a:spcPts val="1000"/>
              </a:spcAft>
              <a:defRPr/>
            </a:pPr>
            <a:r>
              <a:rPr lang="en-US" altLang="zh-CN" sz="2400" b="1" dirty="0"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                              Sure. That sounds good.</a:t>
            </a:r>
          </a:p>
          <a:p>
            <a:pPr>
              <a:lnSpc>
                <a:spcPct val="150000"/>
              </a:lnSpc>
              <a:spcAft>
                <a:spcPts val="1000"/>
              </a:spcAft>
              <a:defRPr/>
            </a:pPr>
            <a:r>
              <a:rPr lang="en-US" altLang="zh-CN" sz="2400" b="1" dirty="0"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                              Sure, I’d love to.</a:t>
            </a:r>
            <a:endParaRPr lang="zh-CN" altLang="zh-CN" sz="3600" b="1" dirty="0">
              <a:latin typeface="Times New Roman" panose="02020603050405020304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3048000" y="3352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Times New Roman" panose="02020603050405020304"/>
              <a:ea typeface="黑体" panose="02010609060101010101" pitchFamily="49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3048000" y="3962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Times New Roman" panose="02020603050405020304"/>
              <a:ea typeface="黑体" panose="02010609060101010101" pitchFamily="49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3048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Times New Roman" panose="02020603050405020304"/>
              <a:ea typeface="黑体" panose="02010609060101010101" pitchFamily="49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3048000" y="6019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Times New Roman" panose="02020603050405020304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0" y="609600"/>
            <a:ext cx="2286000" cy="64611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>
                <a:solidFill>
                  <a:srgbClr val="FF0000"/>
                </a:solidFill>
              </a:rPr>
              <a:t>问题探究</a:t>
            </a: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0" y="1371600"/>
            <a:ext cx="9144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/>
              <a:t>▲</a:t>
            </a:r>
            <a:r>
              <a:rPr lang="en-US" altLang="zh-CN" sz="2800"/>
              <a:t>who are you going to the movies with?</a:t>
            </a:r>
            <a:r>
              <a:rPr lang="zh-CN" altLang="en-US" sz="2800"/>
              <a:t>你和谁一起去看电影？</a:t>
            </a:r>
            <a:endParaRPr lang="en-US" altLang="zh-CN" sz="2800"/>
          </a:p>
          <a:p>
            <a:pPr eaLnBrk="1" hangingPunct="1"/>
            <a:r>
              <a:rPr lang="en-US" altLang="zh-CN" sz="2800"/>
              <a:t>Who</a:t>
            </a:r>
            <a:r>
              <a:rPr lang="zh-CN" altLang="en-US" sz="2800"/>
              <a:t>是主格形式，其宾格形式是</a:t>
            </a:r>
            <a:r>
              <a:rPr lang="en-US" altLang="zh-CN" sz="2800">
                <a:solidFill>
                  <a:srgbClr val="FF0000"/>
                </a:solidFill>
              </a:rPr>
              <a:t>whom</a:t>
            </a:r>
            <a:r>
              <a:rPr lang="zh-CN" altLang="en-US" sz="2800"/>
              <a:t>。</a:t>
            </a:r>
            <a:endParaRPr lang="en-US" altLang="zh-CN" sz="2800"/>
          </a:p>
          <a:p>
            <a:pPr eaLnBrk="1" hangingPunct="1"/>
            <a:r>
              <a:rPr lang="zh-CN" altLang="en-US" sz="2800"/>
              <a:t>辨析：</a:t>
            </a:r>
            <a:r>
              <a:rPr lang="en-US" altLang="zh-CN" sz="2800"/>
              <a:t>who</a:t>
            </a:r>
            <a:r>
              <a:rPr lang="zh-CN" altLang="en-US" sz="2800"/>
              <a:t>与</a:t>
            </a:r>
            <a:r>
              <a:rPr lang="en-US" altLang="zh-CN" sz="2800"/>
              <a:t>whom</a:t>
            </a:r>
          </a:p>
          <a:p>
            <a:pPr eaLnBrk="1" hangingPunct="1"/>
            <a:r>
              <a:rPr lang="en-US" altLang="zh-CN" sz="2800"/>
              <a:t>Who</a:t>
            </a:r>
            <a:r>
              <a:rPr lang="zh-CN" altLang="en-US" sz="2800">
                <a:solidFill>
                  <a:srgbClr val="FF0000"/>
                </a:solidFill>
              </a:rPr>
              <a:t>在句中作主语或表语</a:t>
            </a:r>
            <a:r>
              <a:rPr lang="zh-CN" altLang="en-US" sz="2800"/>
              <a:t>，可以对人提问。如：</a:t>
            </a:r>
            <a:r>
              <a:rPr lang="en-US" altLang="zh-CN" sz="2800"/>
              <a:t>Who came here just now(</a:t>
            </a:r>
            <a:r>
              <a:rPr lang="zh-CN" altLang="en-US" sz="2800">
                <a:solidFill>
                  <a:srgbClr val="FF0000"/>
                </a:solidFill>
              </a:rPr>
              <a:t>作主语</a:t>
            </a:r>
            <a:r>
              <a:rPr lang="en-US" altLang="zh-CN" sz="2800"/>
              <a:t>)</a:t>
            </a:r>
            <a:r>
              <a:rPr lang="zh-CN" altLang="en-US" sz="2800"/>
              <a:t>谁刚刚来这儿了？</a:t>
            </a:r>
            <a:r>
              <a:rPr lang="en-US" altLang="zh-CN" sz="2800"/>
              <a:t>Who is that young woman?(</a:t>
            </a:r>
            <a:r>
              <a:rPr lang="zh-CN" altLang="en-US" sz="2800">
                <a:solidFill>
                  <a:srgbClr val="FF0000"/>
                </a:solidFill>
              </a:rPr>
              <a:t>作表语</a:t>
            </a:r>
            <a:r>
              <a:rPr lang="en-US" altLang="zh-CN" sz="2800"/>
              <a:t>)</a:t>
            </a:r>
            <a:r>
              <a:rPr lang="zh-CN" altLang="en-US" sz="2800"/>
              <a:t>那个年轻的女人是谁？</a:t>
            </a:r>
            <a:endParaRPr lang="en-US" altLang="zh-CN" sz="2800"/>
          </a:p>
          <a:p>
            <a:pPr eaLnBrk="1" hangingPunct="1"/>
            <a:r>
              <a:rPr lang="en-US" altLang="zh-CN" sz="2800"/>
              <a:t>Whom </a:t>
            </a:r>
            <a:r>
              <a:rPr lang="zh-CN" altLang="en-US" sz="2800"/>
              <a:t>是</a:t>
            </a:r>
            <a:r>
              <a:rPr lang="en-US" altLang="zh-CN" sz="2800"/>
              <a:t>who</a:t>
            </a:r>
            <a:r>
              <a:rPr lang="zh-CN" altLang="en-US" sz="2800"/>
              <a:t>的宾格形式，只能出现在从句里面或是介词（如</a:t>
            </a:r>
            <a:r>
              <a:rPr lang="en-US" altLang="zh-CN" sz="2800"/>
              <a:t>to</a:t>
            </a:r>
            <a:r>
              <a:rPr lang="zh-CN" altLang="en-US" sz="2800"/>
              <a:t>， </a:t>
            </a:r>
            <a:r>
              <a:rPr lang="en-US" altLang="zh-CN" sz="2800"/>
              <a:t>from</a:t>
            </a:r>
            <a:r>
              <a:rPr lang="zh-CN" altLang="en-US" sz="2800"/>
              <a:t>，</a:t>
            </a:r>
            <a:r>
              <a:rPr lang="en-US" altLang="zh-CN" sz="2800"/>
              <a:t>at</a:t>
            </a:r>
            <a:r>
              <a:rPr lang="zh-CN" altLang="en-US" sz="2800"/>
              <a:t>，</a:t>
            </a:r>
            <a:r>
              <a:rPr lang="en-US" altLang="zh-CN" sz="2800"/>
              <a:t>of</a:t>
            </a:r>
            <a:r>
              <a:rPr lang="zh-CN" altLang="en-US" sz="2800"/>
              <a:t>）后面，在口语中常用</a:t>
            </a:r>
            <a:r>
              <a:rPr lang="en-US" altLang="zh-CN" sz="2800"/>
              <a:t>who</a:t>
            </a:r>
            <a:r>
              <a:rPr lang="zh-CN" altLang="en-US" sz="2800"/>
              <a:t>来代替</a:t>
            </a:r>
            <a:r>
              <a:rPr lang="en-US" altLang="zh-CN" sz="2800"/>
              <a:t>whom</a:t>
            </a:r>
            <a:r>
              <a:rPr lang="zh-CN" altLang="en-US" sz="2800"/>
              <a:t>作宾语。</a:t>
            </a:r>
            <a:endParaRPr lang="en-US" altLang="zh-CN" sz="2800"/>
          </a:p>
          <a:p>
            <a:pPr eaLnBrk="1" hangingPunct="1"/>
            <a:r>
              <a:rPr lang="zh-CN" altLang="en-US" sz="2800"/>
              <a:t>导练：</a:t>
            </a:r>
            <a:r>
              <a:rPr lang="en-US" altLang="zh-CN" sz="2800"/>
              <a:t>To </a:t>
            </a:r>
            <a:r>
              <a:rPr lang="en-US" altLang="zh-CN" sz="2800" u="sng">
                <a:solidFill>
                  <a:srgbClr val="FF0000"/>
                </a:solidFill>
              </a:rPr>
              <a:t>whom</a:t>
            </a:r>
            <a:r>
              <a:rPr lang="en-US" altLang="zh-CN" sz="2800"/>
              <a:t> is she talking? </a:t>
            </a:r>
            <a:r>
              <a:rPr lang="zh-CN" altLang="en-US" sz="2800"/>
              <a:t>她正在和谁说话？</a:t>
            </a:r>
            <a:endParaRPr lang="en-US" altLang="zh-CN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矩形 1"/>
          <p:cNvSpPr>
            <a:spLocks noChangeArrowheads="1"/>
          </p:cNvSpPr>
          <p:nvPr/>
        </p:nvSpPr>
        <p:spPr bwMode="auto">
          <a:xfrm>
            <a:off x="228600" y="762000"/>
            <a:ext cx="8763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/>
              <a:t>▲ </a:t>
            </a:r>
            <a:r>
              <a:rPr lang="en-US" altLang="zh-CN" sz="2800"/>
              <a:t>invite</a:t>
            </a:r>
            <a:r>
              <a:rPr lang="zh-CN" altLang="en-US" sz="2800"/>
              <a:t>的用法</a:t>
            </a:r>
            <a:endParaRPr lang="en-US" altLang="zh-CN" sz="2800"/>
          </a:p>
          <a:p>
            <a:r>
              <a:rPr lang="en-US" altLang="zh-CN" sz="2800"/>
              <a:t>1</a:t>
            </a:r>
            <a:r>
              <a:rPr lang="zh-CN" altLang="en-US" sz="2800"/>
              <a:t>）</a:t>
            </a:r>
            <a:r>
              <a:rPr lang="en-US" altLang="zh-CN" sz="2800">
                <a:solidFill>
                  <a:srgbClr val="FF0000"/>
                </a:solidFill>
              </a:rPr>
              <a:t>invite sb. to do sth</a:t>
            </a:r>
            <a:r>
              <a:rPr lang="zh-CN" altLang="en-US" sz="2800"/>
              <a:t>邀请某人做某事</a:t>
            </a:r>
            <a:endParaRPr lang="en-US" altLang="zh-CN" sz="2800"/>
          </a:p>
          <a:p>
            <a:r>
              <a:rPr lang="en-US" altLang="zh-CN" sz="2800"/>
              <a:t>2</a:t>
            </a:r>
            <a:r>
              <a:rPr lang="zh-CN" altLang="en-US" sz="2800"/>
              <a:t>）</a:t>
            </a:r>
            <a:r>
              <a:rPr lang="en-US" altLang="zh-CN" sz="2800">
                <a:solidFill>
                  <a:srgbClr val="FF0000"/>
                </a:solidFill>
              </a:rPr>
              <a:t>invite sb. to some place</a:t>
            </a:r>
            <a:r>
              <a:rPr lang="zh-CN" altLang="en-US" sz="2800"/>
              <a:t>邀请某人去某地</a:t>
            </a:r>
            <a:endParaRPr lang="en-US" altLang="zh-CN" sz="2800"/>
          </a:p>
          <a:p>
            <a:r>
              <a:rPr lang="zh-CN" altLang="en-US" sz="2800"/>
              <a:t>拓展：</a:t>
            </a:r>
            <a:r>
              <a:rPr lang="en-US" altLang="zh-CN" sz="2800"/>
              <a:t>invite</a:t>
            </a:r>
            <a:r>
              <a:rPr lang="zh-CN" altLang="en-US" sz="2800"/>
              <a:t>的名词形式是</a:t>
            </a:r>
            <a:r>
              <a:rPr lang="en-US" altLang="zh-CN" sz="2800">
                <a:solidFill>
                  <a:srgbClr val="FF0000"/>
                </a:solidFill>
              </a:rPr>
              <a:t>invitation</a:t>
            </a:r>
            <a:r>
              <a:rPr lang="zh-CN" altLang="en-US" sz="2800"/>
              <a:t>，其常用短语如下：</a:t>
            </a:r>
            <a:r>
              <a:rPr lang="en-US" altLang="zh-CN" sz="2800">
                <a:solidFill>
                  <a:srgbClr val="FF0000"/>
                </a:solidFill>
              </a:rPr>
              <a:t>send out an invitation</a:t>
            </a:r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to sb.</a:t>
            </a:r>
            <a:r>
              <a:rPr lang="zh-CN" altLang="en-US" sz="2800">
                <a:solidFill>
                  <a:srgbClr val="FF0000"/>
                </a:solidFill>
              </a:rPr>
              <a:t>）</a:t>
            </a:r>
            <a:r>
              <a:rPr lang="zh-CN" altLang="en-US" sz="2800"/>
              <a:t>向某人发出邀请；</a:t>
            </a:r>
            <a:r>
              <a:rPr lang="en-US" altLang="zh-CN" sz="2800">
                <a:solidFill>
                  <a:srgbClr val="FF0000"/>
                </a:solidFill>
              </a:rPr>
              <a:t>give sb.an invitation</a:t>
            </a:r>
            <a:r>
              <a:rPr lang="zh-CN" altLang="en-US" sz="2800">
                <a:solidFill>
                  <a:srgbClr val="FF0000"/>
                </a:solidFill>
              </a:rPr>
              <a:t>邀请</a:t>
            </a:r>
            <a:r>
              <a:rPr lang="zh-CN" altLang="en-US" sz="2800"/>
              <a:t>某人；</a:t>
            </a:r>
            <a:r>
              <a:rPr lang="en-US" altLang="zh-CN" sz="2800">
                <a:solidFill>
                  <a:srgbClr val="FF0000"/>
                </a:solidFill>
              </a:rPr>
              <a:t>receive an invitation</a:t>
            </a:r>
            <a:r>
              <a:rPr lang="zh-CN" altLang="en-US" sz="2800"/>
              <a:t>收到邀请；</a:t>
            </a:r>
            <a:r>
              <a:rPr lang="en-US" altLang="zh-CN" sz="2800"/>
              <a:t>accept an </a:t>
            </a:r>
            <a:r>
              <a:rPr lang="zh-CN" altLang="en-US" sz="2800"/>
              <a:t>接受邀请；</a:t>
            </a:r>
            <a:r>
              <a:rPr lang="en-US" altLang="zh-CN" sz="2800">
                <a:solidFill>
                  <a:srgbClr val="FF0000"/>
                </a:solidFill>
              </a:rPr>
              <a:t>refuse/turn down sb.’s invitation</a:t>
            </a:r>
            <a:r>
              <a:rPr lang="zh-CN" altLang="en-US" sz="2800"/>
              <a:t>拒绝某人的邀请。</a:t>
            </a:r>
            <a:endParaRPr lang="en-US" altLang="zh-CN" sz="2800"/>
          </a:p>
          <a:p>
            <a:r>
              <a:rPr lang="zh-CN" altLang="en-US" sz="2800"/>
              <a:t>导练：</a:t>
            </a:r>
            <a:r>
              <a:rPr lang="en-US" altLang="zh-CN" sz="2800"/>
              <a:t>1</a:t>
            </a:r>
            <a:r>
              <a:rPr lang="zh-CN" altLang="en-US" sz="2800"/>
              <a:t>）</a:t>
            </a:r>
            <a:r>
              <a:rPr lang="en-US" altLang="zh-CN" sz="2800"/>
              <a:t>He </a:t>
            </a:r>
            <a:r>
              <a:rPr lang="en-US" altLang="zh-CN" sz="2800" u="sng">
                <a:solidFill>
                  <a:srgbClr val="FF0000"/>
                </a:solidFill>
              </a:rPr>
              <a:t>invites</a:t>
            </a:r>
            <a:r>
              <a:rPr lang="en-US" altLang="zh-CN" sz="2800"/>
              <a:t> me </a:t>
            </a:r>
            <a:r>
              <a:rPr lang="en-US" altLang="zh-CN" sz="2800" u="sng">
                <a:solidFill>
                  <a:srgbClr val="FF0000"/>
                </a:solidFill>
              </a:rPr>
              <a:t>to</a:t>
            </a:r>
            <a:r>
              <a:rPr lang="en-US" altLang="zh-CN" sz="2800">
                <a:solidFill>
                  <a:srgbClr val="FF0000"/>
                </a:solidFill>
              </a:rPr>
              <a:t> </a:t>
            </a:r>
            <a:r>
              <a:rPr lang="en-US" altLang="zh-CN" sz="2800" u="sng">
                <a:solidFill>
                  <a:srgbClr val="FF0000"/>
                </a:solidFill>
              </a:rPr>
              <a:t>have</a:t>
            </a:r>
            <a:r>
              <a:rPr lang="en-US" altLang="zh-CN" sz="2800">
                <a:solidFill>
                  <a:srgbClr val="FF0000"/>
                </a:solidFill>
              </a:rPr>
              <a:t> </a:t>
            </a:r>
            <a:r>
              <a:rPr lang="en-US" altLang="zh-CN" sz="2800" u="sng">
                <a:solidFill>
                  <a:srgbClr val="FF0000"/>
                </a:solidFill>
              </a:rPr>
              <a:t>dinner</a:t>
            </a:r>
            <a:r>
              <a:rPr lang="en-US" altLang="zh-CN" sz="2800">
                <a:solidFill>
                  <a:srgbClr val="FF0000"/>
                </a:solidFill>
              </a:rPr>
              <a:t> </a:t>
            </a:r>
            <a:r>
              <a:rPr lang="en-US" altLang="zh-CN" sz="2800"/>
              <a:t>with him </a:t>
            </a:r>
            <a:r>
              <a:rPr lang="zh-CN" altLang="en-US" sz="2800"/>
              <a:t>他邀请我和他一起吃晚餐。</a:t>
            </a:r>
            <a:endParaRPr lang="en-US" altLang="zh-CN" sz="2800"/>
          </a:p>
          <a:p>
            <a:r>
              <a:rPr lang="en-US" altLang="zh-CN" sz="2800"/>
              <a:t>2</a:t>
            </a:r>
            <a:r>
              <a:rPr lang="zh-CN" altLang="en-US" sz="2800"/>
              <a:t>）</a:t>
            </a:r>
            <a:r>
              <a:rPr lang="en-US" altLang="zh-CN" sz="2800"/>
              <a:t>Mr. Hand </a:t>
            </a:r>
            <a:r>
              <a:rPr lang="en-US" altLang="zh-CN" sz="2800" u="sng">
                <a:solidFill>
                  <a:srgbClr val="FF0000"/>
                </a:solidFill>
              </a:rPr>
              <a:t>invited</a:t>
            </a:r>
            <a:r>
              <a:rPr lang="en-US" altLang="zh-CN" sz="2800"/>
              <a:t> us </a:t>
            </a:r>
            <a:r>
              <a:rPr lang="en-US" altLang="zh-CN" sz="2800" u="sng">
                <a:solidFill>
                  <a:srgbClr val="FF0000"/>
                </a:solidFill>
              </a:rPr>
              <a:t>to his factory </a:t>
            </a:r>
            <a:r>
              <a:rPr lang="en-US" altLang="zh-CN" sz="2800"/>
              <a:t>this weekend</a:t>
            </a:r>
            <a:endParaRPr lang="zh-CN" altLang="en-US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762000"/>
            <a:ext cx="2038350" cy="590550"/>
          </a:xfrm>
          <a:solidFill>
            <a:srgbClr val="92D050"/>
          </a:solidFill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zh-CN" altLang="en-US" b="1" smtClean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课堂评价</a:t>
            </a:r>
            <a:endParaRPr lang="en-US" altLang="zh-CN" b="1" smtClean="0">
              <a:solidFill>
                <a:srgbClr val="C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7107" name="内容占位符 2"/>
          <p:cNvSpPr>
            <a:spLocks noGrp="1"/>
          </p:cNvSpPr>
          <p:nvPr>
            <p:ph idx="4294967295"/>
          </p:nvPr>
        </p:nvSpPr>
        <p:spPr>
          <a:xfrm>
            <a:off x="304800" y="1295400"/>
            <a:ext cx="8229600" cy="4906963"/>
          </a:xfrm>
        </p:spPr>
        <p:txBody>
          <a:bodyPr/>
          <a:lstStyle/>
          <a:p>
            <a:pPr marL="0" indent="0" defTabSz="683895" eaLnBrk="1" hangingPunct="1">
              <a:lnSpc>
                <a:spcPct val="140000"/>
              </a:lnSpc>
              <a:spcBef>
                <a:spcPts val="0"/>
              </a:spcBef>
              <a:buFontTx/>
              <a:buNone/>
              <a:defRPr/>
            </a:pPr>
            <a:r>
              <a:rPr kumimoji="1" lang="zh-CN" altLang="en-US" sz="2400" b="1" dirty="0" smtClean="0">
                <a:solidFill>
                  <a:srgbClr val="0000FF"/>
                </a:solidFill>
                <a:latin typeface="Times New Roman" panose="02020603050405020304"/>
                <a:ea typeface="黑体" panose="02010609060101010101" pitchFamily="49" charset="-122"/>
              </a:rPr>
              <a:t>一、选择正确的词</a:t>
            </a:r>
          </a:p>
          <a:p>
            <a:pPr marL="0" indent="0" defTabSz="683895" eaLnBrk="1" hangingPunct="1">
              <a:lnSpc>
                <a:spcPct val="140000"/>
              </a:lnSpc>
              <a:spcBef>
                <a:spcPts val="0"/>
              </a:spcBef>
              <a:buFontTx/>
              <a:buNone/>
              <a:defRPr/>
            </a:pPr>
            <a:r>
              <a:rPr kumimoji="1" lang="en-US" altLang="zh-CN" sz="2400" b="1" dirty="0" smtClean="0">
                <a:latin typeface="Times New Roman" panose="02020603050405020304"/>
                <a:ea typeface="黑体" panose="02010609060101010101" pitchFamily="49" charset="-122"/>
              </a:rPr>
              <a:t>1.Thank you for</a:t>
            </a:r>
            <a:r>
              <a:rPr kumimoji="1" lang="en-US" altLang="zh-CN" sz="2400" b="1" u="sng" dirty="0" smtClean="0">
                <a:latin typeface="Times New Roman" panose="02020603050405020304"/>
                <a:ea typeface="黑体" panose="02010609060101010101" pitchFamily="49" charset="-122"/>
              </a:rPr>
              <a:t>                      </a:t>
            </a:r>
            <a:r>
              <a:rPr kumimoji="1" lang="en-US" altLang="zh-CN" sz="2400" b="1" dirty="0" smtClean="0">
                <a:latin typeface="Times New Roman" panose="02020603050405020304"/>
                <a:ea typeface="黑体" panose="02010609060101010101" pitchFamily="49" charset="-122"/>
              </a:rPr>
              <a:t>(ask/ asking), but I can’t go to the movies with you.</a:t>
            </a:r>
          </a:p>
          <a:p>
            <a:pPr marL="0" indent="0" defTabSz="683895" eaLnBrk="1" hangingPunct="1">
              <a:lnSpc>
                <a:spcPct val="140000"/>
              </a:lnSpc>
              <a:spcBef>
                <a:spcPts val="0"/>
              </a:spcBef>
              <a:buFontTx/>
              <a:buNone/>
              <a:defRPr/>
            </a:pPr>
            <a:r>
              <a:rPr kumimoji="1" lang="en-US" altLang="zh-CN" sz="2400" b="1" dirty="0" smtClean="0">
                <a:latin typeface="Times New Roman" panose="02020603050405020304"/>
                <a:ea typeface="黑体" panose="02010609060101010101" pitchFamily="49" charset="-122"/>
              </a:rPr>
              <a:t>2.Paul has to study</a:t>
            </a:r>
            <a:r>
              <a:rPr kumimoji="1" lang="en-US" altLang="zh-CN" sz="2400" b="1" u="sng" dirty="0" smtClean="0">
                <a:latin typeface="Times New Roman" panose="02020603050405020304"/>
                <a:ea typeface="黑体" panose="02010609060101010101" pitchFamily="49" charset="-122"/>
              </a:rPr>
              <a:t>              </a:t>
            </a:r>
            <a:r>
              <a:rPr kumimoji="1" lang="en-US" altLang="zh-CN" sz="2400" b="1" dirty="0" smtClean="0">
                <a:latin typeface="Times New Roman" panose="02020603050405020304"/>
                <a:ea typeface="黑体" panose="02010609060101010101" pitchFamily="49" charset="-122"/>
              </a:rPr>
              <a:t>(at/ for) the math test tonight.</a:t>
            </a:r>
          </a:p>
          <a:p>
            <a:pPr marL="0" indent="0" defTabSz="683895" eaLnBrk="1" hangingPunct="1">
              <a:lnSpc>
                <a:spcPct val="140000"/>
              </a:lnSpc>
              <a:spcBef>
                <a:spcPts val="0"/>
              </a:spcBef>
              <a:buFontTx/>
              <a:buNone/>
              <a:defRPr/>
            </a:pPr>
            <a:r>
              <a:rPr kumimoji="1" lang="en-US" altLang="zh-CN" sz="2400" b="1" dirty="0" smtClean="0">
                <a:latin typeface="Times New Roman" panose="02020603050405020304"/>
                <a:ea typeface="黑体" panose="02010609060101010101" pitchFamily="49" charset="-122"/>
              </a:rPr>
              <a:t>3.My sister has too</a:t>
            </a:r>
            <a:r>
              <a:rPr kumimoji="1" lang="en-US" altLang="zh-CN" sz="2400" b="1" u="sng" dirty="0" smtClean="0">
                <a:latin typeface="Times New Roman" panose="02020603050405020304"/>
                <a:ea typeface="黑体" panose="02010609060101010101" pitchFamily="49" charset="-122"/>
              </a:rPr>
              <a:t>              </a:t>
            </a:r>
            <a:r>
              <a:rPr kumimoji="1" lang="en-US" altLang="zh-CN" sz="2400" b="1" dirty="0" smtClean="0">
                <a:latin typeface="Times New Roman" panose="02020603050405020304"/>
                <a:ea typeface="黑体" panose="02010609060101010101" pitchFamily="49" charset="-122"/>
              </a:rPr>
              <a:t>(much/ many) homework to do.</a:t>
            </a:r>
          </a:p>
          <a:p>
            <a:pPr marL="0" indent="0" defTabSz="683895" eaLnBrk="1" hangingPunct="1">
              <a:lnSpc>
                <a:spcPct val="145000"/>
              </a:lnSpc>
              <a:spcBef>
                <a:spcPts val="0"/>
              </a:spcBef>
              <a:buFontTx/>
              <a:buNone/>
              <a:defRPr/>
            </a:pPr>
            <a:r>
              <a:rPr kumimoji="1" lang="en-US" altLang="zh-CN" sz="2400" b="1" dirty="0" smtClean="0">
                <a:latin typeface="Times New Roman" panose="02020603050405020304"/>
                <a:ea typeface="黑体" panose="02010609060101010101" pitchFamily="49" charset="-122"/>
              </a:rPr>
              <a:t>4. Can you come to my party</a:t>
            </a:r>
            <a:r>
              <a:rPr kumimoji="1" lang="en-US" altLang="zh-CN" sz="2400" b="1" u="sng" dirty="0" smtClean="0">
                <a:latin typeface="Times New Roman" panose="02020603050405020304"/>
                <a:ea typeface="黑体" panose="02010609060101010101" pitchFamily="49" charset="-122"/>
              </a:rPr>
              <a:t>              </a:t>
            </a:r>
            <a:r>
              <a:rPr kumimoji="1" lang="en-US" altLang="zh-CN" sz="2400" b="1" dirty="0" smtClean="0">
                <a:latin typeface="Times New Roman" panose="02020603050405020304"/>
                <a:ea typeface="黑体" panose="02010609060101010101" pitchFamily="49" charset="-122"/>
              </a:rPr>
              <a:t>(at/ on) Saturday night?</a:t>
            </a:r>
          </a:p>
          <a:p>
            <a:pPr marL="0" indent="0" defTabSz="683895" eaLnBrk="1" hangingPunct="1">
              <a:lnSpc>
                <a:spcPct val="145000"/>
              </a:lnSpc>
              <a:spcBef>
                <a:spcPts val="0"/>
              </a:spcBef>
              <a:buFontTx/>
              <a:buNone/>
              <a:defRPr/>
            </a:pPr>
            <a:r>
              <a:rPr kumimoji="1" lang="en-US" altLang="zh-CN" sz="2400" b="1" dirty="0" smtClean="0">
                <a:latin typeface="Times New Roman" panose="02020603050405020304"/>
                <a:ea typeface="黑体" panose="02010609060101010101" pitchFamily="49" charset="-122"/>
              </a:rPr>
              <a:t>5. She invites me</a:t>
            </a:r>
            <a:r>
              <a:rPr kumimoji="1" lang="en-US" altLang="zh-CN" sz="2400" b="1" u="sng" dirty="0" smtClean="0">
                <a:latin typeface="Times New Roman" panose="02020603050405020304"/>
                <a:ea typeface="黑体" panose="02010609060101010101" pitchFamily="49" charset="-122"/>
              </a:rPr>
              <a:t>                  </a:t>
            </a:r>
            <a:r>
              <a:rPr kumimoji="1" lang="en-US" altLang="zh-CN" sz="2400" b="1" dirty="0" smtClean="0">
                <a:latin typeface="Times New Roman" panose="02020603050405020304"/>
                <a:ea typeface="黑体" panose="02010609060101010101" pitchFamily="49" charset="-122"/>
              </a:rPr>
              <a:t>(watch/ to watch) the basketball match the day after tomorrow.</a:t>
            </a:r>
          </a:p>
          <a:p>
            <a:pPr marL="0" indent="0" defTabSz="683895" eaLnBrk="1" hangingPunct="1">
              <a:lnSpc>
                <a:spcPct val="145000"/>
              </a:lnSpc>
              <a:spcBef>
                <a:spcPts val="0"/>
              </a:spcBef>
              <a:buFontTx/>
              <a:buNone/>
              <a:defRPr/>
            </a:pPr>
            <a:r>
              <a:rPr kumimoji="1" lang="en-US" altLang="zh-CN" sz="2400" b="1" dirty="0" smtClean="0">
                <a:latin typeface="Times New Roman" panose="02020603050405020304"/>
                <a:ea typeface="黑体" panose="02010609060101010101" pitchFamily="49" charset="-122"/>
              </a:rPr>
              <a:t>6. I like playing</a:t>
            </a:r>
            <a:r>
              <a:rPr kumimoji="1" lang="en-US" altLang="zh-CN" sz="2400" b="1" u="sng" dirty="0" smtClean="0">
                <a:latin typeface="Times New Roman" panose="02020603050405020304"/>
                <a:ea typeface="黑体" panose="02010609060101010101" pitchFamily="49" charset="-122"/>
              </a:rPr>
              <a:t>                          </a:t>
            </a:r>
            <a:r>
              <a:rPr kumimoji="1" lang="en-US" altLang="zh-CN" sz="2400" b="1" dirty="0" smtClean="0">
                <a:latin typeface="Times New Roman" panose="02020603050405020304"/>
                <a:ea typeface="黑体" panose="02010609060101010101" pitchFamily="49" charset="-122"/>
              </a:rPr>
              <a:t>(piano/ the piano).</a:t>
            </a:r>
          </a:p>
          <a:p>
            <a:pPr marL="170180" indent="-170180" defTabSz="683895" eaLnBrk="1" hangingPunct="1">
              <a:lnSpc>
                <a:spcPct val="140000"/>
              </a:lnSpc>
              <a:buFontTx/>
              <a:buNone/>
              <a:defRPr/>
            </a:pPr>
            <a:endParaRPr kumimoji="1" lang="en-US" altLang="zh-CN" b="1" dirty="0" smtClean="0">
              <a:latin typeface="Times New Roman" panose="02020603050405020304"/>
              <a:ea typeface="黑体" panose="02010609060101010101" pitchFamily="49" charset="-122"/>
            </a:endParaRPr>
          </a:p>
          <a:p>
            <a:pPr marL="170180" indent="-170180" defTabSz="683895" eaLnBrk="1" hangingPunct="1">
              <a:defRPr/>
            </a:pPr>
            <a:endParaRPr lang="zh-CN" altLang="en-US" dirty="0" smtClean="0">
              <a:latin typeface="Times New Roman" panose="02020603050405020304"/>
              <a:ea typeface="黑体" panose="02010609060101010101" pitchFamily="49" charset="-122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819400" y="1905000"/>
            <a:ext cx="1041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asking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2004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for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971800" y="3424238"/>
            <a:ext cx="92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much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495800" y="3957638"/>
            <a:ext cx="509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on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667000" y="4495800"/>
            <a:ext cx="1304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to watch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743200" y="5486400"/>
            <a:ext cx="1408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the piano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标题 1"/>
          <p:cNvSpPr txBox="1">
            <a:spLocks noChangeArrowheads="1"/>
          </p:cNvSpPr>
          <p:nvPr/>
        </p:nvSpPr>
        <p:spPr bwMode="auto">
          <a:xfrm>
            <a:off x="228600" y="685800"/>
            <a:ext cx="8534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二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 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对话填空。每空一词，单词的首字母已给出。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33400" y="1295400"/>
            <a:ext cx="8229600" cy="515461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70180" indent="-170180" defTabSz="683895">
              <a:lnSpc>
                <a:spcPct val="145000"/>
              </a:lnSpc>
              <a:spcBef>
                <a:spcPts val="750"/>
              </a:spcBef>
              <a:defRPr/>
            </a:pPr>
            <a:r>
              <a:rPr lang="en-US" altLang="zh-CN" sz="2100" b="1" dirty="0">
                <a:latin typeface="Times New Roman" panose="02020603050405020304"/>
                <a:ea typeface="黑体" panose="02010609060101010101" pitchFamily="49" charset="-122"/>
              </a:rPr>
              <a:t>A: Hey, Xiao Wang, can you go to the m_______ on Saturday?</a:t>
            </a:r>
          </a:p>
          <a:p>
            <a:pPr marL="170180" indent="-170180" defTabSz="683895">
              <a:lnSpc>
                <a:spcPct val="145000"/>
              </a:lnSpc>
              <a:spcBef>
                <a:spcPts val="750"/>
              </a:spcBef>
              <a:defRPr/>
            </a:pPr>
            <a:r>
              <a:rPr lang="en-US" altLang="zh-CN" sz="2100" b="1" dirty="0">
                <a:latin typeface="Times New Roman" panose="02020603050405020304"/>
                <a:ea typeface="黑体" panose="02010609060101010101" pitchFamily="49" charset="-122"/>
              </a:rPr>
              <a:t>B: I’m s______, I can’t. I have too much h___________ this weekend.</a:t>
            </a:r>
          </a:p>
          <a:p>
            <a:pPr marL="170180" indent="-170180" defTabSz="683895">
              <a:lnSpc>
                <a:spcPct val="145000"/>
              </a:lnSpc>
              <a:spcBef>
                <a:spcPts val="750"/>
              </a:spcBef>
              <a:defRPr/>
            </a:pPr>
            <a:r>
              <a:rPr lang="en-US" altLang="zh-CN" sz="2100" b="1" dirty="0">
                <a:latin typeface="Times New Roman" panose="02020603050405020304"/>
                <a:ea typeface="黑体" panose="02010609060101010101" pitchFamily="49" charset="-122"/>
              </a:rPr>
              <a:t>And I’m not f________ well today.</a:t>
            </a:r>
          </a:p>
          <a:p>
            <a:pPr marL="170180" indent="-170180" defTabSz="683895">
              <a:lnSpc>
                <a:spcPct val="145000"/>
              </a:lnSpc>
              <a:spcBef>
                <a:spcPts val="750"/>
              </a:spcBef>
              <a:defRPr/>
            </a:pPr>
            <a:r>
              <a:rPr lang="en-US" altLang="zh-CN" sz="2100" b="1" dirty="0">
                <a:solidFill>
                  <a:schemeClr val="tx1"/>
                </a:solidFill>
                <a:latin typeface="Times New Roman" panose="02020603050405020304"/>
                <a:ea typeface="黑体" panose="02010609060101010101" pitchFamily="49" charset="-122"/>
              </a:rPr>
              <a:t>A: That’s too b____. What’s the matter?</a:t>
            </a:r>
          </a:p>
          <a:p>
            <a:pPr>
              <a:lnSpc>
                <a:spcPct val="130000"/>
              </a:lnSpc>
              <a:defRPr/>
            </a:pPr>
            <a:r>
              <a:rPr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B: I’m not sure. Maybe I have a c______, as I’m feeling a little cold.</a:t>
            </a:r>
          </a:p>
          <a:p>
            <a:pPr>
              <a:lnSpc>
                <a:spcPct val="130000"/>
              </a:lnSpc>
              <a:defRPr/>
            </a:pPr>
            <a:r>
              <a:rPr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A: I think you’d b_____ go to the d_______.</a:t>
            </a:r>
          </a:p>
          <a:p>
            <a:pPr>
              <a:lnSpc>
                <a:spcPct val="130000"/>
              </a:lnSpc>
              <a:defRPr/>
            </a:pPr>
            <a:r>
              <a:rPr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B: I also t______ so. </a:t>
            </a:r>
          </a:p>
          <a:p>
            <a:pPr>
              <a:lnSpc>
                <a:spcPct val="130000"/>
              </a:lnSpc>
              <a:defRPr/>
            </a:pPr>
            <a:r>
              <a:rPr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A: Maybe I’m asking you to come another time.</a:t>
            </a:r>
          </a:p>
          <a:p>
            <a:pPr>
              <a:lnSpc>
                <a:spcPct val="130000"/>
              </a:lnSpc>
              <a:defRPr/>
            </a:pPr>
            <a:r>
              <a:rPr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B: Sure. T______ for asking.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5105400" y="1371600"/>
            <a:ext cx="1152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ovies 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47800" y="19050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orry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334000" y="1905000"/>
            <a:ext cx="2141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omework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286000" y="3048000"/>
            <a:ext cx="1296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ad 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133600" y="2509838"/>
            <a:ext cx="2016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eeling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876800" y="3505200"/>
            <a:ext cx="107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old 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2895600" y="44958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etter 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105400" y="4491038"/>
            <a:ext cx="1368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octor 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892300" y="4953000"/>
            <a:ext cx="107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hink 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905000" y="5867400"/>
            <a:ext cx="175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hanks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内容占位符 2"/>
          <p:cNvSpPr txBox="1"/>
          <p:nvPr/>
        </p:nvSpPr>
        <p:spPr bwMode="auto">
          <a:xfrm>
            <a:off x="457200" y="1066800"/>
            <a:ext cx="8229600" cy="541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170180" indent="-170180" defTabSz="683895">
              <a:lnSpc>
                <a:spcPct val="130000"/>
              </a:lnSpc>
              <a:spcBef>
                <a:spcPts val="750"/>
              </a:spcBef>
              <a:defRPr/>
            </a:pPr>
            <a:r>
              <a:rPr kumimoji="1"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1. Can you play tennis with</a:t>
            </a:r>
            <a:r>
              <a:rPr kumimoji="1" lang="en-US" altLang="zh-CN" sz="2400" b="1" u="sng" dirty="0">
                <a:latin typeface="Times New Roman" panose="02020603050405020304"/>
                <a:ea typeface="黑体" panose="02010609060101010101" pitchFamily="49" charset="-122"/>
              </a:rPr>
              <a:t>            </a:t>
            </a:r>
            <a:r>
              <a:rPr kumimoji="1"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 on Saturday ?</a:t>
            </a:r>
          </a:p>
          <a:p>
            <a:pPr marL="170180" indent="-170180" defTabSz="683895">
              <a:lnSpc>
                <a:spcPct val="130000"/>
              </a:lnSpc>
              <a:spcBef>
                <a:spcPts val="750"/>
              </a:spcBef>
              <a:defRPr/>
            </a:pPr>
            <a:r>
              <a:rPr kumimoji="1"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     A. us       B.  we      C. our      D. ours</a:t>
            </a:r>
          </a:p>
          <a:p>
            <a:pPr marL="170180" indent="-170180" defTabSz="683895">
              <a:lnSpc>
                <a:spcPct val="130000"/>
              </a:lnSpc>
              <a:spcBef>
                <a:spcPts val="750"/>
              </a:spcBef>
              <a:defRPr/>
            </a:pPr>
            <a:r>
              <a:rPr kumimoji="1"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2. Henry </a:t>
            </a:r>
            <a:r>
              <a:rPr kumimoji="1" lang="en-US" altLang="zh-CN" sz="2400" b="1" u="sng" dirty="0">
                <a:latin typeface="Times New Roman" panose="02020603050405020304"/>
                <a:ea typeface="黑体" panose="02010609060101010101" pitchFamily="49" charset="-122"/>
              </a:rPr>
              <a:t>          </a:t>
            </a:r>
            <a:r>
              <a:rPr kumimoji="1"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 his homework this afternoon.</a:t>
            </a:r>
          </a:p>
          <a:p>
            <a:pPr marL="170180" indent="-170180" defTabSz="683895">
              <a:lnSpc>
                <a:spcPct val="130000"/>
              </a:lnSpc>
              <a:spcBef>
                <a:spcPts val="750"/>
              </a:spcBef>
              <a:defRPr/>
            </a:pPr>
            <a:r>
              <a:rPr kumimoji="1"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    A. have to do           B. have to doing    </a:t>
            </a:r>
          </a:p>
          <a:p>
            <a:pPr marL="170180" indent="-170180" defTabSz="683895">
              <a:lnSpc>
                <a:spcPct val="130000"/>
              </a:lnSpc>
              <a:spcBef>
                <a:spcPts val="750"/>
              </a:spcBef>
              <a:defRPr/>
            </a:pPr>
            <a:r>
              <a:rPr kumimoji="1"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    C. has to do             D. has to doing</a:t>
            </a:r>
          </a:p>
          <a:p>
            <a:pPr marL="170180" indent="-170180" defTabSz="683895">
              <a:lnSpc>
                <a:spcPct val="130000"/>
              </a:lnSpc>
              <a:spcBef>
                <a:spcPts val="750"/>
              </a:spcBef>
              <a:defRPr/>
            </a:pPr>
            <a:r>
              <a:rPr kumimoji="1"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3. Tony is playing tennis </a:t>
            </a:r>
            <a:r>
              <a:rPr kumimoji="1" lang="en-US" altLang="zh-CN" sz="2400" b="1" u="sng" dirty="0">
                <a:latin typeface="Times New Roman" panose="02020603050405020304"/>
                <a:ea typeface="黑体" panose="02010609060101010101" pitchFamily="49" charset="-122"/>
              </a:rPr>
              <a:t>               </a:t>
            </a:r>
            <a:r>
              <a:rPr kumimoji="1"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 the school team.</a:t>
            </a:r>
          </a:p>
          <a:p>
            <a:pPr marL="170180" indent="-170180" defTabSz="683895">
              <a:lnSpc>
                <a:spcPct val="130000"/>
              </a:lnSpc>
              <a:spcBef>
                <a:spcPts val="750"/>
              </a:spcBef>
              <a:defRPr/>
            </a:pPr>
            <a:r>
              <a:rPr kumimoji="1"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     A. on         B. in       C. to          D. with</a:t>
            </a:r>
          </a:p>
          <a:p>
            <a:pPr>
              <a:lnSpc>
                <a:spcPct val="130000"/>
              </a:lnSpc>
              <a:defRPr/>
            </a:pPr>
            <a:r>
              <a:rPr kumimoji="1"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4. Jim </a:t>
            </a:r>
            <a:r>
              <a:rPr kumimoji="1" lang="en-US" altLang="zh-CN" sz="2400" b="1" u="sng" dirty="0">
                <a:latin typeface="Times New Roman" panose="02020603050405020304"/>
                <a:ea typeface="黑体" panose="02010609060101010101" pitchFamily="49" charset="-122"/>
              </a:rPr>
              <a:t>           </a:t>
            </a:r>
            <a:r>
              <a:rPr kumimoji="1"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 play soccer with his friend this weekend, because he is very busy.</a:t>
            </a:r>
          </a:p>
          <a:p>
            <a:pPr>
              <a:lnSpc>
                <a:spcPct val="130000"/>
              </a:lnSpc>
              <a:defRPr/>
            </a:pPr>
            <a:r>
              <a:rPr kumimoji="1"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    A. can      B. cans   C. </a:t>
            </a:r>
            <a:r>
              <a:rPr kumimoji="1" lang="en-US" altLang="zh-CN" sz="2400" b="1" dirty="0" err="1">
                <a:latin typeface="Times New Roman" panose="02020603050405020304"/>
                <a:ea typeface="黑体" panose="02010609060101010101" pitchFamily="49" charset="-122"/>
              </a:rPr>
              <a:t>cann’t</a:t>
            </a:r>
            <a:r>
              <a:rPr kumimoji="1" lang="en-US" altLang="zh-CN" sz="2400" b="1" dirty="0">
                <a:latin typeface="Times New Roman" panose="02020603050405020304"/>
                <a:ea typeface="黑体" panose="02010609060101010101" pitchFamily="49" charset="-122"/>
              </a:rPr>
              <a:t>      D. can’t</a:t>
            </a:r>
          </a:p>
        </p:txBody>
      </p:sp>
      <p:sp>
        <p:nvSpPr>
          <p:cNvPr id="36867" name="标题 1"/>
          <p:cNvSpPr txBox="1">
            <a:spLocks noChangeArrowheads="1"/>
          </p:cNvSpPr>
          <p:nvPr/>
        </p:nvSpPr>
        <p:spPr bwMode="auto">
          <a:xfrm>
            <a:off x="304800" y="609600"/>
            <a:ext cx="822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45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45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三、选择题</a:t>
            </a:r>
            <a:endParaRPr lang="zh-CN" altLang="en-US" sz="240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83972" name="Picture 9" descr="C:\Users\Administrator\Desktop\课件图标\45abdeaa702b3289917a17c3fcb4a9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690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3" name="Picture 9" descr="C:\Users\Administrator\Desktop\课件图标\45abdeaa702b3289917a17c3fcb4a9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690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4" name="Picture 9" descr="C:\Users\Administrator\Desktop\课件图标\45abdeaa702b3289917a17c3fcb4a9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648200"/>
            <a:ext cx="690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5" name="Picture 9" descr="C:\Users\Administrator\Desktop\课件图标\45abdeaa702b3289917a17c3fcb4a9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064250"/>
            <a:ext cx="690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idx="4294967295"/>
          </p:nvPr>
        </p:nvSpPr>
        <p:spPr>
          <a:xfrm>
            <a:off x="533400" y="671513"/>
            <a:ext cx="7924800" cy="6186487"/>
          </a:xfrm>
        </p:spPr>
        <p:txBody>
          <a:bodyPr>
            <a:spAutoFit/>
          </a:bodyPr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5. —</a:t>
            </a:r>
            <a:r>
              <a:rPr lang="en-US" altLang="zh-CN" sz="2400" b="1" u="sng" smtClean="0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     </a:t>
            </a: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?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  —It’s October the 14th.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AutoNum type="alphaUcPeriod"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When is today                 B. what’s today   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C. What time is today        D. What day is today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6. He is</a:t>
            </a:r>
            <a:r>
              <a:rPr lang="en-US" altLang="zh-CN" sz="2400" b="1" u="sng" smtClean="0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</a:t>
            </a: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with his father the whole day.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A. fish      B. fishes      C. to fish      D. fishing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7. —Can you come to my party?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    —</a:t>
            </a:r>
            <a:r>
              <a:rPr lang="en-US" altLang="zh-CN" sz="2400" b="1" u="sng" smtClean="0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                 </a:t>
            </a: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A. Sure, I love             B. Sure, I love to  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C. Sure, I’d love to     D. Sure, I’d love.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</a:pPr>
            <a:endParaRPr lang="en-US" altLang="zh-CN" sz="2400" b="1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84995" name="Picture 9" descr="C:\Users\Administrator\Desktop\课件图标\45abdeaa702b3289917a17c3fcb4a9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514600"/>
            <a:ext cx="690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996" name="Picture 9" descr="C:\Users\Administrator\Desktop\课件图标\45abdeaa702b3289917a17c3fcb4a9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581400"/>
            <a:ext cx="690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997" name="Picture 9" descr="C:\Users\Administrator\Desktop\课件图标\45abdeaa702b3289917a17c3fcb4a9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715000"/>
            <a:ext cx="690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标题 3"/>
          <p:cNvSpPr>
            <a:spLocks noGrp="1" noChangeArrowheads="1"/>
          </p:cNvSpPr>
          <p:nvPr>
            <p:ph type="title"/>
          </p:nvPr>
        </p:nvSpPr>
        <p:spPr>
          <a:xfrm>
            <a:off x="685800" y="1524000"/>
            <a:ext cx="8001000" cy="48768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1. </a:t>
            </a:r>
            <a:r>
              <a:rPr lang="zh-CN" altLang="en-US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运用</a:t>
            </a:r>
            <a: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Can you come to …?</a:t>
            </a:r>
            <a:r>
              <a:rPr lang="zh-CN" altLang="en-US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句式进行问答，能发出、接受或拒绝邀请。</a:t>
            </a:r>
            <a:br>
              <a:rPr lang="zh-CN" altLang="en-US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2.</a:t>
            </a:r>
            <a:r>
              <a:rPr lang="zh-CN" altLang="en-US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学会有礼貌地拒接别人，并阐述合适的理由。</a:t>
            </a:r>
            <a: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/>
            </a:r>
            <a:b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3.</a:t>
            </a:r>
            <a:r>
              <a:rPr lang="zh-CN" altLang="en-US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掌握以下句型：</a:t>
            </a:r>
            <a: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/>
            </a:r>
            <a:b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I’m not sure. I might…</a:t>
            </a:r>
            <a:b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Sorry, I have to…</a:t>
            </a:r>
            <a:b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Sorry, I can’t. I must…</a:t>
            </a:r>
            <a:b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I don’t know. I might have to…	</a:t>
            </a:r>
            <a:endParaRPr lang="zh-CN" altLang="en-US" sz="2800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20483" name="Picture 24" descr="D:\11月 英语组\小学英语汇报材料2014.12.16\logo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7038" y="1160463"/>
            <a:ext cx="7938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24" descr="D:\11月 英语组\小学英语汇报材料2014.12.16\logo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563" y="5870575"/>
            <a:ext cx="6350" cy="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A_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511328" y="7158319"/>
            <a:ext cx="1219200" cy="1077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00" dirty="0" smtClean="0">
                <a:solidFill>
                  <a:schemeClr val="bg1">
                    <a:lumMod val="95000"/>
                    <a:alpha val="0"/>
                  </a:schemeClr>
                </a:solidFill>
                <a:latin typeface="Times New Roman" panose="02020603050405020304"/>
                <a:ea typeface="黑体" panose="02010609060101010101" pitchFamily="49" charset="-122"/>
              </a:rPr>
              <a:t>0</a:t>
            </a:r>
            <a:endParaRPr lang="zh-CN" altLang="en-US" sz="100" dirty="0" smtClean="0">
              <a:solidFill>
                <a:schemeClr val="bg1">
                  <a:lumMod val="95000"/>
                  <a:alpha val="0"/>
                </a:schemeClr>
              </a:solidFill>
              <a:latin typeface="Times New Roman" panose="02020603050405020304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505200" y="649288"/>
            <a:ext cx="2038350" cy="646112"/>
          </a:xfrm>
          <a:prstGeom prst="rect">
            <a:avLst/>
          </a:prstGeom>
          <a:solidFill>
            <a:srgbClr val="669900"/>
          </a:solidFill>
        </p:spPr>
        <p:txBody>
          <a:bodyPr wrap="none">
            <a:spAutoFit/>
          </a:bodyPr>
          <a:lstStyle/>
          <a:p>
            <a:pPr defTabSz="912495">
              <a:defRPr/>
            </a:pPr>
            <a:r>
              <a:rPr lang="zh-CN" altLang="en-US" sz="3600" b="1" dirty="0">
                <a:latin typeface="+mn-ea"/>
                <a:ea typeface="宋体" panose="02010600030101010101" pitchFamily="2" charset="-122"/>
              </a:rPr>
              <a:t>学习目标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idx="4294967295"/>
          </p:nvPr>
        </p:nvSpPr>
        <p:spPr>
          <a:xfrm>
            <a:off x="457200" y="838200"/>
            <a:ext cx="8229600" cy="4651375"/>
          </a:xfrm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8. —Would you like to play football with us?</a:t>
            </a:r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  —____________, but I’m busy.</a:t>
            </a:r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  A. No, I can’t         B. No, I wouldn’t</a:t>
            </a:r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  C. Yes, I’m glad     D. Yes, I’d love to        </a:t>
            </a:r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9. —___________I take the newspaper away?</a:t>
            </a:r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  —No, you mustn’t.  You ______ read it only here.</a:t>
            </a:r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  A. Must; can           B. May; can</a:t>
            </a:r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24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  C. Need; must         D. Must; must         </a:t>
            </a:r>
          </a:p>
        </p:txBody>
      </p:sp>
      <p:pic>
        <p:nvPicPr>
          <p:cNvPr id="86019" name="Picture 9" descr="C:\Users\Administrator\Desktop\课件图标\45abdeaa702b3289917a17c3fcb4a9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419600"/>
            <a:ext cx="690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020" name="Picture 9" descr="C:\Users\Administrator\Desktop\课件图标\45abdeaa702b3289917a17c3fcb4a9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667000"/>
            <a:ext cx="690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WordArt 2"/>
          <p:cNvSpPr>
            <a:spLocks noChangeArrowheads="1" noChangeShapeType="1" noTextEdit="1"/>
          </p:cNvSpPr>
          <p:nvPr/>
        </p:nvSpPr>
        <p:spPr bwMode="auto">
          <a:xfrm>
            <a:off x="3276600" y="668338"/>
            <a:ext cx="2530475" cy="100806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Flat3" dir="r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altLang="zh-CN" sz="3600" kern="10">
                <a:ln w="9525">
                  <a:rou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Homework</a:t>
            </a:r>
            <a:endParaRPr lang="zh-CN" altLang="en-US" sz="3600" kern="10">
              <a:ln w="9525">
                <a:rou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83820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1000" b="1">
              <a:latin typeface="宋体" panose="02010600030101010101" pitchFamily="2" charset="-122"/>
              <a:sym typeface="宋体" panose="02010600030101010101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Write an invitation based on the following information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43000" y="3389313"/>
            <a:ext cx="6629400" cy="25542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>
              <a:defRPr/>
            </a:pPr>
            <a:r>
              <a:rPr lang="en-US" altLang="zh-CN" sz="3200" b="1" noProof="1">
                <a:solidFill>
                  <a:srgbClr val="CC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It’s a Birthday Party</a:t>
            </a:r>
          </a:p>
          <a:p>
            <a:pPr>
              <a:defRPr/>
            </a:pPr>
            <a:r>
              <a:rPr lang="en-US" altLang="zh-CN" sz="3200" b="1" noProof="1">
                <a:solidFill>
                  <a:srgbClr val="CC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For  whom:</a:t>
            </a:r>
          </a:p>
          <a:p>
            <a:pPr>
              <a:defRPr/>
            </a:pPr>
            <a:r>
              <a:rPr lang="en-US" altLang="zh-CN" sz="3200" b="1" noProof="1">
                <a:solidFill>
                  <a:srgbClr val="CC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Time:  </a:t>
            </a:r>
          </a:p>
          <a:p>
            <a:pPr>
              <a:defRPr/>
            </a:pPr>
            <a:r>
              <a:rPr lang="en-US" altLang="zh-CN" sz="3200" b="1" noProof="1">
                <a:solidFill>
                  <a:srgbClr val="CC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Place:</a:t>
            </a:r>
          </a:p>
          <a:p>
            <a:pPr>
              <a:defRPr/>
            </a:pPr>
            <a:r>
              <a:rPr lang="en-US" altLang="zh-CN" sz="3200" b="1" noProof="1">
                <a:solidFill>
                  <a:srgbClr val="CC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Come and have fun!</a:t>
            </a:r>
          </a:p>
        </p:txBody>
      </p:sp>
      <p:sp>
        <p:nvSpPr>
          <p:cNvPr id="39941" name="Text Box 13"/>
          <p:cNvSpPr txBox="1">
            <a:spLocks noChangeArrowheads="1"/>
          </p:cNvSpPr>
          <p:nvPr/>
        </p:nvSpPr>
        <p:spPr bwMode="auto">
          <a:xfrm>
            <a:off x="3216275" y="3922713"/>
            <a:ext cx="922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Lucy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286000" y="4379913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Friday, July 15, at four thirty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362200" y="4913313"/>
            <a:ext cx="6389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Lucy’s house, 15th Street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552825" y="649288"/>
            <a:ext cx="2038350" cy="646112"/>
          </a:xfrm>
          <a:prstGeom prst="rect">
            <a:avLst/>
          </a:prstGeom>
          <a:solidFill>
            <a:srgbClr val="669900"/>
          </a:solidFill>
        </p:spPr>
        <p:txBody>
          <a:bodyPr wrap="none">
            <a:spAutoFit/>
          </a:bodyPr>
          <a:lstStyle/>
          <a:p>
            <a:pPr defTabSz="912495">
              <a:defRPr/>
            </a:pPr>
            <a:r>
              <a:rPr lang="zh-CN" altLang="en-US" sz="3600" b="1" dirty="0">
                <a:latin typeface="+mn-ea"/>
                <a:ea typeface="宋体" panose="02010600030101010101" pitchFamily="2" charset="-122"/>
              </a:rPr>
              <a:t>自学互研</a:t>
            </a:r>
          </a:p>
        </p:txBody>
      </p:sp>
      <p:sp>
        <p:nvSpPr>
          <p:cNvPr id="4" name="矩形 3"/>
          <p:cNvSpPr/>
          <p:nvPr/>
        </p:nvSpPr>
        <p:spPr>
          <a:xfrm>
            <a:off x="533400" y="1143000"/>
            <a:ext cx="1831975" cy="584200"/>
          </a:xfrm>
          <a:prstGeom prst="rect">
            <a:avLst/>
          </a:prstGeom>
          <a:solidFill>
            <a:srgbClr val="99CC00"/>
          </a:solidFill>
        </p:spPr>
        <p:txBody>
          <a:bodyPr wrap="none">
            <a:spAutoFit/>
          </a:bodyPr>
          <a:lstStyle/>
          <a:p>
            <a:pPr defTabSz="912495">
              <a:defRPr/>
            </a:pPr>
            <a:r>
              <a:rPr lang="zh-CN" altLang="en-US" sz="3200" b="1" dirty="0">
                <a:latin typeface="+mn-ea"/>
                <a:ea typeface="宋体" panose="02010600030101010101" pitchFamily="2" charset="-122"/>
              </a:rPr>
              <a:t>新词自查</a:t>
            </a:r>
          </a:p>
        </p:txBody>
      </p:sp>
      <p:sp>
        <p:nvSpPr>
          <p:cNvPr id="21508" name="矩形 4"/>
          <p:cNvSpPr>
            <a:spLocks noChangeArrowheads="1"/>
          </p:cNvSpPr>
          <p:nvPr/>
        </p:nvSpPr>
        <p:spPr bwMode="auto">
          <a:xfrm>
            <a:off x="457200" y="1866900"/>
            <a:ext cx="649128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/>
          <a:p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根据句意及汉语提示完成句子</a:t>
            </a:r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533400" y="2819400"/>
            <a:ext cx="8080375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600">
                <a:latin typeface="Times New Roman" panose="02020603050405020304" pitchFamily="18" charset="0"/>
              </a:rPr>
              <a:t>1. I won’t go to the party if she didn’t </a:t>
            </a: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</a:rPr>
              <a:t>invite </a:t>
            </a:r>
            <a:r>
              <a:rPr lang="en-US" altLang="zh-CN" sz="2600">
                <a:latin typeface="Times New Roman" panose="02020603050405020304" pitchFamily="18" charset="0"/>
              </a:rPr>
              <a:t>(</a:t>
            </a:r>
            <a:r>
              <a:rPr lang="zh-CN" altLang="en-US" sz="2600">
                <a:latin typeface="Times New Roman" panose="02020603050405020304" pitchFamily="18" charset="0"/>
              </a:rPr>
              <a:t>邀请</a:t>
            </a:r>
            <a:r>
              <a:rPr lang="en-US" altLang="zh-CN" sz="2600">
                <a:latin typeface="Times New Roman" panose="02020603050405020304" pitchFamily="18" charset="0"/>
              </a:rPr>
              <a:t>) me.</a:t>
            </a:r>
          </a:p>
          <a:p>
            <a:pPr eaLnBrk="1" hangingPunct="1"/>
            <a:r>
              <a:rPr lang="en-US" altLang="zh-CN" sz="2600">
                <a:latin typeface="Times New Roman" panose="02020603050405020304" pitchFamily="18" charset="0"/>
              </a:rPr>
              <a:t>2. My parents told us not to </a:t>
            </a: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</a:rPr>
              <a:t>accept </a:t>
            </a:r>
            <a:r>
              <a:rPr lang="en-US" altLang="zh-CN" sz="2600">
                <a:latin typeface="Times New Roman" panose="02020603050405020304" pitchFamily="18" charset="0"/>
              </a:rPr>
              <a:t>(</a:t>
            </a:r>
            <a:r>
              <a:rPr lang="zh-CN" altLang="en-US" sz="2600">
                <a:latin typeface="Times New Roman" panose="02020603050405020304" pitchFamily="18" charset="0"/>
              </a:rPr>
              <a:t>接受</a:t>
            </a:r>
            <a:r>
              <a:rPr lang="en-US" altLang="zh-CN" sz="2600">
                <a:latin typeface="Times New Roman" panose="02020603050405020304" pitchFamily="18" charset="0"/>
              </a:rPr>
              <a:t>) other one’s gifts.</a:t>
            </a:r>
          </a:p>
          <a:p>
            <a:pPr eaLnBrk="1" hangingPunct="1"/>
            <a:r>
              <a:rPr lang="en-US" altLang="zh-CN" sz="2600">
                <a:latin typeface="Times New Roman" panose="02020603050405020304" pitchFamily="18" charset="0"/>
              </a:rPr>
              <a:t>3. Lin Tao invited me to his home but I </a:t>
            </a: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</a:rPr>
              <a:t>refused</a:t>
            </a:r>
            <a:r>
              <a:rPr lang="en-US" altLang="zh-CN" sz="2600">
                <a:latin typeface="Times New Roman" panose="02020603050405020304" pitchFamily="18" charset="0"/>
              </a:rPr>
              <a:t> (</a:t>
            </a:r>
            <a:r>
              <a:rPr lang="zh-CN" altLang="en-US" sz="2600">
                <a:latin typeface="Times New Roman" panose="02020603050405020304" pitchFamily="18" charset="0"/>
              </a:rPr>
              <a:t>拒绝</a:t>
            </a:r>
            <a:r>
              <a:rPr lang="en-US" altLang="zh-CN" sz="2600">
                <a:latin typeface="Times New Roman" panose="02020603050405020304" pitchFamily="18" charset="0"/>
              </a:rPr>
              <a:t>). </a:t>
            </a:r>
            <a:endParaRPr lang="zh-CN" altLang="en-US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5638800" y="3276600"/>
            <a:ext cx="76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4343400" y="3733800"/>
            <a:ext cx="914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5867400" y="4114800"/>
            <a:ext cx="914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减号 11"/>
          <p:cNvSpPr/>
          <p:nvPr/>
        </p:nvSpPr>
        <p:spPr bwMode="auto">
          <a:xfrm>
            <a:off x="5410200" y="2209800"/>
            <a:ext cx="1143000" cy="1676400"/>
          </a:xfrm>
          <a:prstGeom prst="mathMinus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" name="减号 12"/>
          <p:cNvSpPr/>
          <p:nvPr/>
        </p:nvSpPr>
        <p:spPr bwMode="auto">
          <a:xfrm>
            <a:off x="4191000" y="2667000"/>
            <a:ext cx="1143000" cy="1676400"/>
          </a:xfrm>
          <a:prstGeom prst="mathMinus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" name="减号 13"/>
          <p:cNvSpPr/>
          <p:nvPr/>
        </p:nvSpPr>
        <p:spPr bwMode="auto">
          <a:xfrm>
            <a:off x="5638800" y="2971800"/>
            <a:ext cx="1447800" cy="1676400"/>
          </a:xfrm>
          <a:prstGeom prst="mathMinus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内容占位符 2"/>
          <p:cNvSpPr>
            <a:spLocks noGrp="1" noChangeArrowheads="1"/>
          </p:cNvSpPr>
          <p:nvPr>
            <p:ph idx="4294967295"/>
          </p:nvPr>
        </p:nvSpPr>
        <p:spPr>
          <a:xfrm>
            <a:off x="762000" y="1752600"/>
            <a:ext cx="4876800" cy="2514600"/>
          </a:xfrm>
          <a:ln>
            <a:solidFill>
              <a:srgbClr val="00B050"/>
            </a:solidFill>
            <a:prstDash val="dash"/>
            <a:miter lim="800000"/>
          </a:ln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A: Can you… ?</a:t>
            </a:r>
            <a:endParaRPr lang="zh-CN" altLang="zh-CN" sz="2800" b="1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B: Sure, I’d love to.</a:t>
            </a:r>
            <a:endParaRPr lang="zh-CN" altLang="zh-CN" sz="2800" b="1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A: How about you ? Can...?</a:t>
            </a:r>
            <a:endParaRPr lang="zh-CN" altLang="zh-CN" sz="2800" b="1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C: Sorry, I can’t. I must …</a:t>
            </a:r>
            <a:endParaRPr lang="zh-CN" altLang="zh-CN" sz="2800" b="1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</a:pPr>
            <a:endParaRPr lang="zh-CN" altLang="en-US" sz="2800" b="1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2531" name="TextBox 5"/>
          <p:cNvSpPr txBox="1">
            <a:spLocks noChangeArrowheads="1"/>
          </p:cNvSpPr>
          <p:nvPr/>
        </p:nvSpPr>
        <p:spPr bwMode="auto">
          <a:xfrm>
            <a:off x="3124200" y="1217613"/>
            <a:ext cx="342900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</a:rPr>
              <a:t>Ask and answer</a:t>
            </a:r>
            <a:endParaRPr lang="zh-CN" altLang="en-US" sz="32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22532" name="Picture 5" descr="C:\Users\Administrator\Desktop\QQ截图2017101813360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1000" y="4384675"/>
            <a:ext cx="2559050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6" descr="C:\Users\Administrator\Desktop\QQ截图2017101813362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24200" y="4371975"/>
            <a:ext cx="2559050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7" descr="C:\Users\Administrator\Desktop\QQ截图2017101813365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242050" y="2667000"/>
            <a:ext cx="249555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8" descr="C:\Users\Administrator\Desktop\QQ截图2017101813353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243638" y="4729163"/>
            <a:ext cx="2495550" cy="174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28600" y="4343400"/>
            <a:ext cx="2743200" cy="4302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200" b="1" dirty="0"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prepare for the exam</a:t>
            </a:r>
            <a:endParaRPr lang="zh-CN" altLang="en-US" sz="2200" b="1" dirty="0">
              <a:latin typeface="Times New Roman" panose="02020603050405020304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3800" y="4343400"/>
            <a:ext cx="1752600" cy="4619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 dirty="0"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have the flu</a:t>
            </a:r>
            <a:endParaRPr lang="zh-CN" altLang="en-US" sz="2400" b="1" dirty="0">
              <a:latin typeface="Times New Roman" panose="02020603050405020304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0" y="6015038"/>
            <a:ext cx="3048000" cy="4619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 dirty="0"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visit my grandparents</a:t>
            </a:r>
            <a:endParaRPr lang="zh-CN" altLang="en-US" sz="2400" b="1" dirty="0">
              <a:latin typeface="Times New Roman" panose="02020603050405020304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0" y="2667000"/>
            <a:ext cx="3048000" cy="4619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400" b="1" dirty="0"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go to the doctor</a:t>
            </a:r>
            <a:endParaRPr lang="zh-CN" altLang="en-US" sz="2400" b="1" dirty="0">
              <a:latin typeface="Times New Roman" panose="02020603050405020304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09600" y="685800"/>
            <a:ext cx="1831975" cy="584200"/>
          </a:xfrm>
          <a:prstGeom prst="rect">
            <a:avLst/>
          </a:prstGeom>
          <a:solidFill>
            <a:srgbClr val="99CC00"/>
          </a:solidFill>
        </p:spPr>
        <p:txBody>
          <a:bodyPr wrap="none">
            <a:spAutoFit/>
          </a:bodyPr>
          <a:lstStyle/>
          <a:p>
            <a:pPr defTabSz="912495">
              <a:defRPr/>
            </a:pPr>
            <a:r>
              <a:rPr lang="zh-CN" altLang="en-US" sz="3200" b="1" dirty="0">
                <a:latin typeface="+mn-ea"/>
                <a:ea typeface="宋体" panose="02010600030101010101" pitchFamily="2" charset="-122"/>
              </a:rPr>
              <a:t>情景导入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981200" y="2362200"/>
            <a:ext cx="3810000" cy="33242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6">
                <a:lumMod val="40000"/>
                <a:lumOff val="60000"/>
              </a:schemeClr>
            </a:solidFill>
            <a:prstDash val="dash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watch TV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on the weekend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my cousin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visit my grandparents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/>
                <a:ea typeface="黑体" panose="02010609060101010101" pitchFamily="49" charset="-122"/>
                <a:cs typeface="Times New Roman" panose="02020603050405020304" pitchFamily="18" charset="0"/>
              </a:rPr>
              <a:t>practice the violin</a:t>
            </a:r>
          </a:p>
        </p:txBody>
      </p:sp>
      <p:sp>
        <p:nvSpPr>
          <p:cNvPr id="23555" name="内容占位符 2"/>
          <p:cNvSpPr txBox="1">
            <a:spLocks noChangeArrowheads="1"/>
          </p:cNvSpPr>
          <p:nvPr/>
        </p:nvSpPr>
        <p:spPr bwMode="auto">
          <a:xfrm>
            <a:off x="457200" y="762000"/>
            <a:ext cx="8229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3a  Complete the answers with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might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and one of the phrases in the box.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7"/>
          <p:cNvSpPr txBox="1">
            <a:spLocks noChangeArrowheads="1"/>
          </p:cNvSpPr>
          <p:nvPr/>
        </p:nvSpPr>
        <p:spPr bwMode="auto">
          <a:xfrm>
            <a:off x="609600" y="685800"/>
            <a:ext cx="7848600" cy="5780088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22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1. A: What are you going to do on Saturday?</a:t>
            </a:r>
          </a:p>
          <a:p>
            <a:pPr>
              <a:lnSpc>
                <a:spcPct val="120000"/>
              </a:lnSpc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B: I’m not sure. I might__________________ </a:t>
            </a:r>
            <a:r>
              <a:rPr lang="en-US" altLang="zh-CN" sz="2800" b="1" u="sng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                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2. A: What are you planning to do after school?</a:t>
            </a:r>
          </a:p>
          <a:p>
            <a:pPr>
              <a:lnSpc>
                <a:spcPct val="120000"/>
              </a:lnSpc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B: I don’t know._________________________</a:t>
            </a:r>
          </a:p>
          <a:p>
            <a:pPr>
              <a:lnSpc>
                <a:spcPct val="120000"/>
              </a:lnSpc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3. A: When will you finish the science homework?</a:t>
            </a:r>
          </a:p>
          <a:p>
            <a:pPr>
              <a:lnSpc>
                <a:spcPct val="120000"/>
              </a:lnSpc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B: _____________________________________</a:t>
            </a:r>
            <a:r>
              <a:rPr lang="en-US" altLang="zh-CN" sz="2800" b="1" u="sng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                                   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4. A: Who are you going to the movies with?</a:t>
            </a:r>
          </a:p>
          <a:p>
            <a:pPr>
              <a:lnSpc>
                <a:spcPct val="120000"/>
              </a:lnSpc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B:______________________________________ </a:t>
            </a:r>
          </a:p>
          <a:p>
            <a:pPr>
              <a:lnSpc>
                <a:spcPct val="120000"/>
              </a:lnSpc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5. A: Are you free to come to my place on Saturday?</a:t>
            </a:r>
          </a:p>
          <a:p>
            <a:pPr>
              <a:lnSpc>
                <a:spcPct val="120000"/>
              </a:lnSpc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B: ______________________________________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419600" y="1285875"/>
            <a:ext cx="2617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practice the violin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200400" y="2281238"/>
            <a:ext cx="2552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I might watch TV.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143000" y="3348038"/>
            <a:ext cx="4418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I might finish it on the weekend.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066800" y="4338638"/>
            <a:ext cx="5257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y cousin might go to movies with me. 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066800" y="5862638"/>
            <a:ext cx="50784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Sorry, I might visit my grandparents.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Grp="1" noChangeArrowheads="1"/>
          </p:cNvSpPr>
          <p:nvPr>
            <p:ph idx="4294967295"/>
          </p:nvPr>
        </p:nvSpPr>
        <p:spPr>
          <a:xfrm>
            <a:off x="457200" y="492125"/>
            <a:ext cx="8229600" cy="5908675"/>
          </a:xfrm>
        </p:spPr>
        <p:txBody>
          <a:bodyPr anchor="ctr">
            <a:spAutoFit/>
          </a:bodyPr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3b Complete the sentences below. Use the words in brackets to help you.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 Inviting:  (can / play tennis)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_____________________________________________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Accepting:____________________________________</a:t>
            </a:r>
            <a:r>
              <a:rPr lang="en-US" altLang="zh-CN" sz="2800" b="1" u="sng" smtClean="0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                               </a:t>
            </a: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2. Inviting: (would like to/ go to the movies)       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Reason:(might have to)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_____________________________________________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Refusing : ____________________________________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533400" y="2549525"/>
            <a:ext cx="4686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Can you come to play tennis?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173288" y="3189288"/>
            <a:ext cx="27225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Sure, I’d love to.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533400" y="5064125"/>
            <a:ext cx="5622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Would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you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like to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go to the movies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?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209800" y="5749925"/>
            <a:ext cx="6934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Sorry, I might have to go to the doctor.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内容占位符 2"/>
          <p:cNvSpPr>
            <a:spLocks noGrp="1" noChangeArrowheads="1"/>
          </p:cNvSpPr>
          <p:nvPr>
            <p:ph idx="4294967295"/>
          </p:nvPr>
        </p:nvSpPr>
        <p:spPr>
          <a:xfrm>
            <a:off x="381000" y="685800"/>
            <a:ext cx="8534400" cy="5486400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3. Inviting: (can/hang out with us tonight)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Reason:  (must)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______________________________________________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Refusing: _____________________________________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4. Inviting: ( would like to/come to my birthday party)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______________________________________________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Accepting:_____________________________________</a:t>
            </a:r>
          </a:p>
          <a:p>
            <a:pPr eaLnBrk="1" hangingPunct="1">
              <a:lnSpc>
                <a:spcPct val="150000"/>
              </a:lnSpc>
            </a:pPr>
            <a:endParaRPr lang="zh-CN" altLang="en-US" sz="280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57200" y="2295525"/>
            <a:ext cx="5481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Can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you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hang out with us tonight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?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828800" y="3048000"/>
            <a:ext cx="5634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No, I can’t. I must meet my friends.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381000" y="4495800"/>
            <a:ext cx="861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W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ould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you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like to come to my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birthday party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?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2133600" y="5257800"/>
            <a:ext cx="472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Sure. That sounds great.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内容占位符 2"/>
          <p:cNvSpPr>
            <a:spLocks noGrp="1" noChangeArrowheads="1"/>
          </p:cNvSpPr>
          <p:nvPr>
            <p:ph idx="4294967295"/>
          </p:nvPr>
        </p:nvSpPr>
        <p:spPr>
          <a:xfrm>
            <a:off x="304800" y="838200"/>
            <a:ext cx="8077200" cy="1600200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3c  Write down everything you have to do next week. Choose a day and time to have a party. Then invite classmates to your party.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</a:pPr>
            <a:endParaRPr lang="zh-CN" altLang="en-US" sz="2800" b="1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381000" y="2667000"/>
            <a:ext cx="4724400" cy="2592388"/>
          </a:xfrm>
          <a:prstGeom prst="rect">
            <a:avLst/>
          </a:prstGeom>
          <a:noFill/>
          <a:ln w="9525">
            <a:solidFill>
              <a:schemeClr val="accent3"/>
            </a:solidFill>
            <a:prstDash val="dash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0" hangingPunct="0">
              <a:lnSpc>
                <a:spcPct val="125000"/>
              </a:lnSpc>
              <a:defRPr/>
            </a:pPr>
            <a:r>
              <a:rPr lang="en-US" altLang="zh-CN" sz="26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A: Can you come to my party?</a:t>
            </a:r>
          </a:p>
          <a:p>
            <a:pPr eaLnBrk="0" hangingPunct="0">
              <a:lnSpc>
                <a:spcPct val="125000"/>
              </a:lnSpc>
              <a:defRPr/>
            </a:pPr>
            <a:r>
              <a:rPr lang="en-US" altLang="zh-CN" sz="26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B: When is it?</a:t>
            </a:r>
          </a:p>
          <a:p>
            <a:pPr eaLnBrk="0" hangingPunct="0">
              <a:lnSpc>
                <a:spcPct val="125000"/>
              </a:lnSpc>
              <a:defRPr/>
            </a:pPr>
            <a:r>
              <a:rPr lang="en-US" altLang="zh-CN" sz="26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A: Next week, on Thursday night.</a:t>
            </a:r>
          </a:p>
          <a:p>
            <a:pPr eaLnBrk="0" hangingPunct="0">
              <a:lnSpc>
                <a:spcPct val="125000"/>
              </a:lnSpc>
              <a:defRPr/>
            </a:pPr>
            <a:r>
              <a:rPr lang="en-US" altLang="zh-CN" sz="26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B: I’m sorry. I have to study for a math test.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334000" y="2438400"/>
          <a:ext cx="3429000" cy="3627435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05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Mon.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zh-CN" altLang="en-US" sz="1800" b="1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Tue.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zh-CN" altLang="en-US" sz="18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Wed.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zh-CN" altLang="en-US" sz="18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Thur.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zh-CN" altLang="en-US" sz="18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Fri.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zh-CN" altLang="en-US" sz="18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Sat.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zh-CN" altLang="en-US" sz="18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altLang="zh-CN" sz="2800" b="1" dirty="0" smtClean="0">
                          <a:latin typeface="Times New Roman" panose="02020603050405020304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Sun.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zh-CN" altLang="en-US" sz="1800" b="1" dirty="0">
                        <a:latin typeface="Times New Roman" panose="02020603050405020304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WW.2PPT.COM&#10;">
  <a:themeElements>
    <a:clrScheme name="跋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跋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跋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1656</Words>
  <Application>Microsoft Office PowerPoint</Application>
  <PresentationFormat>全屏显示(4:3)</PresentationFormat>
  <Paragraphs>215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3" baseType="lpstr">
      <vt:lpstr>黑体</vt:lpstr>
      <vt:lpstr>华文楷体</vt:lpstr>
      <vt:lpstr>隶书</vt:lpstr>
      <vt:lpstr>宋体</vt:lpstr>
      <vt:lpstr>微软雅黑</vt:lpstr>
      <vt:lpstr>Arial</vt:lpstr>
      <vt:lpstr>Calibri</vt:lpstr>
      <vt:lpstr>Franklin Gothic Book</vt:lpstr>
      <vt:lpstr>Franklin Gothic Medium</vt:lpstr>
      <vt:lpstr>Times New Roman</vt:lpstr>
      <vt:lpstr>Wingdings 2</vt:lpstr>
      <vt:lpstr>WWW.2PPT.COM
</vt:lpstr>
      <vt:lpstr>PowerPoint 演示文稿</vt:lpstr>
      <vt:lpstr>1. 运用Can you come to …?句式进行问答，能发出、接受或拒绝邀请。 2.学会有礼貌地拒接别人，并阐述合适的理由。 3.掌握以下句型： I’m not sure. I might… Sorry, I have to… Sorry, I can’t. I must… I don’t know. I might have to…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Make dialogues</vt:lpstr>
      <vt:lpstr>PowerPoint 演示文稿</vt:lpstr>
      <vt:lpstr>PowerPoint 演示文稿</vt:lpstr>
      <vt:lpstr>PowerPoint 演示文稿</vt:lpstr>
      <vt:lpstr>课堂评价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2016-08-01T07:47:00Z</dcterms:created>
  <dcterms:modified xsi:type="dcterms:W3CDTF">2023-01-16T13:45:23Z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DC01D83AF9544C64A3A058DD02DEC890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