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9" r:id="rId3"/>
    <p:sldId id="278" r:id="rId4"/>
    <p:sldId id="282" r:id="rId5"/>
    <p:sldId id="281" r:id="rId6"/>
    <p:sldId id="284" r:id="rId7"/>
    <p:sldId id="291" r:id="rId8"/>
    <p:sldId id="285" r:id="rId9"/>
    <p:sldId id="283" r:id="rId10"/>
    <p:sldId id="277" r:id="rId11"/>
    <p:sldId id="286" r:id="rId12"/>
    <p:sldId id="288" r:id="rId13"/>
    <p:sldId id="289" r:id="rId14"/>
    <p:sldId id="287" r:id="rId1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4514194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比例</a:t>
            </a:r>
            <a:r>
              <a:rPr lang="zh-CN" altLang="en-US" sz="120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比例尺及其应用（</a:t>
            </a:r>
            <a:r>
              <a:rPr lang="en-US" altLang="zh-CN" sz="120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13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教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版  数学  六年级  下册</a:t>
                </a:r>
              </a:p>
            </p:txBody>
          </p:sp>
          <p:cxnSp>
            <p:nvCxnSpPr>
              <p:cNvPr id="14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单圆角矩形 14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单圆角矩形 15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单圆角矩形 16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单圆角矩形 17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单圆角矩形 18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1059584"/>
            <a:ext cx="9144000" cy="173124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比例尺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课时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21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圆角矩形 21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23" name="圆角矩形 22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24" name="圆角矩形 23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25" name="圆角矩形 24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6" name="矩形 25"/>
          <p:cNvSpPr/>
          <p:nvPr/>
        </p:nvSpPr>
        <p:spPr>
          <a:xfrm>
            <a:off x="1022473" y="549299"/>
            <a:ext cx="1061829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比例</a:t>
            </a:r>
            <a:endParaRPr lang="zh-CN" altLang="en-US" sz="36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7" name="圆角矩形 26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8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组合 28"/>
          <p:cNvGrpSpPr/>
          <p:nvPr/>
        </p:nvGrpSpPr>
        <p:grpSpPr>
          <a:xfrm>
            <a:off x="231787" y="500650"/>
            <a:ext cx="654821" cy="702878"/>
            <a:chOff x="1306635" y="1385539"/>
            <a:chExt cx="654821" cy="70287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31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+mj-ea"/>
                  <a:ea typeface="+mj-ea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3072221" y="441368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4213" y="483520"/>
            <a:ext cx="808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甲、乙两地相距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6km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，在一副地图上的长度为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4cm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，这幅地图的比例尺是多少？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329517" y="2182095"/>
            <a:ext cx="1842887" cy="1325761"/>
            <a:chOff x="5753449" y="1923678"/>
            <a:chExt cx="1842887" cy="1325761"/>
          </a:xfrm>
        </p:grpSpPr>
        <p:grpSp>
          <p:nvGrpSpPr>
            <p:cNvPr id="7" name="组合 6"/>
            <p:cNvGrpSpPr/>
            <p:nvPr/>
          </p:nvGrpSpPr>
          <p:grpSpPr>
            <a:xfrm>
              <a:off x="6541367" y="1923678"/>
              <a:ext cx="1054969" cy="461665"/>
              <a:chOff x="6541367" y="1923678"/>
              <a:chExt cx="1054969" cy="461665"/>
            </a:xfrm>
          </p:grpSpPr>
          <p:sp>
            <p:nvSpPr>
              <p:cNvPr id="12" name="流程图: 联系 11"/>
              <p:cNvSpPr/>
              <p:nvPr/>
            </p:nvSpPr>
            <p:spPr>
              <a:xfrm flipH="1" flipV="1">
                <a:off x="6541367" y="209284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660232" y="192367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甲地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753449" y="2787774"/>
              <a:ext cx="1054969" cy="461665"/>
              <a:chOff x="6541367" y="1923678"/>
              <a:chExt cx="1054969" cy="461665"/>
            </a:xfrm>
          </p:grpSpPr>
          <p:sp>
            <p:nvSpPr>
              <p:cNvPr id="10" name="流程图: 联系 9"/>
              <p:cNvSpPr/>
              <p:nvPr/>
            </p:nvSpPr>
            <p:spPr>
              <a:xfrm flipH="1" flipV="1">
                <a:off x="6541367" y="209284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60232" y="1923678"/>
                <a:ext cx="9361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乙地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cxnSp>
          <p:nvCxnSpPr>
            <p:cNvPr id="9" name="直接连接符 8"/>
            <p:cNvCxnSpPr>
              <a:stCxn id="10" idx="2"/>
              <a:endCxn id="12" idx="7"/>
            </p:cNvCxnSpPr>
            <p:nvPr/>
          </p:nvCxnSpPr>
          <p:spPr>
            <a:xfrm flipV="1">
              <a:off x="5799168" y="2131869"/>
              <a:ext cx="748894" cy="8479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755576" y="1923680"/>
            <a:ext cx="406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4cm=0.04m</a:t>
            </a:r>
          </a:p>
          <a:p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7564" y="1995688"/>
            <a:ext cx="406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56km=56000m</a:t>
            </a:r>
          </a:p>
          <a:p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2571752"/>
            <a:ext cx="4932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比例尺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=0.04:16000=1:400000</a:t>
            </a:r>
          </a:p>
          <a:p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016" y="3550247"/>
            <a:ext cx="528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答：这幅地图的比例尺是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1:400000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81" y="37260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在比例尺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1:1000000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的图纸上，在这幅地图上量得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两城市的距离是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2.5cm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两城市的实际距离是多少千米？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390007"/>
            <a:ext cx="549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两城市的实际距离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8" name="图片 7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9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7624" y="186764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1:1000000=2.5: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7764" y="2346701"/>
            <a:ext cx="21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=2500000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2902175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25000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=25km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5429" y="3540955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A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两城市的实际距离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千米。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47975" y="2630150"/>
            <a:ext cx="1127999" cy="14673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云形标注 4"/>
              <p:cNvSpPr/>
              <p:nvPr/>
            </p:nvSpPr>
            <p:spPr>
              <a:xfrm>
                <a:off x="4788024" y="1995686"/>
                <a:ext cx="2923466" cy="1296144"/>
              </a:xfrm>
              <a:prstGeom prst="cloudCallout">
                <a:avLst>
                  <a:gd name="adj1" fmla="val 60017"/>
                  <a:gd name="adj2" fmla="val 3987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图上距离</m:t>
                        </m:r>
                      </m:num>
                      <m:den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实际距离</m:t>
                        </m:r>
                      </m:den>
                    </m:f>
                  </m:oMath>
                </a14:m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云形标注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995686"/>
                <a:ext cx="2923466" cy="1296144"/>
              </a:xfrm>
              <a:prstGeom prst="cloudCallout">
                <a:avLst>
                  <a:gd name="adj1" fmla="val 60017"/>
                  <a:gd name="adj2" fmla="val 39872"/>
                </a:avLst>
              </a:prstGeom>
              <a:blipFill rotWithShape="1">
                <a:blip r:embed="rId5"/>
                <a:stretch>
                  <a:fillRect l="-526" t="-677" r="-11662" b="-1324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  <p:bldP spid="1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31" y="358271"/>
            <a:ext cx="8255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在比例尺是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1:3000000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的地图上，甲、乙两地的实际距离是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75km,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在地图上，甲、乙两城市的图上距离是多少厘米？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344833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解：设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甲、乙两城市的图上距离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" name="图片 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67644" y="1830095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75km=7500000cm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560" y="22837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1:3000000=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:7500000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7704" y="27877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3367952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甲、乙两城市的图上距离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31082" y="2814282"/>
            <a:ext cx="1117382" cy="1453564"/>
          </a:xfrm>
          <a:prstGeom prst="rect">
            <a:avLst/>
          </a:prstGeom>
          <a:noFill/>
        </p:spPr>
      </p:pic>
      <p:sp>
        <p:nvSpPr>
          <p:cNvPr id="9" name="云形标注 8"/>
          <p:cNvSpPr/>
          <p:nvPr/>
        </p:nvSpPr>
        <p:spPr>
          <a:xfrm>
            <a:off x="5580112" y="1347615"/>
            <a:ext cx="3168352" cy="1440160"/>
          </a:xfrm>
          <a:prstGeom prst="cloudCallout">
            <a:avLst>
              <a:gd name="adj1" fmla="val 23274"/>
              <a:gd name="adj2" fmla="val 636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题中单位不同，应先统一单位。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AutoShape 2" descr="http://img2.imgtn.bdimg.com/it/u=1049026395,1642732007&amp;fm=26&amp;gp=0.jpg"/>
          <p:cNvSpPr>
            <a:spLocks noChangeAspect="1" noChangeArrowheads="1"/>
          </p:cNvSpPr>
          <p:nvPr/>
        </p:nvSpPr>
        <p:spPr bwMode="auto">
          <a:xfrm>
            <a:off x="24562" y="427916"/>
            <a:ext cx="22863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4" name="文本框 19"/>
          <p:cNvSpPr txBox="1"/>
          <p:nvPr/>
        </p:nvSpPr>
        <p:spPr>
          <a:xfrm>
            <a:off x="433198" y="281541"/>
            <a:ext cx="110464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同步练习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8872" y="1995686"/>
                <a:ext cx="6330286" cy="189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 一幅画的图上距离和实际距离的比，叫作这幅画的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图上距离</m:t>
                        </m:r>
                      </m:num>
                      <m:den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实际距离</m:t>
                        </m:r>
                      </m:den>
                    </m:f>
                  </m:oMath>
                </a14:m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或比例尺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图上距离：实际距离</a:t>
                </a:r>
                <a:endParaRPr lang="en-US" altLang="zh-CN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872" y="1995686"/>
                <a:ext cx="6330286" cy="1898084"/>
              </a:xfrm>
              <a:prstGeom prst="rect">
                <a:avLst/>
              </a:prstGeom>
              <a:blipFill rotWithShape="1">
                <a:blip r:embed="rId3"/>
                <a:stretch>
                  <a:fillRect l="-2" t="-27" r="2" b="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/>
          <p:cNvGrpSpPr/>
          <p:nvPr/>
        </p:nvGrpSpPr>
        <p:grpSpPr>
          <a:xfrm>
            <a:off x="212197" y="425882"/>
            <a:ext cx="2246579" cy="561692"/>
            <a:chOff x="212193" y="425882"/>
            <a:chExt cx="2246579" cy="56169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12193" y="494144"/>
              <a:ext cx="366861" cy="456339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/>
          </p:nvSpPr>
          <p:spPr>
            <a:xfrm>
              <a:off x="611560" y="425882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 smtClean="0">
                <a:latin typeface="+mn-ea"/>
              </a:rPr>
              <a:t>这节课</a:t>
            </a:r>
            <a:r>
              <a:rPr lang="zh-CN" altLang="zh-CN" sz="2800" b="1" dirty="0">
                <a:latin typeface="+mn-ea"/>
              </a:rPr>
              <a:t>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1" name="图片 10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2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2843808" y="1491632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课本</a:t>
            </a:r>
            <a:r>
              <a:rPr lang="en-US" altLang="zh-CN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P35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练习六第</a:t>
            </a:r>
            <a:r>
              <a:rPr lang="en-US" altLang="zh-CN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32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题</a:t>
            </a:r>
            <a:endParaRPr lang="en-US" altLang="zh-CN" sz="32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6" name="图片 5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7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2197" y="425882"/>
            <a:ext cx="2246579" cy="561692"/>
            <a:chOff x="212193" y="425882"/>
            <a:chExt cx="2246579" cy="5616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12193" y="494144"/>
              <a:ext cx="366861" cy="456339"/>
            </a:xfrm>
            <a:prstGeom prst="rect">
              <a:avLst/>
            </a:prstGeom>
          </p:spPr>
        </p:pic>
        <p:sp>
          <p:nvSpPr>
            <p:cNvPr id="10" name="文本框 14"/>
            <p:cNvSpPr txBox="1"/>
            <p:nvPr/>
          </p:nvSpPr>
          <p:spPr>
            <a:xfrm>
              <a:off x="611560" y="425882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课后作业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3563888" y="1779664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9227" y="1843804"/>
            <a:ext cx="3402697" cy="2942246"/>
            <a:chOff x="148901" y="1707654"/>
            <a:chExt cx="3402697" cy="2942246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63920" y1="36889" x2="58352" y2="45778"/>
                          <a14:foregroundMark x1="42094" y1="33111" x2="34744" y2="34000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1274" y="3283080"/>
              <a:ext cx="1363783" cy="1366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组合 3"/>
            <p:cNvGrpSpPr/>
            <p:nvPr/>
          </p:nvGrpSpPr>
          <p:grpSpPr>
            <a:xfrm>
              <a:off x="148901" y="1707654"/>
              <a:ext cx="3402697" cy="1588866"/>
              <a:chOff x="322494" y="1707654"/>
              <a:chExt cx="3402697" cy="158886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5" name="云形标注 5"/>
              <p:cNvSpPr>
                <a:spLocks noChangeArrowheads="1"/>
              </p:cNvSpPr>
              <p:nvPr/>
            </p:nvSpPr>
            <p:spPr bwMode="auto">
              <a:xfrm>
                <a:off x="322494" y="1938486"/>
                <a:ext cx="2232248" cy="1358034"/>
              </a:xfrm>
              <a:prstGeom prst="cloudCallout">
                <a:avLst>
                  <a:gd name="adj1" fmla="val -12705"/>
                  <a:gd name="adj2" fmla="val 60087"/>
                </a:avLst>
              </a:prstGeom>
              <a:noFill/>
              <a:ln w="19050" algn="ctr">
                <a:solidFill>
                  <a:srgbClr val="8BB408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6" name="矩形 4"/>
              <p:cNvSpPr>
                <a:spLocks noChangeArrowheads="1"/>
              </p:cNvSpPr>
              <p:nvPr/>
            </p:nvSpPr>
            <p:spPr bwMode="auto">
              <a:xfrm>
                <a:off x="971600" y="1707654"/>
                <a:ext cx="275359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</p:grp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269323" y="426026"/>
            <a:ext cx="66951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红光小学有一块长方形草坪，长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米，宽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米。把这块草坪按一定的比例缩小，画出的平面图长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厘米，宽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厘米。你能分别写出草坪长、宽的图上距离和实际距离比呢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12" name="图片 1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3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7015" y="950580"/>
            <a:ext cx="1166673" cy="1045108"/>
            <a:chOff x="289759" y="1752946"/>
            <a:chExt cx="1555361" cy="1393477"/>
          </a:xfrm>
        </p:grpSpPr>
        <p:pic>
          <p:nvPicPr>
            <p:cNvPr id="15" name="图片 14" descr="28Z58PICt4r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89759" y="1752946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607636" y="2592424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324341" y="2211713"/>
            <a:ext cx="2642587" cy="1973835"/>
            <a:chOff x="2889985" y="2506737"/>
            <a:chExt cx="2925776" cy="2319864"/>
          </a:xfrm>
        </p:grpSpPr>
        <p:grpSp>
          <p:nvGrpSpPr>
            <p:cNvPr id="18" name="组合 17"/>
            <p:cNvGrpSpPr/>
            <p:nvPr/>
          </p:nvGrpSpPr>
          <p:grpSpPr>
            <a:xfrm>
              <a:off x="2889985" y="2506737"/>
              <a:ext cx="2925776" cy="2319864"/>
              <a:chOff x="2068703" y="2449748"/>
              <a:chExt cx="2925776" cy="231986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2068703" y="2449748"/>
                <a:ext cx="2925776" cy="2319864"/>
                <a:chOff x="6079241" y="949612"/>
                <a:chExt cx="2619845" cy="2589667"/>
              </a:xfrm>
            </p:grpSpPr>
            <p:grpSp>
              <p:nvGrpSpPr>
                <p:cNvPr id="22" name="组合 21"/>
                <p:cNvGrpSpPr/>
                <p:nvPr/>
              </p:nvGrpSpPr>
              <p:grpSpPr>
                <a:xfrm>
                  <a:off x="6079241" y="949612"/>
                  <a:ext cx="2619845" cy="2589667"/>
                  <a:chOff x="6079241" y="949612"/>
                  <a:chExt cx="2619845" cy="2589667"/>
                </a:xfrm>
              </p:grpSpPr>
              <p:grpSp>
                <p:nvGrpSpPr>
                  <p:cNvPr id="24" name="组合 23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27" name="组合 26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32" name="直接连接符 31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直接连接符 32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8" name="直接箭头连接符 27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接连接符 28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直接连接符 29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直接箭头连接符 30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7060096" y="2933575"/>
                    <a:ext cx="1378920" cy="60570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6079241" y="949612"/>
                    <a:ext cx="380267" cy="20593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3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6804248" y="1225128"/>
                  <a:ext cx="1096722" cy="4845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851919" y="2591370"/>
              <a:ext cx="1673401" cy="54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上距离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891793" y="1995688"/>
            <a:ext cx="3000691" cy="2189857"/>
            <a:chOff x="2815069" y="2591370"/>
            <a:chExt cx="3000691" cy="2189857"/>
          </a:xfrm>
        </p:grpSpPr>
        <p:grpSp>
          <p:nvGrpSpPr>
            <p:cNvPr id="35" name="组合 34"/>
            <p:cNvGrpSpPr/>
            <p:nvPr/>
          </p:nvGrpSpPr>
          <p:grpSpPr>
            <a:xfrm>
              <a:off x="2815069" y="2753548"/>
              <a:ext cx="3000691" cy="2027679"/>
              <a:chOff x="1993787" y="2696559"/>
              <a:chExt cx="3000691" cy="2027679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1993787" y="2696559"/>
                <a:ext cx="3000691" cy="2027679"/>
                <a:chOff x="6012159" y="1225128"/>
                <a:chExt cx="2686927" cy="2263501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6012159" y="1365620"/>
                  <a:ext cx="2686927" cy="2123009"/>
                  <a:chOff x="6012159" y="1365620"/>
                  <a:chExt cx="2686927" cy="2123009"/>
                </a:xfrm>
              </p:grpSpPr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44" name="组合 43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49" name="直接连接符 48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0" name="直接连接符 49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5" name="直接箭头连接符 44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直接连接符 45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直接连接符 46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" name="直接箭头连接符 47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339094" y="2973272"/>
                    <a:ext cx="779685" cy="5153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012159" y="1365620"/>
                    <a:ext cx="504056" cy="1339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30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6804248" y="1225128"/>
                  <a:ext cx="1096722" cy="515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3851919" y="2591370"/>
              <a:ext cx="1436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实际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距离</a:t>
              </a:r>
            </a:p>
          </p:txBody>
        </p:sp>
      </p:grpSp>
      <p:sp>
        <p:nvSpPr>
          <p:cNvPr id="5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65246" y="2174544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怎样写出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厘米和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厘米的比呢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69510" y="3006294"/>
            <a:ext cx="1104237" cy="143646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2742" y="2652022"/>
            <a:ext cx="1408233" cy="15731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2086" y="439396"/>
            <a:ext cx="2266689" cy="561692"/>
            <a:chOff x="192083" y="439395"/>
            <a:chExt cx="2266689" cy="56169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92083" y="479078"/>
              <a:ext cx="366860" cy="456339"/>
            </a:xfrm>
            <a:prstGeom prst="rect">
              <a:avLst/>
            </a:prstGeom>
          </p:spPr>
        </p:pic>
        <p:sp>
          <p:nvSpPr>
            <p:cNvPr id="7" name="文本框 14"/>
            <p:cNvSpPr txBox="1"/>
            <p:nvPr/>
          </p:nvSpPr>
          <p:spPr>
            <a:xfrm>
              <a:off x="611560" y="439395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探究新知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10" name="圆角矩形标注 9"/>
          <p:cNvSpPr/>
          <p:nvPr/>
        </p:nvSpPr>
        <p:spPr>
          <a:xfrm>
            <a:off x="1704500" y="2427737"/>
            <a:ext cx="2376264" cy="1800199"/>
          </a:xfrm>
          <a:prstGeom prst="wedgeRoundRectCallout">
            <a:avLst>
              <a:gd name="adj1" fmla="val -66000"/>
              <a:gd name="adj2" fmla="val -91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上的距离和实际的距离的单位不同，先要把他们统一成相同的单位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4250998" y="2353512"/>
            <a:ext cx="3921405" cy="1218316"/>
          </a:xfrm>
          <a:prstGeom prst="wedgeRoundRectCallout">
            <a:avLst>
              <a:gd name="adj1" fmla="val 34383"/>
              <a:gd name="adj2" fmla="val 6462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把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米改写成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草坪长的图上距离和实际距离的比：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5:5000=1:1000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437814" y="353031"/>
            <a:ext cx="2710250" cy="1888301"/>
            <a:chOff x="2815070" y="2591370"/>
            <a:chExt cx="3000690" cy="2219337"/>
          </a:xfrm>
        </p:grpSpPr>
        <p:grpSp>
          <p:nvGrpSpPr>
            <p:cNvPr id="15" name="组合 14"/>
            <p:cNvGrpSpPr/>
            <p:nvPr/>
          </p:nvGrpSpPr>
          <p:grpSpPr>
            <a:xfrm>
              <a:off x="2815070" y="2753547"/>
              <a:ext cx="3000690" cy="2057160"/>
              <a:chOff x="1993788" y="2696558"/>
              <a:chExt cx="3000690" cy="2057160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1993788" y="2696558"/>
                <a:ext cx="3000690" cy="2057160"/>
                <a:chOff x="6012160" y="1225128"/>
                <a:chExt cx="2686926" cy="2296412"/>
              </a:xfrm>
            </p:grpSpPr>
            <p:grpSp>
              <p:nvGrpSpPr>
                <p:cNvPr id="19" name="组合 18"/>
                <p:cNvGrpSpPr/>
                <p:nvPr/>
              </p:nvGrpSpPr>
              <p:grpSpPr>
                <a:xfrm>
                  <a:off x="6012160" y="1341002"/>
                  <a:ext cx="2686926" cy="2180538"/>
                  <a:chOff x="6012160" y="1341002"/>
                  <a:chExt cx="2686926" cy="2180538"/>
                </a:xfrm>
              </p:grpSpPr>
              <p:grpSp>
                <p:nvGrpSpPr>
                  <p:cNvPr id="21" name="组合 20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24" name="组合 23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29" name="直接连接符 28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" name="直接连接符 29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" name="直接箭头连接符 24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直接连接符 25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接连接符 26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接箭头连接符 27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177389" y="2915835"/>
                    <a:ext cx="1378920" cy="6057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6012160" y="1341002"/>
                    <a:ext cx="380267" cy="15748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3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6804248" y="1225128"/>
                  <a:ext cx="1096722" cy="605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3851920" y="2591370"/>
              <a:ext cx="1963838" cy="54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图上距离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34106" y="195488"/>
            <a:ext cx="3000690" cy="2117849"/>
            <a:chOff x="2815070" y="2636094"/>
            <a:chExt cx="3000690" cy="2117849"/>
          </a:xfrm>
        </p:grpSpPr>
        <p:grpSp>
          <p:nvGrpSpPr>
            <p:cNvPr id="32" name="组合 31"/>
            <p:cNvGrpSpPr/>
            <p:nvPr/>
          </p:nvGrpSpPr>
          <p:grpSpPr>
            <a:xfrm>
              <a:off x="2815070" y="2753548"/>
              <a:ext cx="3000690" cy="2000395"/>
              <a:chOff x="1993788" y="2696559"/>
              <a:chExt cx="3000690" cy="2000395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1993788" y="2696559"/>
                <a:ext cx="3000690" cy="2000395"/>
                <a:chOff x="6012160" y="1225128"/>
                <a:chExt cx="2686926" cy="2233043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6012160" y="1335161"/>
                  <a:ext cx="2686926" cy="2123010"/>
                  <a:chOff x="6012160" y="1335161"/>
                  <a:chExt cx="2686926" cy="2123010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41" name="组合 40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46" name="直接连接符 45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" name="直接连接符 46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2" name="直接箭头连接符 41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直接连接符 42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直接连接符 43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直接箭头连接符 44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7253532" y="2942814"/>
                    <a:ext cx="1121052" cy="5153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012160" y="1335161"/>
                    <a:ext cx="557024" cy="13399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30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6804248" y="1225128"/>
                  <a:ext cx="1096722" cy="412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3742035" y="2636094"/>
              <a:ext cx="14953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实际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距离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974014" y="2859783"/>
            <a:ext cx="1104237" cy="143646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8" y="2571752"/>
            <a:ext cx="1408233" cy="15731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标注 6"/>
              <p:cNvSpPr/>
              <p:nvPr/>
            </p:nvSpPr>
            <p:spPr>
              <a:xfrm>
                <a:off x="1515740" y="2427736"/>
                <a:ext cx="3797033" cy="2002382"/>
              </a:xfrm>
              <a:prstGeom prst="wedgeRoundRectCallout">
                <a:avLst>
                  <a:gd name="adj1" fmla="val -55201"/>
                  <a:gd name="adj2" fmla="val 3401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幅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图的图上距离和实际距离的比，叫作这幅画的比例尺。</a:t>
                </a:r>
                <a:endParaRPr lang="en-US" altLang="zh-CN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图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上距离：实际距离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endParaRPr lang="en-US" altLang="zh-CN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或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图上距离</m:t>
                        </m:r>
                      </m:num>
                      <m:den>
                        <m:r>
                          <a:rPr lang="zh-CN" altLang="en-US" sz="20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实际</m:t>
                        </m:r>
                        <m:r>
                          <a:rPr lang="zh-CN" altLang="en-US" sz="20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距离</m:t>
                        </m:r>
                      </m:den>
                    </m:f>
                    <m:r>
                      <a:rPr lang="en-US" altLang="zh-CN" sz="20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=</m:t>
                    </m:r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比例尺</m:t>
                    </m:r>
                  </m:oMath>
                </a14:m>
                <a:endParaRPr lang="en-US" altLang="zh-CN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所以这幅平面图的比例是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1:1000</a:t>
                </a:r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圆角矩形标注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740" y="2427736"/>
                <a:ext cx="3797033" cy="2002382"/>
              </a:xfrm>
              <a:prstGeom prst="wedgeRoundRectCallout">
                <a:avLst>
                  <a:gd name="adj1" fmla="val -55201"/>
                  <a:gd name="adj2" fmla="val 3401"/>
                  <a:gd name="adj3" fmla="val 16667"/>
                </a:avLst>
              </a:prstGeom>
              <a:blipFill rotWithShape="1">
                <a:blip r:embed="rId6"/>
                <a:stretch>
                  <a:fillRect l="-5535" t="-641" r="-325" b="-616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标注 9"/>
              <p:cNvSpPr/>
              <p:nvPr/>
            </p:nvSpPr>
            <p:spPr>
              <a:xfrm>
                <a:off x="5447381" y="2427736"/>
                <a:ext cx="2725023" cy="1800200"/>
              </a:xfrm>
              <a:prstGeom prst="wedgeRoundRectCallout">
                <a:avLst>
                  <a:gd name="adj1" fmla="val 55459"/>
                  <a:gd name="adj2" fmla="val -7462"/>
                  <a:gd name="adj3" fmla="val 16667"/>
                </a:avLst>
              </a:prstGeom>
              <a:noFill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  把</a:t>
                </a:r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3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厘米改写成</a:t>
                </a:r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0.03</a:t>
                </a:r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厘米。</a:t>
                </a:r>
                <a:endPara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草坪宽的图上距离和实际距离的比：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𝟎</m:t>
                        </m:r>
                        <m:r>
                          <a:rPr lang="en-US" altLang="zh-CN" sz="20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.</m:t>
                        </m:r>
                        <m:r>
                          <a:rPr lang="en-US" altLang="zh-CN" sz="20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𝟎𝟑</m:t>
                        </m:r>
                      </m:num>
                      <m:den>
                        <m:r>
                          <a:rPr lang="en-US" altLang="zh-CN" sz="2000" b="1" i="1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altLang="zh-CN" sz="20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𝟑𝟎𝟎𝟎</m:t>
                        </m:r>
                      </m:den>
                    </m:f>
                    <m:r>
                      <a:rPr lang="en-US" altLang="zh-CN" sz="2000" b="1" i="1" dirty="0" smtClean="0">
                        <a:latin typeface="Cambria Math" panose="02040503050406030204"/>
                        <a:ea typeface="楷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000" b="1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dirty="0" smtClean="0"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𝟏𝟎𝟎𝟎</m:t>
                        </m:r>
                      </m:den>
                    </m:f>
                  </m:oMath>
                </a14:m>
                <a:endParaRPr lang="en-US" altLang="zh-CN" sz="20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0" name="圆角矩形标注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381" y="2427736"/>
                <a:ext cx="2725023" cy="1800200"/>
              </a:xfrm>
              <a:prstGeom prst="wedgeRoundRectCallout">
                <a:avLst>
                  <a:gd name="adj1" fmla="val 55459"/>
                  <a:gd name="adj2" fmla="val -7462"/>
                  <a:gd name="adj3" fmla="val 16667"/>
                </a:avLst>
              </a:prstGeom>
              <a:blipFill rotWithShape="1">
                <a:blip r:embed="rId7"/>
                <a:stretch>
                  <a:fillRect l="-1434" t="-1030" r="-6853" b="-3239"/>
                </a:stretch>
              </a:blip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组合 10"/>
          <p:cNvGrpSpPr/>
          <p:nvPr/>
        </p:nvGrpSpPr>
        <p:grpSpPr>
          <a:xfrm>
            <a:off x="1645726" y="195487"/>
            <a:ext cx="2710250" cy="1973832"/>
            <a:chOff x="2815070" y="2509916"/>
            <a:chExt cx="3000690" cy="2319865"/>
          </a:xfrm>
        </p:grpSpPr>
        <p:grpSp>
          <p:nvGrpSpPr>
            <p:cNvPr id="12" name="组合 11"/>
            <p:cNvGrpSpPr/>
            <p:nvPr/>
          </p:nvGrpSpPr>
          <p:grpSpPr>
            <a:xfrm>
              <a:off x="2815070" y="2509916"/>
              <a:ext cx="3000690" cy="2319865"/>
              <a:chOff x="1993788" y="2452927"/>
              <a:chExt cx="3000690" cy="2319865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993788" y="2452927"/>
                <a:ext cx="3000690" cy="2319865"/>
                <a:chOff x="6012160" y="953161"/>
                <a:chExt cx="2686926" cy="2589670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6012160" y="953161"/>
                  <a:ext cx="2686926" cy="2589670"/>
                  <a:chOff x="6012160" y="953161"/>
                  <a:chExt cx="2686926" cy="2589670"/>
                </a:xfrm>
              </p:grpSpPr>
              <p:grpSp>
                <p:nvGrpSpPr>
                  <p:cNvPr id="18" name="组合 17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21" name="组合 20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26" name="直接连接符 25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7" name="直接连接符 26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2" name="直接箭头连接符 21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直接连接符 22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直接连接符 23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直接箭头连接符 24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7203219" y="2937126"/>
                    <a:ext cx="1378920" cy="6057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012160" y="953161"/>
                    <a:ext cx="380267" cy="20593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 3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6804248" y="1225128"/>
                  <a:ext cx="1096722" cy="605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3851920" y="2591370"/>
              <a:ext cx="1753512" cy="542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上距离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343710" y="163376"/>
            <a:ext cx="3079099" cy="2149961"/>
            <a:chOff x="2736662" y="2591370"/>
            <a:chExt cx="3079099" cy="2149961"/>
          </a:xfrm>
        </p:grpSpPr>
        <p:grpSp>
          <p:nvGrpSpPr>
            <p:cNvPr id="29" name="组合 28"/>
            <p:cNvGrpSpPr/>
            <p:nvPr/>
          </p:nvGrpSpPr>
          <p:grpSpPr>
            <a:xfrm>
              <a:off x="2736662" y="2753548"/>
              <a:ext cx="3079099" cy="1987783"/>
              <a:chOff x="1915380" y="2696559"/>
              <a:chExt cx="3079099" cy="1987783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1915380" y="2696559"/>
                <a:ext cx="3079099" cy="1987783"/>
                <a:chOff x="5941950" y="1225128"/>
                <a:chExt cx="2757136" cy="2218965"/>
              </a:xfrm>
            </p:grpSpPr>
            <p:grpSp>
              <p:nvGrpSpPr>
                <p:cNvPr id="33" name="组合 32"/>
                <p:cNvGrpSpPr/>
                <p:nvPr/>
              </p:nvGrpSpPr>
              <p:grpSpPr>
                <a:xfrm>
                  <a:off x="5941950" y="1401465"/>
                  <a:ext cx="2757136" cy="2042628"/>
                  <a:chOff x="5941950" y="1401465"/>
                  <a:chExt cx="2757136" cy="2042628"/>
                </a:xfrm>
              </p:grpSpPr>
              <p:grpSp>
                <p:nvGrpSpPr>
                  <p:cNvPr id="35" name="组合 34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38" name="组合 37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43" name="直接连接符 42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直接连接符 43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9" name="直接箭头连接符 38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直接连接符 39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直接连接符 40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直接箭头连接符 41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7153159" y="2928736"/>
                    <a:ext cx="1378920" cy="5153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5941950" y="1401465"/>
                    <a:ext cx="462337" cy="1339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30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6804248" y="1225128"/>
                  <a:ext cx="1096722" cy="515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0" name="TextBox 29"/>
            <p:cNvSpPr txBox="1"/>
            <p:nvPr/>
          </p:nvSpPr>
          <p:spPr>
            <a:xfrm>
              <a:off x="3923928" y="2591370"/>
              <a:ext cx="148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实际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距离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圆角矩形标注 12"/>
              <p:cNvSpPr/>
              <p:nvPr/>
            </p:nvSpPr>
            <p:spPr>
              <a:xfrm>
                <a:off x="4525906" y="2431326"/>
                <a:ext cx="2770507" cy="1218316"/>
              </a:xfrm>
              <a:prstGeom prst="wedgeRoundRectCallout">
                <a:avLst>
                  <a:gd name="adj1" fmla="val 56214"/>
                  <a:gd name="adj2" fmla="val 27097"/>
                  <a:gd name="adj3" fmla="val 16667"/>
                </a:avLst>
              </a:prstGeom>
              <a:pattFill prst="pct5">
                <a:fgClr>
                  <a:schemeClr val="bg1"/>
                </a:fgClr>
                <a:bgClr>
                  <a:schemeClr val="bg1"/>
                </a:bgClr>
              </a:patt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1:1000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，表示实际距离是图上距离的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1000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倍</a:t>
                </a:r>
                <a14:m>
                  <m:oMath xmlns:m="http://schemas.openxmlformats.org/officeDocument/2006/math">
                    <m:r>
                      <a:rPr lang="zh-CN" altLang="en-US" sz="2400" b="1" i="1" smtClean="0">
                        <a:latin typeface="Cambria Math" panose="02040503050406030204"/>
                        <a:ea typeface="楷体" panose="02010609060101010101" pitchFamily="49" charset="-122"/>
                      </a:rPr>
                      <m:t>。</m:t>
                    </m:r>
                  </m:oMath>
                </a14:m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3" name="圆角矩形标注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906" y="2431326"/>
                <a:ext cx="2770507" cy="1218316"/>
              </a:xfrm>
              <a:prstGeom prst="wedgeRoundRectCallout">
                <a:avLst>
                  <a:gd name="adj1" fmla="val 56214"/>
                  <a:gd name="adj2" fmla="val 27097"/>
                  <a:gd name="adj3" fmla="val 16667"/>
                </a:avLst>
              </a:prstGeom>
              <a:blipFill rotWithShape="1">
                <a:blip r:embed="rId4"/>
                <a:stretch>
                  <a:fillRect l="-1408" t="-1556" r="-7600" b="-4771"/>
                </a:stretch>
              </a:blip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组合 47"/>
          <p:cNvGrpSpPr/>
          <p:nvPr/>
        </p:nvGrpSpPr>
        <p:grpSpPr>
          <a:xfrm>
            <a:off x="1645726" y="195487"/>
            <a:ext cx="2710250" cy="1973832"/>
            <a:chOff x="2815070" y="2509916"/>
            <a:chExt cx="3000690" cy="2319865"/>
          </a:xfrm>
        </p:grpSpPr>
        <p:grpSp>
          <p:nvGrpSpPr>
            <p:cNvPr id="49" name="组合 48"/>
            <p:cNvGrpSpPr/>
            <p:nvPr/>
          </p:nvGrpSpPr>
          <p:grpSpPr>
            <a:xfrm>
              <a:off x="2815070" y="2509916"/>
              <a:ext cx="3000690" cy="2319865"/>
              <a:chOff x="1993788" y="2452927"/>
              <a:chExt cx="3000690" cy="2319865"/>
            </a:xfrm>
          </p:grpSpPr>
          <p:grpSp>
            <p:nvGrpSpPr>
              <p:cNvPr id="51" name="组合 50"/>
              <p:cNvGrpSpPr/>
              <p:nvPr/>
            </p:nvGrpSpPr>
            <p:grpSpPr>
              <a:xfrm>
                <a:off x="1993788" y="2452927"/>
                <a:ext cx="3000690" cy="2319865"/>
                <a:chOff x="6012160" y="953161"/>
                <a:chExt cx="2686926" cy="2589670"/>
              </a:xfrm>
            </p:grpSpPr>
            <p:grpSp>
              <p:nvGrpSpPr>
                <p:cNvPr id="53" name="组合 52"/>
                <p:cNvGrpSpPr/>
                <p:nvPr/>
              </p:nvGrpSpPr>
              <p:grpSpPr>
                <a:xfrm>
                  <a:off x="6012160" y="953161"/>
                  <a:ext cx="2686926" cy="2589670"/>
                  <a:chOff x="6012160" y="953161"/>
                  <a:chExt cx="2686926" cy="2589670"/>
                </a:xfrm>
              </p:grpSpPr>
              <p:grpSp>
                <p:nvGrpSpPr>
                  <p:cNvPr id="55" name="组合 54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58" name="组合 57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63" name="直接连接符 62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4" name="直接连接符 63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9" name="直接箭头连接符 58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接连接符 59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接连接符 60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接箭头连接符 61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203219" y="2937126"/>
                    <a:ext cx="1378920" cy="6057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012160" y="953161"/>
                    <a:ext cx="380267" cy="20593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 3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厘米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6804248" y="1225128"/>
                  <a:ext cx="1096722" cy="6057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5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3851920" y="2591370"/>
              <a:ext cx="1753512" cy="542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图</a:t>
              </a:r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上距离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343710" y="163376"/>
            <a:ext cx="3079099" cy="2149961"/>
            <a:chOff x="2736662" y="2591370"/>
            <a:chExt cx="3079099" cy="2149961"/>
          </a:xfrm>
        </p:grpSpPr>
        <p:grpSp>
          <p:nvGrpSpPr>
            <p:cNvPr id="66" name="组合 65"/>
            <p:cNvGrpSpPr/>
            <p:nvPr/>
          </p:nvGrpSpPr>
          <p:grpSpPr>
            <a:xfrm>
              <a:off x="2736662" y="2753548"/>
              <a:ext cx="3079099" cy="1987783"/>
              <a:chOff x="1915380" y="2696559"/>
              <a:chExt cx="3079099" cy="1987783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1915380" y="2696559"/>
                <a:ext cx="3079099" cy="1987783"/>
                <a:chOff x="5941950" y="1225128"/>
                <a:chExt cx="2757136" cy="2218965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5941950" y="1401465"/>
                  <a:ext cx="2757136" cy="2042628"/>
                  <a:chOff x="5941950" y="1401465"/>
                  <a:chExt cx="2757136" cy="2042628"/>
                </a:xfrm>
              </p:grpSpPr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6300192" y="1557495"/>
                    <a:ext cx="2398894" cy="1662319"/>
                    <a:chOff x="6300192" y="1557495"/>
                    <a:chExt cx="2398894" cy="1662319"/>
                  </a:xfrm>
                </p:grpSpPr>
                <p:grpSp>
                  <p:nvGrpSpPr>
                    <p:cNvPr id="75" name="组合 74"/>
                    <p:cNvGrpSpPr/>
                    <p:nvPr/>
                  </p:nvGrpSpPr>
                  <p:grpSpPr>
                    <a:xfrm>
                      <a:off x="6516215" y="2934222"/>
                      <a:ext cx="2182869" cy="285592"/>
                      <a:chOff x="6582580" y="2934230"/>
                      <a:chExt cx="1524311" cy="191128"/>
                    </a:xfrm>
                  </p:grpSpPr>
                  <p:cxnSp>
                    <p:nvCxnSpPr>
                      <p:cNvPr id="80" name="直接连接符 79"/>
                      <p:cNvCxnSpPr/>
                      <p:nvPr/>
                    </p:nvCxnSpPr>
                    <p:spPr>
                      <a:xfrm>
                        <a:off x="6582580" y="2934230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直接连接符 80"/>
                      <p:cNvCxnSpPr/>
                      <p:nvPr/>
                    </p:nvCxnSpPr>
                    <p:spPr>
                      <a:xfrm>
                        <a:off x="8106891" y="2934231"/>
                        <a:ext cx="0" cy="191127"/>
                      </a:xfrm>
                      <a:prstGeom prst="line">
                        <a:avLst/>
                      </a:prstGeom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6" name="直接箭头连接符 75"/>
                    <p:cNvCxnSpPr/>
                    <p:nvPr/>
                  </p:nvCxnSpPr>
                  <p:spPr>
                    <a:xfrm>
                      <a:off x="6516216" y="3029794"/>
                      <a:ext cx="2182870" cy="0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直接连接符 76"/>
                    <p:cNvCxnSpPr/>
                    <p:nvPr/>
                  </p:nvCxnSpPr>
                  <p:spPr>
                    <a:xfrm flipH="1">
                      <a:off x="6300192" y="1557495"/>
                      <a:ext cx="201092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接连接符 77"/>
                    <p:cNvCxnSpPr/>
                    <p:nvPr/>
                  </p:nvCxnSpPr>
                  <p:spPr>
                    <a:xfrm flipH="1">
                      <a:off x="6300192" y="2934222"/>
                      <a:ext cx="216023" cy="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接箭头连接符 78"/>
                    <p:cNvCxnSpPr/>
                    <p:nvPr/>
                  </p:nvCxnSpPr>
                  <p:spPr>
                    <a:xfrm>
                      <a:off x="6400738" y="1557495"/>
                      <a:ext cx="7465" cy="1340953"/>
                    </a:xfrm>
                    <a:prstGeom prst="straightConnector1">
                      <a:avLst/>
                    </a:prstGeom>
                    <a:ln>
                      <a:headEnd type="arrow"/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7153159" y="2928736"/>
                    <a:ext cx="1378920" cy="5153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5</a:t>
                    </a:r>
                    <a:r>
                      <a:rPr lang="en-US" altLang="zh-CN" sz="2400" b="1" dirty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5941950" y="1401465"/>
                    <a:ext cx="462337" cy="1339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 30</a:t>
                    </a:r>
                    <a:r>
                      <a:rPr lang="zh-CN" altLang="en-US" sz="2400" b="1" dirty="0" smtClean="0">
                        <a:latin typeface="楷体" panose="02010609060101010101" pitchFamily="49" charset="-122"/>
                        <a:ea typeface="楷体" panose="02010609060101010101" pitchFamily="49" charset="-122"/>
                      </a:rPr>
                      <a:t>米</a:t>
                    </a:r>
                    <a:endParaRPr lang="zh-CN" altLang="en-US" sz="2400" b="1" dirty="0">
                      <a:latin typeface="楷体" panose="02010609060101010101" pitchFamily="49" charset="-122"/>
                      <a:ea typeface="楷体" panose="02010609060101010101" pitchFamily="49" charset="-122"/>
                    </a:endParaRPr>
                  </a:p>
                </p:txBody>
              </p:sp>
            </p:grpSp>
            <p:sp>
              <p:nvSpPr>
                <p:cNvPr id="71" name="TextBox 70"/>
                <p:cNvSpPr txBox="1"/>
                <p:nvPr/>
              </p:nvSpPr>
              <p:spPr>
                <a:xfrm>
                  <a:off x="6804248" y="1225128"/>
                  <a:ext cx="1096722" cy="515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endParaRPr>
                </a:p>
              </p:txBody>
            </p:sp>
          </p:grpSp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97346" y="2994298"/>
                <a:ext cx="2497130" cy="1246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7" name="TextBox 66"/>
            <p:cNvSpPr txBox="1"/>
            <p:nvPr/>
          </p:nvSpPr>
          <p:spPr>
            <a:xfrm>
              <a:off x="3923928" y="2591370"/>
              <a:ext cx="1489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实际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距离</a:t>
              </a:r>
            </a:p>
          </p:txBody>
        </p:sp>
      </p:grpSp>
      <p:pic>
        <p:nvPicPr>
          <p:cNvPr id="82" name="图片 8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13263" y="2976128"/>
            <a:ext cx="1408233" cy="15731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标注 9"/>
          <p:cNvSpPr/>
          <p:nvPr/>
        </p:nvSpPr>
        <p:spPr>
          <a:xfrm>
            <a:off x="1475656" y="2354215"/>
            <a:ext cx="2448272" cy="792099"/>
          </a:xfrm>
          <a:prstGeom prst="wedgeRoundRectCallout">
            <a:avLst>
              <a:gd name="adj1" fmla="val -45934"/>
              <a:gd name="adj2" fmla="val 9320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你能说说这个比例尺的含义吗？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500215" y="2863479"/>
            <a:ext cx="1104237" cy="143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49" name="图片 48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23529" y="392346"/>
            <a:ext cx="578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你能说说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1:1000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比例尺的含义吗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800" b="1" dirty="0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59832" y="2427736"/>
            <a:ext cx="3024336" cy="19322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圆角矩形标注 53"/>
              <p:cNvSpPr/>
              <p:nvPr/>
            </p:nvSpPr>
            <p:spPr>
              <a:xfrm>
                <a:off x="3617255" y="1103495"/>
                <a:ext cx="2466917" cy="1108217"/>
              </a:xfrm>
              <a:prstGeom prst="wedgeRoundRectCallout">
                <a:avLst>
                  <a:gd name="adj1" fmla="val -11971"/>
                  <a:gd name="adj2" fmla="val 81755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000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=1:1000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，表示实际距离是图上距离的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1000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倍</a:t>
                </a:r>
                <a14:m>
                  <m:oMath xmlns:m="http://schemas.openxmlformats.org/officeDocument/2006/math">
                    <m:r>
                      <a:rPr lang="zh-CN" altLang="en-US" sz="2000" b="1" i="1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。</m:t>
                    </m:r>
                  </m:oMath>
                </a14:m>
                <a:endParaRPr lang="en-US" altLang="zh-CN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algn="ctr"/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4" name="圆角矩形标注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255" y="1103495"/>
                <a:ext cx="2466917" cy="1108217"/>
              </a:xfrm>
              <a:prstGeom prst="wedgeRoundRectCallout">
                <a:avLst>
                  <a:gd name="adj1" fmla="val -11971"/>
                  <a:gd name="adj2" fmla="val 81755"/>
                  <a:gd name="adj3" fmla="val 16667"/>
                </a:avLst>
              </a:prstGeom>
              <a:blipFill rotWithShape="1">
                <a:blip r:embed="rId5"/>
                <a:stretch>
                  <a:fillRect l="-527" t="-19240" r="-505" b="-32889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圆角矩形标注 54"/>
              <p:cNvSpPr/>
              <p:nvPr/>
            </p:nvSpPr>
            <p:spPr>
              <a:xfrm>
                <a:off x="6228188" y="1175501"/>
                <a:ext cx="2662537" cy="1252233"/>
              </a:xfrm>
              <a:prstGeom prst="wedgeRoundRectCallout">
                <a:avLst>
                  <a:gd name="adj1" fmla="val -55749"/>
                  <a:gd name="adj2" fmla="val 103516"/>
                  <a:gd name="adj3" fmla="val 16667"/>
                </a:avLst>
              </a:prstGeom>
              <a:noFill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zh-CN" sz="2000" dirty="0" smtClean="0">
                  <a:solidFill>
                    <a:schemeClr val="tx1"/>
                  </a:solidFill>
                  <a:ea typeface="楷体" panose="02010609060101010101" pitchFamily="49" charset="-122"/>
                </a:endParaRPr>
              </a:p>
              <a:p>
                <a:r>
                  <a:rPr lang="zh-CN" altLang="en-US" sz="2000" b="1" dirty="0" smtClean="0">
                    <a:solidFill>
                      <a:schemeClr val="tx1"/>
                    </a:solidFill>
                    <a:ea typeface="楷体" panose="02010609060101010101" pitchFamily="49" charset="-122"/>
                  </a:rPr>
                  <a:t>根据</a:t>
                </a:r>
                <a14:m>
                  <m:oMath xmlns:m="http://schemas.openxmlformats.org/officeDocument/2006/math">
                    <m:r>
                      <a:rPr lang="zh-CN" altLang="en-US" sz="2000" b="1" i="1" dirty="0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比例尺，可以知</m:t>
                    </m:r>
                  </m:oMath>
                </a14:m>
                <a:endParaRPr lang="en-US" altLang="zh-CN" sz="2000" b="1" i="1" dirty="0" smtClean="0">
                  <a:solidFill>
                    <a:schemeClr val="tx1"/>
                  </a:solidFill>
                  <a:latin typeface="Cambria Math" panose="02040503050406030204"/>
                  <a:ea typeface="楷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b="1" i="1" dirty="0">
                          <a:solidFill>
                            <a:schemeClr val="tx1"/>
                          </a:solidFill>
                          <a:latin typeface="Cambria Math" panose="02040503050406030204"/>
                          <a:ea typeface="楷体" panose="02010609060101010101" pitchFamily="49" charset="-122"/>
                        </a:rPr>
                        <m:t>道图上距离</m:t>
                      </m:r>
                      <m:r>
                        <a:rPr lang="en-US" altLang="zh-CN" sz="2000" b="1" i="1" dirty="0">
                          <a:solidFill>
                            <a:schemeClr val="tx1"/>
                          </a:solidFill>
                          <a:latin typeface="Cambria Math" panose="02040503050406030204"/>
                          <a:ea typeface="楷体" panose="02010609060101010101" pitchFamily="49" charset="-122"/>
                        </a:rPr>
                        <m:t>𝟏</m:t>
                      </m:r>
                      <m:r>
                        <a:rPr lang="zh-CN" altLang="en-US" sz="2000" b="1" i="1" dirty="0">
                          <a:solidFill>
                            <a:schemeClr val="tx1"/>
                          </a:solidFill>
                          <a:latin typeface="Cambria Math" panose="02040503050406030204"/>
                          <a:ea typeface="楷体" panose="02010609060101010101" pitchFamily="49" charset="-122"/>
                        </a:rPr>
                        <m:t>厘米表示</m:t>
                      </m:r>
                    </m:oMath>
                  </m:oMathPara>
                </a14:m>
                <a:endParaRPr lang="en-US" altLang="zh-CN" sz="2000" b="1" i="1" dirty="0" smtClean="0">
                  <a:solidFill>
                    <a:schemeClr val="tx1"/>
                  </a:solidFill>
                  <a:latin typeface="Cambria Math" panose="02040503050406030204"/>
                  <a:ea typeface="楷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b="1" i="1" dirty="0">
                          <a:solidFill>
                            <a:schemeClr val="tx1"/>
                          </a:solidFill>
                          <a:latin typeface="Cambria Math" panose="02040503050406030204"/>
                          <a:ea typeface="楷体" panose="02010609060101010101" pitchFamily="49" charset="-122"/>
                        </a:rPr>
                        <m:t>实际距离</m:t>
                      </m:r>
                      <m:r>
                        <a:rPr lang="en-US" altLang="zh-CN" sz="2000" b="1" i="1" dirty="0">
                          <a:solidFill>
                            <a:schemeClr val="tx1"/>
                          </a:solidFill>
                          <a:latin typeface="Cambria Math" panose="02040503050406030204"/>
                          <a:ea typeface="楷体" panose="02010609060101010101" pitchFamily="49" charset="-122"/>
                        </a:rPr>
                        <m:t>𝟏𝟎</m:t>
                      </m:r>
                      <m:r>
                        <a:rPr lang="zh-CN" altLang="en-US" sz="2000" b="1" i="1" dirty="0">
                          <a:solidFill>
                            <a:schemeClr val="tx1"/>
                          </a:solidFill>
                          <a:latin typeface="Cambria Math" panose="02040503050406030204"/>
                          <a:ea typeface="楷体" panose="02010609060101010101" pitchFamily="49" charset="-122"/>
                        </a:rPr>
                        <m:t>米</m:t>
                      </m:r>
                      <m:r>
                        <a:rPr lang="zh-CN" altLang="en-US" sz="2000" b="1" i="1">
                          <a:solidFill>
                            <a:schemeClr val="tx1"/>
                          </a:solidFill>
                          <a:latin typeface="Cambria Math" panose="02040503050406030204"/>
                          <a:ea typeface="楷体" panose="02010609060101010101" pitchFamily="49" charset="-122"/>
                        </a:rPr>
                        <m:t>。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zh-CN" altLang="en-US" sz="24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5" name="圆角矩形标注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8" y="1175501"/>
                <a:ext cx="2662537" cy="1252233"/>
              </a:xfrm>
              <a:prstGeom prst="wedgeRoundRectCallout">
                <a:avLst>
                  <a:gd name="adj1" fmla="val -55749"/>
                  <a:gd name="adj2" fmla="val 103516"/>
                  <a:gd name="adj3" fmla="val 16667"/>
                </a:avLst>
              </a:prstGeom>
              <a:blipFill rotWithShape="1">
                <a:blip r:embed="rId6"/>
                <a:stretch>
                  <a:fillRect l="-6229" t="-14816" r="-474" b="-54502"/>
                </a:stretch>
              </a:blip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圆角矩形标注 50"/>
              <p:cNvSpPr/>
              <p:nvPr/>
            </p:nvSpPr>
            <p:spPr>
              <a:xfrm>
                <a:off x="232879" y="1103495"/>
                <a:ext cx="3114989" cy="1108217"/>
              </a:xfrm>
              <a:prstGeom prst="wedgeRoundRectCallout">
                <a:avLst>
                  <a:gd name="adj1" fmla="val 43513"/>
                  <a:gd name="adj2" fmla="val 106236"/>
                  <a:gd name="adj3" fmla="val 16667"/>
                </a:avLst>
              </a:prstGeom>
              <a:no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1:1000</a:t>
                </a:r>
                <a:r>
                  <a:rPr lang="zh-CN" altLang="en-US" sz="20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，表是图上距离是实际距离的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</m:t>
                        </m:r>
                      </m:num>
                      <m:den>
                        <m:r>
                          <a:rPr lang="en-US" altLang="zh-CN" sz="20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𝟏𝟎𝟎𝟎</m:t>
                        </m:r>
                      </m:den>
                    </m:f>
                    <m:r>
                      <a:rPr lang="zh-CN" altLang="en-US" sz="2000" b="1" i="1" smtClean="0">
                        <a:solidFill>
                          <a:schemeClr val="tx1"/>
                        </a:solidFill>
                        <a:latin typeface="Cambria Math" panose="02040503050406030204"/>
                        <a:ea typeface="楷体" panose="02010609060101010101" pitchFamily="49" charset="-122"/>
                      </a:rPr>
                      <m:t>。</m:t>
                    </m:r>
                  </m:oMath>
                </a14:m>
                <a:endParaRPr lang="zh-CN" altLang="en-US" sz="20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1" name="圆角矩形标注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79" y="1103495"/>
                <a:ext cx="3114989" cy="1108217"/>
              </a:xfrm>
              <a:prstGeom prst="wedgeRoundRectCallout">
                <a:avLst>
                  <a:gd name="adj1" fmla="val 43513"/>
                  <a:gd name="adj2" fmla="val 106236"/>
                  <a:gd name="adj3" fmla="val 16667"/>
                </a:avLst>
              </a:prstGeom>
              <a:blipFill rotWithShape="1">
                <a:blip r:embed="rId7"/>
                <a:stretch>
                  <a:fillRect l="-423" t="-1191" r="-403" b="-57356"/>
                </a:stretch>
              </a:blip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5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5" name="图片 4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1935" y="489982"/>
            <a:ext cx="4280069" cy="1859280"/>
            <a:chOff x="291931" y="489982"/>
            <a:chExt cx="4280069" cy="185928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91931" y="489982"/>
              <a:ext cx="1664335" cy="18592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圆角矩形标注 7"/>
            <p:cNvSpPr/>
            <p:nvPr/>
          </p:nvSpPr>
          <p:spPr>
            <a:xfrm>
              <a:off x="2090187" y="627533"/>
              <a:ext cx="2481813" cy="1108217"/>
            </a:xfrm>
            <a:prstGeom prst="wedgeRoundRectCallout">
              <a:avLst>
                <a:gd name="adj1" fmla="val -60090"/>
                <a:gd name="adj2" fmla="val -140"/>
                <a:gd name="adj3" fmla="val 16667"/>
              </a:avLst>
            </a:prstGeom>
            <a:noFill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它表示图上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厘米的距离相当于实际距离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米。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987824" y="3327443"/>
            <a:ext cx="3068416" cy="468445"/>
            <a:chOff x="2288717" y="2692180"/>
            <a:chExt cx="2304256" cy="468445"/>
          </a:xfrm>
        </p:grpSpPr>
        <p:grpSp>
          <p:nvGrpSpPr>
            <p:cNvPr id="11" name="组合 10"/>
            <p:cNvGrpSpPr/>
            <p:nvPr/>
          </p:nvGrpSpPr>
          <p:grpSpPr>
            <a:xfrm>
              <a:off x="2411760" y="3008225"/>
              <a:ext cx="1296144" cy="152400"/>
              <a:chOff x="2483768" y="2571750"/>
              <a:chExt cx="1296144" cy="152400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2483768" y="2715766"/>
                <a:ext cx="1296144" cy="838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V="1">
                <a:off x="2483768" y="2571750"/>
                <a:ext cx="0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3779912" y="2579752"/>
                <a:ext cx="0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V="1">
                <a:off x="3347864" y="2580134"/>
                <a:ext cx="0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2932996" y="2580134"/>
                <a:ext cx="0" cy="14401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2288717" y="2692180"/>
              <a:ext cx="2304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/>
                <a:t>0      10      30     40</a:t>
              </a:r>
              <a:endParaRPr lang="zh-CN" altLang="en-US" sz="20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00282" y="2499744"/>
                <a:ext cx="463195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1:1000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还可以</a:t>
                </a:r>
                <a14:m>
                  <m:oMath xmlns:m="http://schemas.openxmlformats.org/officeDocument/2006/math">
                    <m:r>
                      <a:rPr lang="zh-CN" altLang="en-US" sz="2400" b="1" i="0" dirty="0">
                        <a:latin typeface="Cambria Math" panose="02040503050406030204"/>
                        <a:ea typeface="楷体" panose="02010609060101010101" pitchFamily="49" charset="-122"/>
                      </a:rPr>
                      <m:t>这样表示：</m:t>
                    </m:r>
                  </m:oMath>
                </a14:m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endParaRPr lang="zh-CN" alt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282" y="2499744"/>
                <a:ext cx="4631958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7" t="-50" r="13" b="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/>
          <p:cNvGrpSpPr/>
          <p:nvPr/>
        </p:nvGrpSpPr>
        <p:grpSpPr>
          <a:xfrm>
            <a:off x="4783642" y="489984"/>
            <a:ext cx="4205778" cy="1908175"/>
            <a:chOff x="5436096" y="1210062"/>
            <a:chExt cx="4205778" cy="1908175"/>
          </a:xfrm>
          <a:noFill/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8175024" y="1210062"/>
              <a:ext cx="1466850" cy="1908175"/>
            </a:xfrm>
            <a:prstGeom prst="rect">
              <a:avLst/>
            </a:prstGeom>
            <a:grpFill/>
          </p:spPr>
        </p:pic>
        <p:sp>
          <p:nvSpPr>
            <p:cNvPr id="21" name="云形标注 20"/>
            <p:cNvSpPr/>
            <p:nvPr/>
          </p:nvSpPr>
          <p:spPr>
            <a:xfrm>
              <a:off x="5436096" y="1419622"/>
              <a:ext cx="2496734" cy="1080120"/>
            </a:xfrm>
            <a:prstGeom prst="cloudCallout">
              <a:avLst>
                <a:gd name="adj1" fmla="val 61456"/>
                <a:gd name="adj2" fmla="val 945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还可以怎样表示呢？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2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2082" y="411511"/>
            <a:ext cx="2266690" cy="561692"/>
            <a:chOff x="192082" y="411510"/>
            <a:chExt cx="2266690" cy="56169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92082" y="492072"/>
              <a:ext cx="366860" cy="456338"/>
            </a:xfrm>
            <a:prstGeom prst="rect">
              <a:avLst/>
            </a:prstGeom>
          </p:spPr>
        </p:pic>
        <p:sp>
          <p:nvSpPr>
            <p:cNvPr id="7" name="文本框 14"/>
            <p:cNvSpPr txBox="1"/>
            <p:nvPr/>
          </p:nvSpPr>
          <p:spPr>
            <a:xfrm>
              <a:off x="611560" y="411510"/>
              <a:ext cx="1847212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rgbClr val="875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课堂练习</a:t>
              </a:r>
              <a:endPara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83568" y="983507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填空题。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在一幅地图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厘米长的线段表示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千米的实际距离，这幅地图的比例尺是（      ）。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）（       ）和（        ）的比，叫作这幅画的比例尺。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17076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1:5000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2470127"/>
            <a:ext cx="17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图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上距离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7414" y="2427736"/>
            <a:ext cx="17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实际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562029" y="3099841"/>
            <a:ext cx="1408233" cy="1573181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云形标注 10"/>
              <p:cNvSpPr/>
              <p:nvPr/>
            </p:nvSpPr>
            <p:spPr>
              <a:xfrm>
                <a:off x="4011527" y="3208564"/>
                <a:ext cx="3121340" cy="1152128"/>
              </a:xfrm>
              <a:prstGeom prst="cloudCallout">
                <a:avLst>
                  <a:gd name="adj1" fmla="val -55560"/>
                  <a:gd name="adj2" fmla="val -1179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图上</m:t>
                        </m:r>
                        <m: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距离</m:t>
                        </m:r>
                      </m:num>
                      <m:den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实际</m:t>
                        </m:r>
                        <m: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距离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云形标注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527" y="3208564"/>
                <a:ext cx="3121340" cy="1152128"/>
              </a:xfrm>
              <a:prstGeom prst="cloudCallout">
                <a:avLst>
                  <a:gd name="adj1" fmla="val -55560"/>
                  <a:gd name="adj2" fmla="val -11797"/>
                </a:avLst>
              </a:prstGeom>
              <a:blipFill rotWithShape="1">
                <a:blip r:embed="rId6"/>
                <a:stretch>
                  <a:fillRect l="-7006" t="-819" r="-450" b="-1420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55777" y="3436200"/>
            <a:ext cx="1175791" cy="13135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7812970" y="4471586"/>
            <a:ext cx="1105042" cy="370719"/>
            <a:chOff x="7643422" y="4681236"/>
            <a:chExt cx="1105042" cy="370719"/>
          </a:xfrm>
        </p:grpSpPr>
        <p:pic>
          <p:nvPicPr>
            <p:cNvPr id="3" name="图片 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" name="文本框 26">
              <a:hlinkClick r:id="rId3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3514" y="411510"/>
            <a:ext cx="85529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判断题。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）比例尺是一把尺子。        （   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）在一幅地图上，用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厘米表示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千米，这幅地图的比例尺是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1:1000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     （   ）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）在比例尺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1:1000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的地图上，图上距离是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厘米，则实际距离是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米。   （   ）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987017"/>
            <a:ext cx="58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√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1800" y="189406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75238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×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 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云形标注 10"/>
              <p:cNvSpPr/>
              <p:nvPr/>
            </p:nvSpPr>
            <p:spPr>
              <a:xfrm>
                <a:off x="4139952" y="3199585"/>
                <a:ext cx="2987824" cy="1512168"/>
              </a:xfrm>
              <a:prstGeom prst="cloudCallout">
                <a:avLst>
                  <a:gd name="adj1" fmla="val -64996"/>
                  <a:gd name="adj2" fmla="val 403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比例尺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图上距离</m:t>
                        </m:r>
                      </m:num>
                      <m:den>
                        <m:r>
                          <a:rPr lang="zh-CN" altLang="en-US" sz="2400" b="1" i="1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实际</m:t>
                        </m:r>
                        <m:r>
                          <a:rPr lang="zh-CN" altLang="en-US" sz="2400" b="1" i="1" smtClean="0">
                            <a:solidFill>
                              <a:schemeClr val="tx1"/>
                            </a:solidFill>
                            <a:latin typeface="Cambria Math" panose="02040503050406030204"/>
                            <a:ea typeface="楷体" panose="02010609060101010101" pitchFamily="49" charset="-122"/>
                          </a:rPr>
                          <m:t>距离</m:t>
                        </m:r>
                      </m:den>
                    </m:f>
                  </m:oMath>
                </a14:m>
                <a:endParaRPr lang="zh-CN" altLang="en-US" sz="24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云形标注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99585"/>
                <a:ext cx="2987824" cy="1512168"/>
              </a:xfrm>
              <a:prstGeom prst="cloudCallout">
                <a:avLst>
                  <a:gd name="adj1" fmla="val -64996"/>
                  <a:gd name="adj2" fmla="val 4039"/>
                </a:avLst>
              </a:prstGeom>
              <a:blipFill rotWithShape="1">
                <a:blip r:embed="rId5"/>
                <a:stretch>
                  <a:fillRect l="-16845" t="-534" r="-471" b="-1172"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1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全屏显示(16:9)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华文楷体</vt:lpstr>
      <vt:lpstr>楷体</vt:lpstr>
      <vt:lpstr>宋体</vt:lpstr>
      <vt:lpstr>微软雅黑</vt:lpstr>
      <vt:lpstr>幼圆</vt:lpstr>
      <vt:lpstr>Arial</vt:lpstr>
      <vt:lpstr>Calibri</vt:lpstr>
      <vt:lpstr>Cambria Math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42</cp:revision>
  <dcterms:created xsi:type="dcterms:W3CDTF">2018-09-11T05:46:00Z</dcterms:created>
  <dcterms:modified xsi:type="dcterms:W3CDTF">2023-01-16T13:45:28Z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E7EAEF496C974BC597BAD1817BBAA65D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