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95" r:id="rId3"/>
    <p:sldId id="286" r:id="rId4"/>
    <p:sldId id="310" r:id="rId5"/>
    <p:sldId id="307" r:id="rId6"/>
    <p:sldId id="320" r:id="rId7"/>
    <p:sldId id="324" r:id="rId8"/>
    <p:sldId id="323" r:id="rId9"/>
    <p:sldId id="327" r:id="rId10"/>
    <p:sldId id="326" r:id="rId11"/>
    <p:sldId id="279" r:id="rId12"/>
    <p:sldId id="332" r:id="rId13"/>
    <p:sldId id="333" r:id="rId14"/>
    <p:sldId id="296" r:id="rId15"/>
    <p:sldId id="280" r:id="rId16"/>
    <p:sldId id="282" r:id="rId17"/>
    <p:sldId id="289" r:id="rId18"/>
    <p:sldId id="312" r:id="rId19"/>
    <p:sldId id="325" r:id="rId20"/>
    <p:sldId id="297" r:id="rId21"/>
    <p:sldId id="291" r:id="rId22"/>
    <p:sldId id="292" r:id="rId23"/>
    <p:sldId id="314" r:id="rId24"/>
    <p:sldId id="315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840">
          <p15:clr>
            <a:srgbClr val="A4A3A4"/>
          </p15:clr>
        </p15:guide>
        <p15:guide id="4" pos="6835">
          <p15:clr>
            <a:srgbClr val="A4A3A4"/>
          </p15:clr>
        </p15:guide>
        <p15:guide id="5" pos="439">
          <p15:clr>
            <a:srgbClr val="A4A3A4"/>
          </p15:clr>
        </p15:guide>
        <p15:guide id="6" pos="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290" autoAdjust="0"/>
  </p:normalViewPr>
  <p:slideViewPr>
    <p:cSldViewPr snapToObjects="1">
      <p:cViewPr varScale="1">
        <p:scale>
          <a:sx n="110" d="100"/>
          <a:sy n="110" d="100"/>
        </p:scale>
        <p:origin x="-558" y="-90"/>
      </p:cViewPr>
      <p:guideLst>
        <p:guide orient="horz" pos="2160"/>
        <p:guide orient="horz" pos="4319"/>
        <p:guide pos="3840"/>
        <p:guide pos="6835"/>
        <p:guide pos="439"/>
        <p:guide pos="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306707417997E-2"/>
          <c:y val="3.0769729289338299E-3"/>
          <c:w val="0.93244692284128095"/>
          <c:h val="0.89698035178591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2B-445D-AABE-6DAF62308F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2B-445D-AABE-6DAF62308F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2B-445D-AABE-6DAF62308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011840"/>
        <c:axId val="399013376"/>
      </c:barChart>
      <c:catAx>
        <c:axId val="3990118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99013376"/>
        <c:crosses val="autoZero"/>
        <c:auto val="1"/>
        <c:lblAlgn val="ctr"/>
        <c:lblOffset val="100"/>
        <c:noMultiLvlLbl val="0"/>
      </c:catAx>
      <c:valAx>
        <c:axId val="399013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9901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54478346456699E-2"/>
          <c:y val="3.7470654683153602E-2"/>
          <c:w val="0.80578383366141704"/>
          <c:h val="0.86567009930671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四（1）班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四月</c:v>
                </c:pt>
                <c:pt idx="1">
                  <c:v>五月</c:v>
                </c:pt>
                <c:pt idx="2">
                  <c:v>六月</c:v>
                </c:pt>
                <c:pt idx="3">
                  <c:v>七月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26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D-48CF-9977-B50714A3E2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四（2）班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四月</c:v>
                </c:pt>
                <c:pt idx="1">
                  <c:v>五月</c:v>
                </c:pt>
                <c:pt idx="2">
                  <c:v>六月</c:v>
                </c:pt>
                <c:pt idx="3">
                  <c:v>七月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</c:v>
                </c:pt>
                <c:pt idx="1">
                  <c:v>26</c:v>
                </c:pt>
                <c:pt idx="2">
                  <c:v>28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1D-48CF-9977-B50714A3E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809792"/>
        <c:axId val="405819776"/>
      </c:barChart>
      <c:catAx>
        <c:axId val="40580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5819776"/>
        <c:crosses val="autoZero"/>
        <c:auto val="1"/>
        <c:lblAlgn val="ctr"/>
        <c:lblOffset val="100"/>
        <c:noMultiLvlLbl val="0"/>
      </c:catAx>
      <c:valAx>
        <c:axId val="40581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5809792"/>
        <c:crosses val="autoZero"/>
        <c:crossBetween val="between"/>
      </c:valAx>
    </c:plotArea>
    <c:legend>
      <c:legendPos val="r"/>
      <c:overlay val="0"/>
      <c:txPr>
        <a:bodyPr rot="0" spcFirstLastPara="0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2004年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第一门市部</c:v>
                </c:pt>
                <c:pt idx="1">
                  <c:v>第二门市部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9-454F-A532-36E5EAE810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2005年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第一门市部</c:v>
                </c:pt>
                <c:pt idx="1">
                  <c:v>第二门市部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42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9-454F-A532-36E5EAE810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2006年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第一门市部</c:v>
                </c:pt>
                <c:pt idx="1">
                  <c:v>第二门市部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79-454F-A532-36E5EAE810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2007年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第一门市部</c:v>
                </c:pt>
                <c:pt idx="1">
                  <c:v>第二门市部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110</c:v>
                </c:pt>
                <c:pt idx="1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79-454F-A532-36E5EAE81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526208"/>
        <c:axId val="406544384"/>
      </c:barChart>
      <c:catAx>
        <c:axId val="40652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6544384"/>
        <c:crosses val="autoZero"/>
        <c:auto val="1"/>
        <c:lblAlgn val="ctr"/>
        <c:lblOffset val="100"/>
        <c:noMultiLvlLbl val="0"/>
      </c:catAx>
      <c:valAx>
        <c:axId val="40654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6526208"/>
        <c:crosses val="autoZero"/>
        <c:crossBetween val="between"/>
      </c:valAx>
    </c:plotArea>
    <c:legend>
      <c:legendPos val="r"/>
      <c:overlay val="0"/>
      <c:txPr>
        <a:bodyPr rot="0" spcFirstLastPara="0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12352362204703E-2"/>
          <c:y val="4.9189403962266003E-2"/>
          <c:w val="0.76976033464566895"/>
          <c:h val="0.86567009930671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四年级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三月</c:v>
                </c:pt>
                <c:pt idx="1">
                  <c:v>四月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95</c:v>
                </c:pt>
                <c:pt idx="1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A-4B2C-9757-107FBE5B56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五年级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三月</c:v>
                </c:pt>
                <c:pt idx="1">
                  <c:v>四月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100</c:v>
                </c:pt>
                <c:pt idx="1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BA-4B2C-9757-107FBE5B56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六年级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三月</c:v>
                </c:pt>
                <c:pt idx="1">
                  <c:v>四月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105</c:v>
                </c:pt>
                <c:pt idx="1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BA-4B2C-9757-107FBE5B5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960192"/>
        <c:axId val="405961728"/>
      </c:barChart>
      <c:catAx>
        <c:axId val="405960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5961728"/>
        <c:crosses val="autoZero"/>
        <c:auto val="1"/>
        <c:lblAlgn val="ctr"/>
        <c:lblOffset val="100"/>
        <c:noMultiLvlLbl val="0"/>
      </c:catAx>
      <c:valAx>
        <c:axId val="40596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5960192"/>
        <c:crosses val="autoZero"/>
        <c:crossBetween val="between"/>
      </c:valAx>
    </c:plotArea>
    <c:legend>
      <c:legendPos val="r"/>
      <c:overlay val="0"/>
      <c:txPr>
        <a:bodyPr rot="0" spcFirstLastPara="0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B02F8-59E9-46D9-8CB4-73B9F8DBCFE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36FA7-5D6B-4B6B-A800-B34AF1688D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436833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</a:rPr>
              <a:t>统计表和条形统计图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" y="1628800"/>
            <a:ext cx="12191999" cy="141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复式条形统计图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551384" y="4149080"/>
          <a:ext cx="352839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矩形 5"/>
          <p:cNvSpPr/>
          <p:nvPr/>
        </p:nvSpPr>
        <p:spPr>
          <a:xfrm>
            <a:off x="4727848" y="5579937"/>
            <a:ext cx="619268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2050" name="图片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9456" y="1340769"/>
            <a:ext cx="9145016" cy="523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梳理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64438" y="3717034"/>
            <a:ext cx="2148463" cy="271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圆角矩形 9"/>
          <p:cNvSpPr/>
          <p:nvPr/>
        </p:nvSpPr>
        <p:spPr>
          <a:xfrm>
            <a:off x="2512899" y="1664805"/>
            <a:ext cx="8950952" cy="341170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复式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统计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我们整理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好处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还是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统计图比较方便，看上去比较直观。</a:t>
            </a: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统计图上能够直接的分析数据，能够直接的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较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数据。</a:t>
            </a: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统计表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也可以进行数据分析，但相对于统计图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来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说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还是不太方便。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梳理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19337" y="3370658"/>
            <a:ext cx="2942980" cy="272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圆角矩形 9"/>
          <p:cNvSpPr/>
          <p:nvPr/>
        </p:nvSpPr>
        <p:spPr>
          <a:xfrm>
            <a:off x="2512899" y="1664805"/>
            <a:ext cx="8950952" cy="341170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统计图的种类：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 ：可以清楚的看出数量多少；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折线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统计图：可以明显的看出数量变化的幅度；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扇形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统计图：无法从图上直接获得数量多少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清楚的看见各部分所占总数的百分比。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9804859" y="4145804"/>
            <a:ext cx="2088232" cy="2552850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梳理</a:t>
            </a:r>
          </a:p>
        </p:txBody>
      </p:sp>
      <p:sp>
        <p:nvSpPr>
          <p:cNvPr id="3" name="矩形 2"/>
          <p:cNvSpPr/>
          <p:nvPr/>
        </p:nvSpPr>
        <p:spPr>
          <a:xfrm>
            <a:off x="695325" y="1262367"/>
            <a:ext cx="101536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条形统计图：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）能够使人们一眼看出各个数据的大小；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）易于比较数据之间的差别；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）能清楚的表示出数量的多少。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折线统计图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：能够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显示数据的变化趋势，反映事物的变化情况。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扇形统计图：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）用扇形的面积表示部分在总体中所占的百分比。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）易于显示每组数据相对于总数的大小。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695400" y="1326287"/>
            <a:ext cx="10225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根据平均气温统计图完成下面的气温统计表，并回答问题。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7608" y="1988840"/>
            <a:ext cx="5544616" cy="431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45905" y="3251172"/>
            <a:ext cx="2912073" cy="305166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409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326" y="1340768"/>
            <a:ext cx="10153649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56240" y="1844825"/>
            <a:ext cx="118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624392" y="1838417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79776" y="465313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07768" y="558053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07968" y="465313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35960" y="558053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36160" y="465313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36160" y="558053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552384" y="465313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480376" y="558053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6" name="矩形 5"/>
          <p:cNvSpPr/>
          <p:nvPr/>
        </p:nvSpPr>
        <p:spPr>
          <a:xfrm>
            <a:off x="718071" y="1260044"/>
            <a:ext cx="101536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根据表格回答下面的问题。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﹚两地平均气温接近的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季度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，平均气温差距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最大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季度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﹚一年中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的平均气温比较高。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﹚你还得到了什么信息？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1222" y="244096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3805" y="330505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第一、第四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9697" y="411631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桂林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328250" y="3784762"/>
            <a:ext cx="2209055" cy="236515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" name="矩形 6"/>
          <p:cNvSpPr/>
          <p:nvPr/>
        </p:nvSpPr>
        <p:spPr>
          <a:xfrm>
            <a:off x="767408" y="1412777"/>
            <a:ext cx="105352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育才小学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四年级两个班回收易拉罐情况如下表，请完成下面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的复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条形统计图。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348" y="2366884"/>
            <a:ext cx="10018197" cy="408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aphicFrame>
        <p:nvGraphicFramePr>
          <p:cNvPr id="21" name="图表 20"/>
          <p:cNvGraphicFramePr/>
          <p:nvPr/>
        </p:nvGraphicFramePr>
        <p:xfrm>
          <a:off x="983432" y="1405222"/>
          <a:ext cx="10153651" cy="516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695325" y="1402319"/>
            <a:ext cx="1015365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根据统计图，回答下面的问题。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﹚四⑴班哪个月回收的易拉罐最多？哪个月回收的易拉罐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少？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﹚四⑵班四个月一共回收多少个易拉罐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0948" y="3573016"/>
            <a:ext cx="9879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答：四⑴班七月回收的易拉罐最多，四月回收的易拉罐最少。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4009" y="5301208"/>
            <a:ext cx="4636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24+26+28+32=110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336360" y="4848527"/>
            <a:ext cx="2460336" cy="20094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6569" y="4797152"/>
            <a:ext cx="1956536" cy="2060848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39417" y="3356250"/>
          <a:ext cx="9793170" cy="15129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2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2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2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优秀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良好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及格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不及格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endParaRPr lang="zh-CN" sz="27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人数</a:t>
                      </a:r>
                      <a:endParaRPr lang="zh-CN" sz="27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zh-CN" sz="27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</a:t>
                      </a:r>
                      <a:endParaRPr lang="zh-CN" sz="27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145" marR="6614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38694" y="2113692"/>
            <a:ext cx="54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五年级一班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分钟跳绳情况统计表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4272" y="2673438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83" y="1305286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请同学们根据下表画出统计图。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480376" y="2934281"/>
            <a:ext cx="2286208" cy="2286208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5325" y="1268760"/>
            <a:ext cx="101536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﹚如果回收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个易拉罐可以制成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个新易拉罐，四⑵班四个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月回收的易拉罐可以制成几个新易拉罐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﹚四⑴班平均每月回收多少个易拉罐？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9458" y="3208050"/>
            <a:ext cx="4253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110÷10×2=22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3633" y="5229202"/>
            <a:ext cx="6404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23+25+26+34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÷4=27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9912424" y="4863556"/>
            <a:ext cx="1584176" cy="1924833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5" name="矩形 4"/>
          <p:cNvSpPr/>
          <p:nvPr/>
        </p:nvSpPr>
        <p:spPr>
          <a:xfrm>
            <a:off x="695401" y="1466783"/>
            <a:ext cx="101535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某电脑公司第一、第二门市部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年上缴利润情况如下表：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95326" y="2564904"/>
          <a:ext cx="10153579" cy="22322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4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7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7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2890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2004</a:t>
                      </a:r>
                      <a:r>
                        <a:rPr lang="zh-CN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</a:t>
                      </a:r>
                      <a:r>
                        <a:rPr lang="zh-CN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2006</a:t>
                      </a:r>
                      <a:r>
                        <a:rPr lang="zh-CN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2007</a:t>
                      </a:r>
                      <a:r>
                        <a:rPr lang="zh-CN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468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第一门市部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110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890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第二门市部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155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180159" marR="18015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95326" y="4986754"/>
            <a:ext cx="6647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根据表中数据，完成下面的条形统计图。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695326" y="1412776"/>
          <a:ext cx="1015364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839789" y="1340768"/>
            <a:ext cx="1000918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根据上面统计图填空。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）纵轴上每个单位长度表示（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）万元。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）年第一、第二门市部所缴利润相差最少。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）年第一、第二门市部所缴利润相差最多。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）第一门市部（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）年所缴利润最多，（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 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）年所缴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利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润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最少。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）从图中，你还能知道哪些信息？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05465" y="213285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3554" y="2780928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3554" y="340983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1746" y="4077072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8210" y="403940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03087" y="4941168"/>
            <a:ext cx="3057452" cy="17030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6" name="矩形 5"/>
          <p:cNvSpPr/>
          <p:nvPr/>
        </p:nvSpPr>
        <p:spPr>
          <a:xfrm>
            <a:off x="816286" y="1412776"/>
            <a:ext cx="8231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是育才小学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个年级春季植树情况的统计表。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224" y="2060848"/>
            <a:ext cx="10125312" cy="350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816936" y="5661248"/>
            <a:ext cx="844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请根据上表完成下面的统计图，并回答下面的问题。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graphicFrame>
        <p:nvGraphicFramePr>
          <p:cNvPr id="2" name="图表 1"/>
          <p:cNvGraphicFramePr/>
          <p:nvPr/>
        </p:nvGraphicFramePr>
        <p:xfrm>
          <a:off x="695325" y="1484784"/>
          <a:ext cx="10153651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375373" y="4094309"/>
            <a:ext cx="2498027" cy="2471551"/>
          </a:xfrm>
          <a:prstGeom prst="rect">
            <a:avLst/>
          </a:prstGeom>
        </p:spPr>
      </p:pic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2" name="矩形 1"/>
          <p:cNvSpPr/>
          <p:nvPr/>
        </p:nvSpPr>
        <p:spPr>
          <a:xfrm>
            <a:off x="695325" y="1404061"/>
            <a:ext cx="101536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﹚哪个年级春季植树最多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个年级共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植树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棵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月份多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植树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棵。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﹚你还能提出哪些数学问题？</a:t>
            </a:r>
          </a:p>
        </p:txBody>
      </p:sp>
      <p:sp>
        <p:nvSpPr>
          <p:cNvPr id="3" name="矩形 2"/>
          <p:cNvSpPr/>
          <p:nvPr/>
        </p:nvSpPr>
        <p:spPr>
          <a:xfrm>
            <a:off x="1602461" y="2484179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年级春季植树最多。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59898" y="3420283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75521" y="4284379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6" name="矩形 5"/>
          <p:cNvSpPr/>
          <p:nvPr/>
        </p:nvSpPr>
        <p:spPr>
          <a:xfrm>
            <a:off x="723662" y="1196752"/>
            <a:ext cx="101042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把一个正方体木块，一面写上“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”，两面写上“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”，三面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”。小明、小亮、小力和小强四人一组抛这个正方体木块，每人抛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次，每人抛的“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”、“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”和“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”朝上的次数如下表，根据表中的数据完成下面的统计图。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23660" y="3565302"/>
          <a:ext cx="10125316" cy="30320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71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3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3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6410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 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A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667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B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C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10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CN" sz="2800" kern="0">
                          <a:effectLst/>
                        </a:rPr>
                        <a:t>小</a:t>
                      </a:r>
                      <a:r>
                        <a:rPr lang="en-US" sz="2800" kern="0">
                          <a:effectLst/>
                        </a:rPr>
                        <a:t>   </a:t>
                      </a:r>
                      <a:r>
                        <a:rPr lang="zh-CN" sz="2800" kern="0">
                          <a:effectLst/>
                        </a:rPr>
                        <a:t>明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4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8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18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10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CN" sz="2800" kern="0">
                          <a:effectLst/>
                        </a:rPr>
                        <a:t>小</a:t>
                      </a:r>
                      <a:r>
                        <a:rPr lang="en-US" sz="2800" kern="0">
                          <a:effectLst/>
                        </a:rPr>
                        <a:t>   </a:t>
                      </a:r>
                      <a:r>
                        <a:rPr lang="zh-CN" sz="2800" kern="0">
                          <a:effectLst/>
                        </a:rPr>
                        <a:t>亮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</a:rPr>
                        <a:t> </a:t>
                      </a:r>
                      <a:r>
                        <a:rPr lang="en-US" sz="2800" kern="0" dirty="0">
                          <a:effectLst/>
                        </a:rPr>
                        <a:t>6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10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14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410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CN" sz="2800" kern="0">
                          <a:effectLst/>
                        </a:rPr>
                        <a:t>小</a:t>
                      </a:r>
                      <a:r>
                        <a:rPr lang="en-US" sz="2800" kern="0">
                          <a:effectLst/>
                        </a:rPr>
                        <a:t>   </a:t>
                      </a:r>
                      <a:r>
                        <a:rPr lang="zh-CN" sz="2800" kern="0">
                          <a:effectLst/>
                        </a:rPr>
                        <a:t>力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3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11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16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410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CN" sz="2800" kern="0">
                          <a:effectLst/>
                        </a:rPr>
                        <a:t>小</a:t>
                      </a:r>
                      <a:r>
                        <a:rPr lang="en-US" sz="2800" kern="0">
                          <a:effectLst/>
                        </a:rPr>
                        <a:t>   </a:t>
                      </a:r>
                      <a:r>
                        <a:rPr lang="zh-CN" sz="2800" kern="0">
                          <a:effectLst/>
                        </a:rPr>
                        <a:t>强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7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8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15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pic>
        <p:nvPicPr>
          <p:cNvPr id="9217" name="Picture 14" descr="http://360edu.com/tongbu/xiaowu/8919/e5sxj919.files/image007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30688" y="1484784"/>
            <a:ext cx="8784976" cy="515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44719" y="4520860"/>
            <a:ext cx="2304256" cy="2304256"/>
          </a:xfrm>
          <a:prstGeom prst="rect">
            <a:avLst/>
          </a:prstGeom>
        </p:spPr>
      </p:pic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2" name="矩形 1"/>
          <p:cNvSpPr/>
          <p:nvPr/>
        </p:nvSpPr>
        <p:spPr>
          <a:xfrm>
            <a:off x="695325" y="1262984"/>
            <a:ext cx="101536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想一想：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）这四人抛正方体木块的结果有什么共同点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）请你计算这四人抛正方体木块，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面朝上的次数一共是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面呢？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面呢？把这三个数据与条件一面写“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写上“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”，三面写上“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”进行联系比较，你又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发现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2050" name="图片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8015" y="1396109"/>
            <a:ext cx="8686268" cy="527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2" name="矩形 1"/>
          <p:cNvSpPr/>
          <p:nvPr/>
        </p:nvSpPr>
        <p:spPr>
          <a:xfrm>
            <a:off x="767408" y="1340769"/>
            <a:ext cx="101536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解析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）观察直条的高矮，可以发现这四人抛正方体的共同点是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朝上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次数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直条最矮，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面朝上次数的直条比较高，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面朝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上次数的直条最高。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）将每个人抛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面的次数分别相加，得到：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面朝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上的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次数共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20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面朝上的次数是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37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面朝上的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次数是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次。因为正方体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一面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写上“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”，两面写上“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面写上“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”，所以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面朝上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次数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大约是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面的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朝上的次数大约是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面的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面朝上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次数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大约是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面的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倍。这四个人抛的各种面的次数和与可能性的预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测比较接近。</a:t>
            </a:r>
            <a:endParaRPr lang="zh-CN" altLang="zh-CN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3" name="矩形 2"/>
          <p:cNvSpPr/>
          <p:nvPr/>
        </p:nvSpPr>
        <p:spPr>
          <a:xfrm>
            <a:off x="729772" y="1393612"/>
            <a:ext cx="9098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图是某公司三车间中三个小组男、女工人数统计图。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4" name="Picture 39"/>
          <p:cNvPicPr>
            <a:picLocks noChangeAspect="1" noChangeArrowheads="1"/>
          </p:cNvPicPr>
          <p:nvPr/>
        </p:nvPicPr>
        <p:blipFill>
          <a:blip r:embed="rId2">
            <a:biLevel thresh="50000"/>
            <a:grayscl/>
          </a:blip>
          <a:srcRect/>
          <a:stretch>
            <a:fillRect/>
          </a:stretch>
        </p:blipFill>
        <p:spPr bwMode="auto">
          <a:xfrm>
            <a:off x="911425" y="2204864"/>
            <a:ext cx="9479203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3" name="矩形 2"/>
          <p:cNvSpPr/>
          <p:nvPr/>
        </p:nvSpPr>
        <p:spPr>
          <a:xfrm>
            <a:off x="695328" y="1336734"/>
            <a:ext cx="1015364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）男工人数最多的是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）小组，最少的是（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女工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人数最多的是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）小组，最少的是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）小组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从图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上可以看出（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）小组的人数最多，（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最少。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）第一小组男工人数比第二小组男工人数少（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）人。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）第二小组男工人数占第二小组人数的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1142" y="211369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6282" y="213285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7849" y="276176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2266" y="275880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9094" y="340983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44274" y="340687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2265" y="470598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09760" y="5354052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14/25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472264" y="3885253"/>
            <a:ext cx="3359696" cy="2791400"/>
          </a:xfrm>
          <a:prstGeom prst="rect">
            <a:avLst/>
          </a:prstGeom>
        </p:spPr>
      </p:pic>
      <p:sp>
        <p:nvSpPr>
          <p:cNvPr id="16" name="圆角矩形 15"/>
          <p:cNvSpPr/>
          <p:nvPr/>
        </p:nvSpPr>
        <p:spPr>
          <a:xfrm>
            <a:off x="983432" y="1844824"/>
            <a:ext cx="8160619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这是简单的单式统计图，通过图我们能够直观地看出五年一班一分钟跳绳良好的人数最多，为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人，而不及格的人数最少为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人。统计图让我们分析数据更为简单，更为方便。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4" name="图片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326" y="1412778"/>
            <a:ext cx="10153649" cy="518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3393" y="1394773"/>
            <a:ext cx="10597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下面我们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上面的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统计图来填一填下面的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统计表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图片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072" y="2348880"/>
            <a:ext cx="9954539" cy="417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048330" y="2852938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56441" y="2855767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9141" y="5282044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7729" y="585810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7573" y="5282044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2567" y="585810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08369" y="5282044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13364" y="585810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9141" y="465313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07573" y="465313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08369" y="465313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44759" y="528204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07371" y="585810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35365" y="465313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127560" y="4869160"/>
            <a:ext cx="1777429" cy="187219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39416" y="1340768"/>
            <a:ext cx="1000918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小组讨论：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男生中， 跳绳成绩哪个等级的人数最多？ 哪两个等级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人数较为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接近？ 女生呢？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哪些等级男、 女生人数差别较大？ 哪个等级男、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女生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差别不大？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从整体看， 是男生的成绩好一些， 还是女生的成绩好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些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472264" y="4518610"/>
            <a:ext cx="3096344" cy="2322258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839416" y="1262366"/>
            <a:ext cx="1000918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结论：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男生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中，及格等级人数最多，及格和良好两个等级中，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人数较为接近；女生中，良好等级人数最多，良好、优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秀两个等级中人数较为接近。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优秀、及格等级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男、 女生人数差别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较大；良好等级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男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女生人数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差别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不大。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从整体看，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女生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的成绩好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一些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1026" name="图片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24" y="2060848"/>
            <a:ext cx="10081195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5401" y="1340768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根据下面的数据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绘制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统计图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1460</Words>
  <Application>Microsoft Office PowerPoint</Application>
  <PresentationFormat>宽屏</PresentationFormat>
  <Paragraphs>229</Paragraphs>
  <Slides>32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0" baseType="lpstr">
      <vt:lpstr>华文楷体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2023-01-16T13:45:43Z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622F84F9E080497482E64DE448EF70D3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