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1" r:id="rId3"/>
    <p:sldId id="312" r:id="rId4"/>
    <p:sldId id="277" r:id="rId5"/>
    <p:sldId id="294" r:id="rId6"/>
    <p:sldId id="286" r:id="rId7"/>
    <p:sldId id="301" r:id="rId8"/>
    <p:sldId id="302" r:id="rId9"/>
    <p:sldId id="313" r:id="rId10"/>
    <p:sldId id="303" r:id="rId11"/>
    <p:sldId id="304" r:id="rId12"/>
    <p:sldId id="300" r:id="rId13"/>
    <p:sldId id="274" r:id="rId14"/>
    <p:sldId id="264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33FF"/>
    <a:srgbClr val="82C115"/>
    <a:srgbClr val="FFFFFF"/>
    <a:srgbClr val="009900"/>
    <a:srgbClr val="00CC00"/>
    <a:srgbClr val="FF33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5811" autoAdjust="0"/>
  </p:normalViewPr>
  <p:slideViewPr>
    <p:cSldViewPr>
      <p:cViewPr>
        <p:scale>
          <a:sx n="102" d="100"/>
          <a:sy n="102" d="100"/>
        </p:scale>
        <p:origin x="-10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4028E-7EAC-43CB-BE1E-8C9FA6F5AE8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A38E0C7-0063-40AB-9A73-705ECF48D10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FC6DAE4-BC89-43E4-82CC-7F2026CFD12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A1454B52-1AD8-4354-B8C5-EFDCE6DFC588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5753DBB-B572-43C8-A201-2B9CB0FCEFDB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9EBD98E-1D88-4A34-9405-F77CB224C606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A118999-526C-47FC-8656-31A0B8B2D598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9B9BD8B-245F-47EE-9240-DE8BBE4D9CC8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4B52-1AD8-4354-B8C5-EFDCE6DFC588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BDBD9F0-92C4-4C1F-890B-A740AFA417E8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6BA8178-8A0F-4A53-8D78-786FD3B2F247}" type="slidenum">
              <a:rPr lang="zh-CN" altLang="en-US" sz="120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DEE8230-EDBF-42F6-8C1A-3EDD50F6664D}" type="slidenum">
              <a:rPr lang="zh-CN" altLang="en-US" sz="1200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ECDED06-9834-404E-B711-63EF32B92F5D}" type="slidenum">
              <a:rPr lang="zh-CN" altLang="en-US" sz="1200"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63510A1-A078-4587-BDEF-552ED7907779}" type="slidenum">
              <a:rPr lang="zh-CN" altLang="en-US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1C9A40D-5F8D-468A-88C4-240D109D822B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37D3443-54BE-45E4-BEE8-416EE99C9742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9E37-C39B-4074-A09E-42F34E12994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1F57-296B-42D4-8A89-DA56F8BC8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9E37-C39B-4074-A09E-42F34E12994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1F57-296B-42D4-8A89-DA56F8BC8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72491" y="3315991"/>
            <a:ext cx="7443925" cy="17200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6965A-F9A8-452A-B34C-58EE0CFF6EA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8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CA8E9-C740-400F-91D5-FBEAE78C2E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9E37-C39B-4074-A09E-42F34E12994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1F57-296B-42D4-8A89-DA56F8BC8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9E37-C39B-4074-A09E-42F34E12994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1F57-296B-42D4-8A89-DA56F8BC8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9E37-C39B-4074-A09E-42F34E12994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1F57-296B-42D4-8A89-DA56F8BC8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9E37-C39B-4074-A09E-42F34E12994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1F57-296B-42D4-8A89-DA56F8BC8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9E37-C39B-4074-A09E-42F34E12994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1F57-296B-42D4-8A89-DA56F8BC8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9E37-C39B-4074-A09E-42F34E12994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1F57-296B-42D4-8A89-DA56F8BC8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9E37-C39B-4074-A09E-42F34E12994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1F57-296B-42D4-8A89-DA56F8BC8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9E37-C39B-4074-A09E-42F34E12994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1F57-296B-42D4-8A89-DA56F8BC8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D9E37-C39B-4074-A09E-42F34E12994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61F57-296B-42D4-8A89-DA56F8BC8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Lesson22_Let&#8217;s_chant&#35838;&#25991;&#21160;&#30011;.swf" TargetMode="Externa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Lesson22_Just_practise&#35838;&#25991;&#21160;&#30011;.swf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file:///C:\Users\Administrator\Desktop\&#20154;&#25945;&#26032;&#29256;\&#20116;&#24180;&#32423;\U4%20What&#8216;s%20wrong%20with%20you&#65311;\Lesson22%20&#25945;&#23398;&#35838;&#20214;\have_a_toothache-128k.mp3" TargetMode="External"/><Relationship Id="rId7" Type="http://schemas.openxmlformats.org/officeDocument/2006/relationships/image" Target="../media/image6.png"/><Relationship Id="rId2" Type="http://schemas.openxmlformats.org/officeDocument/2006/relationships/audio" Target="file:///C:\Users\Administrator\Desktop\&#20154;&#25945;&#26032;&#29256;\&#20116;&#24180;&#32423;\U4%20What&#8216;s%20wrong%20with%20you&#65311;\Lesson22%20&#25945;&#23398;&#35838;&#20214;\have_a_stomachache-128k.mp3" TargetMode="External"/><Relationship Id="rId1" Type="http://schemas.microsoft.com/office/2007/relationships/media" Target="file:///C:\Users\Administrator\Desktop\&#20154;&#25945;&#26032;&#29256;\&#20116;&#24180;&#32423;\U4%20What&#8216;s%20wrong%20with%20you&#65311;\Lesson22%20&#25945;&#23398;&#35838;&#20214;\have_a_stomachache-128k.mp3" TargetMode="Externa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4" Type="http://schemas.openxmlformats.org/officeDocument/2006/relationships/audio" Target="file:///C:\Users\Administrator\Desktop\&#20154;&#25945;&#26032;&#29256;\&#20116;&#24180;&#32423;\U4%20What&#8216;s%20wrong%20with%20you&#65311;\Lesson22%20&#25945;&#23398;&#35838;&#20214;\have_a_toothache-128k.mp3" TargetMode="Externa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699743"/>
            <a:ext cx="9144000" cy="1720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800" i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Unit 4 What’s wrong with you? </a:t>
            </a:r>
            <a:endParaRPr lang="zh-CN" altLang="en-US" sz="3800" i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563487"/>
            <a:ext cx="2840037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 txBox="1"/>
          <p:nvPr/>
        </p:nvSpPr>
        <p:spPr bwMode="auto">
          <a:xfrm>
            <a:off x="700087" y="1196752"/>
            <a:ext cx="5557838" cy="6992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人教精通版英语五年级下册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50530" y="537321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sp>
        <p:nvSpPr>
          <p:cNvPr id="39941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0" y="868363"/>
            <a:ext cx="2862263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write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3034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0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84213" y="1844675"/>
            <a:ext cx="2082800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wrong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46550" y="1844675"/>
            <a:ext cx="2081213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with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21150" y="3716338"/>
            <a:ext cx="2082800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arm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4213" y="3716338"/>
            <a:ext cx="2082800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ear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46550" y="2786063"/>
            <a:ext cx="2081213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face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4213" y="2781300"/>
            <a:ext cx="2082800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head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14588" y="1976438"/>
            <a:ext cx="1077912" cy="7318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错的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14588" y="3787775"/>
            <a:ext cx="1077912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耳朵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414588" y="2932113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头</a:t>
            </a:r>
            <a:endParaRPr lang="zh-CN" alt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364163" y="2925763"/>
            <a:ext cx="595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脸</a:t>
            </a:r>
            <a:endParaRPr lang="zh-CN" alt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364163" y="3787775"/>
            <a:ext cx="10048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胳膊</a:t>
            </a:r>
            <a:endParaRPr lang="zh-CN" altLang="en-US" sz="3200">
              <a:solidFill>
                <a:srgbClr val="303030"/>
              </a:solidFill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364163" y="1949450"/>
            <a:ext cx="22367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3200" b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3200" b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一起</a:t>
            </a:r>
            <a:endParaRPr lang="zh-CN" altLang="en-US" sz="3200">
              <a:solidFill>
                <a:srgbClr val="30303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4213" y="4776788"/>
            <a:ext cx="7173912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What’s wrong with you?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7388" y="5681663"/>
            <a:ext cx="7173912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 have a headache.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1997075"/>
            <a:ext cx="15303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2857500"/>
            <a:ext cx="15303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6113" y="3806825"/>
            <a:ext cx="15303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06825" y="1985963"/>
            <a:ext cx="15303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97300" y="2849563"/>
            <a:ext cx="15303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94125" y="3824288"/>
            <a:ext cx="153193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 bwMode="auto">
          <a:xfrm>
            <a:off x="2195513" y="5768975"/>
            <a:ext cx="2967037" cy="725488"/>
            <a:chOff x="2196242" y="5768883"/>
            <a:chExt cx="2966516" cy="724833"/>
          </a:xfrm>
        </p:grpSpPr>
        <p:pic>
          <p:nvPicPr>
            <p:cNvPr id="39967" name="图片 3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96242" y="5771688"/>
              <a:ext cx="1530573" cy="72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8" name="图片 34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632185" y="5768883"/>
              <a:ext cx="1530573" cy="72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组合 21"/>
          <p:cNvGrpSpPr/>
          <p:nvPr/>
        </p:nvGrpSpPr>
        <p:grpSpPr bwMode="auto">
          <a:xfrm>
            <a:off x="2320925" y="4878388"/>
            <a:ext cx="3808413" cy="731837"/>
            <a:chOff x="2321347" y="4878361"/>
            <a:chExt cx="3808027" cy="731126"/>
          </a:xfrm>
        </p:grpSpPr>
        <p:pic>
          <p:nvPicPr>
            <p:cNvPr id="39964" name="图片 32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21347" y="4887459"/>
              <a:ext cx="1530573" cy="72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5" name="图片 35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26815" y="4878361"/>
              <a:ext cx="1530573" cy="72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6" name="图片 36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98801" y="4887459"/>
              <a:ext cx="1530573" cy="72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8" grpId="0"/>
      <p:bldP spid="18" grpId="0"/>
      <p:bldP spid="20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sp>
        <p:nvSpPr>
          <p:cNvPr id="41989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0" y="868363"/>
            <a:ext cx="215423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Let’s act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2274888"/>
            <a:ext cx="5703888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150813" y="2098675"/>
            <a:ext cx="2466975" cy="1008063"/>
          </a:xfrm>
          <a:prstGeom prst="wedgeRoundRectCallout">
            <a:avLst>
              <a:gd name="adj1" fmla="val 63463"/>
              <a:gd name="adj2" fmla="val 5440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What’s wrong with you?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166688" y="3687763"/>
            <a:ext cx="2466975" cy="608012"/>
          </a:xfrm>
          <a:prstGeom prst="wedgeRoundRectCallout">
            <a:avLst>
              <a:gd name="adj1" fmla="val 59823"/>
              <a:gd name="adj2" fmla="val -3505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I have a cold.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262688" y="4221163"/>
            <a:ext cx="2700337" cy="606425"/>
          </a:xfrm>
          <a:prstGeom prst="wedgeRoundRectCallout">
            <a:avLst>
              <a:gd name="adj1" fmla="val -36178"/>
              <a:gd name="adj2" fmla="val -7405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I have a cough.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85859" y="1066216"/>
            <a:ext cx="36368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Group Work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567488" y="5257800"/>
            <a:ext cx="2252662" cy="606425"/>
          </a:xfrm>
          <a:prstGeom prst="wedgeRoundRectCallout">
            <a:avLst>
              <a:gd name="adj1" fmla="val -56836"/>
              <a:gd name="adj2" fmla="val 39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Where is…?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sp>
        <p:nvSpPr>
          <p:cNvPr id="44037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0" y="868363"/>
            <a:ext cx="215423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Let’s sing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7325" y="1847850"/>
            <a:ext cx="6229350" cy="941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5445125"/>
            <a:ext cx="1092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&gt;&gt;Summary</a:t>
            </a:r>
            <a:endParaRPr lang="zh-CN" altLang="en-US" dirty="0" smtClean="0"/>
          </a:p>
        </p:txBody>
      </p:sp>
      <p:pic>
        <p:nvPicPr>
          <p:cNvPr id="4608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5950" y="537368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54025" y="1196975"/>
            <a:ext cx="224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重点词组：</a:t>
            </a:r>
            <a:endParaRPr lang="zh-CN" altLang="en-US" sz="2800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593975" y="1227138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have a toothache</a:t>
            </a:r>
            <a:endParaRPr lang="zh-CN" altLang="en-US" dirty="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593975" y="1901825"/>
            <a:ext cx="308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have a </a:t>
            </a:r>
            <a:r>
              <a:rPr kumimoji="0" lang="en-US" altLang="zh-CN" sz="2800" b="1" dirty="0" err="1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stomache</a:t>
            </a:r>
            <a:endParaRPr lang="zh-CN" altLang="en-US" dirty="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54025" y="2657475"/>
            <a:ext cx="4305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如何询问和回答病情？</a:t>
            </a:r>
            <a:endParaRPr lang="zh-CN" altLang="en-US" sz="2800" dirty="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54025" y="3213100"/>
            <a:ext cx="58229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CN" sz="28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--- What’s wrong with you?</a:t>
            </a:r>
          </a:p>
          <a:p>
            <a:pPr>
              <a:lnSpc>
                <a:spcPct val="150000"/>
              </a:lnSpc>
            </a:pPr>
            <a:r>
              <a:rPr kumimoji="0" lang="en-US" altLang="zh-CN" sz="28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--- I have a fever and a headache.</a:t>
            </a:r>
            <a:endParaRPr lang="zh-CN" altLang="en-US" dirty="0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27038" y="4652963"/>
            <a:ext cx="512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如何建议对方吃药和休息？</a:t>
            </a:r>
            <a:endParaRPr lang="zh-CN" altLang="en-US" sz="2800" dirty="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14338" y="5211763"/>
            <a:ext cx="69659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CN" sz="28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You should take some medicine and take a good rest. </a:t>
            </a:r>
            <a:endParaRPr lang="zh-CN" alt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60525" y="2186955"/>
            <a:ext cx="7000875" cy="293432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1. </a:t>
            </a:r>
            <a:r>
              <a:rPr lang="zh-CN" altLang="zh-CN" sz="2800" b="1" dirty="0" smtClean="0"/>
              <a:t>观</a:t>
            </a:r>
            <a:r>
              <a:rPr lang="zh-CN" altLang="zh-CN" sz="2800" b="1" dirty="0"/>
              <a:t>看课文动画，按照正确的语音、语调朗读</a:t>
            </a:r>
            <a:r>
              <a:rPr lang="zh-CN" altLang="zh-CN" sz="2800" b="1" dirty="0" smtClean="0"/>
              <a:t>课文。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2 .</a:t>
            </a:r>
            <a:r>
              <a:rPr lang="zh-CN" altLang="en-US" sz="2800" b="1" dirty="0"/>
              <a:t>熟读</a:t>
            </a:r>
            <a:r>
              <a:rPr lang="en-US" altLang="zh-CN" sz="2800" b="1" dirty="0"/>
              <a:t>Let’s chant</a:t>
            </a:r>
            <a:r>
              <a:rPr lang="zh-CN" altLang="en-US" sz="2800" b="1" dirty="0" smtClean="0"/>
              <a:t>部分</a:t>
            </a:r>
            <a:r>
              <a:rPr lang="zh-CN" altLang="zh-CN" sz="2800" b="1" dirty="0" smtClean="0"/>
              <a:t>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3 . </a:t>
            </a:r>
            <a:r>
              <a:rPr lang="zh-CN" altLang="zh-CN" sz="2800" b="1" dirty="0" smtClean="0"/>
              <a:t>预习</a:t>
            </a:r>
            <a:r>
              <a:rPr lang="en-US" altLang="zh-CN" sz="2800" b="1" dirty="0" smtClean="0"/>
              <a:t>Lesson23</a:t>
            </a:r>
            <a:r>
              <a:rPr lang="zh-CN" altLang="zh-CN" sz="2800" b="1" dirty="0" smtClean="0"/>
              <a:t>。</a:t>
            </a:r>
            <a:r>
              <a:rPr lang="en-US" altLang="zh-CN" sz="2800" b="1" dirty="0" smtClean="0"/>
              <a:t> </a:t>
            </a:r>
            <a:endParaRPr lang="zh-CN" altLang="zh-CN" sz="2800" b="1" dirty="0"/>
          </a:p>
        </p:txBody>
      </p:sp>
      <p:sp>
        <p:nvSpPr>
          <p:cNvPr id="47107" name="标题 1"/>
          <p:cNvSpPr>
            <a:spLocks noGrp="1"/>
          </p:cNvSpPr>
          <p:nvPr>
            <p:ph type="title"/>
          </p:nvPr>
        </p:nvSpPr>
        <p:spPr>
          <a:xfrm>
            <a:off x="527050" y="476672"/>
            <a:ext cx="8291513" cy="477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&gt;&gt;Homework</a:t>
            </a:r>
            <a:endParaRPr lang="zh-CN" altLang="en-US" dirty="0" smtClean="0"/>
          </a:p>
        </p:txBody>
      </p:sp>
      <p:grpSp>
        <p:nvGrpSpPr>
          <p:cNvPr id="24" name="圆角矩形 23"/>
          <p:cNvGrpSpPr/>
          <p:nvPr/>
        </p:nvGrpSpPr>
        <p:grpSpPr bwMode="auto">
          <a:xfrm>
            <a:off x="6572250" y="6072188"/>
            <a:ext cx="1193800" cy="620712"/>
            <a:chOff x="4140" y="3825"/>
            <a:chExt cx="752" cy="391"/>
          </a:xfrm>
        </p:grpSpPr>
        <p:pic>
          <p:nvPicPr>
            <p:cNvPr id="47108" name="圆角矩形 23">
              <a:hlinkClick r:id="" action="ppaction://hlinkshowjump?jump=endshow"/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0" y="3825"/>
              <a:ext cx="752" cy="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4170" y="3856"/>
              <a:ext cx="6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5F5F5F"/>
                  </a:solidFill>
                  <a:latin typeface="Arial Black" panose="020B0A04020102020204" pitchFamily="34" charset="0"/>
                  <a:ea typeface="黑体" panose="02010609060101010101" pitchFamily="49" charset="-122"/>
                </a:rPr>
                <a:t>close</a:t>
              </a:r>
              <a:endParaRPr lang="zh-CN" altLang="en-US">
                <a:solidFill>
                  <a:srgbClr val="5F5F5F"/>
                </a:solidFill>
                <a:latin typeface="Arial Black" panose="020B0A04020102020204" pitchFamily="34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12127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图片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196975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3121025"/>
            <a:ext cx="3773488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121025"/>
            <a:ext cx="3767137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468313" y="1968500"/>
            <a:ext cx="4175125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have a bad cold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13350" y="1949450"/>
            <a:ext cx="3205163" cy="811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have a fever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6" name="标题 7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&gt;&gt;Warm-up</a:t>
            </a:r>
            <a:endParaRPr lang="zh-CN" altLang="en-US" dirty="0" smtClean="0"/>
          </a:p>
        </p:txBody>
      </p:sp>
      <p:sp>
        <p:nvSpPr>
          <p:cNvPr id="25607" name="内容占位符 1"/>
          <p:cNvSpPr txBox="1"/>
          <p:nvPr/>
        </p:nvSpPr>
        <p:spPr bwMode="auto">
          <a:xfrm>
            <a:off x="989013" y="868363"/>
            <a:ext cx="2646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review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84213" y="1484313"/>
            <a:ext cx="25923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9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9988" y="3140075"/>
            <a:ext cx="3767137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5" y="3140075"/>
            <a:ext cx="3767138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495300" y="1970088"/>
            <a:ext cx="417512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have a headache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40338" y="1951038"/>
            <a:ext cx="3205162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have a cough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30" name="标题 7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&gt;&gt;Warm-up</a:t>
            </a:r>
            <a:endParaRPr lang="zh-CN" altLang="en-US" smtClean="0"/>
          </a:p>
        </p:txBody>
      </p:sp>
      <p:sp>
        <p:nvSpPr>
          <p:cNvPr id="26631" name="内容占位符 1"/>
          <p:cNvSpPr txBox="1"/>
          <p:nvPr/>
        </p:nvSpPr>
        <p:spPr bwMode="auto">
          <a:xfrm>
            <a:off x="989013" y="868363"/>
            <a:ext cx="2646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review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84213" y="1484313"/>
            <a:ext cx="25923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3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7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&gt;&gt;Warm-up</a:t>
            </a:r>
            <a:endParaRPr lang="zh-CN" altLang="en-US" smtClean="0"/>
          </a:p>
        </p:txBody>
      </p:sp>
      <p:sp>
        <p:nvSpPr>
          <p:cNvPr id="27651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1259632" y="941388"/>
            <a:ext cx="2646363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Let’s review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84213" y="1484313"/>
            <a:ext cx="25923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5" y="2968625"/>
            <a:ext cx="3786188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1238" y="2968625"/>
            <a:ext cx="3786187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68313" y="1976438"/>
            <a:ext cx="4572000" cy="66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take some medicine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40313" y="1976438"/>
            <a:ext cx="3419475" cy="7318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take a good rest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7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&gt;&gt;Lead-in</a:t>
            </a:r>
            <a:endParaRPr lang="zh-CN" altLang="en-US" dirty="0" smtClean="0"/>
          </a:p>
        </p:txBody>
      </p:sp>
      <p:pic>
        <p:nvPicPr>
          <p:cNvPr id="12" name="矩形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127125"/>
            <a:ext cx="2462213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549275" y="2060575"/>
            <a:ext cx="4383088" cy="863600"/>
          </a:xfrm>
          <a:prstGeom prst="wedgeRoundRectCallout">
            <a:avLst>
              <a:gd name="adj1" fmla="val -54692"/>
              <a:gd name="adj2" fmla="val 4454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What’s wrong with you?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6213475" y="2554288"/>
            <a:ext cx="2087563" cy="863600"/>
          </a:xfrm>
          <a:prstGeom prst="wedgeRoundRectCallout">
            <a:avLst>
              <a:gd name="adj1" fmla="val 63396"/>
              <a:gd name="adj2" fmla="val 4171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2800" b="1" dirty="0">
              <a:solidFill>
                <a:srgbClr val="5F5F5F">
                  <a:lumMod val="50000"/>
                </a:srgbClr>
              </a:solidFill>
            </a:endParaRPr>
          </a:p>
          <a:p>
            <a:pPr algn="ctr"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</a:rPr>
              <a:t>I have …</a:t>
            </a:r>
            <a:endParaRPr lang="zh-CN" altLang="en-US" sz="2800" b="1" dirty="0">
              <a:solidFill>
                <a:srgbClr val="5F5F5F">
                  <a:lumMod val="50000"/>
                </a:srgbClr>
              </a:solidFill>
            </a:endParaRPr>
          </a:p>
          <a:p>
            <a:pPr algn="ctr">
              <a:defRPr/>
            </a:pPr>
            <a:endParaRPr lang="zh-CN" altLang="en-US" dirty="0"/>
          </a:p>
        </p:txBody>
      </p:sp>
      <p:sp>
        <p:nvSpPr>
          <p:cNvPr id="17" name="圆角矩形标注 16"/>
          <p:cNvSpPr/>
          <p:nvPr/>
        </p:nvSpPr>
        <p:spPr>
          <a:xfrm flipH="1">
            <a:off x="3059113" y="3725863"/>
            <a:ext cx="5329237" cy="863600"/>
          </a:xfrm>
          <a:prstGeom prst="wedgeRoundRectCallout">
            <a:avLst>
              <a:gd name="adj1" fmla="val -54692"/>
              <a:gd name="adj2" fmla="val 4454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Can I go to school tomorrow?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549275" y="4945063"/>
            <a:ext cx="3554413" cy="863600"/>
          </a:xfrm>
          <a:prstGeom prst="wedgeRoundRectCallout">
            <a:avLst>
              <a:gd name="adj1" fmla="val -58320"/>
              <a:gd name="adj2" fmla="val 4454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2800" b="1" dirty="0">
              <a:solidFill>
                <a:srgbClr val="5F5F5F">
                  <a:lumMod val="50000"/>
                </a:srgbClr>
              </a:solidFill>
            </a:endParaRPr>
          </a:p>
          <a:p>
            <a:pPr algn="ctr"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</a:rPr>
              <a:t>No. You should…</a:t>
            </a:r>
            <a:endParaRPr lang="zh-CN" altLang="en-US" sz="2800" b="1" dirty="0">
              <a:solidFill>
                <a:srgbClr val="5F5F5F">
                  <a:lumMod val="50000"/>
                </a:srgbClr>
              </a:solidFill>
            </a:endParaRPr>
          </a:p>
          <a:p>
            <a:pPr algn="ctr">
              <a:defRPr/>
            </a:pPr>
            <a:endParaRPr lang="zh-CN" altLang="en-US" dirty="0"/>
          </a:p>
        </p:txBody>
      </p:sp>
      <p:pic>
        <p:nvPicPr>
          <p:cNvPr id="29704" name="Picture 10" descr="c:\users\administrator\appdata\roaming\360se6\User Data\temp\235006-14032Q14039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986338"/>
            <a:ext cx="19431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sp>
        <p:nvSpPr>
          <p:cNvPr id="31751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0" y="868363"/>
            <a:ext cx="2862263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practise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pic>
        <p:nvPicPr>
          <p:cNvPr id="3174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8413" y="1914525"/>
            <a:ext cx="6607175" cy="91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5157788"/>
            <a:ext cx="10922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684213" y="1484313"/>
            <a:ext cx="28082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sp>
        <p:nvSpPr>
          <p:cNvPr id="33799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0" y="868363"/>
            <a:ext cx="2862263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practise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pic>
        <p:nvPicPr>
          <p:cNvPr id="33795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163" y="3511550"/>
            <a:ext cx="3541712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6013" y="3498850"/>
            <a:ext cx="3541712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684213" y="1484313"/>
            <a:ext cx="28082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47700" y="1760538"/>
            <a:ext cx="4572000" cy="66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have a toothache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72000" y="1784350"/>
            <a:ext cx="4500563" cy="733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have a stomachache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have_a_stomachache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2674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have_a_toothache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2646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4164013"/>
            <a:ext cx="2620962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450" y="4175125"/>
            <a:ext cx="2614613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5500" y="2219325"/>
            <a:ext cx="2486025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9025" y="2054225"/>
            <a:ext cx="2725738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5500" y="4254500"/>
            <a:ext cx="2486025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8288" y="2005013"/>
            <a:ext cx="2755900" cy="22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617538" y="6148388"/>
            <a:ext cx="2082800" cy="596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toothache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23013" y="6119813"/>
            <a:ext cx="2890837" cy="596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stomachache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5638" y="1558925"/>
            <a:ext cx="2441575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headache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43350" y="6161088"/>
            <a:ext cx="1765300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cough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48088" y="1568450"/>
            <a:ext cx="2351087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bad cold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08813" y="1635125"/>
            <a:ext cx="1519237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fever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716338" y="892175"/>
            <a:ext cx="4175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 have a…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1638" y="2109788"/>
            <a:ext cx="2506662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4500" y="4181475"/>
            <a:ext cx="2427288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9150" y="4194175"/>
            <a:ext cx="2547938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33750" y="2152650"/>
            <a:ext cx="25241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67450" y="2133600"/>
            <a:ext cx="2425700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91263" y="4243388"/>
            <a:ext cx="2487612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052513"/>
            <a:ext cx="59356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sp>
        <p:nvSpPr>
          <p:cNvPr id="5" name="矩形 4"/>
          <p:cNvSpPr/>
          <p:nvPr/>
        </p:nvSpPr>
        <p:spPr>
          <a:xfrm>
            <a:off x="655638" y="2168525"/>
            <a:ext cx="2081212" cy="595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toothache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9288" y="2773363"/>
            <a:ext cx="2889250" cy="595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stomachache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5638" y="1558925"/>
            <a:ext cx="2441575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headache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08338" y="2762250"/>
            <a:ext cx="1765300" cy="595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cough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30563" y="1566863"/>
            <a:ext cx="2349500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bad cold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14688" y="2168525"/>
            <a:ext cx="1519237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fever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7898" name="组合 18"/>
          <p:cNvGrpSpPr/>
          <p:nvPr/>
        </p:nvGrpSpPr>
        <p:grpSpPr bwMode="auto">
          <a:xfrm>
            <a:off x="5154613" y="3695700"/>
            <a:ext cx="2874962" cy="2784475"/>
            <a:chOff x="5508104" y="3642840"/>
            <a:chExt cx="2873634" cy="2784816"/>
          </a:xfrm>
        </p:grpSpPr>
        <p:pic>
          <p:nvPicPr>
            <p:cNvPr id="37904" name="图片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08104" y="3642840"/>
              <a:ext cx="2801626" cy="278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5" name="图片 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78063" y="5445224"/>
              <a:ext cx="581025" cy="534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6" name="图片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68344" y="4581128"/>
              <a:ext cx="713394" cy="655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7" name="图片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08304" y="4314076"/>
              <a:ext cx="720080" cy="77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圆角矩形标注 19"/>
          <p:cNvSpPr/>
          <p:nvPr/>
        </p:nvSpPr>
        <p:spPr>
          <a:xfrm>
            <a:off x="5443538" y="2238375"/>
            <a:ext cx="2671762" cy="1008063"/>
          </a:xfrm>
          <a:prstGeom prst="wedgeRoundRectCallout">
            <a:avLst>
              <a:gd name="adj1" fmla="val -5977"/>
              <a:gd name="adj2" fmla="val 7059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What’s wrong with you?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1409700" y="4340225"/>
            <a:ext cx="2657475" cy="747713"/>
          </a:xfrm>
          <a:prstGeom prst="wedgeRoundRectCallout">
            <a:avLst>
              <a:gd name="adj1" fmla="val 56766"/>
              <a:gd name="adj2" fmla="val 437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I have a fever.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238125" y="5572125"/>
            <a:ext cx="5408613" cy="749300"/>
          </a:xfrm>
          <a:prstGeom prst="wedgeRoundRectCallout">
            <a:avLst>
              <a:gd name="adj1" fmla="val 53170"/>
              <a:gd name="adj2" fmla="val 77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Can I go to school tomorrow?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7026275" y="3917950"/>
            <a:ext cx="1881188" cy="1008063"/>
          </a:xfrm>
          <a:prstGeom prst="wedgeRoundRectCallout">
            <a:avLst>
              <a:gd name="adj1" fmla="val -57223"/>
              <a:gd name="adj2" fmla="val 257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No. You should…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4" name="矩形 2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1825" y="1066800"/>
            <a:ext cx="2981325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cfb2e38232a3adc9f01484d56034753feb27df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286</Words>
  <Application>Microsoft Office PowerPoint</Application>
  <PresentationFormat>全屏显示(4:3)</PresentationFormat>
  <Paragraphs>98</Paragraphs>
  <Slides>14</Slides>
  <Notes>12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Unit 4 What’s wrong with you? </vt:lpstr>
      <vt:lpstr>&gt;&gt;Warm-up</vt:lpstr>
      <vt:lpstr>&gt;&gt;Warm-up</vt:lpstr>
      <vt:lpstr>&gt;&gt;Warm-up</vt:lpstr>
      <vt:lpstr>&gt;&gt;Lead-in</vt:lpstr>
      <vt:lpstr>&gt;&gt;Presentation</vt:lpstr>
      <vt:lpstr>&gt;&gt;Presentation</vt:lpstr>
      <vt:lpstr>&gt;&gt;Practice</vt:lpstr>
      <vt:lpstr>&gt;&gt;Practice</vt:lpstr>
      <vt:lpstr>&gt;&gt;Practice</vt:lpstr>
      <vt:lpstr>&gt;&gt;Practice</vt:lpstr>
      <vt:lpstr>&gt;&gt;Presentation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2023-01-16T13:45:54Z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53142EB9628046969CB96C2D7B40730F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