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</p:sldMasterIdLst>
  <p:notesMasterIdLst>
    <p:notesMasterId r:id="rId20"/>
  </p:notesMasterIdLst>
  <p:handoutMasterIdLst>
    <p:handoutMasterId r:id="rId21"/>
  </p:handoutMasterIdLst>
  <p:sldIdLst>
    <p:sldId id="524" r:id="rId3"/>
    <p:sldId id="551" r:id="rId4"/>
    <p:sldId id="552" r:id="rId5"/>
    <p:sldId id="532" r:id="rId6"/>
    <p:sldId id="534" r:id="rId7"/>
    <p:sldId id="535" r:id="rId8"/>
    <p:sldId id="536" r:id="rId9"/>
    <p:sldId id="537" r:id="rId10"/>
    <p:sldId id="538" r:id="rId11"/>
    <p:sldId id="540" r:id="rId12"/>
    <p:sldId id="541" r:id="rId13"/>
    <p:sldId id="542" r:id="rId14"/>
    <p:sldId id="544" r:id="rId15"/>
    <p:sldId id="546" r:id="rId16"/>
    <p:sldId id="549" r:id="rId17"/>
    <p:sldId id="550" r:id="rId18"/>
    <p:sldId id="555" r:id="rId19"/>
  </p:sldIdLst>
  <p:sldSz cx="9144000" cy="5143500" type="screen16x9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FF"/>
    <a:srgbClr val="FFDE24"/>
    <a:srgbClr val="F2FBF6"/>
    <a:srgbClr val="FFFFFF"/>
    <a:srgbClr val="FCFCFA"/>
    <a:srgbClr val="F4F5EE"/>
    <a:srgbClr val="55BBC5"/>
    <a:srgbClr val="F4FAFE"/>
    <a:srgbClr val="EAF7FE"/>
    <a:srgbClr val="E2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6314" autoAdjust="0"/>
  </p:normalViewPr>
  <p:slideViewPr>
    <p:cSldViewPr>
      <p:cViewPr>
        <p:scale>
          <a:sx n="140" d="100"/>
          <a:sy n="140" d="100"/>
        </p:scale>
        <p:origin x="-804" y="-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13"/>
          <p:cNvSpPr/>
          <p:nvPr userDrawn="1"/>
        </p:nvSpPr>
        <p:spPr>
          <a:xfrm flipH="1">
            <a:off x="152400" y="4309506"/>
            <a:ext cx="8991600" cy="837369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13"/>
          <p:cNvSpPr/>
          <p:nvPr userDrawn="1"/>
        </p:nvSpPr>
        <p:spPr>
          <a:xfrm>
            <a:off x="0" y="4306131"/>
            <a:ext cx="7848600" cy="837369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154380" y="773723"/>
            <a:ext cx="8811490" cy="422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493208" y="366752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bg1"/>
                </a:solidFill>
                <a:latin typeface="+mn-ea"/>
                <a:ea typeface="+mn-ea"/>
              </a:rPr>
              <a:t>崇尚科学反对邪教</a:t>
            </a:r>
            <a:endParaRPr lang="zh-CN" altLang="en-US" sz="16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87" y="262066"/>
            <a:ext cx="658425" cy="463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13"/>
          <p:cNvSpPr/>
          <p:nvPr userDrawn="1"/>
        </p:nvSpPr>
        <p:spPr>
          <a:xfrm flipH="1">
            <a:off x="152400" y="4309506"/>
            <a:ext cx="8991600" cy="837369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13"/>
          <p:cNvSpPr/>
          <p:nvPr userDrawn="1"/>
        </p:nvSpPr>
        <p:spPr>
          <a:xfrm>
            <a:off x="0" y="4306131"/>
            <a:ext cx="7848600" cy="837369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154380" y="773723"/>
            <a:ext cx="8811490" cy="422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752600" y="4857750"/>
            <a:ext cx="1224136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http://www.2Ppt.com/xiazai/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 rot="533366">
            <a:off x="-79284" y="4235578"/>
            <a:ext cx="5478248" cy="713682"/>
          </a:xfrm>
          <a:custGeom>
            <a:avLst/>
            <a:gdLst>
              <a:gd name="connsiteX0" fmla="*/ 0 w 5478248"/>
              <a:gd name="connsiteY0" fmla="*/ 119055 h 1371600"/>
              <a:gd name="connsiteX1" fmla="*/ 142465 w 5478248"/>
              <a:gd name="connsiteY1" fmla="*/ 99286 h 1371600"/>
              <a:gd name="connsiteX2" fmla="*/ 596764 w 5478248"/>
              <a:gd name="connsiteY2" fmla="*/ 53894 h 1371600"/>
              <a:gd name="connsiteX3" fmla="*/ 1964481 w 5478248"/>
              <a:gd name="connsiteY3" fmla="*/ 0 h 1371600"/>
              <a:gd name="connsiteX4" fmla="*/ 5478248 w 5478248"/>
              <a:gd name="connsiteY4" fmla="*/ 685800 h 1371600"/>
              <a:gd name="connsiteX5" fmla="*/ 5234522 w 5478248"/>
              <a:gd name="connsiteY5" fmla="*/ 937266 h 1371600"/>
              <a:gd name="connsiteX6" fmla="*/ 5153045 w 5478248"/>
              <a:gd name="connsiteY6" fmla="*/ 973622 h 1371600"/>
              <a:gd name="connsiteX7" fmla="*/ 3665116 w 5478248"/>
              <a:gd name="connsiteY7" fmla="*/ 1206345 h 1371600"/>
              <a:gd name="connsiteX8" fmla="*/ 2106806 w 5478248"/>
              <a:gd name="connsiteY8" fmla="*/ 1370197 h 1371600"/>
              <a:gd name="connsiteX9" fmla="*/ 1964481 w 5478248"/>
              <a:gd name="connsiteY9" fmla="*/ 1371600 h 1371600"/>
              <a:gd name="connsiteX10" fmla="*/ 289611 w 5478248"/>
              <a:gd name="connsiteY10" fmla="*/ 1288827 h 1371600"/>
              <a:gd name="connsiteX11" fmla="*/ 180946 w 5478248"/>
              <a:gd name="connsiteY11" fmla="*/ 127594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8248" h="1371600">
                <a:moveTo>
                  <a:pt x="0" y="119055"/>
                </a:moveTo>
                <a:lnTo>
                  <a:pt x="142465" y="99286"/>
                </a:lnTo>
                <a:cubicBezTo>
                  <a:pt x="287357" y="82103"/>
                  <a:pt x="439121" y="66908"/>
                  <a:pt x="596764" y="53894"/>
                </a:cubicBezTo>
                <a:cubicBezTo>
                  <a:pt x="1017145" y="19190"/>
                  <a:pt x="1479332" y="0"/>
                  <a:pt x="1964481" y="0"/>
                </a:cubicBezTo>
                <a:cubicBezTo>
                  <a:pt x="3905081" y="0"/>
                  <a:pt x="5478248" y="307043"/>
                  <a:pt x="5478248" y="685800"/>
                </a:cubicBezTo>
                <a:cubicBezTo>
                  <a:pt x="5478248" y="774571"/>
                  <a:pt x="5391831" y="859403"/>
                  <a:pt x="5234522" y="937266"/>
                </a:cubicBezTo>
                <a:lnTo>
                  <a:pt x="5153045" y="973622"/>
                </a:lnTo>
                <a:lnTo>
                  <a:pt x="3665116" y="1206345"/>
                </a:lnTo>
                <a:lnTo>
                  <a:pt x="2106806" y="1370197"/>
                </a:lnTo>
                <a:lnTo>
                  <a:pt x="1964481" y="1371600"/>
                </a:lnTo>
                <a:cubicBezTo>
                  <a:pt x="1358044" y="1371600"/>
                  <a:pt x="787488" y="1341615"/>
                  <a:pt x="289611" y="1288827"/>
                </a:cubicBezTo>
                <a:lnTo>
                  <a:pt x="180946" y="1275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13"/>
          <p:cNvSpPr/>
          <p:nvPr/>
        </p:nvSpPr>
        <p:spPr>
          <a:xfrm flipH="1">
            <a:off x="152400" y="3562350"/>
            <a:ext cx="8991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8" name="文本框 3079"/>
          <p:cNvSpPr txBox="1">
            <a:spLocks noChangeArrowheads="1"/>
          </p:cNvSpPr>
          <p:nvPr/>
        </p:nvSpPr>
        <p:spPr bwMode="auto">
          <a:xfrm>
            <a:off x="3962400" y="1047750"/>
            <a:ext cx="4800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100" dirty="0" smtClean="0">
                <a:solidFill>
                  <a:schemeClr val="accent2"/>
                </a:solidFill>
                <a:latin typeface="汉仪粗圆简" panose="02010600000101010101" pitchFamily="2" charset="-122"/>
                <a:ea typeface="汉仪粗圆简" panose="02010600000101010101" pitchFamily="2" charset="-122"/>
              </a:rPr>
              <a:t>反邪教</a:t>
            </a:r>
            <a:r>
              <a:rPr lang="zh-CN" altLang="en-US" sz="5100" dirty="0" smtClean="0">
                <a:solidFill>
                  <a:srgbClr val="FFFFFF"/>
                </a:solidFill>
                <a:latin typeface="汉仪粗圆简" panose="02010600000101010101" pitchFamily="2" charset="-122"/>
                <a:ea typeface="汉仪粗圆简" panose="02010600000101010101" pitchFamily="2" charset="-122"/>
              </a:rPr>
              <a:t>主题教育</a:t>
            </a:r>
            <a:endParaRPr lang="zh-CN" altLang="en-US" sz="5100" dirty="0">
              <a:solidFill>
                <a:srgbClr val="FFFFFF"/>
              </a:solidFill>
              <a:latin typeface="汉仪粗圆简" panose="02010600000101010101" pitchFamily="2" charset="-122"/>
              <a:ea typeface="汉仪粗圆简" panose="02010600000101010101" pitchFamily="2" charset="-122"/>
            </a:endParaRPr>
          </a:p>
        </p:txBody>
      </p:sp>
      <p:sp>
        <p:nvSpPr>
          <p:cNvPr id="17" name="文本框 3079"/>
          <p:cNvSpPr txBox="1">
            <a:spLocks noChangeArrowheads="1"/>
          </p:cNvSpPr>
          <p:nvPr/>
        </p:nvSpPr>
        <p:spPr bwMode="auto">
          <a:xfrm>
            <a:off x="4114800" y="2012781"/>
            <a:ext cx="4495800" cy="369332"/>
          </a:xfrm>
          <a:prstGeom prst="rect">
            <a:avLst/>
          </a:prstGeom>
          <a:solidFill>
            <a:srgbClr val="30A6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pc="300" dirty="0" smtClean="0">
                <a:solidFill>
                  <a:schemeClr val="bg1"/>
                </a:solidFill>
                <a:latin typeface="+mn-ea"/>
              </a:rPr>
              <a:t>学校主题教育宣传崇尚科学反对</a:t>
            </a:r>
            <a:r>
              <a:rPr lang="zh-CN" altLang="en-US" spc="300" dirty="0">
                <a:solidFill>
                  <a:schemeClr val="bg1"/>
                </a:solidFill>
                <a:latin typeface="+mn-ea"/>
              </a:rPr>
              <a:t>邪教</a:t>
            </a:r>
          </a:p>
        </p:txBody>
      </p:sp>
      <p:sp>
        <p:nvSpPr>
          <p:cNvPr id="13" name="矩形 12"/>
          <p:cNvSpPr/>
          <p:nvPr/>
        </p:nvSpPr>
        <p:spPr>
          <a:xfrm>
            <a:off x="4038600" y="2491085"/>
            <a:ext cx="464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</a:rPr>
              <a:t>advocating science and opposing cults in school theme education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r>
              <a:rPr lang="en-US" altLang="zh-CN" sz="1200" dirty="0" smtClean="0">
                <a:solidFill>
                  <a:schemeClr val="bg1"/>
                </a:solidFill>
              </a:rPr>
              <a:t>science </a:t>
            </a:r>
            <a:r>
              <a:rPr lang="en-US" altLang="zh-CN" sz="1200" dirty="0">
                <a:solidFill>
                  <a:schemeClr val="bg1"/>
                </a:solidFill>
              </a:rPr>
              <a:t>and opposing cults in school </a:t>
            </a:r>
            <a:r>
              <a:rPr lang="en-US" altLang="zh-CN" sz="1200" dirty="0" smtClean="0">
                <a:solidFill>
                  <a:schemeClr val="bg1"/>
                </a:solidFill>
              </a:rPr>
              <a:t>theme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38600" y="2994203"/>
            <a:ext cx="3124200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+mn-ea"/>
              </a:rPr>
              <a:t>宣讲人：</a:t>
            </a:r>
            <a:r>
              <a:rPr lang="en-US" altLang="zh-CN" sz="1400" smtClean="0">
                <a:solidFill>
                  <a:schemeClr val="bg1"/>
                </a:solidFill>
                <a:latin typeface="+mn-ea"/>
              </a:rPr>
              <a:t>PPT818     </a:t>
            </a:r>
            <a:r>
              <a:rPr lang="zh-CN" altLang="en-US" sz="1400" smtClean="0">
                <a:solidFill>
                  <a:schemeClr val="bg1"/>
                </a:solidFill>
                <a:latin typeface="+mn-ea"/>
              </a:rPr>
              <a:t>时间：</a:t>
            </a:r>
            <a:r>
              <a:rPr lang="en-US" altLang="zh-CN" sz="1400" smtClean="0">
                <a:solidFill>
                  <a:schemeClr val="bg1"/>
                </a:solidFill>
                <a:latin typeface="+mn-ea"/>
              </a:rPr>
              <a:t>20XX.XX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直角三角形 13"/>
          <p:cNvSpPr/>
          <p:nvPr/>
        </p:nvSpPr>
        <p:spPr>
          <a:xfrm>
            <a:off x="0" y="3562351"/>
            <a:ext cx="7848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421205" y="3424376"/>
            <a:ext cx="2648660" cy="944199"/>
            <a:chOff x="4369629" y="3430350"/>
            <a:chExt cx="2012921" cy="717570"/>
          </a:xfrm>
        </p:grpSpPr>
        <p:sp>
          <p:nvSpPr>
            <p:cNvPr id="25" name="五角星 24"/>
            <p:cNvSpPr/>
            <p:nvPr/>
          </p:nvSpPr>
          <p:spPr>
            <a:xfrm rot="20171176">
              <a:off x="6231719" y="3784703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五角星 32"/>
            <p:cNvSpPr/>
            <p:nvPr/>
          </p:nvSpPr>
          <p:spPr>
            <a:xfrm rot="20171176">
              <a:off x="5079125" y="3784624"/>
              <a:ext cx="280907" cy="280907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五角星 33"/>
            <p:cNvSpPr/>
            <p:nvPr/>
          </p:nvSpPr>
          <p:spPr>
            <a:xfrm rot="20171176">
              <a:off x="5452262" y="3472180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五角星 34"/>
            <p:cNvSpPr/>
            <p:nvPr/>
          </p:nvSpPr>
          <p:spPr>
            <a:xfrm rot="20171176">
              <a:off x="4369629" y="3430350"/>
              <a:ext cx="164635" cy="164635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五角星 35"/>
            <p:cNvSpPr/>
            <p:nvPr/>
          </p:nvSpPr>
          <p:spPr>
            <a:xfrm rot="20171176">
              <a:off x="4490155" y="3997089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51" name="组合 2050"/>
          <p:cNvGrpSpPr/>
          <p:nvPr/>
        </p:nvGrpSpPr>
        <p:grpSpPr>
          <a:xfrm>
            <a:off x="609600" y="590550"/>
            <a:ext cx="3164227" cy="3408521"/>
            <a:chOff x="451332" y="474936"/>
            <a:chExt cx="3395454" cy="3657600"/>
          </a:xfrm>
        </p:grpSpPr>
        <p:sp>
          <p:nvSpPr>
            <p:cNvPr id="41" name="任意多边形 40"/>
            <p:cNvSpPr/>
            <p:nvPr/>
          </p:nvSpPr>
          <p:spPr>
            <a:xfrm flipV="1">
              <a:off x="804042" y="1102930"/>
              <a:ext cx="2703036" cy="1222606"/>
            </a:xfrm>
            <a:custGeom>
              <a:avLst/>
              <a:gdLst>
                <a:gd name="connsiteX0" fmla="*/ 1269126 w 2538253"/>
                <a:gd name="connsiteY0" fmla="*/ 1222606 h 1222606"/>
                <a:gd name="connsiteX1" fmla="*/ 2517578 w 2538253"/>
                <a:gd name="connsiteY1" fmla="*/ 205089 h 1222606"/>
                <a:gd name="connsiteX2" fmla="*/ 2538253 w 2538253"/>
                <a:gd name="connsiteY2" fmla="*/ 0 h 1222606"/>
                <a:gd name="connsiteX3" fmla="*/ 0 w 2538253"/>
                <a:gd name="connsiteY3" fmla="*/ 0 h 1222606"/>
                <a:gd name="connsiteX4" fmla="*/ 20674 w 2538253"/>
                <a:gd name="connsiteY4" fmla="*/ 205089 h 1222606"/>
                <a:gd name="connsiteX5" fmla="*/ 1269126 w 2538253"/>
                <a:gd name="connsiteY5" fmla="*/ 1222606 h 122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8253" h="1222606">
                  <a:moveTo>
                    <a:pt x="1269126" y="1222606"/>
                  </a:moveTo>
                  <a:cubicBezTo>
                    <a:pt x="1884951" y="1222606"/>
                    <a:pt x="2398750" y="785785"/>
                    <a:pt x="2517578" y="205089"/>
                  </a:cubicBezTo>
                  <a:lnTo>
                    <a:pt x="2538253" y="0"/>
                  </a:lnTo>
                  <a:lnTo>
                    <a:pt x="0" y="0"/>
                  </a:lnTo>
                  <a:lnTo>
                    <a:pt x="20674" y="205089"/>
                  </a:lnTo>
                  <a:cubicBezTo>
                    <a:pt x="139502" y="785785"/>
                    <a:pt x="653301" y="1222606"/>
                    <a:pt x="1269126" y="12226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803984" y="2548767"/>
              <a:ext cx="2702726" cy="1221163"/>
            </a:xfrm>
            <a:custGeom>
              <a:avLst/>
              <a:gdLst>
                <a:gd name="connsiteX0" fmla="*/ 0 w 2537962"/>
                <a:gd name="connsiteY0" fmla="*/ 0 h 1221163"/>
                <a:gd name="connsiteX1" fmla="*/ 2537962 w 2537962"/>
                <a:gd name="connsiteY1" fmla="*/ 0 h 1221163"/>
                <a:gd name="connsiteX2" fmla="*/ 2517433 w 2537962"/>
                <a:gd name="connsiteY2" fmla="*/ 203646 h 1221163"/>
                <a:gd name="connsiteX3" fmla="*/ 1268981 w 2537962"/>
                <a:gd name="connsiteY3" fmla="*/ 1221163 h 1221163"/>
                <a:gd name="connsiteX4" fmla="*/ 20529 w 2537962"/>
                <a:gd name="connsiteY4" fmla="*/ 203646 h 122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7962" h="1221163">
                  <a:moveTo>
                    <a:pt x="0" y="0"/>
                  </a:moveTo>
                  <a:lnTo>
                    <a:pt x="2537962" y="0"/>
                  </a:lnTo>
                  <a:lnTo>
                    <a:pt x="2517433" y="203646"/>
                  </a:lnTo>
                  <a:cubicBezTo>
                    <a:pt x="2398605" y="784342"/>
                    <a:pt x="1884806" y="1221163"/>
                    <a:pt x="1268981" y="1221163"/>
                  </a:cubicBezTo>
                  <a:cubicBezTo>
                    <a:pt x="653156" y="1221163"/>
                    <a:pt x="139357" y="784342"/>
                    <a:pt x="20529" y="203646"/>
                  </a:cubicBezTo>
                  <a:close/>
                </a:path>
              </a:pathLst>
            </a:custGeom>
            <a:solidFill>
              <a:srgbClr val="30A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75586" y="1599599"/>
              <a:ext cx="118499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反对</a:t>
              </a:r>
              <a:endParaRPr lang="zh-CN" altLang="en-US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080177" y="2662993"/>
              <a:ext cx="23146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>
                  <a:solidFill>
                    <a:schemeClr val="bg1"/>
                  </a:solidFill>
                  <a:latin typeface="+mn-ea"/>
                </a:rPr>
                <a:t>崇尚</a:t>
              </a: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科学</a:t>
              </a:r>
              <a:endParaRPr lang="en-US" altLang="zh-CN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160580" y="1590351"/>
              <a:ext cx="11839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邪教</a:t>
              </a:r>
              <a:endParaRPr lang="zh-CN" altLang="en-US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050" name="同心圆 2049"/>
            <p:cNvSpPr/>
            <p:nvPr/>
          </p:nvSpPr>
          <p:spPr>
            <a:xfrm>
              <a:off x="451332" y="737082"/>
              <a:ext cx="3395454" cy="3395454"/>
            </a:xfrm>
            <a:prstGeom prst="donut">
              <a:avLst>
                <a:gd name="adj" fmla="val 5842"/>
              </a:avLst>
            </a:prstGeom>
            <a:solidFill>
              <a:srgbClr val="30A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 flipV="1">
              <a:off x="1937755" y="474936"/>
              <a:ext cx="348245" cy="1774400"/>
            </a:xfrm>
            <a:custGeom>
              <a:avLst/>
              <a:gdLst>
                <a:gd name="T0" fmla="*/ 111 w 184"/>
                <a:gd name="T1" fmla="*/ 911 h 952"/>
                <a:gd name="T2" fmla="*/ 56 w 184"/>
                <a:gd name="T3" fmla="*/ 929 h 952"/>
                <a:gd name="T4" fmla="*/ 56 w 184"/>
                <a:gd name="T5" fmla="*/ 949 h 952"/>
                <a:gd name="T6" fmla="*/ 111 w 184"/>
                <a:gd name="T7" fmla="*/ 952 h 952"/>
                <a:gd name="T8" fmla="*/ 111 w 184"/>
                <a:gd name="T9" fmla="*/ 946 h 952"/>
                <a:gd name="T10" fmla="*/ 80 w 184"/>
                <a:gd name="T11" fmla="*/ 909 h 952"/>
                <a:gd name="T12" fmla="*/ 112 w 184"/>
                <a:gd name="T13" fmla="*/ 900 h 952"/>
                <a:gd name="T14" fmla="*/ 80 w 184"/>
                <a:gd name="T15" fmla="*/ 891 h 952"/>
                <a:gd name="T16" fmla="*/ 80 w 184"/>
                <a:gd name="T17" fmla="*/ 909 h 952"/>
                <a:gd name="T18" fmla="*/ 101 w 184"/>
                <a:gd name="T19" fmla="*/ 889 h 952"/>
                <a:gd name="T20" fmla="*/ 101 w 184"/>
                <a:gd name="T21" fmla="*/ 871 h 952"/>
                <a:gd name="T22" fmla="*/ 70 w 184"/>
                <a:gd name="T23" fmla="*/ 880 h 952"/>
                <a:gd name="T24" fmla="*/ 80 w 184"/>
                <a:gd name="T25" fmla="*/ 868 h 952"/>
                <a:gd name="T26" fmla="*/ 112 w 184"/>
                <a:gd name="T27" fmla="*/ 859 h 952"/>
                <a:gd name="T28" fmla="*/ 80 w 184"/>
                <a:gd name="T29" fmla="*/ 850 h 952"/>
                <a:gd name="T30" fmla="*/ 80 w 184"/>
                <a:gd name="T31" fmla="*/ 868 h 952"/>
                <a:gd name="T32" fmla="*/ 101 w 184"/>
                <a:gd name="T33" fmla="*/ 847 h 952"/>
                <a:gd name="T34" fmla="*/ 101 w 184"/>
                <a:gd name="T35" fmla="*/ 830 h 952"/>
                <a:gd name="T36" fmla="*/ 70 w 184"/>
                <a:gd name="T37" fmla="*/ 838 h 952"/>
                <a:gd name="T38" fmla="*/ 80 w 184"/>
                <a:gd name="T39" fmla="*/ 826 h 952"/>
                <a:gd name="T40" fmla="*/ 112 w 184"/>
                <a:gd name="T41" fmla="*/ 818 h 952"/>
                <a:gd name="T42" fmla="*/ 80 w 184"/>
                <a:gd name="T43" fmla="*/ 809 h 952"/>
                <a:gd name="T44" fmla="*/ 80 w 184"/>
                <a:gd name="T45" fmla="*/ 826 h 952"/>
                <a:gd name="T46" fmla="*/ 101 w 184"/>
                <a:gd name="T47" fmla="*/ 806 h 952"/>
                <a:gd name="T48" fmla="*/ 101 w 184"/>
                <a:gd name="T49" fmla="*/ 788 h 952"/>
                <a:gd name="T50" fmla="*/ 70 w 184"/>
                <a:gd name="T51" fmla="*/ 797 h 952"/>
                <a:gd name="T52" fmla="*/ 80 w 184"/>
                <a:gd name="T53" fmla="*/ 785 h 952"/>
                <a:gd name="T54" fmla="*/ 112 w 184"/>
                <a:gd name="T55" fmla="*/ 776 h 952"/>
                <a:gd name="T56" fmla="*/ 80 w 184"/>
                <a:gd name="T57" fmla="*/ 767 h 952"/>
                <a:gd name="T58" fmla="*/ 80 w 184"/>
                <a:gd name="T59" fmla="*/ 785 h 952"/>
                <a:gd name="T60" fmla="*/ 101 w 184"/>
                <a:gd name="T61" fmla="*/ 764 h 952"/>
                <a:gd name="T62" fmla="*/ 101 w 184"/>
                <a:gd name="T63" fmla="*/ 747 h 952"/>
                <a:gd name="T64" fmla="*/ 70 w 184"/>
                <a:gd name="T65" fmla="*/ 755 h 952"/>
                <a:gd name="T66" fmla="*/ 1 w 184"/>
                <a:gd name="T67" fmla="*/ 750 h 952"/>
                <a:gd name="T68" fmla="*/ 49 w 184"/>
                <a:gd name="T69" fmla="*/ 742 h 952"/>
                <a:gd name="T70" fmla="*/ 83 w 184"/>
                <a:gd name="T71" fmla="*/ 742 h 952"/>
                <a:gd name="T72" fmla="*/ 101 w 184"/>
                <a:gd name="T73" fmla="*/ 743 h 952"/>
                <a:gd name="T74" fmla="*/ 135 w 184"/>
                <a:gd name="T75" fmla="*/ 741 h 952"/>
                <a:gd name="T76" fmla="*/ 183 w 184"/>
                <a:gd name="T77" fmla="*/ 750 h 952"/>
                <a:gd name="T78" fmla="*/ 151 w 184"/>
                <a:gd name="T79" fmla="*/ 729 h 952"/>
                <a:gd name="T80" fmla="*/ 126 w 184"/>
                <a:gd name="T81" fmla="*/ 128 h 952"/>
                <a:gd name="T82" fmla="*/ 92 w 184"/>
                <a:gd name="T83" fmla="*/ 1 h 952"/>
                <a:gd name="T84" fmla="*/ 59 w 184"/>
                <a:gd name="T85" fmla="*/ 128 h 952"/>
                <a:gd name="T86" fmla="*/ 33 w 184"/>
                <a:gd name="T87" fmla="*/ 730 h 952"/>
                <a:gd name="T88" fmla="*/ 1 w 184"/>
                <a:gd name="T89" fmla="*/ 75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4" h="952">
                  <a:moveTo>
                    <a:pt x="128" y="929"/>
                  </a:moveTo>
                  <a:cubicBezTo>
                    <a:pt x="128" y="919"/>
                    <a:pt x="121" y="911"/>
                    <a:pt x="111" y="911"/>
                  </a:cubicBezTo>
                  <a:cubicBezTo>
                    <a:pt x="74" y="911"/>
                    <a:pt x="74" y="911"/>
                    <a:pt x="74" y="911"/>
                  </a:cubicBezTo>
                  <a:cubicBezTo>
                    <a:pt x="64" y="911"/>
                    <a:pt x="56" y="919"/>
                    <a:pt x="56" y="929"/>
                  </a:cubicBezTo>
                  <a:cubicBezTo>
                    <a:pt x="56" y="938"/>
                    <a:pt x="64" y="946"/>
                    <a:pt x="74" y="946"/>
                  </a:cubicBezTo>
                  <a:cubicBezTo>
                    <a:pt x="64" y="946"/>
                    <a:pt x="56" y="947"/>
                    <a:pt x="56" y="949"/>
                  </a:cubicBezTo>
                  <a:cubicBezTo>
                    <a:pt x="56" y="950"/>
                    <a:pt x="64" y="952"/>
                    <a:pt x="74" y="952"/>
                  </a:cubicBezTo>
                  <a:cubicBezTo>
                    <a:pt x="111" y="952"/>
                    <a:pt x="111" y="952"/>
                    <a:pt x="111" y="952"/>
                  </a:cubicBezTo>
                  <a:cubicBezTo>
                    <a:pt x="121" y="952"/>
                    <a:pt x="128" y="950"/>
                    <a:pt x="128" y="949"/>
                  </a:cubicBezTo>
                  <a:cubicBezTo>
                    <a:pt x="128" y="947"/>
                    <a:pt x="121" y="946"/>
                    <a:pt x="111" y="946"/>
                  </a:cubicBezTo>
                  <a:cubicBezTo>
                    <a:pt x="121" y="946"/>
                    <a:pt x="128" y="938"/>
                    <a:pt x="128" y="929"/>
                  </a:cubicBezTo>
                  <a:close/>
                  <a:moveTo>
                    <a:pt x="80" y="909"/>
                  </a:moveTo>
                  <a:cubicBezTo>
                    <a:pt x="101" y="909"/>
                    <a:pt x="101" y="909"/>
                    <a:pt x="101" y="909"/>
                  </a:cubicBezTo>
                  <a:cubicBezTo>
                    <a:pt x="107" y="909"/>
                    <a:pt x="112" y="905"/>
                    <a:pt x="112" y="900"/>
                  </a:cubicBezTo>
                  <a:cubicBezTo>
                    <a:pt x="112" y="896"/>
                    <a:pt x="107" y="891"/>
                    <a:pt x="101" y="891"/>
                  </a:cubicBezTo>
                  <a:cubicBezTo>
                    <a:pt x="80" y="891"/>
                    <a:pt x="80" y="891"/>
                    <a:pt x="80" y="891"/>
                  </a:cubicBezTo>
                  <a:cubicBezTo>
                    <a:pt x="75" y="891"/>
                    <a:pt x="70" y="896"/>
                    <a:pt x="70" y="900"/>
                  </a:cubicBezTo>
                  <a:cubicBezTo>
                    <a:pt x="70" y="905"/>
                    <a:pt x="75" y="909"/>
                    <a:pt x="80" y="909"/>
                  </a:cubicBezTo>
                  <a:close/>
                  <a:moveTo>
                    <a:pt x="80" y="889"/>
                  </a:moveTo>
                  <a:cubicBezTo>
                    <a:pt x="101" y="889"/>
                    <a:pt x="101" y="889"/>
                    <a:pt x="101" y="889"/>
                  </a:cubicBezTo>
                  <a:cubicBezTo>
                    <a:pt x="107" y="889"/>
                    <a:pt x="112" y="884"/>
                    <a:pt x="112" y="880"/>
                  </a:cubicBezTo>
                  <a:cubicBezTo>
                    <a:pt x="112" y="875"/>
                    <a:pt x="107" y="871"/>
                    <a:pt x="101" y="871"/>
                  </a:cubicBezTo>
                  <a:cubicBezTo>
                    <a:pt x="80" y="871"/>
                    <a:pt x="80" y="871"/>
                    <a:pt x="80" y="871"/>
                  </a:cubicBezTo>
                  <a:cubicBezTo>
                    <a:pt x="75" y="871"/>
                    <a:pt x="70" y="875"/>
                    <a:pt x="70" y="880"/>
                  </a:cubicBezTo>
                  <a:cubicBezTo>
                    <a:pt x="70" y="884"/>
                    <a:pt x="75" y="889"/>
                    <a:pt x="80" y="889"/>
                  </a:cubicBezTo>
                  <a:close/>
                  <a:moveTo>
                    <a:pt x="80" y="868"/>
                  </a:moveTo>
                  <a:cubicBezTo>
                    <a:pt x="101" y="868"/>
                    <a:pt x="101" y="868"/>
                    <a:pt x="101" y="868"/>
                  </a:cubicBezTo>
                  <a:cubicBezTo>
                    <a:pt x="107" y="868"/>
                    <a:pt x="112" y="864"/>
                    <a:pt x="112" y="859"/>
                  </a:cubicBezTo>
                  <a:cubicBezTo>
                    <a:pt x="112" y="854"/>
                    <a:pt x="107" y="850"/>
                    <a:pt x="101" y="850"/>
                  </a:cubicBezTo>
                  <a:cubicBezTo>
                    <a:pt x="80" y="850"/>
                    <a:pt x="80" y="850"/>
                    <a:pt x="80" y="850"/>
                  </a:cubicBezTo>
                  <a:cubicBezTo>
                    <a:pt x="75" y="850"/>
                    <a:pt x="70" y="854"/>
                    <a:pt x="70" y="859"/>
                  </a:cubicBezTo>
                  <a:cubicBezTo>
                    <a:pt x="70" y="864"/>
                    <a:pt x="75" y="868"/>
                    <a:pt x="80" y="868"/>
                  </a:cubicBezTo>
                  <a:close/>
                  <a:moveTo>
                    <a:pt x="80" y="847"/>
                  </a:moveTo>
                  <a:cubicBezTo>
                    <a:pt x="101" y="847"/>
                    <a:pt x="101" y="847"/>
                    <a:pt x="101" y="847"/>
                  </a:cubicBezTo>
                  <a:cubicBezTo>
                    <a:pt x="107" y="847"/>
                    <a:pt x="112" y="843"/>
                    <a:pt x="112" y="838"/>
                  </a:cubicBezTo>
                  <a:cubicBezTo>
                    <a:pt x="112" y="833"/>
                    <a:pt x="107" y="830"/>
                    <a:pt x="101" y="830"/>
                  </a:cubicBezTo>
                  <a:cubicBezTo>
                    <a:pt x="80" y="830"/>
                    <a:pt x="80" y="830"/>
                    <a:pt x="80" y="830"/>
                  </a:cubicBezTo>
                  <a:cubicBezTo>
                    <a:pt x="75" y="830"/>
                    <a:pt x="70" y="833"/>
                    <a:pt x="70" y="838"/>
                  </a:cubicBezTo>
                  <a:cubicBezTo>
                    <a:pt x="70" y="843"/>
                    <a:pt x="75" y="847"/>
                    <a:pt x="80" y="847"/>
                  </a:cubicBezTo>
                  <a:close/>
                  <a:moveTo>
                    <a:pt x="80" y="826"/>
                  </a:moveTo>
                  <a:cubicBezTo>
                    <a:pt x="101" y="826"/>
                    <a:pt x="101" y="826"/>
                    <a:pt x="101" y="826"/>
                  </a:cubicBezTo>
                  <a:cubicBezTo>
                    <a:pt x="107" y="826"/>
                    <a:pt x="112" y="823"/>
                    <a:pt x="112" y="818"/>
                  </a:cubicBezTo>
                  <a:cubicBezTo>
                    <a:pt x="112" y="813"/>
                    <a:pt x="107" y="809"/>
                    <a:pt x="101" y="809"/>
                  </a:cubicBezTo>
                  <a:cubicBezTo>
                    <a:pt x="80" y="809"/>
                    <a:pt x="80" y="809"/>
                    <a:pt x="80" y="809"/>
                  </a:cubicBezTo>
                  <a:cubicBezTo>
                    <a:pt x="75" y="809"/>
                    <a:pt x="70" y="813"/>
                    <a:pt x="70" y="818"/>
                  </a:cubicBezTo>
                  <a:cubicBezTo>
                    <a:pt x="70" y="823"/>
                    <a:pt x="75" y="826"/>
                    <a:pt x="80" y="826"/>
                  </a:cubicBezTo>
                  <a:close/>
                  <a:moveTo>
                    <a:pt x="80" y="806"/>
                  </a:moveTo>
                  <a:cubicBezTo>
                    <a:pt x="101" y="806"/>
                    <a:pt x="101" y="806"/>
                    <a:pt x="101" y="806"/>
                  </a:cubicBezTo>
                  <a:cubicBezTo>
                    <a:pt x="107" y="806"/>
                    <a:pt x="112" y="802"/>
                    <a:pt x="112" y="797"/>
                  </a:cubicBezTo>
                  <a:cubicBezTo>
                    <a:pt x="112" y="792"/>
                    <a:pt x="107" y="788"/>
                    <a:pt x="101" y="788"/>
                  </a:cubicBezTo>
                  <a:cubicBezTo>
                    <a:pt x="80" y="788"/>
                    <a:pt x="80" y="788"/>
                    <a:pt x="80" y="788"/>
                  </a:cubicBezTo>
                  <a:cubicBezTo>
                    <a:pt x="75" y="788"/>
                    <a:pt x="70" y="792"/>
                    <a:pt x="70" y="797"/>
                  </a:cubicBezTo>
                  <a:cubicBezTo>
                    <a:pt x="70" y="802"/>
                    <a:pt x="75" y="806"/>
                    <a:pt x="80" y="806"/>
                  </a:cubicBezTo>
                  <a:close/>
                  <a:moveTo>
                    <a:pt x="80" y="785"/>
                  </a:moveTo>
                  <a:cubicBezTo>
                    <a:pt x="101" y="785"/>
                    <a:pt x="101" y="785"/>
                    <a:pt x="101" y="785"/>
                  </a:cubicBezTo>
                  <a:cubicBezTo>
                    <a:pt x="107" y="785"/>
                    <a:pt x="112" y="781"/>
                    <a:pt x="112" y="776"/>
                  </a:cubicBezTo>
                  <a:cubicBezTo>
                    <a:pt x="112" y="772"/>
                    <a:pt x="107" y="767"/>
                    <a:pt x="101" y="767"/>
                  </a:cubicBezTo>
                  <a:cubicBezTo>
                    <a:pt x="80" y="767"/>
                    <a:pt x="80" y="767"/>
                    <a:pt x="80" y="767"/>
                  </a:cubicBezTo>
                  <a:cubicBezTo>
                    <a:pt x="75" y="767"/>
                    <a:pt x="70" y="772"/>
                    <a:pt x="70" y="776"/>
                  </a:cubicBezTo>
                  <a:cubicBezTo>
                    <a:pt x="70" y="781"/>
                    <a:pt x="75" y="785"/>
                    <a:pt x="80" y="785"/>
                  </a:cubicBezTo>
                  <a:close/>
                  <a:moveTo>
                    <a:pt x="80" y="764"/>
                  </a:moveTo>
                  <a:cubicBezTo>
                    <a:pt x="101" y="764"/>
                    <a:pt x="101" y="764"/>
                    <a:pt x="101" y="764"/>
                  </a:cubicBezTo>
                  <a:cubicBezTo>
                    <a:pt x="107" y="764"/>
                    <a:pt x="112" y="760"/>
                    <a:pt x="112" y="755"/>
                  </a:cubicBezTo>
                  <a:cubicBezTo>
                    <a:pt x="112" y="751"/>
                    <a:pt x="107" y="747"/>
                    <a:pt x="101" y="747"/>
                  </a:cubicBezTo>
                  <a:cubicBezTo>
                    <a:pt x="80" y="747"/>
                    <a:pt x="80" y="747"/>
                    <a:pt x="80" y="747"/>
                  </a:cubicBezTo>
                  <a:cubicBezTo>
                    <a:pt x="75" y="747"/>
                    <a:pt x="70" y="751"/>
                    <a:pt x="70" y="755"/>
                  </a:cubicBezTo>
                  <a:cubicBezTo>
                    <a:pt x="70" y="760"/>
                    <a:pt x="75" y="764"/>
                    <a:pt x="80" y="764"/>
                  </a:cubicBezTo>
                  <a:close/>
                  <a:moveTo>
                    <a:pt x="1" y="750"/>
                  </a:moveTo>
                  <a:cubicBezTo>
                    <a:pt x="12" y="747"/>
                    <a:pt x="23" y="745"/>
                    <a:pt x="34" y="744"/>
                  </a:cubicBezTo>
                  <a:cubicBezTo>
                    <a:pt x="39" y="743"/>
                    <a:pt x="44" y="742"/>
                    <a:pt x="49" y="742"/>
                  </a:cubicBezTo>
                  <a:cubicBezTo>
                    <a:pt x="49" y="749"/>
                    <a:pt x="49" y="749"/>
                    <a:pt x="49" y="749"/>
                  </a:cubicBezTo>
                  <a:cubicBezTo>
                    <a:pt x="60" y="746"/>
                    <a:pt x="72" y="744"/>
                    <a:pt x="83" y="742"/>
                  </a:cubicBezTo>
                  <a:cubicBezTo>
                    <a:pt x="85" y="742"/>
                    <a:pt x="86" y="742"/>
                    <a:pt x="88" y="742"/>
                  </a:cubicBezTo>
                  <a:cubicBezTo>
                    <a:pt x="93" y="742"/>
                    <a:pt x="97" y="743"/>
                    <a:pt x="101" y="743"/>
                  </a:cubicBezTo>
                  <a:cubicBezTo>
                    <a:pt x="112" y="745"/>
                    <a:pt x="124" y="747"/>
                    <a:pt x="135" y="750"/>
                  </a:cubicBezTo>
                  <a:cubicBezTo>
                    <a:pt x="135" y="741"/>
                    <a:pt x="135" y="741"/>
                    <a:pt x="135" y="741"/>
                  </a:cubicBezTo>
                  <a:cubicBezTo>
                    <a:pt x="140" y="742"/>
                    <a:pt x="145" y="742"/>
                    <a:pt x="150" y="743"/>
                  </a:cubicBezTo>
                  <a:cubicBezTo>
                    <a:pt x="161" y="744"/>
                    <a:pt x="172" y="747"/>
                    <a:pt x="183" y="750"/>
                  </a:cubicBezTo>
                  <a:cubicBezTo>
                    <a:pt x="184" y="745"/>
                    <a:pt x="184" y="740"/>
                    <a:pt x="184" y="736"/>
                  </a:cubicBezTo>
                  <a:cubicBezTo>
                    <a:pt x="173" y="733"/>
                    <a:pt x="162" y="730"/>
                    <a:pt x="151" y="729"/>
                  </a:cubicBezTo>
                  <a:cubicBezTo>
                    <a:pt x="143" y="728"/>
                    <a:pt x="134" y="727"/>
                    <a:pt x="126" y="727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727"/>
                    <a:pt x="59" y="727"/>
                    <a:pt x="59" y="727"/>
                  </a:cubicBezTo>
                  <a:cubicBezTo>
                    <a:pt x="50" y="728"/>
                    <a:pt x="42" y="728"/>
                    <a:pt x="33" y="730"/>
                  </a:cubicBezTo>
                  <a:cubicBezTo>
                    <a:pt x="22" y="731"/>
                    <a:pt x="11" y="734"/>
                    <a:pt x="0" y="736"/>
                  </a:cubicBezTo>
                  <a:cubicBezTo>
                    <a:pt x="0" y="741"/>
                    <a:pt x="1" y="746"/>
                    <a:pt x="1" y="7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3078" grpId="0"/>
      <p:bldP spid="17" grpId="0" animBg="1"/>
      <p:bldP spid="13" grpId="0"/>
      <p:bldP spid="19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0"/>
          <p:cNvSpPr txBox="1"/>
          <p:nvPr/>
        </p:nvSpPr>
        <p:spPr>
          <a:xfrm>
            <a:off x="720846" y="1140071"/>
            <a:ext cx="217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什么是邪教？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069071" y="1686848"/>
            <a:ext cx="2577029" cy="2561302"/>
            <a:chOff x="3283485" y="1666262"/>
            <a:chExt cx="2577029" cy="2561302"/>
          </a:xfrm>
        </p:grpSpPr>
        <p:sp>
          <p:nvSpPr>
            <p:cNvPr id="7" name="Rectangle 32"/>
            <p:cNvSpPr/>
            <p:nvPr/>
          </p:nvSpPr>
          <p:spPr>
            <a:xfrm>
              <a:off x="3283485" y="1666262"/>
              <a:ext cx="1397682" cy="13978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rtlCol="0" anchor="ctr"/>
            <a:lstStyle/>
            <a:p>
              <a:pPr algn="ctr"/>
              <a:r>
                <a:rPr lang="en-US" sz="3975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  <p:sp>
          <p:nvSpPr>
            <p:cNvPr id="8" name="Rectangle 33"/>
            <p:cNvSpPr/>
            <p:nvPr/>
          </p:nvSpPr>
          <p:spPr>
            <a:xfrm>
              <a:off x="4778437" y="3145346"/>
              <a:ext cx="1082077" cy="1082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rtlCol="0" anchor="ctr"/>
            <a:lstStyle/>
            <a:p>
              <a:pPr algn="ctr"/>
              <a:r>
                <a:rPr lang="en-US" sz="397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ectangle 34"/>
            <p:cNvSpPr/>
            <p:nvPr/>
          </p:nvSpPr>
          <p:spPr>
            <a:xfrm>
              <a:off x="4778438" y="2100033"/>
              <a:ext cx="963967" cy="9640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rtlCol="0" anchor="ctr"/>
            <a:lstStyle/>
            <a:p>
              <a:pPr algn="ctr"/>
              <a:r>
                <a:rPr lang="en-US" sz="322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ectangle 37"/>
            <p:cNvSpPr/>
            <p:nvPr/>
          </p:nvSpPr>
          <p:spPr>
            <a:xfrm>
              <a:off x="3722150" y="3135235"/>
              <a:ext cx="959017" cy="9591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rtlCol="0" anchor="ctr"/>
            <a:lstStyle/>
            <a:p>
              <a:pPr algn="ctr"/>
              <a:r>
                <a:rPr lang="en-US" sz="2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en-US" sz="2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64"/>
          <p:cNvSpPr txBox="1"/>
          <p:nvPr/>
        </p:nvSpPr>
        <p:spPr>
          <a:xfrm>
            <a:off x="5576786" y="2135136"/>
            <a:ext cx="2362200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所谓邪教就是指冒用宗教、气功或者其他名义建立，神化首要分子，利用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制造</a:t>
            </a:r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5719397" y="3245380"/>
            <a:ext cx="2362200" cy="89068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散布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迷信邪说等手段蛊惑、蒙骗他人，发展、控制成员，危害社会的非法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64"/>
          <p:cNvSpPr txBox="1"/>
          <p:nvPr/>
        </p:nvSpPr>
        <p:spPr>
          <a:xfrm>
            <a:off x="609600" y="1790554"/>
            <a:ext cx="2362200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邪教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不是宗教团体，不是道德修行组织，更不是健身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体育运动尽管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中外邪教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光怪陆离</a:t>
            </a:r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64"/>
          <p:cNvSpPr txBox="1"/>
          <p:nvPr/>
        </p:nvSpPr>
        <p:spPr>
          <a:xfrm>
            <a:off x="1080986" y="3155821"/>
            <a:ext cx="2362200" cy="92332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科学、反社会、反人类的。在璧山主要有“法轮功”、“全能神”、“门徒会”等邪教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9"/>
          <p:cNvSpPr/>
          <p:nvPr/>
        </p:nvSpPr>
        <p:spPr bwMode="auto">
          <a:xfrm>
            <a:off x="3962400" y="1965678"/>
            <a:ext cx="4343400" cy="24348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宗教：崇拜超人间的“神”，宗教的神职人员只是神的仆人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。邪教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：教主是现世的人，却自称是至高无上的“神”，要求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信徒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绝对崇拜、绝对服从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。宗教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：为人们提供善意的精神寄托和信仰支持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。邪教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：对信徒灌输歪理邪说，不择手段地实行精神控制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。宗教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：宣扬虚幻的“末世论”，将世界末日置于遥远的未来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。邪教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：渲染即将来临的“末世论”，并以此蒙骗和恐吓信徒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。宗教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：信仰活动相对宽容、自由，宣传的道德多为数千年来人类社会公认的伦理道德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。邪教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：欺骗信徒，常假神的名义强迫信徒对教主倾其所有。</a:t>
            </a:r>
          </a:p>
        </p:txBody>
      </p:sp>
      <p:sp>
        <p:nvSpPr>
          <p:cNvPr id="14" name="TextBox 50"/>
          <p:cNvSpPr txBox="1"/>
          <p:nvPr/>
        </p:nvSpPr>
        <p:spPr>
          <a:xfrm>
            <a:off x="4012442" y="1504950"/>
            <a:ext cx="429335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宗教与邪教的区别？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46622"/>
            <a:ext cx="4366863" cy="30729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/>
          <p:cNvSpPr/>
          <p:nvPr/>
        </p:nvSpPr>
        <p:spPr bwMode="auto">
          <a:xfrm>
            <a:off x="1823134" y="1967707"/>
            <a:ext cx="2444066" cy="6421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宗教：活动及其场所一般是公开的，宗教戒律大多与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法律相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符合，不危及宪法和法律赋予信徒（公民）的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基本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权利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。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AutoShape 20"/>
          <p:cNvSpPr/>
          <p:nvPr/>
        </p:nvSpPr>
        <p:spPr bwMode="auto">
          <a:xfrm>
            <a:off x="5181600" y="1941513"/>
            <a:ext cx="2258180" cy="6421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邪教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：秘密结社，活动场所不公开，对信徒实行隔离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管制，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对离教、叛徒人员采取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威胁报复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等手段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。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AutoShape 23"/>
          <p:cNvSpPr/>
          <p:nvPr/>
        </p:nvSpPr>
        <p:spPr bwMode="auto">
          <a:xfrm>
            <a:off x="1823134" y="3466307"/>
            <a:ext cx="2444066" cy="6421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宗教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：教义与现实世界相容，不排斥现实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世界</a:t>
            </a:r>
            <a:endParaRPr lang="en-US" altLang="zh-CN" sz="900" dirty="0" smtClean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某一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种程度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上能劝善戒恶引导积极人生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。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AutoShape 24"/>
          <p:cNvSpPr/>
          <p:nvPr/>
        </p:nvSpPr>
        <p:spPr bwMode="auto">
          <a:xfrm>
            <a:off x="5181600" y="3440113"/>
            <a:ext cx="2258180" cy="6421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邪教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：与现实世界对抗，教唆人们逃避和摧毁现实，</a:t>
            </a:r>
            <a:r>
              <a:rPr lang="zh-CN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往往导致</a:t>
            </a:r>
            <a:r>
              <a:rPr lang="zh-CN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偏执狂热的极端行为 ，酿成严重社会危害。</a:t>
            </a:r>
          </a:p>
        </p:txBody>
      </p:sp>
      <p:sp>
        <p:nvSpPr>
          <p:cNvPr id="16" name="AutoShape 28"/>
          <p:cNvSpPr/>
          <p:nvPr/>
        </p:nvSpPr>
        <p:spPr bwMode="auto">
          <a:xfrm>
            <a:off x="1823135" y="1543845"/>
            <a:ext cx="17211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9046" tIns="19046" rIns="19046" bIns="19046" anchor="ctr"/>
          <a:lstStyle/>
          <a:p>
            <a:pPr algn="ctr" defTabSz="323850">
              <a:spcBef>
                <a:spcPts val="850"/>
              </a:spcBef>
            </a:pPr>
            <a:r>
              <a:rPr lang="zh-CN" altLang="en-US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活动场所</a:t>
            </a:r>
            <a:endParaRPr lang="es-ES" altLang="zh-CN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AutoShape 29"/>
          <p:cNvSpPr/>
          <p:nvPr/>
        </p:nvSpPr>
        <p:spPr bwMode="auto">
          <a:xfrm>
            <a:off x="5194299" y="1504950"/>
            <a:ext cx="17211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19046" tIns="19046" rIns="19046" bIns="19046" anchor="ctr"/>
          <a:lstStyle/>
          <a:p>
            <a:pPr algn="ctr" defTabSz="323850">
              <a:spcBef>
                <a:spcPts val="850"/>
              </a:spcBef>
            </a:pPr>
            <a:r>
              <a:rPr lang="zh-CN" altLang="en-US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秘密结社</a:t>
            </a:r>
            <a:endParaRPr lang="es-ES" altLang="zh-CN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AutoShape 32"/>
          <p:cNvSpPr/>
          <p:nvPr/>
        </p:nvSpPr>
        <p:spPr bwMode="auto">
          <a:xfrm>
            <a:off x="1823135" y="3031332"/>
            <a:ext cx="17211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19046" tIns="19046" rIns="19046" bIns="19046" anchor="ctr"/>
          <a:lstStyle/>
          <a:p>
            <a:pPr algn="ctr" defTabSz="323850">
              <a:spcBef>
                <a:spcPts val="850"/>
              </a:spcBef>
            </a:pPr>
            <a:r>
              <a:rPr lang="zh-CN" altLang="en-US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现实世界</a:t>
            </a:r>
            <a:endParaRPr lang="es-ES" altLang="zh-CN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AutoShape 33"/>
          <p:cNvSpPr/>
          <p:nvPr/>
        </p:nvSpPr>
        <p:spPr bwMode="auto">
          <a:xfrm>
            <a:off x="5194299" y="3017044"/>
            <a:ext cx="17211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9046" tIns="19046" rIns="19046" bIns="19046" anchor="ctr"/>
          <a:lstStyle/>
          <a:p>
            <a:pPr algn="ctr" defTabSz="323850">
              <a:spcBef>
                <a:spcPts val="850"/>
              </a:spcBef>
            </a:pPr>
            <a:r>
              <a:rPr lang="zh-CN" altLang="en-US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逃避摧毁</a:t>
            </a:r>
            <a:endParaRPr lang="es-ES" altLang="zh-CN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838200" y="1330363"/>
            <a:ext cx="342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邪教的传播途径有哪些？</a:t>
            </a:r>
          </a:p>
        </p:txBody>
      </p:sp>
      <p:sp>
        <p:nvSpPr>
          <p:cNvPr id="4" name="Text Placeholder 3"/>
          <p:cNvSpPr txBox="1"/>
          <p:nvPr/>
        </p:nvSpPr>
        <p:spPr>
          <a:xfrm>
            <a:off x="1066800" y="1976304"/>
            <a:ext cx="7004706" cy="216059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）制作、传播邪教传单、图片、标语、报纸、书刊。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）制作录音、音像带。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）制作、传播宣扬邪教的光盘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VCD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CD 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）利用互联网大面积传播邪教组织信息。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）在公共场所悬挂横幅、条幅，或者以书写、喷涂标语方式宣扬邪教，造成较大社会影响。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）组织和利用邪教组织制造、散布迷信邪说，蒙骗其成员或者其他人实施绝食、自残、自虐等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</a:t>
            </a:r>
            <a:endParaRPr lang="en-US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或者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阻止病人进行正常治疗，致人死亡。</a:t>
            </a:r>
          </a:p>
        </p:txBody>
      </p:sp>
      <p:sp>
        <p:nvSpPr>
          <p:cNvPr id="5" name="Rectangle 82"/>
          <p:cNvSpPr/>
          <p:nvPr/>
        </p:nvSpPr>
        <p:spPr>
          <a:xfrm>
            <a:off x="2523070" y="1504948"/>
            <a:ext cx="6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8706" y="1865048"/>
            <a:ext cx="7239000" cy="23831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81150"/>
            <a:ext cx="1905000" cy="15114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文本框 20483"/>
          <p:cNvSpPr txBox="1">
            <a:spLocks noChangeArrowheads="1"/>
          </p:cNvSpPr>
          <p:nvPr/>
        </p:nvSpPr>
        <p:spPr bwMode="auto">
          <a:xfrm>
            <a:off x="838200" y="2382280"/>
            <a:ext cx="4495800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法轮功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邪教组织的书籍</a:t>
            </a:r>
          </a:p>
        </p:txBody>
      </p:sp>
      <p:sp>
        <p:nvSpPr>
          <p:cNvPr id="25604" name="文本框 20484"/>
          <p:cNvSpPr txBox="1">
            <a:spLocks noChangeArrowheads="1"/>
          </p:cNvSpPr>
          <p:nvPr/>
        </p:nvSpPr>
        <p:spPr bwMode="auto">
          <a:xfrm>
            <a:off x="838200" y="1620280"/>
            <a:ext cx="4495800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法轮功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邪教组织散发的报刊和光盘</a:t>
            </a:r>
          </a:p>
        </p:txBody>
      </p:sp>
      <p:sp>
        <p:nvSpPr>
          <p:cNvPr id="6" name="标题 35841"/>
          <p:cNvSpPr txBox="1">
            <a:spLocks noChangeArrowheads="1"/>
          </p:cNvSpPr>
          <p:nvPr/>
        </p:nvSpPr>
        <p:spPr>
          <a:xfrm>
            <a:off x="838200" y="3068080"/>
            <a:ext cx="4495800" cy="34187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“全能神”邪教悬挂反动横幅</a:t>
            </a:r>
          </a:p>
        </p:txBody>
      </p:sp>
      <p:sp>
        <p:nvSpPr>
          <p:cNvPr id="7" name="标题 38913"/>
          <p:cNvSpPr txBox="1">
            <a:spLocks noChangeArrowheads="1"/>
          </p:cNvSpPr>
          <p:nvPr/>
        </p:nvSpPr>
        <p:spPr>
          <a:xfrm>
            <a:off x="838200" y="3830080"/>
            <a:ext cx="4495800" cy="34187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“全能神”邪教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日世界末日宣传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04950"/>
            <a:ext cx="2895978" cy="28588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Box 18"/>
          <p:cNvSpPr txBox="1">
            <a:spLocks noChangeArrowheads="1"/>
          </p:cNvSpPr>
          <p:nvPr/>
        </p:nvSpPr>
        <p:spPr bwMode="auto">
          <a:xfrm>
            <a:off x="838200" y="1352550"/>
            <a:ext cx="7467600" cy="438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我们如何防范和抵制邪教？</a:t>
            </a:r>
          </a:p>
        </p:txBody>
      </p:sp>
      <p:sp>
        <p:nvSpPr>
          <p:cNvPr id="28683" name="文本框 6159"/>
          <p:cNvSpPr txBox="1">
            <a:spLocks noChangeArrowheads="1"/>
          </p:cNvSpPr>
          <p:nvPr/>
        </p:nvSpPr>
        <p:spPr bwMode="auto">
          <a:xfrm>
            <a:off x="838200" y="2655036"/>
            <a:ext cx="746760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首先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,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要崇尚科学，学习无神论知识，树立无神论思想，增强自我抵抗能力。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8684" name="文本框 6160"/>
          <p:cNvSpPr txBox="1">
            <a:spLocks noChangeArrowheads="1"/>
          </p:cNvSpPr>
          <p:nvPr/>
        </p:nvSpPr>
        <p:spPr bwMode="auto">
          <a:xfrm>
            <a:off x="838200" y="2014538"/>
            <a:ext cx="746760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防范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和抵制邪教的关键是要增强防邪意识，掌握抵制邪教的方法。 </a:t>
            </a:r>
          </a:p>
        </p:txBody>
      </p:sp>
      <p:sp>
        <p:nvSpPr>
          <p:cNvPr id="28685" name="文本框 6161"/>
          <p:cNvSpPr txBox="1">
            <a:spLocks noChangeArrowheads="1"/>
          </p:cNvSpPr>
          <p:nvPr/>
        </p:nvSpPr>
        <p:spPr bwMode="auto">
          <a:xfrm>
            <a:off x="838200" y="3295534"/>
            <a:ext cx="746760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其次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，要健康生活，积极参加各种体育锻炼，培养良好的生活习惯。</a:t>
            </a:r>
          </a:p>
        </p:txBody>
      </p:sp>
      <p:sp>
        <p:nvSpPr>
          <p:cNvPr id="28686" name="文本框 6162"/>
          <p:cNvSpPr txBox="1">
            <a:spLocks noChangeArrowheads="1"/>
          </p:cNvSpPr>
          <p:nvPr/>
        </p:nvSpPr>
        <p:spPr bwMode="auto">
          <a:xfrm>
            <a:off x="838200" y="3936031"/>
            <a:ext cx="746760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最后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，要学法守法，增强法制观念，做遵纪守法的好学生。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  <p:bldP spid="28683" grpId="0" animBg="1"/>
      <p:bldP spid="28684" grpId="0" animBg="1"/>
      <p:bldP spid="28685" grpId="0" animBg="1"/>
      <p:bldP spid="286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21505"/>
          <p:cNvSpPr txBox="1">
            <a:spLocks noChangeArrowheads="1"/>
          </p:cNvSpPr>
          <p:nvPr/>
        </p:nvSpPr>
        <p:spPr bwMode="auto">
          <a:xfrm>
            <a:off x="838200" y="1352550"/>
            <a:ext cx="7696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1"/>
                </a:solidFill>
                <a:latin typeface="+mn-ea"/>
              </a:rPr>
              <a:t>同学们：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今天的这节反邪教课就要结束了，希望同学们通过这节课，能够充分认识到邪教的本质和危害，自觉抵制邪教歪理说的侵蚀。希望同学们从我做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起对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邪教做到“不听、不信、不准”，发现有邪教宣传品或邪教人员要及时拨打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110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报警电话，带动亲友“崇尚科学，反对邪教” ，构建和谐，以实际行动，争当反邪先锋！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 rot="533366">
            <a:off x="-79284" y="4235578"/>
            <a:ext cx="5478248" cy="713682"/>
          </a:xfrm>
          <a:custGeom>
            <a:avLst/>
            <a:gdLst>
              <a:gd name="connsiteX0" fmla="*/ 0 w 5478248"/>
              <a:gd name="connsiteY0" fmla="*/ 119055 h 1371600"/>
              <a:gd name="connsiteX1" fmla="*/ 142465 w 5478248"/>
              <a:gd name="connsiteY1" fmla="*/ 99286 h 1371600"/>
              <a:gd name="connsiteX2" fmla="*/ 596764 w 5478248"/>
              <a:gd name="connsiteY2" fmla="*/ 53894 h 1371600"/>
              <a:gd name="connsiteX3" fmla="*/ 1964481 w 5478248"/>
              <a:gd name="connsiteY3" fmla="*/ 0 h 1371600"/>
              <a:gd name="connsiteX4" fmla="*/ 5478248 w 5478248"/>
              <a:gd name="connsiteY4" fmla="*/ 685800 h 1371600"/>
              <a:gd name="connsiteX5" fmla="*/ 5234522 w 5478248"/>
              <a:gd name="connsiteY5" fmla="*/ 937266 h 1371600"/>
              <a:gd name="connsiteX6" fmla="*/ 5153045 w 5478248"/>
              <a:gd name="connsiteY6" fmla="*/ 973622 h 1371600"/>
              <a:gd name="connsiteX7" fmla="*/ 3665116 w 5478248"/>
              <a:gd name="connsiteY7" fmla="*/ 1206345 h 1371600"/>
              <a:gd name="connsiteX8" fmla="*/ 2106806 w 5478248"/>
              <a:gd name="connsiteY8" fmla="*/ 1370197 h 1371600"/>
              <a:gd name="connsiteX9" fmla="*/ 1964481 w 5478248"/>
              <a:gd name="connsiteY9" fmla="*/ 1371600 h 1371600"/>
              <a:gd name="connsiteX10" fmla="*/ 289611 w 5478248"/>
              <a:gd name="connsiteY10" fmla="*/ 1288827 h 1371600"/>
              <a:gd name="connsiteX11" fmla="*/ 180946 w 5478248"/>
              <a:gd name="connsiteY11" fmla="*/ 127594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8248" h="1371600">
                <a:moveTo>
                  <a:pt x="0" y="119055"/>
                </a:moveTo>
                <a:lnTo>
                  <a:pt x="142465" y="99286"/>
                </a:lnTo>
                <a:cubicBezTo>
                  <a:pt x="287357" y="82103"/>
                  <a:pt x="439121" y="66908"/>
                  <a:pt x="596764" y="53894"/>
                </a:cubicBezTo>
                <a:cubicBezTo>
                  <a:pt x="1017145" y="19190"/>
                  <a:pt x="1479332" y="0"/>
                  <a:pt x="1964481" y="0"/>
                </a:cubicBezTo>
                <a:cubicBezTo>
                  <a:pt x="3905081" y="0"/>
                  <a:pt x="5478248" y="307043"/>
                  <a:pt x="5478248" y="685800"/>
                </a:cubicBezTo>
                <a:cubicBezTo>
                  <a:pt x="5478248" y="774571"/>
                  <a:pt x="5391831" y="859403"/>
                  <a:pt x="5234522" y="937266"/>
                </a:cubicBezTo>
                <a:lnTo>
                  <a:pt x="5153045" y="973622"/>
                </a:lnTo>
                <a:lnTo>
                  <a:pt x="3665116" y="1206345"/>
                </a:lnTo>
                <a:lnTo>
                  <a:pt x="2106806" y="1370197"/>
                </a:lnTo>
                <a:lnTo>
                  <a:pt x="1964481" y="1371600"/>
                </a:lnTo>
                <a:cubicBezTo>
                  <a:pt x="1358044" y="1371600"/>
                  <a:pt x="787488" y="1341615"/>
                  <a:pt x="289611" y="1288827"/>
                </a:cubicBezTo>
                <a:lnTo>
                  <a:pt x="180946" y="1275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13"/>
          <p:cNvSpPr/>
          <p:nvPr/>
        </p:nvSpPr>
        <p:spPr>
          <a:xfrm flipH="1">
            <a:off x="152400" y="3562350"/>
            <a:ext cx="8991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8" name="文本框 3079"/>
          <p:cNvSpPr txBox="1">
            <a:spLocks noChangeArrowheads="1"/>
          </p:cNvSpPr>
          <p:nvPr/>
        </p:nvSpPr>
        <p:spPr bwMode="auto">
          <a:xfrm>
            <a:off x="3962400" y="1047750"/>
            <a:ext cx="4800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100" dirty="0" smtClean="0">
                <a:solidFill>
                  <a:schemeClr val="accent2"/>
                </a:solidFill>
                <a:latin typeface="汉仪粗圆简" panose="02010600000101010101" pitchFamily="2" charset="-122"/>
                <a:ea typeface="汉仪粗圆简" panose="02010600000101010101" pitchFamily="2" charset="-122"/>
              </a:rPr>
              <a:t>反邪教</a:t>
            </a:r>
            <a:r>
              <a:rPr lang="zh-CN" altLang="en-US" sz="5100" dirty="0" smtClean="0">
                <a:solidFill>
                  <a:srgbClr val="FFFFFF"/>
                </a:solidFill>
                <a:latin typeface="汉仪粗圆简" panose="02010600000101010101" pitchFamily="2" charset="-122"/>
                <a:ea typeface="汉仪粗圆简" panose="02010600000101010101" pitchFamily="2" charset="-122"/>
              </a:rPr>
              <a:t>主题教育</a:t>
            </a:r>
            <a:endParaRPr lang="zh-CN" altLang="en-US" sz="5100" dirty="0">
              <a:solidFill>
                <a:srgbClr val="FFFFFF"/>
              </a:solidFill>
              <a:latin typeface="汉仪粗圆简" panose="02010600000101010101" pitchFamily="2" charset="-122"/>
              <a:ea typeface="汉仪粗圆简" panose="02010600000101010101" pitchFamily="2" charset="-122"/>
            </a:endParaRPr>
          </a:p>
        </p:txBody>
      </p:sp>
      <p:sp>
        <p:nvSpPr>
          <p:cNvPr id="17" name="文本框 3079"/>
          <p:cNvSpPr txBox="1">
            <a:spLocks noChangeArrowheads="1"/>
          </p:cNvSpPr>
          <p:nvPr/>
        </p:nvSpPr>
        <p:spPr bwMode="auto">
          <a:xfrm>
            <a:off x="4114800" y="2012781"/>
            <a:ext cx="4495800" cy="369332"/>
          </a:xfrm>
          <a:prstGeom prst="rect">
            <a:avLst/>
          </a:prstGeom>
          <a:solidFill>
            <a:srgbClr val="30A6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pc="300" dirty="0" smtClean="0">
                <a:solidFill>
                  <a:schemeClr val="bg1"/>
                </a:solidFill>
                <a:latin typeface="+mn-ea"/>
              </a:rPr>
              <a:t>学校主题教育宣传崇尚科学反对</a:t>
            </a:r>
            <a:r>
              <a:rPr lang="zh-CN" altLang="en-US" spc="300" dirty="0">
                <a:solidFill>
                  <a:schemeClr val="bg1"/>
                </a:solidFill>
                <a:latin typeface="+mn-ea"/>
              </a:rPr>
              <a:t>邪教</a:t>
            </a:r>
          </a:p>
        </p:txBody>
      </p:sp>
      <p:sp>
        <p:nvSpPr>
          <p:cNvPr id="13" name="矩形 12"/>
          <p:cNvSpPr/>
          <p:nvPr/>
        </p:nvSpPr>
        <p:spPr>
          <a:xfrm>
            <a:off x="4038600" y="2491085"/>
            <a:ext cx="464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</a:rPr>
              <a:t>advocating science and opposing cults in school theme education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r>
              <a:rPr lang="en-US" altLang="zh-CN" sz="1200" dirty="0" smtClean="0">
                <a:solidFill>
                  <a:schemeClr val="bg1"/>
                </a:solidFill>
              </a:rPr>
              <a:t>science </a:t>
            </a:r>
            <a:r>
              <a:rPr lang="en-US" altLang="zh-CN" sz="1200" dirty="0">
                <a:solidFill>
                  <a:schemeClr val="bg1"/>
                </a:solidFill>
              </a:rPr>
              <a:t>and opposing cults in school </a:t>
            </a:r>
            <a:r>
              <a:rPr lang="en-US" altLang="zh-CN" sz="1200" dirty="0" smtClean="0">
                <a:solidFill>
                  <a:schemeClr val="bg1"/>
                </a:solidFill>
              </a:rPr>
              <a:t>theme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38600" y="2994203"/>
            <a:ext cx="312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spc="600" dirty="0" smtClean="0">
                <a:solidFill>
                  <a:schemeClr val="bg1"/>
                </a:solidFill>
                <a:latin typeface="+mn-ea"/>
              </a:rPr>
              <a:t>演示完毕感谢您的观看</a:t>
            </a:r>
            <a:endParaRPr lang="zh-CN" altLang="en-US" sz="1600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直角三角形 13"/>
          <p:cNvSpPr/>
          <p:nvPr/>
        </p:nvSpPr>
        <p:spPr>
          <a:xfrm>
            <a:off x="0" y="3562351"/>
            <a:ext cx="7848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421205" y="3424376"/>
            <a:ext cx="2648660" cy="944199"/>
            <a:chOff x="4369629" y="3430350"/>
            <a:chExt cx="2012921" cy="717570"/>
          </a:xfrm>
        </p:grpSpPr>
        <p:sp>
          <p:nvSpPr>
            <p:cNvPr id="25" name="五角星 24"/>
            <p:cNvSpPr/>
            <p:nvPr/>
          </p:nvSpPr>
          <p:spPr>
            <a:xfrm rot="20171176">
              <a:off x="6231719" y="3784703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五角星 32"/>
            <p:cNvSpPr/>
            <p:nvPr/>
          </p:nvSpPr>
          <p:spPr>
            <a:xfrm rot="20171176">
              <a:off x="5079125" y="3784624"/>
              <a:ext cx="280907" cy="280907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五角星 33"/>
            <p:cNvSpPr/>
            <p:nvPr/>
          </p:nvSpPr>
          <p:spPr>
            <a:xfrm rot="20171176">
              <a:off x="5452262" y="3472180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五角星 34"/>
            <p:cNvSpPr/>
            <p:nvPr/>
          </p:nvSpPr>
          <p:spPr>
            <a:xfrm rot="20171176">
              <a:off x="4369629" y="3430350"/>
              <a:ext cx="164635" cy="164635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五角星 35"/>
            <p:cNvSpPr/>
            <p:nvPr/>
          </p:nvSpPr>
          <p:spPr>
            <a:xfrm rot="20171176">
              <a:off x="4490155" y="3997089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51" name="组合 2050"/>
          <p:cNvGrpSpPr/>
          <p:nvPr/>
        </p:nvGrpSpPr>
        <p:grpSpPr>
          <a:xfrm>
            <a:off x="609600" y="590550"/>
            <a:ext cx="3164227" cy="3408521"/>
            <a:chOff x="451332" y="474936"/>
            <a:chExt cx="3395454" cy="3657600"/>
          </a:xfrm>
        </p:grpSpPr>
        <p:sp>
          <p:nvSpPr>
            <p:cNvPr id="41" name="任意多边形 40"/>
            <p:cNvSpPr/>
            <p:nvPr/>
          </p:nvSpPr>
          <p:spPr>
            <a:xfrm flipV="1">
              <a:off x="804042" y="1102930"/>
              <a:ext cx="2703036" cy="1222606"/>
            </a:xfrm>
            <a:custGeom>
              <a:avLst/>
              <a:gdLst>
                <a:gd name="connsiteX0" fmla="*/ 1269126 w 2538253"/>
                <a:gd name="connsiteY0" fmla="*/ 1222606 h 1222606"/>
                <a:gd name="connsiteX1" fmla="*/ 2517578 w 2538253"/>
                <a:gd name="connsiteY1" fmla="*/ 205089 h 1222606"/>
                <a:gd name="connsiteX2" fmla="*/ 2538253 w 2538253"/>
                <a:gd name="connsiteY2" fmla="*/ 0 h 1222606"/>
                <a:gd name="connsiteX3" fmla="*/ 0 w 2538253"/>
                <a:gd name="connsiteY3" fmla="*/ 0 h 1222606"/>
                <a:gd name="connsiteX4" fmla="*/ 20674 w 2538253"/>
                <a:gd name="connsiteY4" fmla="*/ 205089 h 1222606"/>
                <a:gd name="connsiteX5" fmla="*/ 1269126 w 2538253"/>
                <a:gd name="connsiteY5" fmla="*/ 1222606 h 122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8253" h="1222606">
                  <a:moveTo>
                    <a:pt x="1269126" y="1222606"/>
                  </a:moveTo>
                  <a:cubicBezTo>
                    <a:pt x="1884951" y="1222606"/>
                    <a:pt x="2398750" y="785785"/>
                    <a:pt x="2517578" y="205089"/>
                  </a:cubicBezTo>
                  <a:lnTo>
                    <a:pt x="2538253" y="0"/>
                  </a:lnTo>
                  <a:lnTo>
                    <a:pt x="0" y="0"/>
                  </a:lnTo>
                  <a:lnTo>
                    <a:pt x="20674" y="205089"/>
                  </a:lnTo>
                  <a:cubicBezTo>
                    <a:pt x="139502" y="785785"/>
                    <a:pt x="653301" y="1222606"/>
                    <a:pt x="1269126" y="12226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803984" y="2548767"/>
              <a:ext cx="2702726" cy="1221163"/>
            </a:xfrm>
            <a:custGeom>
              <a:avLst/>
              <a:gdLst>
                <a:gd name="connsiteX0" fmla="*/ 0 w 2537962"/>
                <a:gd name="connsiteY0" fmla="*/ 0 h 1221163"/>
                <a:gd name="connsiteX1" fmla="*/ 2537962 w 2537962"/>
                <a:gd name="connsiteY1" fmla="*/ 0 h 1221163"/>
                <a:gd name="connsiteX2" fmla="*/ 2517433 w 2537962"/>
                <a:gd name="connsiteY2" fmla="*/ 203646 h 1221163"/>
                <a:gd name="connsiteX3" fmla="*/ 1268981 w 2537962"/>
                <a:gd name="connsiteY3" fmla="*/ 1221163 h 1221163"/>
                <a:gd name="connsiteX4" fmla="*/ 20529 w 2537962"/>
                <a:gd name="connsiteY4" fmla="*/ 203646 h 122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7962" h="1221163">
                  <a:moveTo>
                    <a:pt x="0" y="0"/>
                  </a:moveTo>
                  <a:lnTo>
                    <a:pt x="2537962" y="0"/>
                  </a:lnTo>
                  <a:lnTo>
                    <a:pt x="2517433" y="203646"/>
                  </a:lnTo>
                  <a:cubicBezTo>
                    <a:pt x="2398605" y="784342"/>
                    <a:pt x="1884806" y="1221163"/>
                    <a:pt x="1268981" y="1221163"/>
                  </a:cubicBezTo>
                  <a:cubicBezTo>
                    <a:pt x="653156" y="1221163"/>
                    <a:pt x="139357" y="784342"/>
                    <a:pt x="20529" y="203646"/>
                  </a:cubicBezTo>
                  <a:close/>
                </a:path>
              </a:pathLst>
            </a:custGeom>
            <a:solidFill>
              <a:srgbClr val="30A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75586" y="1599599"/>
              <a:ext cx="118499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反对</a:t>
              </a:r>
              <a:endParaRPr lang="zh-CN" altLang="en-US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080177" y="2662993"/>
              <a:ext cx="23146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>
                  <a:solidFill>
                    <a:schemeClr val="bg1"/>
                  </a:solidFill>
                  <a:latin typeface="+mn-ea"/>
                </a:rPr>
                <a:t>崇尚</a:t>
              </a: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科学</a:t>
              </a:r>
              <a:endParaRPr lang="en-US" altLang="zh-CN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160580" y="1590351"/>
              <a:ext cx="11839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spc="300" dirty="0" smtClean="0">
                  <a:solidFill>
                    <a:schemeClr val="bg1"/>
                  </a:solidFill>
                  <a:latin typeface="+mn-ea"/>
                </a:rPr>
                <a:t>邪教</a:t>
              </a:r>
              <a:endParaRPr lang="zh-CN" altLang="en-US" sz="3200" b="1" spc="3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050" name="同心圆 2049"/>
            <p:cNvSpPr/>
            <p:nvPr/>
          </p:nvSpPr>
          <p:spPr>
            <a:xfrm>
              <a:off x="451332" y="737082"/>
              <a:ext cx="3395454" cy="3395454"/>
            </a:xfrm>
            <a:prstGeom prst="donut">
              <a:avLst>
                <a:gd name="adj" fmla="val 5842"/>
              </a:avLst>
            </a:prstGeom>
            <a:solidFill>
              <a:srgbClr val="30A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 flipV="1">
              <a:off x="1937755" y="474936"/>
              <a:ext cx="348245" cy="1774400"/>
            </a:xfrm>
            <a:custGeom>
              <a:avLst/>
              <a:gdLst>
                <a:gd name="T0" fmla="*/ 111 w 184"/>
                <a:gd name="T1" fmla="*/ 911 h 952"/>
                <a:gd name="T2" fmla="*/ 56 w 184"/>
                <a:gd name="T3" fmla="*/ 929 h 952"/>
                <a:gd name="T4" fmla="*/ 56 w 184"/>
                <a:gd name="T5" fmla="*/ 949 h 952"/>
                <a:gd name="T6" fmla="*/ 111 w 184"/>
                <a:gd name="T7" fmla="*/ 952 h 952"/>
                <a:gd name="T8" fmla="*/ 111 w 184"/>
                <a:gd name="T9" fmla="*/ 946 h 952"/>
                <a:gd name="T10" fmla="*/ 80 w 184"/>
                <a:gd name="T11" fmla="*/ 909 h 952"/>
                <a:gd name="T12" fmla="*/ 112 w 184"/>
                <a:gd name="T13" fmla="*/ 900 h 952"/>
                <a:gd name="T14" fmla="*/ 80 w 184"/>
                <a:gd name="T15" fmla="*/ 891 h 952"/>
                <a:gd name="T16" fmla="*/ 80 w 184"/>
                <a:gd name="T17" fmla="*/ 909 h 952"/>
                <a:gd name="T18" fmla="*/ 101 w 184"/>
                <a:gd name="T19" fmla="*/ 889 h 952"/>
                <a:gd name="T20" fmla="*/ 101 w 184"/>
                <a:gd name="T21" fmla="*/ 871 h 952"/>
                <a:gd name="T22" fmla="*/ 70 w 184"/>
                <a:gd name="T23" fmla="*/ 880 h 952"/>
                <a:gd name="T24" fmla="*/ 80 w 184"/>
                <a:gd name="T25" fmla="*/ 868 h 952"/>
                <a:gd name="T26" fmla="*/ 112 w 184"/>
                <a:gd name="T27" fmla="*/ 859 h 952"/>
                <a:gd name="T28" fmla="*/ 80 w 184"/>
                <a:gd name="T29" fmla="*/ 850 h 952"/>
                <a:gd name="T30" fmla="*/ 80 w 184"/>
                <a:gd name="T31" fmla="*/ 868 h 952"/>
                <a:gd name="T32" fmla="*/ 101 w 184"/>
                <a:gd name="T33" fmla="*/ 847 h 952"/>
                <a:gd name="T34" fmla="*/ 101 w 184"/>
                <a:gd name="T35" fmla="*/ 830 h 952"/>
                <a:gd name="T36" fmla="*/ 70 w 184"/>
                <a:gd name="T37" fmla="*/ 838 h 952"/>
                <a:gd name="T38" fmla="*/ 80 w 184"/>
                <a:gd name="T39" fmla="*/ 826 h 952"/>
                <a:gd name="T40" fmla="*/ 112 w 184"/>
                <a:gd name="T41" fmla="*/ 818 h 952"/>
                <a:gd name="T42" fmla="*/ 80 w 184"/>
                <a:gd name="T43" fmla="*/ 809 h 952"/>
                <a:gd name="T44" fmla="*/ 80 w 184"/>
                <a:gd name="T45" fmla="*/ 826 h 952"/>
                <a:gd name="T46" fmla="*/ 101 w 184"/>
                <a:gd name="T47" fmla="*/ 806 h 952"/>
                <a:gd name="T48" fmla="*/ 101 w 184"/>
                <a:gd name="T49" fmla="*/ 788 h 952"/>
                <a:gd name="T50" fmla="*/ 70 w 184"/>
                <a:gd name="T51" fmla="*/ 797 h 952"/>
                <a:gd name="T52" fmla="*/ 80 w 184"/>
                <a:gd name="T53" fmla="*/ 785 h 952"/>
                <a:gd name="T54" fmla="*/ 112 w 184"/>
                <a:gd name="T55" fmla="*/ 776 h 952"/>
                <a:gd name="T56" fmla="*/ 80 w 184"/>
                <a:gd name="T57" fmla="*/ 767 h 952"/>
                <a:gd name="T58" fmla="*/ 80 w 184"/>
                <a:gd name="T59" fmla="*/ 785 h 952"/>
                <a:gd name="T60" fmla="*/ 101 w 184"/>
                <a:gd name="T61" fmla="*/ 764 h 952"/>
                <a:gd name="T62" fmla="*/ 101 w 184"/>
                <a:gd name="T63" fmla="*/ 747 h 952"/>
                <a:gd name="T64" fmla="*/ 70 w 184"/>
                <a:gd name="T65" fmla="*/ 755 h 952"/>
                <a:gd name="T66" fmla="*/ 1 w 184"/>
                <a:gd name="T67" fmla="*/ 750 h 952"/>
                <a:gd name="T68" fmla="*/ 49 w 184"/>
                <a:gd name="T69" fmla="*/ 742 h 952"/>
                <a:gd name="T70" fmla="*/ 83 w 184"/>
                <a:gd name="T71" fmla="*/ 742 h 952"/>
                <a:gd name="T72" fmla="*/ 101 w 184"/>
                <a:gd name="T73" fmla="*/ 743 h 952"/>
                <a:gd name="T74" fmla="*/ 135 w 184"/>
                <a:gd name="T75" fmla="*/ 741 h 952"/>
                <a:gd name="T76" fmla="*/ 183 w 184"/>
                <a:gd name="T77" fmla="*/ 750 h 952"/>
                <a:gd name="T78" fmla="*/ 151 w 184"/>
                <a:gd name="T79" fmla="*/ 729 h 952"/>
                <a:gd name="T80" fmla="*/ 126 w 184"/>
                <a:gd name="T81" fmla="*/ 128 h 952"/>
                <a:gd name="T82" fmla="*/ 92 w 184"/>
                <a:gd name="T83" fmla="*/ 1 h 952"/>
                <a:gd name="T84" fmla="*/ 59 w 184"/>
                <a:gd name="T85" fmla="*/ 128 h 952"/>
                <a:gd name="T86" fmla="*/ 33 w 184"/>
                <a:gd name="T87" fmla="*/ 730 h 952"/>
                <a:gd name="T88" fmla="*/ 1 w 184"/>
                <a:gd name="T89" fmla="*/ 75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4" h="952">
                  <a:moveTo>
                    <a:pt x="128" y="929"/>
                  </a:moveTo>
                  <a:cubicBezTo>
                    <a:pt x="128" y="919"/>
                    <a:pt x="121" y="911"/>
                    <a:pt x="111" y="911"/>
                  </a:cubicBezTo>
                  <a:cubicBezTo>
                    <a:pt x="74" y="911"/>
                    <a:pt x="74" y="911"/>
                    <a:pt x="74" y="911"/>
                  </a:cubicBezTo>
                  <a:cubicBezTo>
                    <a:pt x="64" y="911"/>
                    <a:pt x="56" y="919"/>
                    <a:pt x="56" y="929"/>
                  </a:cubicBezTo>
                  <a:cubicBezTo>
                    <a:pt x="56" y="938"/>
                    <a:pt x="64" y="946"/>
                    <a:pt x="74" y="946"/>
                  </a:cubicBezTo>
                  <a:cubicBezTo>
                    <a:pt x="64" y="946"/>
                    <a:pt x="56" y="947"/>
                    <a:pt x="56" y="949"/>
                  </a:cubicBezTo>
                  <a:cubicBezTo>
                    <a:pt x="56" y="950"/>
                    <a:pt x="64" y="952"/>
                    <a:pt x="74" y="952"/>
                  </a:cubicBezTo>
                  <a:cubicBezTo>
                    <a:pt x="111" y="952"/>
                    <a:pt x="111" y="952"/>
                    <a:pt x="111" y="952"/>
                  </a:cubicBezTo>
                  <a:cubicBezTo>
                    <a:pt x="121" y="952"/>
                    <a:pt x="128" y="950"/>
                    <a:pt x="128" y="949"/>
                  </a:cubicBezTo>
                  <a:cubicBezTo>
                    <a:pt x="128" y="947"/>
                    <a:pt x="121" y="946"/>
                    <a:pt x="111" y="946"/>
                  </a:cubicBezTo>
                  <a:cubicBezTo>
                    <a:pt x="121" y="946"/>
                    <a:pt x="128" y="938"/>
                    <a:pt x="128" y="929"/>
                  </a:cubicBezTo>
                  <a:close/>
                  <a:moveTo>
                    <a:pt x="80" y="909"/>
                  </a:moveTo>
                  <a:cubicBezTo>
                    <a:pt x="101" y="909"/>
                    <a:pt x="101" y="909"/>
                    <a:pt x="101" y="909"/>
                  </a:cubicBezTo>
                  <a:cubicBezTo>
                    <a:pt x="107" y="909"/>
                    <a:pt x="112" y="905"/>
                    <a:pt x="112" y="900"/>
                  </a:cubicBezTo>
                  <a:cubicBezTo>
                    <a:pt x="112" y="896"/>
                    <a:pt x="107" y="891"/>
                    <a:pt x="101" y="891"/>
                  </a:cubicBezTo>
                  <a:cubicBezTo>
                    <a:pt x="80" y="891"/>
                    <a:pt x="80" y="891"/>
                    <a:pt x="80" y="891"/>
                  </a:cubicBezTo>
                  <a:cubicBezTo>
                    <a:pt x="75" y="891"/>
                    <a:pt x="70" y="896"/>
                    <a:pt x="70" y="900"/>
                  </a:cubicBezTo>
                  <a:cubicBezTo>
                    <a:pt x="70" y="905"/>
                    <a:pt x="75" y="909"/>
                    <a:pt x="80" y="909"/>
                  </a:cubicBezTo>
                  <a:close/>
                  <a:moveTo>
                    <a:pt x="80" y="889"/>
                  </a:moveTo>
                  <a:cubicBezTo>
                    <a:pt x="101" y="889"/>
                    <a:pt x="101" y="889"/>
                    <a:pt x="101" y="889"/>
                  </a:cubicBezTo>
                  <a:cubicBezTo>
                    <a:pt x="107" y="889"/>
                    <a:pt x="112" y="884"/>
                    <a:pt x="112" y="880"/>
                  </a:cubicBezTo>
                  <a:cubicBezTo>
                    <a:pt x="112" y="875"/>
                    <a:pt x="107" y="871"/>
                    <a:pt x="101" y="871"/>
                  </a:cubicBezTo>
                  <a:cubicBezTo>
                    <a:pt x="80" y="871"/>
                    <a:pt x="80" y="871"/>
                    <a:pt x="80" y="871"/>
                  </a:cubicBezTo>
                  <a:cubicBezTo>
                    <a:pt x="75" y="871"/>
                    <a:pt x="70" y="875"/>
                    <a:pt x="70" y="880"/>
                  </a:cubicBezTo>
                  <a:cubicBezTo>
                    <a:pt x="70" y="884"/>
                    <a:pt x="75" y="889"/>
                    <a:pt x="80" y="889"/>
                  </a:cubicBezTo>
                  <a:close/>
                  <a:moveTo>
                    <a:pt x="80" y="868"/>
                  </a:moveTo>
                  <a:cubicBezTo>
                    <a:pt x="101" y="868"/>
                    <a:pt x="101" y="868"/>
                    <a:pt x="101" y="868"/>
                  </a:cubicBezTo>
                  <a:cubicBezTo>
                    <a:pt x="107" y="868"/>
                    <a:pt x="112" y="864"/>
                    <a:pt x="112" y="859"/>
                  </a:cubicBezTo>
                  <a:cubicBezTo>
                    <a:pt x="112" y="854"/>
                    <a:pt x="107" y="850"/>
                    <a:pt x="101" y="850"/>
                  </a:cubicBezTo>
                  <a:cubicBezTo>
                    <a:pt x="80" y="850"/>
                    <a:pt x="80" y="850"/>
                    <a:pt x="80" y="850"/>
                  </a:cubicBezTo>
                  <a:cubicBezTo>
                    <a:pt x="75" y="850"/>
                    <a:pt x="70" y="854"/>
                    <a:pt x="70" y="859"/>
                  </a:cubicBezTo>
                  <a:cubicBezTo>
                    <a:pt x="70" y="864"/>
                    <a:pt x="75" y="868"/>
                    <a:pt x="80" y="868"/>
                  </a:cubicBezTo>
                  <a:close/>
                  <a:moveTo>
                    <a:pt x="80" y="847"/>
                  </a:moveTo>
                  <a:cubicBezTo>
                    <a:pt x="101" y="847"/>
                    <a:pt x="101" y="847"/>
                    <a:pt x="101" y="847"/>
                  </a:cubicBezTo>
                  <a:cubicBezTo>
                    <a:pt x="107" y="847"/>
                    <a:pt x="112" y="843"/>
                    <a:pt x="112" y="838"/>
                  </a:cubicBezTo>
                  <a:cubicBezTo>
                    <a:pt x="112" y="833"/>
                    <a:pt x="107" y="830"/>
                    <a:pt x="101" y="830"/>
                  </a:cubicBezTo>
                  <a:cubicBezTo>
                    <a:pt x="80" y="830"/>
                    <a:pt x="80" y="830"/>
                    <a:pt x="80" y="830"/>
                  </a:cubicBezTo>
                  <a:cubicBezTo>
                    <a:pt x="75" y="830"/>
                    <a:pt x="70" y="833"/>
                    <a:pt x="70" y="838"/>
                  </a:cubicBezTo>
                  <a:cubicBezTo>
                    <a:pt x="70" y="843"/>
                    <a:pt x="75" y="847"/>
                    <a:pt x="80" y="847"/>
                  </a:cubicBezTo>
                  <a:close/>
                  <a:moveTo>
                    <a:pt x="80" y="826"/>
                  </a:moveTo>
                  <a:cubicBezTo>
                    <a:pt x="101" y="826"/>
                    <a:pt x="101" y="826"/>
                    <a:pt x="101" y="826"/>
                  </a:cubicBezTo>
                  <a:cubicBezTo>
                    <a:pt x="107" y="826"/>
                    <a:pt x="112" y="823"/>
                    <a:pt x="112" y="818"/>
                  </a:cubicBezTo>
                  <a:cubicBezTo>
                    <a:pt x="112" y="813"/>
                    <a:pt x="107" y="809"/>
                    <a:pt x="101" y="809"/>
                  </a:cubicBezTo>
                  <a:cubicBezTo>
                    <a:pt x="80" y="809"/>
                    <a:pt x="80" y="809"/>
                    <a:pt x="80" y="809"/>
                  </a:cubicBezTo>
                  <a:cubicBezTo>
                    <a:pt x="75" y="809"/>
                    <a:pt x="70" y="813"/>
                    <a:pt x="70" y="818"/>
                  </a:cubicBezTo>
                  <a:cubicBezTo>
                    <a:pt x="70" y="823"/>
                    <a:pt x="75" y="826"/>
                    <a:pt x="80" y="826"/>
                  </a:cubicBezTo>
                  <a:close/>
                  <a:moveTo>
                    <a:pt x="80" y="806"/>
                  </a:moveTo>
                  <a:cubicBezTo>
                    <a:pt x="101" y="806"/>
                    <a:pt x="101" y="806"/>
                    <a:pt x="101" y="806"/>
                  </a:cubicBezTo>
                  <a:cubicBezTo>
                    <a:pt x="107" y="806"/>
                    <a:pt x="112" y="802"/>
                    <a:pt x="112" y="797"/>
                  </a:cubicBezTo>
                  <a:cubicBezTo>
                    <a:pt x="112" y="792"/>
                    <a:pt x="107" y="788"/>
                    <a:pt x="101" y="788"/>
                  </a:cubicBezTo>
                  <a:cubicBezTo>
                    <a:pt x="80" y="788"/>
                    <a:pt x="80" y="788"/>
                    <a:pt x="80" y="788"/>
                  </a:cubicBezTo>
                  <a:cubicBezTo>
                    <a:pt x="75" y="788"/>
                    <a:pt x="70" y="792"/>
                    <a:pt x="70" y="797"/>
                  </a:cubicBezTo>
                  <a:cubicBezTo>
                    <a:pt x="70" y="802"/>
                    <a:pt x="75" y="806"/>
                    <a:pt x="80" y="806"/>
                  </a:cubicBezTo>
                  <a:close/>
                  <a:moveTo>
                    <a:pt x="80" y="785"/>
                  </a:moveTo>
                  <a:cubicBezTo>
                    <a:pt x="101" y="785"/>
                    <a:pt x="101" y="785"/>
                    <a:pt x="101" y="785"/>
                  </a:cubicBezTo>
                  <a:cubicBezTo>
                    <a:pt x="107" y="785"/>
                    <a:pt x="112" y="781"/>
                    <a:pt x="112" y="776"/>
                  </a:cubicBezTo>
                  <a:cubicBezTo>
                    <a:pt x="112" y="772"/>
                    <a:pt x="107" y="767"/>
                    <a:pt x="101" y="767"/>
                  </a:cubicBezTo>
                  <a:cubicBezTo>
                    <a:pt x="80" y="767"/>
                    <a:pt x="80" y="767"/>
                    <a:pt x="80" y="767"/>
                  </a:cubicBezTo>
                  <a:cubicBezTo>
                    <a:pt x="75" y="767"/>
                    <a:pt x="70" y="772"/>
                    <a:pt x="70" y="776"/>
                  </a:cubicBezTo>
                  <a:cubicBezTo>
                    <a:pt x="70" y="781"/>
                    <a:pt x="75" y="785"/>
                    <a:pt x="80" y="785"/>
                  </a:cubicBezTo>
                  <a:close/>
                  <a:moveTo>
                    <a:pt x="80" y="764"/>
                  </a:moveTo>
                  <a:cubicBezTo>
                    <a:pt x="101" y="764"/>
                    <a:pt x="101" y="764"/>
                    <a:pt x="101" y="764"/>
                  </a:cubicBezTo>
                  <a:cubicBezTo>
                    <a:pt x="107" y="764"/>
                    <a:pt x="112" y="760"/>
                    <a:pt x="112" y="755"/>
                  </a:cubicBezTo>
                  <a:cubicBezTo>
                    <a:pt x="112" y="751"/>
                    <a:pt x="107" y="747"/>
                    <a:pt x="101" y="747"/>
                  </a:cubicBezTo>
                  <a:cubicBezTo>
                    <a:pt x="80" y="747"/>
                    <a:pt x="80" y="747"/>
                    <a:pt x="80" y="747"/>
                  </a:cubicBezTo>
                  <a:cubicBezTo>
                    <a:pt x="75" y="747"/>
                    <a:pt x="70" y="751"/>
                    <a:pt x="70" y="755"/>
                  </a:cubicBezTo>
                  <a:cubicBezTo>
                    <a:pt x="70" y="760"/>
                    <a:pt x="75" y="764"/>
                    <a:pt x="80" y="764"/>
                  </a:cubicBezTo>
                  <a:close/>
                  <a:moveTo>
                    <a:pt x="1" y="750"/>
                  </a:moveTo>
                  <a:cubicBezTo>
                    <a:pt x="12" y="747"/>
                    <a:pt x="23" y="745"/>
                    <a:pt x="34" y="744"/>
                  </a:cubicBezTo>
                  <a:cubicBezTo>
                    <a:pt x="39" y="743"/>
                    <a:pt x="44" y="742"/>
                    <a:pt x="49" y="742"/>
                  </a:cubicBezTo>
                  <a:cubicBezTo>
                    <a:pt x="49" y="749"/>
                    <a:pt x="49" y="749"/>
                    <a:pt x="49" y="749"/>
                  </a:cubicBezTo>
                  <a:cubicBezTo>
                    <a:pt x="60" y="746"/>
                    <a:pt x="72" y="744"/>
                    <a:pt x="83" y="742"/>
                  </a:cubicBezTo>
                  <a:cubicBezTo>
                    <a:pt x="85" y="742"/>
                    <a:pt x="86" y="742"/>
                    <a:pt x="88" y="742"/>
                  </a:cubicBezTo>
                  <a:cubicBezTo>
                    <a:pt x="93" y="742"/>
                    <a:pt x="97" y="743"/>
                    <a:pt x="101" y="743"/>
                  </a:cubicBezTo>
                  <a:cubicBezTo>
                    <a:pt x="112" y="745"/>
                    <a:pt x="124" y="747"/>
                    <a:pt x="135" y="750"/>
                  </a:cubicBezTo>
                  <a:cubicBezTo>
                    <a:pt x="135" y="741"/>
                    <a:pt x="135" y="741"/>
                    <a:pt x="135" y="741"/>
                  </a:cubicBezTo>
                  <a:cubicBezTo>
                    <a:pt x="140" y="742"/>
                    <a:pt x="145" y="742"/>
                    <a:pt x="150" y="743"/>
                  </a:cubicBezTo>
                  <a:cubicBezTo>
                    <a:pt x="161" y="744"/>
                    <a:pt x="172" y="747"/>
                    <a:pt x="183" y="750"/>
                  </a:cubicBezTo>
                  <a:cubicBezTo>
                    <a:pt x="184" y="745"/>
                    <a:pt x="184" y="740"/>
                    <a:pt x="184" y="736"/>
                  </a:cubicBezTo>
                  <a:cubicBezTo>
                    <a:pt x="173" y="733"/>
                    <a:pt x="162" y="730"/>
                    <a:pt x="151" y="729"/>
                  </a:cubicBezTo>
                  <a:cubicBezTo>
                    <a:pt x="143" y="728"/>
                    <a:pt x="134" y="727"/>
                    <a:pt x="126" y="727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727"/>
                    <a:pt x="59" y="727"/>
                    <a:pt x="59" y="727"/>
                  </a:cubicBezTo>
                  <a:cubicBezTo>
                    <a:pt x="50" y="728"/>
                    <a:pt x="42" y="728"/>
                    <a:pt x="33" y="730"/>
                  </a:cubicBezTo>
                  <a:cubicBezTo>
                    <a:pt x="22" y="731"/>
                    <a:pt x="11" y="734"/>
                    <a:pt x="0" y="736"/>
                  </a:cubicBezTo>
                  <a:cubicBezTo>
                    <a:pt x="0" y="741"/>
                    <a:pt x="1" y="746"/>
                    <a:pt x="1" y="7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3078" grpId="0"/>
      <p:bldP spid="17" grpId="0" animBg="1"/>
      <p:bldP spid="13" grpId="0"/>
      <p:bldP spid="19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 rot="533366">
            <a:off x="-120479" y="3795193"/>
            <a:ext cx="5478248" cy="1371600"/>
          </a:xfrm>
          <a:custGeom>
            <a:avLst/>
            <a:gdLst>
              <a:gd name="connsiteX0" fmla="*/ 0 w 5478248"/>
              <a:gd name="connsiteY0" fmla="*/ 119055 h 1371600"/>
              <a:gd name="connsiteX1" fmla="*/ 142465 w 5478248"/>
              <a:gd name="connsiteY1" fmla="*/ 99286 h 1371600"/>
              <a:gd name="connsiteX2" fmla="*/ 596764 w 5478248"/>
              <a:gd name="connsiteY2" fmla="*/ 53894 h 1371600"/>
              <a:gd name="connsiteX3" fmla="*/ 1964481 w 5478248"/>
              <a:gd name="connsiteY3" fmla="*/ 0 h 1371600"/>
              <a:gd name="connsiteX4" fmla="*/ 5478248 w 5478248"/>
              <a:gd name="connsiteY4" fmla="*/ 685800 h 1371600"/>
              <a:gd name="connsiteX5" fmla="*/ 5234522 w 5478248"/>
              <a:gd name="connsiteY5" fmla="*/ 937266 h 1371600"/>
              <a:gd name="connsiteX6" fmla="*/ 5153045 w 5478248"/>
              <a:gd name="connsiteY6" fmla="*/ 973622 h 1371600"/>
              <a:gd name="connsiteX7" fmla="*/ 3665116 w 5478248"/>
              <a:gd name="connsiteY7" fmla="*/ 1206345 h 1371600"/>
              <a:gd name="connsiteX8" fmla="*/ 2106806 w 5478248"/>
              <a:gd name="connsiteY8" fmla="*/ 1370197 h 1371600"/>
              <a:gd name="connsiteX9" fmla="*/ 1964481 w 5478248"/>
              <a:gd name="connsiteY9" fmla="*/ 1371600 h 1371600"/>
              <a:gd name="connsiteX10" fmla="*/ 289611 w 5478248"/>
              <a:gd name="connsiteY10" fmla="*/ 1288827 h 1371600"/>
              <a:gd name="connsiteX11" fmla="*/ 180946 w 5478248"/>
              <a:gd name="connsiteY11" fmla="*/ 127594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8248" h="1371600">
                <a:moveTo>
                  <a:pt x="0" y="119055"/>
                </a:moveTo>
                <a:lnTo>
                  <a:pt x="142465" y="99286"/>
                </a:lnTo>
                <a:cubicBezTo>
                  <a:pt x="287357" y="82103"/>
                  <a:pt x="439121" y="66908"/>
                  <a:pt x="596764" y="53894"/>
                </a:cubicBezTo>
                <a:cubicBezTo>
                  <a:pt x="1017145" y="19190"/>
                  <a:pt x="1479332" y="0"/>
                  <a:pt x="1964481" y="0"/>
                </a:cubicBezTo>
                <a:cubicBezTo>
                  <a:pt x="3905081" y="0"/>
                  <a:pt x="5478248" y="307043"/>
                  <a:pt x="5478248" y="685800"/>
                </a:cubicBezTo>
                <a:cubicBezTo>
                  <a:pt x="5478248" y="774571"/>
                  <a:pt x="5391831" y="859403"/>
                  <a:pt x="5234522" y="937266"/>
                </a:cubicBezTo>
                <a:lnTo>
                  <a:pt x="5153045" y="973622"/>
                </a:lnTo>
                <a:lnTo>
                  <a:pt x="3665116" y="1206345"/>
                </a:lnTo>
                <a:lnTo>
                  <a:pt x="2106806" y="1370197"/>
                </a:lnTo>
                <a:lnTo>
                  <a:pt x="1964481" y="1371600"/>
                </a:lnTo>
                <a:cubicBezTo>
                  <a:pt x="1358044" y="1371600"/>
                  <a:pt x="787488" y="1341615"/>
                  <a:pt x="289611" y="1288827"/>
                </a:cubicBezTo>
                <a:lnTo>
                  <a:pt x="180946" y="1275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13"/>
          <p:cNvSpPr/>
          <p:nvPr/>
        </p:nvSpPr>
        <p:spPr>
          <a:xfrm flipH="1">
            <a:off x="152400" y="3565726"/>
            <a:ext cx="8991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3562351"/>
            <a:ext cx="7848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638800" y="3404473"/>
            <a:ext cx="2012921" cy="717570"/>
            <a:chOff x="4369629" y="3430350"/>
            <a:chExt cx="2012921" cy="717570"/>
          </a:xfrm>
        </p:grpSpPr>
        <p:sp>
          <p:nvSpPr>
            <p:cNvPr id="25" name="五角星 24"/>
            <p:cNvSpPr/>
            <p:nvPr/>
          </p:nvSpPr>
          <p:spPr>
            <a:xfrm rot="20171176">
              <a:off x="6231719" y="3784703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五角星 32"/>
            <p:cNvSpPr/>
            <p:nvPr/>
          </p:nvSpPr>
          <p:spPr>
            <a:xfrm rot="20171176">
              <a:off x="5079125" y="3784624"/>
              <a:ext cx="280907" cy="280907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五角星 33"/>
            <p:cNvSpPr/>
            <p:nvPr/>
          </p:nvSpPr>
          <p:spPr>
            <a:xfrm rot="20171176">
              <a:off x="5452262" y="3472180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五角星 34"/>
            <p:cNvSpPr/>
            <p:nvPr/>
          </p:nvSpPr>
          <p:spPr>
            <a:xfrm rot="20171176">
              <a:off x="4369629" y="3430350"/>
              <a:ext cx="164635" cy="164635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五角星 35"/>
            <p:cNvSpPr/>
            <p:nvPr/>
          </p:nvSpPr>
          <p:spPr>
            <a:xfrm rot="20171176">
              <a:off x="4490155" y="3997089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990601" y="819150"/>
            <a:ext cx="74676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chemeClr val="accent2"/>
                </a:solidFill>
                <a:ea typeface="微软雅黑" panose="020B0503020204020204" pitchFamily="34" charset="-122"/>
              </a:rPr>
              <a:t>同学们</a:t>
            </a:r>
            <a:r>
              <a:rPr lang="zh-CN" altLang="en-US" sz="2400" b="1" dirty="0">
                <a:solidFill>
                  <a:schemeClr val="accent2"/>
                </a:solidFill>
                <a:ea typeface="微软雅黑" panose="020B0503020204020204" pitchFamily="34" charset="-122"/>
              </a:rPr>
              <a:t>：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chemeClr val="bg1"/>
                </a:solidFill>
                <a:latin typeface="+mn-ea"/>
              </a:rPr>
              <a:t>当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你</a:t>
            </a:r>
            <a:r>
              <a:rPr lang="zh-CN" altLang="zh-CN" sz="1400" dirty="0">
                <a:solidFill>
                  <a:schemeClr val="bg1"/>
                </a:solidFill>
                <a:latin typeface="+mn-ea"/>
              </a:rPr>
              <a:t>看到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“邪教”两个字，大家会想到些什么呢？那到底什么是邪教呢？今天我们的课就从一个关于“法轮功”组织的故事讲起。 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2001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年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1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23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日，这天是农历除夕，正当千家万户忙着挂灯笼、贴春联，欢欢喜喜迎接新世纪第一个春节的时候，几名“法轮功”痴迷者却在李洪志“升天圆满”妖言的蛊惑下，在北京天安门广场制造了一起骇人听闻的自焚事件</a:t>
            </a:r>
            <a:r>
              <a:rPr lang="zh-CN" altLang="en-US" sz="1400" dirty="0" smtClean="0">
                <a:solidFill>
                  <a:schemeClr val="bg1"/>
                </a:solidFill>
                <a:latin typeface="+mn-ea"/>
              </a:rPr>
              <a:t>。这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其中有一个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来自河南省开封市苹果园小学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5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年级的学生刘思影，这个小朋友从小多才多艺，</a:t>
            </a:r>
            <a:r>
              <a:rPr lang="zh-CN" altLang="en-US" sz="1400" dirty="0" smtClean="0">
                <a:solidFill>
                  <a:schemeClr val="bg1"/>
                </a:solidFill>
                <a:latin typeface="+mn-ea"/>
              </a:rPr>
              <a:t>聪</a:t>
            </a:r>
            <a:endParaRPr lang="en-US" altLang="zh-CN" sz="1400" dirty="0" smtClean="0">
              <a:solidFill>
                <a:schemeClr val="bg1"/>
              </a:solidFill>
              <a:latin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chemeClr val="bg1"/>
                </a:solidFill>
                <a:latin typeface="+mn-ea"/>
              </a:rPr>
              <a:t>明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活泼，她的学习成绩在班里总是名列前茅</a:t>
            </a:r>
            <a:r>
              <a:rPr lang="zh-CN" altLang="en-US" sz="1400" dirty="0" smtClean="0">
                <a:solidFill>
                  <a:schemeClr val="bg1"/>
                </a:solidFill>
                <a:latin typeface="+mn-ea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14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 rot="533366">
            <a:off x="-120479" y="3795193"/>
            <a:ext cx="5478248" cy="1371600"/>
          </a:xfrm>
          <a:custGeom>
            <a:avLst/>
            <a:gdLst>
              <a:gd name="connsiteX0" fmla="*/ 0 w 5478248"/>
              <a:gd name="connsiteY0" fmla="*/ 119055 h 1371600"/>
              <a:gd name="connsiteX1" fmla="*/ 142465 w 5478248"/>
              <a:gd name="connsiteY1" fmla="*/ 99286 h 1371600"/>
              <a:gd name="connsiteX2" fmla="*/ 596764 w 5478248"/>
              <a:gd name="connsiteY2" fmla="*/ 53894 h 1371600"/>
              <a:gd name="connsiteX3" fmla="*/ 1964481 w 5478248"/>
              <a:gd name="connsiteY3" fmla="*/ 0 h 1371600"/>
              <a:gd name="connsiteX4" fmla="*/ 5478248 w 5478248"/>
              <a:gd name="connsiteY4" fmla="*/ 685800 h 1371600"/>
              <a:gd name="connsiteX5" fmla="*/ 5234522 w 5478248"/>
              <a:gd name="connsiteY5" fmla="*/ 937266 h 1371600"/>
              <a:gd name="connsiteX6" fmla="*/ 5153045 w 5478248"/>
              <a:gd name="connsiteY6" fmla="*/ 973622 h 1371600"/>
              <a:gd name="connsiteX7" fmla="*/ 3665116 w 5478248"/>
              <a:gd name="connsiteY7" fmla="*/ 1206345 h 1371600"/>
              <a:gd name="connsiteX8" fmla="*/ 2106806 w 5478248"/>
              <a:gd name="connsiteY8" fmla="*/ 1370197 h 1371600"/>
              <a:gd name="connsiteX9" fmla="*/ 1964481 w 5478248"/>
              <a:gd name="connsiteY9" fmla="*/ 1371600 h 1371600"/>
              <a:gd name="connsiteX10" fmla="*/ 289611 w 5478248"/>
              <a:gd name="connsiteY10" fmla="*/ 1288827 h 1371600"/>
              <a:gd name="connsiteX11" fmla="*/ 180946 w 5478248"/>
              <a:gd name="connsiteY11" fmla="*/ 127594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8248" h="1371600">
                <a:moveTo>
                  <a:pt x="0" y="119055"/>
                </a:moveTo>
                <a:lnTo>
                  <a:pt x="142465" y="99286"/>
                </a:lnTo>
                <a:cubicBezTo>
                  <a:pt x="287357" y="82103"/>
                  <a:pt x="439121" y="66908"/>
                  <a:pt x="596764" y="53894"/>
                </a:cubicBezTo>
                <a:cubicBezTo>
                  <a:pt x="1017145" y="19190"/>
                  <a:pt x="1479332" y="0"/>
                  <a:pt x="1964481" y="0"/>
                </a:cubicBezTo>
                <a:cubicBezTo>
                  <a:pt x="3905081" y="0"/>
                  <a:pt x="5478248" y="307043"/>
                  <a:pt x="5478248" y="685800"/>
                </a:cubicBezTo>
                <a:cubicBezTo>
                  <a:pt x="5478248" y="774571"/>
                  <a:pt x="5391831" y="859403"/>
                  <a:pt x="5234522" y="937266"/>
                </a:cubicBezTo>
                <a:lnTo>
                  <a:pt x="5153045" y="973622"/>
                </a:lnTo>
                <a:lnTo>
                  <a:pt x="3665116" y="1206345"/>
                </a:lnTo>
                <a:lnTo>
                  <a:pt x="2106806" y="1370197"/>
                </a:lnTo>
                <a:lnTo>
                  <a:pt x="1964481" y="1371600"/>
                </a:lnTo>
                <a:cubicBezTo>
                  <a:pt x="1358044" y="1371600"/>
                  <a:pt x="787488" y="1341615"/>
                  <a:pt x="289611" y="1288827"/>
                </a:cubicBezTo>
                <a:lnTo>
                  <a:pt x="180946" y="1275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13"/>
          <p:cNvSpPr/>
          <p:nvPr/>
        </p:nvSpPr>
        <p:spPr>
          <a:xfrm flipH="1">
            <a:off x="152400" y="3565726"/>
            <a:ext cx="8991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3562351"/>
            <a:ext cx="7848600" cy="1581150"/>
          </a:xfrm>
          <a:custGeom>
            <a:avLst/>
            <a:gdLst>
              <a:gd name="connsiteX0" fmla="*/ 0 w 6324600"/>
              <a:gd name="connsiteY0" fmla="*/ 1581150 h 1581150"/>
              <a:gd name="connsiteX1" fmla="*/ 0 w 6324600"/>
              <a:gd name="connsiteY1" fmla="*/ 0 h 1581150"/>
              <a:gd name="connsiteX2" fmla="*/ 6324600 w 6324600"/>
              <a:gd name="connsiteY2" fmla="*/ 1581150 h 1581150"/>
              <a:gd name="connsiteX3" fmla="*/ 0 w 6324600"/>
              <a:gd name="connsiteY3" fmla="*/ 1581150 h 1581150"/>
              <a:gd name="connsiteX0-1" fmla="*/ 0 w 6324600"/>
              <a:gd name="connsiteY0-2" fmla="*/ 1581150 h 1581150"/>
              <a:gd name="connsiteX1-3" fmla="*/ 0 w 6324600"/>
              <a:gd name="connsiteY1-4" fmla="*/ 0 h 1581150"/>
              <a:gd name="connsiteX2-5" fmla="*/ 2472267 w 6324600"/>
              <a:gd name="connsiteY2-6" fmla="*/ 806450 h 1581150"/>
              <a:gd name="connsiteX3-7" fmla="*/ 6324600 w 6324600"/>
              <a:gd name="connsiteY3-8" fmla="*/ 1581150 h 1581150"/>
              <a:gd name="connsiteX4" fmla="*/ 0 w 6324600"/>
              <a:gd name="connsiteY4" fmla="*/ 1581150 h 1581150"/>
              <a:gd name="connsiteX0-9" fmla="*/ 0 w 6324600"/>
              <a:gd name="connsiteY0-10" fmla="*/ 1597348 h 1597348"/>
              <a:gd name="connsiteX1-11" fmla="*/ 0 w 6324600"/>
              <a:gd name="connsiteY1-12" fmla="*/ 16198 h 1597348"/>
              <a:gd name="connsiteX2-13" fmla="*/ 2472267 w 6324600"/>
              <a:gd name="connsiteY2-14" fmla="*/ 822648 h 1597348"/>
              <a:gd name="connsiteX3-15" fmla="*/ 6324600 w 6324600"/>
              <a:gd name="connsiteY3-16" fmla="*/ 1597348 h 1597348"/>
              <a:gd name="connsiteX4-17" fmla="*/ 0 w 6324600"/>
              <a:gd name="connsiteY4-18" fmla="*/ 1597348 h 1597348"/>
              <a:gd name="connsiteX0-19" fmla="*/ 0 w 6324600"/>
              <a:gd name="connsiteY0-20" fmla="*/ 1591017 h 1591017"/>
              <a:gd name="connsiteX1-21" fmla="*/ 0 w 6324600"/>
              <a:gd name="connsiteY1-22" fmla="*/ 9867 h 1591017"/>
              <a:gd name="connsiteX2-23" fmla="*/ 2472267 w 6324600"/>
              <a:gd name="connsiteY2-24" fmla="*/ 816317 h 1591017"/>
              <a:gd name="connsiteX3-25" fmla="*/ 6324600 w 6324600"/>
              <a:gd name="connsiteY3-26" fmla="*/ 1591017 h 1591017"/>
              <a:gd name="connsiteX4-27" fmla="*/ 0 w 6324600"/>
              <a:gd name="connsiteY4-28" fmla="*/ 1591017 h 1591017"/>
              <a:gd name="connsiteX0-29" fmla="*/ 0 w 6324600"/>
              <a:gd name="connsiteY0-30" fmla="*/ 1592370 h 1592370"/>
              <a:gd name="connsiteX1-31" fmla="*/ 0 w 6324600"/>
              <a:gd name="connsiteY1-32" fmla="*/ 11220 h 1592370"/>
              <a:gd name="connsiteX2-33" fmla="*/ 3039533 w 6324600"/>
              <a:gd name="connsiteY2-34" fmla="*/ 665270 h 1592370"/>
              <a:gd name="connsiteX3-35" fmla="*/ 6324600 w 6324600"/>
              <a:gd name="connsiteY3-36" fmla="*/ 1592370 h 1592370"/>
              <a:gd name="connsiteX4-37" fmla="*/ 0 w 6324600"/>
              <a:gd name="connsiteY4-38" fmla="*/ 1592370 h 1592370"/>
              <a:gd name="connsiteX0-39" fmla="*/ 0 w 6324600"/>
              <a:gd name="connsiteY0-40" fmla="*/ 1589699 h 1589699"/>
              <a:gd name="connsiteX1-41" fmla="*/ 0 w 6324600"/>
              <a:gd name="connsiteY1-42" fmla="*/ 8549 h 1589699"/>
              <a:gd name="connsiteX2-43" fmla="*/ 2286000 w 6324600"/>
              <a:gd name="connsiteY2-44" fmla="*/ 1009733 h 1589699"/>
              <a:gd name="connsiteX3-45" fmla="*/ 6324600 w 6324600"/>
              <a:gd name="connsiteY3-46" fmla="*/ 1589699 h 1589699"/>
              <a:gd name="connsiteX4-47" fmla="*/ 0 w 6324600"/>
              <a:gd name="connsiteY4-48" fmla="*/ 1589699 h 1589699"/>
              <a:gd name="connsiteX0-49" fmla="*/ 0 w 6324600"/>
              <a:gd name="connsiteY0-50" fmla="*/ 1589230 h 1589230"/>
              <a:gd name="connsiteX1-51" fmla="*/ 0 w 6324600"/>
              <a:gd name="connsiteY1-52" fmla="*/ 8080 h 1589230"/>
              <a:gd name="connsiteX2-53" fmla="*/ 2218267 w 6324600"/>
              <a:gd name="connsiteY2-54" fmla="*/ 1093931 h 1589230"/>
              <a:gd name="connsiteX3-55" fmla="*/ 6324600 w 6324600"/>
              <a:gd name="connsiteY3-56" fmla="*/ 1589230 h 1589230"/>
              <a:gd name="connsiteX4-57" fmla="*/ 0 w 6324600"/>
              <a:gd name="connsiteY4-58" fmla="*/ 1589230 h 1589230"/>
              <a:gd name="connsiteX0-59" fmla="*/ 0 w 6324600"/>
              <a:gd name="connsiteY0-60" fmla="*/ 1581150 h 1581150"/>
              <a:gd name="connsiteX1-61" fmla="*/ 0 w 6324600"/>
              <a:gd name="connsiteY1-62" fmla="*/ 0 h 1581150"/>
              <a:gd name="connsiteX2-63" fmla="*/ 2218267 w 6324600"/>
              <a:gd name="connsiteY2-64" fmla="*/ 1085851 h 1581150"/>
              <a:gd name="connsiteX3-65" fmla="*/ 6324600 w 6324600"/>
              <a:gd name="connsiteY3-66" fmla="*/ 1581150 h 1581150"/>
              <a:gd name="connsiteX4-67" fmla="*/ 0 w 6324600"/>
              <a:gd name="connsiteY4-68" fmla="*/ 1581150 h 15811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324600" h="1581150">
                <a:moveTo>
                  <a:pt x="0" y="1581150"/>
                </a:moveTo>
                <a:lnTo>
                  <a:pt x="0" y="0"/>
                </a:lnTo>
                <a:cubicBezTo>
                  <a:pt x="293511" y="387350"/>
                  <a:pt x="468489" y="1335618"/>
                  <a:pt x="2218267" y="1085851"/>
                </a:cubicBezTo>
                <a:cubicBezTo>
                  <a:pt x="3968045" y="836084"/>
                  <a:pt x="5040489" y="1322917"/>
                  <a:pt x="6324600" y="1581150"/>
                </a:cubicBezTo>
                <a:lnTo>
                  <a:pt x="0" y="1581150"/>
                </a:lnTo>
                <a:close/>
              </a:path>
            </a:pathLst>
          </a:custGeom>
          <a:solidFill>
            <a:srgbClr val="30A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087850" y="3294519"/>
            <a:ext cx="2012921" cy="717570"/>
            <a:chOff x="4369629" y="3430350"/>
            <a:chExt cx="2012921" cy="717570"/>
          </a:xfrm>
        </p:grpSpPr>
        <p:sp>
          <p:nvSpPr>
            <p:cNvPr id="25" name="五角星 24"/>
            <p:cNvSpPr/>
            <p:nvPr/>
          </p:nvSpPr>
          <p:spPr>
            <a:xfrm rot="20171176">
              <a:off x="6231719" y="3784703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五角星 32"/>
            <p:cNvSpPr/>
            <p:nvPr/>
          </p:nvSpPr>
          <p:spPr>
            <a:xfrm rot="20171176">
              <a:off x="5079125" y="3784624"/>
              <a:ext cx="280907" cy="280907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五角星 33"/>
            <p:cNvSpPr/>
            <p:nvPr/>
          </p:nvSpPr>
          <p:spPr>
            <a:xfrm rot="20171176">
              <a:off x="5452262" y="3472180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五角星 34"/>
            <p:cNvSpPr/>
            <p:nvPr/>
          </p:nvSpPr>
          <p:spPr>
            <a:xfrm rot="20171176">
              <a:off x="4369629" y="3430350"/>
              <a:ext cx="164635" cy="164635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五角星 35"/>
            <p:cNvSpPr/>
            <p:nvPr/>
          </p:nvSpPr>
          <p:spPr>
            <a:xfrm rot="20171176">
              <a:off x="4490155" y="3997089"/>
              <a:ext cx="150831" cy="150831"/>
            </a:xfrm>
            <a:prstGeom prst="star5">
              <a:avLst/>
            </a:prstGeom>
            <a:solidFill>
              <a:srgbClr val="FFD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914400" y="1047750"/>
            <a:ext cx="7162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她在学校跑步比赛中获过奖，参加演出的集体舞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幸福快车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获全校文艺汇演二等奖，她还被评为全校护牙标兵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……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，但是她的母亲刘春玲痴迷 “法轮功”，将小思影带到了天安门广场点燃身上的汽油。一把自焚邪火，让母亲刘春玲当场烧死；让刘思影全身烧伤达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40%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，后经医院全力抢救，终因伤势严重于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2001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年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17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日不幸死亡，一朵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+mn-ea"/>
              </a:rPr>
              <a:t>岁的小花就这样过早夭折。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14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5"/>
          <p:cNvSpPr txBox="1"/>
          <p:nvPr/>
        </p:nvSpPr>
        <p:spPr>
          <a:xfrm>
            <a:off x="990600" y="1380599"/>
            <a:ext cx="7162800" cy="645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ts val="225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小思影毕竟才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岁，她是妈妈的乖孩子，经常对妈妈说：“妈妈，我是你甩不掉的小尾巴。”在烧灼的痛苦中，小思影意识到“天国”的虚幻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TextBox 23"/>
          <p:cNvSpPr txBox="1"/>
          <p:nvPr/>
        </p:nvSpPr>
        <p:spPr>
          <a:xfrm>
            <a:off x="990600" y="234315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她对护士阿姨说：“妈妈骗了我。”可是她也知道，妈妈是疼她爱她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的妈妈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是真心想让她好。妈妈好不容易找到一个“好去处”，那里“到处都是金子”，她想带宝贝女儿一起去。可是这位糊涂的妈妈啊，世上哪有这样的好事！思影之可悲可叹，固然在于豆蔻年华的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早逝但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更在于她死于母亲的“愚爱”！“妈妈，疼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叔叔救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我！”这是一个孩子在火焰中无助的求救，至今听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来仍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有彻腑穿肠之痛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 flipV="1">
            <a:off x="1076847" y="2127360"/>
            <a:ext cx="687639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2266950"/>
            <a:ext cx="2057462" cy="20574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14400" y="2800350"/>
            <a:ext cx="7286625" cy="1600200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266825" y="1504950"/>
            <a:ext cx="1050246" cy="1050246"/>
            <a:chOff x="1306932" y="2600325"/>
            <a:chExt cx="1050246" cy="1050246"/>
          </a:xfrm>
          <a:solidFill>
            <a:schemeClr val="accent2"/>
          </a:solidFill>
        </p:grpSpPr>
        <p:sp>
          <p:nvSpPr>
            <p:cNvPr id="8" name="椭圆 7"/>
            <p:cNvSpPr/>
            <p:nvPr/>
          </p:nvSpPr>
          <p:spPr>
            <a:xfrm>
              <a:off x="1306932" y="2600325"/>
              <a:ext cx="1050246" cy="10502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483241" y="2925393"/>
              <a:ext cx="697627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宗教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933825" y="1504951"/>
            <a:ext cx="1138064" cy="1138064"/>
            <a:chOff x="4001492" y="2600325"/>
            <a:chExt cx="1138064" cy="1138064"/>
          </a:xfrm>
          <a:solidFill>
            <a:schemeClr val="accent2"/>
          </a:solidFill>
        </p:grpSpPr>
        <p:sp>
          <p:nvSpPr>
            <p:cNvPr id="11" name="椭圆 10"/>
            <p:cNvSpPr/>
            <p:nvPr/>
          </p:nvSpPr>
          <p:spPr>
            <a:xfrm>
              <a:off x="4001492" y="2600325"/>
              <a:ext cx="1138064" cy="11380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221710" y="2925392"/>
              <a:ext cx="697627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文化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93579" y="1504950"/>
            <a:ext cx="1050246" cy="1050246"/>
            <a:chOff x="6779540" y="2600325"/>
            <a:chExt cx="1050246" cy="1050246"/>
          </a:xfrm>
          <a:solidFill>
            <a:schemeClr val="accent2"/>
          </a:solidFill>
        </p:grpSpPr>
        <p:sp>
          <p:nvSpPr>
            <p:cNvPr id="14" name="椭圆 13"/>
            <p:cNvSpPr/>
            <p:nvPr/>
          </p:nvSpPr>
          <p:spPr>
            <a:xfrm>
              <a:off x="6779540" y="2600325"/>
              <a:ext cx="1050246" cy="10502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995224" y="2981325"/>
              <a:ext cx="697627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格局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TextBox 3"/>
          <p:cNvSpPr txBox="1"/>
          <p:nvPr/>
        </p:nvSpPr>
        <p:spPr>
          <a:xfrm>
            <a:off x="1260729" y="2954119"/>
            <a:ext cx="672106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l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宗教：是人类社会发展到一定历史阶段出现的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一种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文化现象，属于社会特殊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意识形态当今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世界主要的宗教有 道教、基督教、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伊斯兰教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、神道教、佛教、犹太教、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印度教 </a:t>
            </a:r>
            <a:endParaRPr lang="en-US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萨满教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。我国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的宗教有哪些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中国是一个多宗教多民族的国家。从新中国成立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以来逐步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形成了以佛教、道教、伊斯兰教、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天主教、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基督教等五大宗教的基本格局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0"/>
          <p:cNvSpPr txBox="1"/>
          <p:nvPr/>
        </p:nvSpPr>
        <p:spPr>
          <a:xfrm>
            <a:off x="959754" y="1438930"/>
            <a:ext cx="945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佛教</a:t>
            </a:r>
            <a:endParaRPr lang="zh-CN" altLang="zh-CN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990600" y="2038350"/>
            <a:ext cx="385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在公元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世纪前后由印度传入我国，先后与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汉族文化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和西南少数民族文化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结合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23"/>
          <p:cNvSpPr txBox="1"/>
          <p:nvPr/>
        </p:nvSpPr>
        <p:spPr>
          <a:xfrm>
            <a:off x="990601" y="3640057"/>
            <a:ext cx="385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在璧山就有佛教寺庙东林寺、大佛寺。西游记里的唐僧就是信奉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佛教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的和尚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990600" y="2839204"/>
            <a:ext cx="385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我国信仰佛教的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众多，全国各地都有佛教场所寺庙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76350"/>
            <a:ext cx="3352800" cy="2976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90600" y="1450152"/>
            <a:ext cx="1392575" cy="2638428"/>
            <a:chOff x="564405" y="1692902"/>
            <a:chExt cx="1392575" cy="2638428"/>
          </a:xfrm>
        </p:grpSpPr>
        <p:sp>
          <p:nvSpPr>
            <p:cNvPr id="6" name="AutoShape 10"/>
            <p:cNvSpPr/>
            <p:nvPr/>
          </p:nvSpPr>
          <p:spPr bwMode="auto">
            <a:xfrm flipH="1">
              <a:off x="685800" y="1692902"/>
              <a:ext cx="1271180" cy="1239254"/>
            </a:xfrm>
            <a:custGeom>
              <a:avLst/>
              <a:gdLst>
                <a:gd name="T0" fmla="*/ 1886744 w 21600"/>
                <a:gd name="T1" fmla="*/ 1839119 h 21600"/>
                <a:gd name="T2" fmla="*/ 1886744 w 21600"/>
                <a:gd name="T3" fmla="*/ 1839119 h 21600"/>
                <a:gd name="T4" fmla="*/ 1886744 w 21600"/>
                <a:gd name="T5" fmla="*/ 1839119 h 21600"/>
                <a:gd name="T6" fmla="*/ 1886744 w 21600"/>
                <a:gd name="T7" fmla="*/ 183911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7161" y="2832"/>
                  </a:moveTo>
                  <a:cubicBezTo>
                    <a:pt x="15778" y="5744"/>
                    <a:pt x="21600" y="13180"/>
                    <a:pt x="21600" y="21600"/>
                  </a:cubicBezTo>
                  <a:cubicBezTo>
                    <a:pt x="15548" y="21600"/>
                    <a:pt x="15548" y="21600"/>
                    <a:pt x="15548" y="21600"/>
                  </a:cubicBezTo>
                  <a:cubicBezTo>
                    <a:pt x="15510" y="15540"/>
                    <a:pt x="11374" y="10308"/>
                    <a:pt x="5514" y="8144"/>
                  </a:cubicBezTo>
                  <a:cubicBezTo>
                    <a:pt x="4557" y="11331"/>
                    <a:pt x="4557" y="11331"/>
                    <a:pt x="4557" y="11331"/>
                  </a:cubicBezTo>
                  <a:cubicBezTo>
                    <a:pt x="0" y="4091"/>
                    <a:pt x="0" y="4091"/>
                    <a:pt x="0" y="4091"/>
                  </a:cubicBezTo>
                  <a:cubicBezTo>
                    <a:pt x="8004" y="0"/>
                    <a:pt x="8004" y="0"/>
                    <a:pt x="8004" y="0"/>
                  </a:cubicBezTo>
                  <a:lnTo>
                    <a:pt x="7161" y="28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2854" tIns="22854" rIns="22854" bIns="22854"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AutoShape 11"/>
            <p:cNvSpPr/>
            <p:nvPr/>
          </p:nvSpPr>
          <p:spPr bwMode="auto">
            <a:xfrm flipH="1">
              <a:off x="564405" y="3056241"/>
              <a:ext cx="1238024" cy="1275089"/>
            </a:xfrm>
            <a:custGeom>
              <a:avLst/>
              <a:gdLst>
                <a:gd name="T0" fmla="*/ 1837532 w 21600"/>
                <a:gd name="T1" fmla="*/ 1892300 h 21600"/>
                <a:gd name="T2" fmla="*/ 1837532 w 21600"/>
                <a:gd name="T3" fmla="*/ 1892300 h 21600"/>
                <a:gd name="T4" fmla="*/ 1837532 w 21600"/>
                <a:gd name="T5" fmla="*/ 1892300 h 21600"/>
                <a:gd name="T6" fmla="*/ 1837532 w 21600"/>
                <a:gd name="T7" fmla="*/ 18923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767" y="7123"/>
                  </a:moveTo>
                  <a:cubicBezTo>
                    <a:pt x="15895" y="15778"/>
                    <a:pt x="8419" y="21600"/>
                    <a:pt x="0" y="21600"/>
                  </a:cubicBezTo>
                  <a:cubicBezTo>
                    <a:pt x="0" y="15510"/>
                    <a:pt x="0" y="15510"/>
                    <a:pt x="0" y="15510"/>
                  </a:cubicBezTo>
                  <a:cubicBezTo>
                    <a:pt x="6059" y="15510"/>
                    <a:pt x="11291" y="11374"/>
                    <a:pt x="13455" y="5514"/>
                  </a:cubicBezTo>
                  <a:cubicBezTo>
                    <a:pt x="10268" y="4557"/>
                    <a:pt x="10268" y="4557"/>
                    <a:pt x="10268" y="4557"/>
                  </a:cubicBezTo>
                  <a:cubicBezTo>
                    <a:pt x="17508" y="0"/>
                    <a:pt x="17508" y="0"/>
                    <a:pt x="17508" y="0"/>
                  </a:cubicBezTo>
                  <a:cubicBezTo>
                    <a:pt x="21599" y="8004"/>
                    <a:pt x="21599" y="8004"/>
                    <a:pt x="21599" y="8004"/>
                  </a:cubicBezTo>
                  <a:lnTo>
                    <a:pt x="18767" y="71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2854" tIns="22854" rIns="22854" bIns="22854"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694264" y="1466854"/>
            <a:ext cx="1230536" cy="2624522"/>
            <a:chOff x="6823773" y="1692902"/>
            <a:chExt cx="1230536" cy="2624522"/>
          </a:xfrm>
        </p:grpSpPr>
        <p:sp>
          <p:nvSpPr>
            <p:cNvPr id="11" name="AutoShape 6"/>
            <p:cNvSpPr/>
            <p:nvPr/>
          </p:nvSpPr>
          <p:spPr bwMode="auto">
            <a:xfrm flipH="1">
              <a:off x="6823773" y="3087798"/>
              <a:ext cx="1230536" cy="1229626"/>
            </a:xfrm>
            <a:custGeom>
              <a:avLst/>
              <a:gdLst>
                <a:gd name="T0" fmla="*/ 1826419 w 21600"/>
                <a:gd name="T1" fmla="*/ 1824832 h 21600"/>
                <a:gd name="T2" fmla="*/ 1826419 w 21600"/>
                <a:gd name="T3" fmla="*/ 1824832 h 21600"/>
                <a:gd name="T4" fmla="*/ 1826419 w 21600"/>
                <a:gd name="T5" fmla="*/ 1824832 h 21600"/>
                <a:gd name="T6" fmla="*/ 1826419 w 21600"/>
                <a:gd name="T7" fmla="*/ 18248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3006" y="6511"/>
                  </a:moveTo>
                  <a:cubicBezTo>
                    <a:pt x="5261" y="14770"/>
                    <a:pt x="12461" y="20845"/>
                    <a:pt x="21125" y="21600"/>
                  </a:cubicBezTo>
                  <a:cubicBezTo>
                    <a:pt x="21600" y="15922"/>
                    <a:pt x="21600" y="15922"/>
                    <a:pt x="21600" y="15922"/>
                  </a:cubicBezTo>
                  <a:cubicBezTo>
                    <a:pt x="15349" y="15405"/>
                    <a:pt x="10325" y="11117"/>
                    <a:pt x="8545" y="5479"/>
                  </a:cubicBezTo>
                  <a:cubicBezTo>
                    <a:pt x="11907" y="4844"/>
                    <a:pt x="11907" y="4844"/>
                    <a:pt x="11907" y="4844"/>
                  </a:cubicBezTo>
                  <a:cubicBezTo>
                    <a:pt x="4826" y="0"/>
                    <a:pt x="4826" y="0"/>
                    <a:pt x="4826" y="0"/>
                  </a:cubicBezTo>
                  <a:cubicBezTo>
                    <a:pt x="0" y="7107"/>
                    <a:pt x="0" y="7107"/>
                    <a:pt x="0" y="7107"/>
                  </a:cubicBezTo>
                  <a:lnTo>
                    <a:pt x="3006" y="65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2854" tIns="22854" rIns="22854" bIns="22854"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AutoShape 7"/>
            <p:cNvSpPr/>
            <p:nvPr/>
          </p:nvSpPr>
          <p:spPr bwMode="auto">
            <a:xfrm flipH="1">
              <a:off x="6858000" y="1692902"/>
              <a:ext cx="1142832" cy="1270810"/>
            </a:xfrm>
            <a:custGeom>
              <a:avLst/>
              <a:gdLst>
                <a:gd name="T0" fmla="*/ 1696244 w 21600"/>
                <a:gd name="T1" fmla="*/ 1885950 h 21600"/>
                <a:gd name="T2" fmla="*/ 1696244 w 21600"/>
                <a:gd name="T3" fmla="*/ 1885950 h 21600"/>
                <a:gd name="T4" fmla="*/ 1696244 w 21600"/>
                <a:gd name="T5" fmla="*/ 1885950 h 21600"/>
                <a:gd name="T6" fmla="*/ 1696244 w 21600"/>
                <a:gd name="T7" fmla="*/ 18859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485" y="2877"/>
                  </a:moveTo>
                  <a:cubicBezTo>
                    <a:pt x="5836" y="5754"/>
                    <a:pt x="0" y="13197"/>
                    <a:pt x="0" y="21599"/>
                  </a:cubicBezTo>
                  <a:cubicBezTo>
                    <a:pt x="6049" y="21599"/>
                    <a:pt x="6049" y="21599"/>
                    <a:pt x="6049" y="21599"/>
                  </a:cubicBezTo>
                  <a:cubicBezTo>
                    <a:pt x="6049" y="15538"/>
                    <a:pt x="10224" y="10320"/>
                    <a:pt x="16104" y="8171"/>
                  </a:cubicBezTo>
                  <a:cubicBezTo>
                    <a:pt x="17084" y="11356"/>
                    <a:pt x="17084" y="11356"/>
                    <a:pt x="17084" y="11356"/>
                  </a:cubicBezTo>
                  <a:cubicBezTo>
                    <a:pt x="21599" y="4105"/>
                    <a:pt x="21599" y="4105"/>
                    <a:pt x="21599" y="4105"/>
                  </a:cubicBezTo>
                  <a:cubicBezTo>
                    <a:pt x="13590" y="0"/>
                    <a:pt x="13590" y="0"/>
                    <a:pt x="13590" y="0"/>
                  </a:cubicBezTo>
                  <a:lnTo>
                    <a:pt x="14485" y="28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2854" tIns="22854" rIns="22854" bIns="22854"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772908"/>
            <a:ext cx="1689805" cy="224664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17750" y="2213326"/>
            <a:ext cx="1599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道教产生于公元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世纪以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道德经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最高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经典，以老子为道祖，以符箓（</a:t>
            </a:r>
            <a:r>
              <a:rPr lang="en-US" altLang="zh-CN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lù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）、炼丹、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行气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、服食为主要道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术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27464" y="2291117"/>
            <a:ext cx="15999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除了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西藏全国各地到处都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有道教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活动场所宫观。北方全真道多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南方正一道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多。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著名的道士有太极张三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丰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0"/>
          <p:cNvSpPr txBox="1"/>
          <p:nvPr/>
        </p:nvSpPr>
        <p:spPr>
          <a:xfrm>
            <a:off x="1072495" y="1195685"/>
            <a:ext cx="1442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伊斯兰教</a:t>
            </a:r>
            <a:endParaRPr lang="zh-CN" altLang="zh-CN" sz="2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Text Placeholder 3"/>
          <p:cNvSpPr txBox="1"/>
          <p:nvPr/>
        </p:nvSpPr>
        <p:spPr>
          <a:xfrm>
            <a:off x="2485713" y="1999212"/>
            <a:ext cx="4600888" cy="3693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穆罕默德创立于公元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世纪初的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阿拉伯半岛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，唐宋时期，伊斯兰教随阿拉伯商人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传入我国。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82"/>
          <p:cNvSpPr/>
          <p:nvPr/>
        </p:nvSpPr>
        <p:spPr>
          <a:xfrm>
            <a:off x="2452565" y="1504948"/>
            <a:ext cx="6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125133" y="1865048"/>
            <a:ext cx="5647267" cy="606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102555" y="2823972"/>
            <a:ext cx="5647267" cy="606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2102555" y="3660382"/>
            <a:ext cx="5647267" cy="606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 Placeholder 3"/>
          <p:cNvSpPr txBox="1"/>
          <p:nvPr/>
        </p:nvSpPr>
        <p:spPr>
          <a:xfrm>
            <a:off x="2452566" y="2942745"/>
            <a:ext cx="4600888" cy="3693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主要聚居于新疆、宁夏，甘肃、青海、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陕西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、河南、河北、云南、山东、山西、安徽、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、天津等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 Placeholder 3"/>
          <p:cNvSpPr txBox="1"/>
          <p:nvPr/>
        </p:nvSpPr>
        <p:spPr>
          <a:xfrm>
            <a:off x="2432810" y="3762309"/>
            <a:ext cx="4600888" cy="3693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20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以清真寺为中心的穆斯林社区。信奉伊斯兰教的主要是回族和维吾尔族。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28841" y="1781961"/>
            <a:ext cx="745114" cy="2542389"/>
            <a:chOff x="1128841" y="1629561"/>
            <a:chExt cx="745114" cy="2542389"/>
          </a:xfrm>
        </p:grpSpPr>
        <p:sp>
          <p:nvSpPr>
            <p:cNvPr id="16" name="Freeform 111"/>
            <p:cNvSpPr/>
            <p:nvPr/>
          </p:nvSpPr>
          <p:spPr>
            <a:xfrm>
              <a:off x="1128841" y="1629561"/>
              <a:ext cx="745114" cy="717222"/>
            </a:xfrm>
            <a:custGeom>
              <a:avLst/>
              <a:gdLst>
                <a:gd name="connsiteX0" fmla="*/ 0 w 661361"/>
                <a:gd name="connsiteY0" fmla="*/ 330681 h 661361"/>
                <a:gd name="connsiteX1" fmla="*/ 96855 w 661361"/>
                <a:gd name="connsiteY1" fmla="*/ 96854 h 661361"/>
                <a:gd name="connsiteX2" fmla="*/ 330682 w 661361"/>
                <a:gd name="connsiteY2" fmla="*/ 0 h 661361"/>
                <a:gd name="connsiteX3" fmla="*/ 564509 w 661361"/>
                <a:gd name="connsiteY3" fmla="*/ 96855 h 661361"/>
                <a:gd name="connsiteX4" fmla="*/ 661363 w 661361"/>
                <a:gd name="connsiteY4" fmla="*/ 330682 h 661361"/>
                <a:gd name="connsiteX5" fmla="*/ 564509 w 661361"/>
                <a:gd name="connsiteY5" fmla="*/ 564509 h 661361"/>
                <a:gd name="connsiteX6" fmla="*/ 330682 w 661361"/>
                <a:gd name="connsiteY6" fmla="*/ 661363 h 661361"/>
                <a:gd name="connsiteX7" fmla="*/ 96855 w 661361"/>
                <a:gd name="connsiteY7" fmla="*/ 564509 h 661361"/>
                <a:gd name="connsiteX8" fmla="*/ 1 w 661361"/>
                <a:gd name="connsiteY8" fmla="*/ 330682 h 661361"/>
                <a:gd name="connsiteX9" fmla="*/ 0 w 661361"/>
                <a:gd name="connsiteY9" fmla="*/ 330681 h 6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361" h="661361">
                  <a:moveTo>
                    <a:pt x="0" y="330681"/>
                  </a:moveTo>
                  <a:cubicBezTo>
                    <a:pt x="0" y="242979"/>
                    <a:pt x="34840" y="158869"/>
                    <a:pt x="96855" y="96854"/>
                  </a:cubicBezTo>
                  <a:cubicBezTo>
                    <a:pt x="158870" y="34839"/>
                    <a:pt x="242980" y="0"/>
                    <a:pt x="330682" y="0"/>
                  </a:cubicBezTo>
                  <a:cubicBezTo>
                    <a:pt x="418384" y="0"/>
                    <a:pt x="502494" y="34840"/>
                    <a:pt x="564509" y="96855"/>
                  </a:cubicBezTo>
                  <a:cubicBezTo>
                    <a:pt x="626524" y="158870"/>
                    <a:pt x="661363" y="242980"/>
                    <a:pt x="661363" y="330682"/>
                  </a:cubicBezTo>
                  <a:cubicBezTo>
                    <a:pt x="661363" y="418384"/>
                    <a:pt x="626523" y="502494"/>
                    <a:pt x="564509" y="564509"/>
                  </a:cubicBezTo>
                  <a:cubicBezTo>
                    <a:pt x="502494" y="626524"/>
                    <a:pt x="418384" y="661363"/>
                    <a:pt x="330682" y="661363"/>
                  </a:cubicBezTo>
                  <a:cubicBezTo>
                    <a:pt x="242980" y="661363"/>
                    <a:pt x="158870" y="626523"/>
                    <a:pt x="96855" y="564509"/>
                  </a:cubicBezTo>
                  <a:cubicBezTo>
                    <a:pt x="34840" y="502494"/>
                    <a:pt x="1" y="418384"/>
                    <a:pt x="1" y="330682"/>
                  </a:cubicBezTo>
                  <a:lnTo>
                    <a:pt x="0" y="330681"/>
                  </a:lnTo>
                  <a:close/>
                </a:path>
              </a:pathLst>
            </a:custGeom>
            <a:solidFill>
              <a:schemeClr val="accent1"/>
            </a:solidFill>
            <a:ln w="127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824" tIns="141824" rIns="141824" bIns="141824" numCol="1" spcCol="1693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112"/>
            <p:cNvSpPr/>
            <p:nvPr/>
          </p:nvSpPr>
          <p:spPr>
            <a:xfrm>
              <a:off x="1128841" y="2542144"/>
              <a:ext cx="745114" cy="717222"/>
            </a:xfrm>
            <a:custGeom>
              <a:avLst/>
              <a:gdLst>
                <a:gd name="connsiteX0" fmla="*/ 0 w 661361"/>
                <a:gd name="connsiteY0" fmla="*/ 330681 h 661361"/>
                <a:gd name="connsiteX1" fmla="*/ 96855 w 661361"/>
                <a:gd name="connsiteY1" fmla="*/ 96854 h 661361"/>
                <a:gd name="connsiteX2" fmla="*/ 330682 w 661361"/>
                <a:gd name="connsiteY2" fmla="*/ 0 h 661361"/>
                <a:gd name="connsiteX3" fmla="*/ 564509 w 661361"/>
                <a:gd name="connsiteY3" fmla="*/ 96855 h 661361"/>
                <a:gd name="connsiteX4" fmla="*/ 661363 w 661361"/>
                <a:gd name="connsiteY4" fmla="*/ 330682 h 661361"/>
                <a:gd name="connsiteX5" fmla="*/ 564509 w 661361"/>
                <a:gd name="connsiteY5" fmla="*/ 564509 h 661361"/>
                <a:gd name="connsiteX6" fmla="*/ 330682 w 661361"/>
                <a:gd name="connsiteY6" fmla="*/ 661363 h 661361"/>
                <a:gd name="connsiteX7" fmla="*/ 96855 w 661361"/>
                <a:gd name="connsiteY7" fmla="*/ 564509 h 661361"/>
                <a:gd name="connsiteX8" fmla="*/ 1 w 661361"/>
                <a:gd name="connsiteY8" fmla="*/ 330682 h 661361"/>
                <a:gd name="connsiteX9" fmla="*/ 0 w 661361"/>
                <a:gd name="connsiteY9" fmla="*/ 330681 h 6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361" h="661361">
                  <a:moveTo>
                    <a:pt x="0" y="330681"/>
                  </a:moveTo>
                  <a:cubicBezTo>
                    <a:pt x="0" y="242979"/>
                    <a:pt x="34840" y="158869"/>
                    <a:pt x="96855" y="96854"/>
                  </a:cubicBezTo>
                  <a:cubicBezTo>
                    <a:pt x="158870" y="34839"/>
                    <a:pt x="242980" y="0"/>
                    <a:pt x="330682" y="0"/>
                  </a:cubicBezTo>
                  <a:cubicBezTo>
                    <a:pt x="418384" y="0"/>
                    <a:pt x="502494" y="34840"/>
                    <a:pt x="564509" y="96855"/>
                  </a:cubicBezTo>
                  <a:cubicBezTo>
                    <a:pt x="626524" y="158870"/>
                    <a:pt x="661363" y="242980"/>
                    <a:pt x="661363" y="330682"/>
                  </a:cubicBezTo>
                  <a:cubicBezTo>
                    <a:pt x="661363" y="418384"/>
                    <a:pt x="626523" y="502494"/>
                    <a:pt x="564509" y="564509"/>
                  </a:cubicBezTo>
                  <a:cubicBezTo>
                    <a:pt x="502494" y="626524"/>
                    <a:pt x="418384" y="661363"/>
                    <a:pt x="330682" y="661363"/>
                  </a:cubicBezTo>
                  <a:cubicBezTo>
                    <a:pt x="242980" y="661363"/>
                    <a:pt x="158870" y="626523"/>
                    <a:pt x="96855" y="564509"/>
                  </a:cubicBezTo>
                  <a:cubicBezTo>
                    <a:pt x="34840" y="502494"/>
                    <a:pt x="1" y="418384"/>
                    <a:pt x="1" y="330682"/>
                  </a:cubicBezTo>
                  <a:lnTo>
                    <a:pt x="0" y="330681"/>
                  </a:lnTo>
                  <a:close/>
                </a:path>
              </a:pathLst>
            </a:custGeom>
            <a:solidFill>
              <a:schemeClr val="accent2"/>
            </a:solidFill>
            <a:ln w="127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824" tIns="141824" rIns="141824" bIns="141824" numCol="1" spcCol="1693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113"/>
            <p:cNvSpPr/>
            <p:nvPr/>
          </p:nvSpPr>
          <p:spPr>
            <a:xfrm>
              <a:off x="1128841" y="3454728"/>
              <a:ext cx="745114" cy="717222"/>
            </a:xfrm>
            <a:custGeom>
              <a:avLst/>
              <a:gdLst>
                <a:gd name="connsiteX0" fmla="*/ 0 w 661361"/>
                <a:gd name="connsiteY0" fmla="*/ 330681 h 661361"/>
                <a:gd name="connsiteX1" fmla="*/ 96855 w 661361"/>
                <a:gd name="connsiteY1" fmla="*/ 96854 h 661361"/>
                <a:gd name="connsiteX2" fmla="*/ 330682 w 661361"/>
                <a:gd name="connsiteY2" fmla="*/ 0 h 661361"/>
                <a:gd name="connsiteX3" fmla="*/ 564509 w 661361"/>
                <a:gd name="connsiteY3" fmla="*/ 96855 h 661361"/>
                <a:gd name="connsiteX4" fmla="*/ 661363 w 661361"/>
                <a:gd name="connsiteY4" fmla="*/ 330682 h 661361"/>
                <a:gd name="connsiteX5" fmla="*/ 564509 w 661361"/>
                <a:gd name="connsiteY5" fmla="*/ 564509 h 661361"/>
                <a:gd name="connsiteX6" fmla="*/ 330682 w 661361"/>
                <a:gd name="connsiteY6" fmla="*/ 661363 h 661361"/>
                <a:gd name="connsiteX7" fmla="*/ 96855 w 661361"/>
                <a:gd name="connsiteY7" fmla="*/ 564509 h 661361"/>
                <a:gd name="connsiteX8" fmla="*/ 1 w 661361"/>
                <a:gd name="connsiteY8" fmla="*/ 330682 h 661361"/>
                <a:gd name="connsiteX9" fmla="*/ 0 w 661361"/>
                <a:gd name="connsiteY9" fmla="*/ 330681 h 66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361" h="661361">
                  <a:moveTo>
                    <a:pt x="0" y="330681"/>
                  </a:moveTo>
                  <a:cubicBezTo>
                    <a:pt x="0" y="242979"/>
                    <a:pt x="34840" y="158869"/>
                    <a:pt x="96855" y="96854"/>
                  </a:cubicBezTo>
                  <a:cubicBezTo>
                    <a:pt x="158870" y="34839"/>
                    <a:pt x="242980" y="0"/>
                    <a:pt x="330682" y="0"/>
                  </a:cubicBezTo>
                  <a:cubicBezTo>
                    <a:pt x="418384" y="0"/>
                    <a:pt x="502494" y="34840"/>
                    <a:pt x="564509" y="96855"/>
                  </a:cubicBezTo>
                  <a:cubicBezTo>
                    <a:pt x="626524" y="158870"/>
                    <a:pt x="661363" y="242980"/>
                    <a:pt x="661363" y="330682"/>
                  </a:cubicBezTo>
                  <a:cubicBezTo>
                    <a:pt x="661363" y="418384"/>
                    <a:pt x="626523" y="502494"/>
                    <a:pt x="564509" y="564509"/>
                  </a:cubicBezTo>
                  <a:cubicBezTo>
                    <a:pt x="502494" y="626524"/>
                    <a:pt x="418384" y="661363"/>
                    <a:pt x="330682" y="661363"/>
                  </a:cubicBezTo>
                  <a:cubicBezTo>
                    <a:pt x="242980" y="661363"/>
                    <a:pt x="158870" y="626523"/>
                    <a:pt x="96855" y="564509"/>
                  </a:cubicBezTo>
                  <a:cubicBezTo>
                    <a:pt x="34840" y="502494"/>
                    <a:pt x="1" y="418384"/>
                    <a:pt x="1" y="330682"/>
                  </a:cubicBezTo>
                  <a:lnTo>
                    <a:pt x="0" y="330681"/>
                  </a:lnTo>
                  <a:close/>
                </a:path>
              </a:pathLst>
            </a:custGeom>
            <a:solidFill>
              <a:schemeClr val="accent1"/>
            </a:solidFill>
            <a:ln w="127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824" tIns="141824" rIns="141824" bIns="141824" numCol="1" spcCol="1693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 Placeholder 3"/>
            <p:cNvSpPr txBox="1"/>
            <p:nvPr/>
          </p:nvSpPr>
          <p:spPr>
            <a:xfrm>
              <a:off x="1348998" y="1846812"/>
              <a:ext cx="304800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 Placeholder 3"/>
            <p:cNvSpPr txBox="1"/>
            <p:nvPr/>
          </p:nvSpPr>
          <p:spPr>
            <a:xfrm>
              <a:off x="1348998" y="2746866"/>
              <a:ext cx="304800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 Placeholder 3"/>
            <p:cNvSpPr txBox="1"/>
            <p:nvPr/>
          </p:nvSpPr>
          <p:spPr>
            <a:xfrm>
              <a:off x="1348998" y="3657533"/>
              <a:ext cx="304800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200">
                <a:spcBef>
                  <a:spcPct val="20000"/>
                </a:spcBef>
                <a:defRPr/>
              </a:pP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6" grpId="0" animBg="1"/>
      <p:bldP spid="27" grpId="0" animBg="1"/>
      <p:bldP spid="28" grpId="0" animBg="1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3000" y="2611480"/>
            <a:ext cx="1676399" cy="1455516"/>
            <a:chOff x="685801" y="2716434"/>
            <a:chExt cx="1676399" cy="1455516"/>
          </a:xfrm>
        </p:grpSpPr>
        <p:sp>
          <p:nvSpPr>
            <p:cNvPr id="5" name="矩形 4"/>
            <p:cNvSpPr/>
            <p:nvPr/>
          </p:nvSpPr>
          <p:spPr>
            <a:xfrm>
              <a:off x="685801" y="2716434"/>
              <a:ext cx="1676399" cy="145551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Text Placeholder 3"/>
            <p:cNvSpPr txBox="1"/>
            <p:nvPr/>
          </p:nvSpPr>
          <p:spPr>
            <a:xfrm>
              <a:off x="891798" y="2890194"/>
              <a:ext cx="1219199" cy="110799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天主教：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世纪天主教耶稣会传教士来到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我国被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称为天主教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28999" y="2611480"/>
            <a:ext cx="1676399" cy="1455516"/>
            <a:chOff x="685801" y="2716434"/>
            <a:chExt cx="1676399" cy="1455516"/>
          </a:xfrm>
        </p:grpSpPr>
        <p:sp>
          <p:nvSpPr>
            <p:cNvPr id="20" name="矩形 19"/>
            <p:cNvSpPr/>
            <p:nvPr/>
          </p:nvSpPr>
          <p:spPr>
            <a:xfrm>
              <a:off x="685801" y="2716434"/>
              <a:ext cx="1676399" cy="1455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Text Placeholder 3"/>
            <p:cNvSpPr txBox="1"/>
            <p:nvPr/>
          </p:nvSpPr>
          <p:spPr>
            <a:xfrm>
              <a:off x="891798" y="3045011"/>
              <a:ext cx="1219199" cy="7983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矗立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着西南地区最大的天主教古教堂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露德堂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867399" y="2611480"/>
            <a:ext cx="1676399" cy="1455516"/>
            <a:chOff x="685801" y="2716434"/>
            <a:chExt cx="1676399" cy="1455516"/>
          </a:xfrm>
        </p:grpSpPr>
        <p:sp>
          <p:nvSpPr>
            <p:cNvPr id="26" name="矩形 25"/>
            <p:cNvSpPr/>
            <p:nvPr/>
          </p:nvSpPr>
          <p:spPr>
            <a:xfrm>
              <a:off x="685801" y="2716434"/>
              <a:ext cx="1676399" cy="145551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Text Placeholder 3"/>
            <p:cNvSpPr txBox="1"/>
            <p:nvPr/>
          </p:nvSpPr>
          <p:spPr>
            <a:xfrm>
              <a:off x="891798" y="2890195"/>
              <a:ext cx="1219199" cy="110799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璧山正兴镇的金堂湖旁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，天主教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的男性圣职者称为神父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50"/>
          <p:cNvSpPr txBox="1"/>
          <p:nvPr/>
        </p:nvSpPr>
        <p:spPr>
          <a:xfrm>
            <a:off x="1056291" y="1428750"/>
            <a:ext cx="115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基督教</a:t>
            </a:r>
            <a:endParaRPr lang="zh-CN" altLang="zh-CN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56291" y="1744265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对宗教改革运动中脱离天主教而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形成的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各个新宗派，以及后来又从这些宗派中分化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出来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的大量新派别的统称。基督教的男性圣职者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称为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牧师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RATE_QUIZZES" val="0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我图VIP设计PPT上传\10月份上传文件\295"/>
  <p:tag name="ISPRING_FIRST_PUBLISH" val="1"/>
</p:tagLst>
</file>

<file path=ppt/theme/theme1.xml><?xml version="1.0" encoding="utf-8"?>
<a:theme xmlns:a="http://schemas.openxmlformats.org/drawingml/2006/main" name="www.2ppt.com">
  <a:themeElements>
    <a:clrScheme name="自定义 10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32F65"/>
      </a:accent1>
      <a:accent2>
        <a:srgbClr val="FF9933"/>
      </a:accent2>
      <a:accent3>
        <a:srgbClr val="032F65"/>
      </a:accent3>
      <a:accent4>
        <a:srgbClr val="FF9933"/>
      </a:accent4>
      <a:accent5>
        <a:srgbClr val="032F65"/>
      </a:accent5>
      <a:accent6>
        <a:srgbClr val="FF9933"/>
      </a:accent6>
      <a:hlink>
        <a:srgbClr val="032F65"/>
      </a:hlink>
      <a:folHlink>
        <a:srgbClr val="FF9933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Microsoft Office PowerPoint</Application>
  <PresentationFormat>全屏显示(16:9)</PresentationFormat>
  <Paragraphs>85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汉仪粗圆简</vt:lpstr>
      <vt:lpstr>宋体</vt:lpstr>
      <vt:lpstr>微软雅黑</vt:lpstr>
      <vt:lpstr>Arial</vt:lpstr>
      <vt:lpstr>Arial Black</vt:lpstr>
      <vt:lpstr>Calibri</vt:lpstr>
      <vt:lpstr>Wingdings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2019-05-07T02:53:00Z</dcterms:created>
  <dcterms:modified xsi:type="dcterms:W3CDTF">2023-01-10T09:43:19Z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BADB66C017A746C3A02C805184288AFD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