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0" r:id="rId3"/>
    <p:sldId id="261" r:id="rId4"/>
    <p:sldId id="319" r:id="rId5"/>
    <p:sldId id="316" r:id="rId6"/>
    <p:sldId id="284" r:id="rId7"/>
    <p:sldId id="286" r:id="rId8"/>
    <p:sldId id="304" r:id="rId9"/>
    <p:sldId id="320" r:id="rId10"/>
    <p:sldId id="317" r:id="rId11"/>
    <p:sldId id="280" r:id="rId12"/>
    <p:sldId id="269" r:id="rId13"/>
    <p:sldId id="321" r:id="rId14"/>
    <p:sldId id="291" r:id="rId15"/>
    <p:sldId id="297" r:id="rId16"/>
    <p:sldId id="309" r:id="rId17"/>
    <p:sldId id="31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43">
          <p15:clr>
            <a:srgbClr val="A4A3A4"/>
          </p15:clr>
        </p15:guide>
        <p15:guide id="3" pos="3840">
          <p15:clr>
            <a:srgbClr val="A4A3A4"/>
          </p15:clr>
        </p15:guide>
        <p15:guide id="4" pos="5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 Tao" initials="T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818" autoAdjust="0"/>
  </p:normalViewPr>
  <p:slideViewPr>
    <p:cSldViewPr snapToGrid="0">
      <p:cViewPr varScale="1">
        <p:scale>
          <a:sx n="116" d="100"/>
          <a:sy n="116" d="100"/>
        </p:scale>
        <p:origin x="-354" y="-96"/>
      </p:cViewPr>
      <p:guideLst>
        <p:guide orient="horz" pos="2160"/>
        <p:guide orient="horz" pos="2743"/>
        <p:guide pos="3840"/>
        <p:guide pos="5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6" y="489775"/>
            <a:ext cx="679326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第六单元  长方形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和正方形的面积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627201"/>
            <a:ext cx="12191999" cy="141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6.1 </a:t>
            </a:r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的含义</a:t>
            </a:r>
          </a:p>
        </p:txBody>
      </p:sp>
      <p:pic>
        <p:nvPicPr>
          <p:cNvPr id="13314" name="Picture 2" descr="http://i01.pic.sogou.com/17e2d743874a64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060" y="2911207"/>
            <a:ext cx="21240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04.pic.sogou.com/5aca80363df68e23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5816772" y="3031746"/>
            <a:ext cx="4119595" cy="254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6090037"/>
            <a:ext cx="12191999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160" y="1277457"/>
            <a:ext cx="6101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比较面积大小的方法。</a:t>
            </a: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6714" y="1878551"/>
            <a:ext cx="9127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：怎样比较数学本和数学课本封面的大小？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7" descr="http://i04.pic.sogou.com/c309daceaae2b981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723739" y="2849286"/>
            <a:ext cx="1512083" cy="15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04.pictn.sogoucdn.com/ae002e47db7c1da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65520" y="2496192"/>
            <a:ext cx="1520368" cy="21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64531" y="4507706"/>
            <a:ext cx="9699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可以用重叠的方法比出它们的大小。将两个封面的一条边的边缘对齐重叠，数学本没有能完全遮住数学课本，所以数学本的面积小于数学课本的面积；还可以用同一张纸条分别去量两个图形，看各自含有几张这样的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纸条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521" y="1137679"/>
            <a:ext cx="1963020" cy="774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5464" y="2025101"/>
            <a:ext cx="9904196" cy="445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）物体的面积是指物体的大小。                 （    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）两本不同的书，封面的面积不一定相等。       （    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个保温瓶的占地面积小于一台冰箱的占地面积。 （    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）教室门的面积小于窗子的面积。               （    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）小黑板的面积一定比电视银屏的面积大。       （    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）黑板周围铝合金条的长度就是黑板的面积。     （    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）窗子玻璃的大小就是窗子的面积。             （    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）教室门上铁皮的大小就是教室门的面积。       （    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8102" y="2159905"/>
            <a:ext cx="144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6980" y="2679123"/>
            <a:ext cx="121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27884" y="3234917"/>
            <a:ext cx="145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01864" y="3792956"/>
            <a:ext cx="145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7322" y="4339041"/>
            <a:ext cx="145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38602" y="4921729"/>
            <a:ext cx="110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95763" y="5437182"/>
            <a:ext cx="98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pic>
        <p:nvPicPr>
          <p:cNvPr id="31" name="Picture 2" descr="http://i02.pic.sogou.com/8ccf023196e5f3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11071" y="4855252"/>
            <a:ext cx="1719710" cy="17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00428" y="5979529"/>
            <a:ext cx="98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5" grpId="0"/>
      <p:bldP spid="27" grpId="0"/>
      <p:bldP spid="29" grpId="0"/>
      <p:bldP spid="3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833970" y="1401401"/>
            <a:ext cx="11277347" cy="898043"/>
            <a:chOff x="897362" y="1359993"/>
            <a:chExt cx="11280349" cy="3868466"/>
          </a:xfrm>
        </p:grpSpPr>
        <p:sp>
          <p:nvSpPr>
            <p:cNvPr id="72" name="TextBox 71"/>
            <p:cNvSpPr txBox="1"/>
            <p:nvPr/>
          </p:nvSpPr>
          <p:spPr>
            <a:xfrm>
              <a:off x="897362" y="1359993"/>
              <a:ext cx="11280349" cy="382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200"/>
                </a:lnSpc>
              </a:pP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下面几个村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哪个村的面积最大</a:t>
              </a: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?(</a:t>
              </a: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红色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哪个村的面积最小</a:t>
              </a: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?(</a:t>
              </a: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绿色</a:t>
              </a: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74078" y="4766794"/>
              <a:ext cx="813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0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45105" y="3211655"/>
            <a:ext cx="1766213" cy="36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~1\AppData\Local\Temp\ksohtml\wps2B2B.tm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1802" y="2245856"/>
            <a:ext cx="6604622" cy="24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/>
          <p:cNvSpPr txBox="1"/>
          <p:nvPr/>
        </p:nvSpPr>
        <p:spPr>
          <a:xfrm>
            <a:off x="2853608" y="4500608"/>
            <a:ext cx="538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李村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村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赵村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465" y="5304531"/>
            <a:ext cx="558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赵村面积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最大；张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村面积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最小。 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57047" y="3079376"/>
            <a:ext cx="779929" cy="9547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611035" y="3347436"/>
            <a:ext cx="250876" cy="2268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33970" y="1401401"/>
            <a:ext cx="11277347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下面是王老师的家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从图中你能知道些什么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请至少写出两句话。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45105" y="3211655"/>
            <a:ext cx="1766213" cy="36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6231" y="5304530"/>
            <a:ext cx="720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健身房面积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最大；储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物间面积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9" name="Picture 3" descr="C:\Users\Administrator\AppData\Roaming\Tencent\Users\810731822\QQ\WinTemp\RichOle\OOVM8B_S8TK_[3S9TYJ]U)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399" y="2208162"/>
            <a:ext cx="4303060" cy="28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91153" y="2148880"/>
            <a:ext cx="10259867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纸上画一个平面图形，与同桌画的比一比，谁画的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图形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62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大一些。</a:t>
            </a:r>
          </a:p>
          <a:p>
            <a:pPr>
              <a:lnSpc>
                <a:spcPts val="62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）比较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讲台和双人课桌的面积的大小。</a:t>
            </a:r>
          </a:p>
          <a:p>
            <a:pPr>
              <a:lnSpc>
                <a:spcPts val="62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）比较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学生坐的方凳和老师坐的椅子面的大小。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pic>
        <p:nvPicPr>
          <p:cNvPr id="35" name="Picture 2" descr="http://i02.pic.sogou.com/8ccf023196e5f3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05807" y="3785225"/>
            <a:ext cx="1719710" cy="17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97362" y="1287423"/>
            <a:ext cx="2827473" cy="774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．基础练习。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60325" y="5627695"/>
            <a:ext cx="720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略，自己实践。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~1\AppData\Local\Temp\ksohtml\wpsFF4D.t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043" y="1983491"/>
            <a:ext cx="5088405" cy="31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362" y="1287423"/>
            <a:ext cx="9537556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．把正确答案的序号填在（   ）里。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479347" y="4948354"/>
            <a:ext cx="10605076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面积最大的是（   ），面积最小的是（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），（ 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）的面积相等。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 descr="http://i02.pic.sogou.com/8ccf023196e5f3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75063" y="2513779"/>
            <a:ext cx="1719710" cy="17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10082" y="5108141"/>
            <a:ext cx="979847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④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3831" y="5107974"/>
            <a:ext cx="979847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5536" y="5105200"/>
            <a:ext cx="125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①和②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7130" y="5603176"/>
            <a:ext cx="9737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先数出每个图形中有几个完整的方格，对于不足一格的部分，要仔细观察，设法将它们拼成完整的方格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362" y="1287423"/>
            <a:ext cx="2827473" cy="774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拓展提高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1430162" y="1912241"/>
            <a:ext cx="696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画方格的方法比较下面两个图形的面积的大小。</a:t>
            </a:r>
          </a:p>
        </p:txBody>
      </p:sp>
      <p:pic>
        <p:nvPicPr>
          <p:cNvPr id="9218" name="Picture 2" descr="C:\Users\ADMINI~1\AppData\Local\Temp\ksohtml\wps434.t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4659" y="4246936"/>
            <a:ext cx="5212902" cy="232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I~1\AppData\Local\Temp\ksohtml\wps4AC0.t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7517" y="2605727"/>
            <a:ext cx="12096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I~1\AppData\Local\Temp\ksohtml\wps4ABF.tmp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38888" y="2877671"/>
            <a:ext cx="1971675" cy="8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725550" y="4572000"/>
            <a:ext cx="1971675" cy="82607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709686" y="4545106"/>
            <a:ext cx="1170981" cy="1156447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60714" y="3400107"/>
            <a:ext cx="1553063" cy="31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362" y="1287423"/>
            <a:ext cx="2827473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．发散思维。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1457056" y="2127393"/>
            <a:ext cx="960987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下面图形中每个正方形的面积相等，阴影部分面积相等的有哪些？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7065" y="5825639"/>
            <a:ext cx="437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面积相等。</a:t>
            </a:r>
          </a:p>
        </p:txBody>
      </p:sp>
      <p:pic>
        <p:nvPicPr>
          <p:cNvPr id="10242" name="Picture 2" descr="C:\Users\ADMINI~1\AppData\Local\Temp\ksohtml\wpsEFDC.t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256" y="2730014"/>
            <a:ext cx="3905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74160" y="3295972"/>
            <a:ext cx="1553063" cy="31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02.pic.sogou.com/8ccf023196e5f3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34412" y="5222701"/>
            <a:ext cx="1557588" cy="1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11651" y="1530773"/>
            <a:ext cx="1102485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．两个人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擦小黑板，一个人擦大黑板，比比谁擦得快！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46" name="TextBox 9"/>
          <p:cNvSpPr txBox="1"/>
          <p:nvPr/>
        </p:nvSpPr>
        <p:spPr>
          <a:xfrm>
            <a:off x="1311661" y="4395453"/>
            <a:ext cx="8587294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两块黑板的大小不一样，右边小的黑板擦的更快。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8704" y="5336329"/>
            <a:ext cx="729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黑板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表面的大小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就是黑板的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面积。</a:t>
            </a:r>
          </a:p>
        </p:txBody>
      </p:sp>
      <p:pic>
        <p:nvPicPr>
          <p:cNvPr id="1026" name="Picture 2" descr="C:\Users\Administrator\AppData\Roaming\Tencent\Users\810731822\QQ\WinTemp\RichOle\5M[Y]]RB$T8]PJ[LF6HZM2J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739269" y="2526313"/>
            <a:ext cx="3518532" cy="155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AppData\Roaming\Tencent\Users\810731822\QQ\WinTemp\RichOle\5M[Y]]RB$T8]PJ[LF6HZM2J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6381550" y="2826630"/>
            <a:ext cx="2742289" cy="12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01.pic.sogou.com/3cbed7a8b07514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8041" y="1906416"/>
            <a:ext cx="2870013" cy="28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894449" y="1473972"/>
            <a:ext cx="10190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观察这些图片，谁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能说说什么叫做物体表面的面积？</a:t>
            </a:r>
          </a:p>
        </p:txBody>
      </p:sp>
      <p:pic>
        <p:nvPicPr>
          <p:cNvPr id="1026" name="Picture 2" descr="http://i02.pic.sogou.com/378600eb1d72dab1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894449" y="2153687"/>
            <a:ext cx="3445659" cy="220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01.pic.sogou.com/4c040efd09a9fdc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5375" y="2573389"/>
            <a:ext cx="2344645" cy="15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78274" y="4270552"/>
            <a:ext cx="7298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课本面的大小就是课本面的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面积；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铅笔盒面的大小就是铅笔盒面的面积；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课桌面的大小就是课桌面的面积。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9869" y="5902982"/>
            <a:ext cx="729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物体表面的大小叫做面积。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894450" y="1366396"/>
            <a:ext cx="10521018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物体表面的大小叫做面积。这是两个平面图形，你认识吗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62380" indent="-126238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能不能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比较它们的大小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9"/>
          <p:cNvSpPr txBox="1"/>
          <p:nvPr/>
        </p:nvSpPr>
        <p:spPr>
          <a:xfrm>
            <a:off x="1390500" y="4381624"/>
            <a:ext cx="952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长方形和正方形。把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这两个图形重叠在一块，就能看出哪个的面积大。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38937" y="3682002"/>
            <a:ext cx="1553063" cy="31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97131" y="5541611"/>
            <a:ext cx="8858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我们把围成的平面图形的大小，叫做它们的面积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面积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的含义：物体表面与平面图形的大小，叫作面积。</a:t>
            </a:r>
          </a:p>
        </p:txBody>
      </p:sp>
      <p:pic>
        <p:nvPicPr>
          <p:cNvPr id="2051" name="Picture 3" descr="C:\Users\ADMINI~1\AppData\Local\Temp\ksohtml\wps60B.t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222" y="2840132"/>
            <a:ext cx="1691483" cy="14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~1\AppData\Local\Temp\ksohtml\wps5FA.tm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3619" y="2792506"/>
            <a:ext cx="2792914" cy="157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843646" y="1189095"/>
            <a:ext cx="9470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有什么办法能比较这两个图形面积的大小呢？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Picture 2" descr="http://i02.pic.sogou.com/8ccf023196e5f3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52529" y="1695843"/>
            <a:ext cx="1719710" cy="17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420471" y="2272553"/>
            <a:ext cx="184224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802240" y="1837938"/>
            <a:ext cx="1530578" cy="1877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TextBox 9"/>
          <p:cNvSpPr txBox="1"/>
          <p:nvPr/>
        </p:nvSpPr>
        <p:spPr>
          <a:xfrm>
            <a:off x="1648803" y="3593201"/>
            <a:ext cx="9528918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用用重叠和观察的方法比出这两个图形面积的大小，都不行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可以采用数方格的方法来进行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2" descr="C:\Users\ADMINI~1\AppData\Local\Temp\ksohtml\wps434.t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571" y="4660971"/>
            <a:ext cx="4720247" cy="21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31" y="1637044"/>
            <a:ext cx="8027253" cy="4160643"/>
          </a:xfrm>
          <a:prstGeom prst="rect">
            <a:avLst/>
          </a:prstGeom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69029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知识要点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7028" y="2892811"/>
            <a:ext cx="7046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物体表面的大小          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观察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面积      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重叠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平面图形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的大小       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格子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物体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表面与平面图形的大小，叫作面积。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1" descr="C:\Users\Administrator\AppData\Roaming\Tencent\Users\810731822\QQ\WinTemp\RichOle\(PCJ3$(CM6LC9FVS6_YOYR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7462" y="3094516"/>
            <a:ext cx="3232866" cy="33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40923" y="2134710"/>
            <a:ext cx="243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的含义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160" y="1385033"/>
            <a:ext cx="3909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面积的含义。</a:t>
            </a: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6714" y="1986127"/>
            <a:ext cx="1152079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：看看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窗子的表面和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数学本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的封面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，哪个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面比较大，哪个面比较小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3716" y="4994741"/>
            <a:ext cx="9789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窗子表面的大小是窗子的面积，数学本封面的大小是数学本封面的面积。通过观察可以看出窗子的面比数学本的封面大得多。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5" name="Picture 3" descr="C:\Users\Administrator\AppData\Roaming\Tencent\Users\810731822\QQ\WinTemp\RichOle\KCN337279EX{0SBOZ{QO{{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318" y="2964796"/>
            <a:ext cx="28956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i04.pic.sogou.com/c309daceaae2b981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7250300" y="2994631"/>
            <a:ext cx="1253209" cy="183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6548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714" y="1609611"/>
            <a:ext cx="1152079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摸摸文具盒盖和橡皮面，比比哪个面比较大，哪个面比较小。</a:t>
            </a:r>
          </a:p>
        </p:txBody>
      </p:sp>
      <p:pic>
        <p:nvPicPr>
          <p:cNvPr id="5122" name="Picture 2" descr="http://i03.pic.sogou.com/44dead8913b2b4a5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062670" y="2580334"/>
            <a:ext cx="3962400" cy="13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04.pic.sogou.com/99ff48e11f26792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0693" y="2580334"/>
            <a:ext cx="1266638" cy="12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58659" y="4125634"/>
            <a:ext cx="9789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具盒盖面的大小是文具盒盖面的面积，橡皮面的大小是橡皮面的面积，摸一摸，可以知道文具盒盖面的面积要大于橡皮面的面积。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2369" y="5396184"/>
            <a:ext cx="9832101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通过看一看、摸一摸，发现物体的表面是有大有小的，物体表面的大小叫作物体的面积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6548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3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80270" y="3566118"/>
            <a:ext cx="1829145" cy="31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50122" y="1337734"/>
            <a:ext cx="11016054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小练习：摸摸教室门的面、小黑板的面和电视屏的面，比比哪个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大，哪个面比较小。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0026" y="2925305"/>
            <a:ext cx="7960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教室门的面的大小是教室门的面的面积，小黑板面的大小是小黑板面的面积，电视屏的面的大小是电视屏的面积，通过摸一摸可以知道教室门的面的面积大一些，电视屏的面积小一些。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Microsoft Office PowerPoint</Application>
  <PresentationFormat>宽屏</PresentationFormat>
  <Paragraphs>98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楷体</vt:lpstr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2023-01-16T13:46:14Z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398E90328C064BE69A6AFB8E35163B5D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