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387" r:id="rId2"/>
    <p:sldId id="388" r:id="rId3"/>
    <p:sldId id="389" r:id="rId4"/>
    <p:sldId id="390" r:id="rId5"/>
    <p:sldId id="391" r:id="rId6"/>
    <p:sldId id="392" r:id="rId7"/>
    <p:sldId id="393" r:id="rId8"/>
    <p:sldId id="394" r:id="rId9"/>
    <p:sldId id="395" r:id="rId10"/>
    <p:sldId id="396" r:id="rId11"/>
    <p:sldId id="397" r:id="rId12"/>
    <p:sldId id="398" r:id="rId13"/>
    <p:sldId id="399" r:id="rId14"/>
    <p:sldId id="400" r:id="rId15"/>
    <p:sldId id="401" r:id="rId16"/>
    <p:sldId id="402" r:id="rId17"/>
    <p:sldId id="403" r:id="rId18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502C"/>
    <a:srgbClr val="E5E5E5"/>
    <a:srgbClr val="0B39FC"/>
    <a:srgbClr val="FFCC80"/>
    <a:srgbClr val="5C5A1D"/>
    <a:srgbClr val="F9E5DA"/>
    <a:srgbClr val="FFC800"/>
    <a:srgbClr val="7B5074"/>
    <a:srgbClr val="F68920"/>
    <a:srgbClr val="5A8E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03" autoAdjust="0"/>
    <p:restoredTop sz="94414" autoAdjust="0"/>
  </p:normalViewPr>
  <p:slideViewPr>
    <p:cSldViewPr snapToGrid="0" showGuides="1">
      <p:cViewPr varScale="1">
        <p:scale>
          <a:sx n="107" d="100"/>
          <a:sy n="107" d="100"/>
        </p:scale>
        <p:origin x="-84" y="-690"/>
      </p:cViewPr>
      <p:guideLst>
        <p:guide orient="horz" pos="23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image" Target="../media/image2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3068A-753F-47ED-95DE-D06E5578E57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F164E-D685-493E-AF07-0CE742DE1F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无图标有logo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绿色的小鸟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棕色的小人看书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黄色背景开头和结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26BC15-B161-4C75-9B3A-128C9125074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58B4E113-1DE2-475C-BE03-FB3C5943303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三本书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三本书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三本书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小喇叭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小黄鸟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绿色书笔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黄色书笔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蓝色的书笔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GIF"/><Relationship Id="rId5" Type="http://schemas.openxmlformats.org/officeDocument/2006/relationships/image" Target="../media/image14.e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GIF"/><Relationship Id="rId3" Type="http://schemas.openxmlformats.org/officeDocument/2006/relationships/image" Target="../media/image15.png"/><Relationship Id="rId7" Type="http://schemas.openxmlformats.org/officeDocument/2006/relationships/image" Target="../media/image18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7.e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21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20.e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0" y="1547273"/>
            <a:ext cx="9144000" cy="80791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48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统计图的选择</a:t>
            </a:r>
            <a:endParaRPr lang="en-US" altLang="zh-CN" sz="4800" b="1" dirty="0">
              <a:solidFill>
                <a:schemeClr val="accent6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405945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926686" y="216633"/>
            <a:ext cx="1369607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rgbClr val="70AD47">
                    <a:lumMod val="5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练习巩固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443" y="2106374"/>
            <a:ext cx="2047315" cy="2729753"/>
          </a:xfrm>
          <a:prstGeom prst="rect">
            <a:avLst/>
          </a:prstGeom>
        </p:spPr>
      </p:pic>
      <p:pic>
        <p:nvPicPr>
          <p:cNvPr id="49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798" y="953413"/>
            <a:ext cx="563990" cy="315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091100" y="836837"/>
            <a:ext cx="6999446" cy="714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2.</a:t>
            </a:r>
            <a:r>
              <a:rPr lang="zh-CN" altLang="en-US" sz="21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下表为</a:t>
            </a:r>
            <a:r>
              <a:rPr lang="en-US" altLang="zh-CN" sz="21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2001</a:t>
            </a:r>
            <a:r>
              <a:rPr lang="zh-CN" altLang="en-US" sz="21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年某省人口普查中每</a:t>
            </a:r>
            <a:r>
              <a:rPr lang="en-US" altLang="zh-CN" sz="21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en-US" sz="21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万人受教育程度的统计表。 </a:t>
            </a:r>
          </a:p>
        </p:txBody>
      </p:sp>
      <p:grpSp>
        <p:nvGrpSpPr>
          <p:cNvPr id="43" name="Group 3"/>
          <p:cNvGrpSpPr/>
          <p:nvPr/>
        </p:nvGrpSpPr>
        <p:grpSpPr bwMode="auto">
          <a:xfrm>
            <a:off x="1770222" y="793909"/>
            <a:ext cx="5872639" cy="2075021"/>
            <a:chOff x="0" y="0"/>
            <a:chExt cx="3842" cy="761"/>
          </a:xfrm>
        </p:grpSpPr>
        <p:sp>
          <p:nvSpPr>
            <p:cNvPr id="44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10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100" b="1" kern="0">
                  <a:solidFill>
                    <a:srgbClr val="FF0000"/>
                  </a:solidFill>
                  <a:latin typeface="黑体" panose="02010609060101010101" pitchFamily="49" charset="-122"/>
                </a:rPr>
                <a:t> </a:t>
              </a:r>
            </a:p>
          </p:txBody>
        </p:sp>
        <p:sp>
          <p:nvSpPr>
            <p:cNvPr id="45" name="Rectangle 5"/>
            <p:cNvSpPr>
              <a:spLocks noChangeArrowheads="1"/>
            </p:cNvSpPr>
            <p:nvPr/>
          </p:nvSpPr>
          <p:spPr bwMode="auto">
            <a:xfrm>
              <a:off x="282" y="261"/>
              <a:ext cx="404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100" b="1" kern="0">
                  <a:solidFill>
                    <a:srgbClr val="FF0000"/>
                  </a:solidFill>
                  <a:latin typeface="黑体" panose="02010609060101010101" pitchFamily="49" charset="-122"/>
                </a:rPr>
                <a:t>年份</a:t>
              </a:r>
            </a:p>
          </p:txBody>
        </p:sp>
        <p:sp>
          <p:nvSpPr>
            <p:cNvPr id="46" name="Rectangle 6"/>
            <p:cNvSpPr>
              <a:spLocks noChangeArrowheads="1"/>
            </p:cNvSpPr>
            <p:nvPr/>
          </p:nvSpPr>
          <p:spPr bwMode="auto">
            <a:xfrm>
              <a:off x="665" y="261"/>
              <a:ext cx="102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100" b="1" kern="0" dirty="0">
                  <a:solidFill>
                    <a:srgbClr val="FF0000"/>
                  </a:solidFill>
                  <a:latin typeface="黑体" panose="02010609060101010101" pitchFamily="49" charset="-122"/>
                </a:rPr>
                <a:t> </a:t>
              </a:r>
            </a:p>
          </p:txBody>
        </p:sp>
        <p:sp>
          <p:nvSpPr>
            <p:cNvPr id="47" name="Rectangle 7"/>
            <p:cNvSpPr>
              <a:spLocks noChangeArrowheads="1"/>
            </p:cNvSpPr>
            <p:nvPr/>
          </p:nvSpPr>
          <p:spPr bwMode="auto">
            <a:xfrm>
              <a:off x="851" y="261"/>
              <a:ext cx="404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100" b="1" kern="0">
                  <a:solidFill>
                    <a:srgbClr val="FF0000"/>
                  </a:solidFill>
                  <a:latin typeface="黑体" panose="02010609060101010101" pitchFamily="49" charset="-122"/>
                </a:rPr>
                <a:t>大学</a:t>
              </a:r>
            </a:p>
          </p:txBody>
        </p:sp>
        <p:sp>
          <p:nvSpPr>
            <p:cNvPr id="48" name="Rectangle 8"/>
            <p:cNvSpPr>
              <a:spLocks noChangeArrowheads="1"/>
            </p:cNvSpPr>
            <p:nvPr/>
          </p:nvSpPr>
          <p:spPr bwMode="auto">
            <a:xfrm>
              <a:off x="1235" y="261"/>
              <a:ext cx="10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100" b="1" kern="0">
                  <a:solidFill>
                    <a:srgbClr val="FF0000"/>
                  </a:solidFill>
                  <a:latin typeface="黑体" panose="02010609060101010101" pitchFamily="49" charset="-122"/>
                </a:rPr>
                <a:t> </a:t>
              </a:r>
            </a:p>
          </p:txBody>
        </p:sp>
        <p:sp>
          <p:nvSpPr>
            <p:cNvPr id="50" name="Rectangle 9"/>
            <p:cNvSpPr>
              <a:spLocks noChangeArrowheads="1"/>
            </p:cNvSpPr>
            <p:nvPr/>
          </p:nvSpPr>
          <p:spPr bwMode="auto">
            <a:xfrm>
              <a:off x="1415" y="261"/>
              <a:ext cx="404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100" b="1" kern="0">
                  <a:solidFill>
                    <a:srgbClr val="FF0000"/>
                  </a:solidFill>
                  <a:latin typeface="黑体" panose="02010609060101010101" pitchFamily="49" charset="-122"/>
                </a:rPr>
                <a:t>高中</a:t>
              </a:r>
            </a:p>
          </p:txBody>
        </p:sp>
        <p:sp>
          <p:nvSpPr>
            <p:cNvPr id="51" name="Rectangle 10"/>
            <p:cNvSpPr>
              <a:spLocks noChangeArrowheads="1"/>
            </p:cNvSpPr>
            <p:nvPr/>
          </p:nvSpPr>
          <p:spPr bwMode="auto">
            <a:xfrm>
              <a:off x="1798" y="261"/>
              <a:ext cx="102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100" b="1" kern="0">
                  <a:solidFill>
                    <a:srgbClr val="FF0000"/>
                  </a:solidFill>
                  <a:latin typeface="黑体" panose="02010609060101010101" pitchFamily="49" charset="-122"/>
                </a:rPr>
                <a:t> </a:t>
              </a:r>
            </a:p>
          </p:txBody>
        </p:sp>
        <p:sp>
          <p:nvSpPr>
            <p:cNvPr id="52" name="Rectangle 11"/>
            <p:cNvSpPr>
              <a:spLocks noChangeArrowheads="1"/>
            </p:cNvSpPr>
            <p:nvPr/>
          </p:nvSpPr>
          <p:spPr bwMode="auto">
            <a:xfrm>
              <a:off x="1984" y="261"/>
              <a:ext cx="404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100" b="1" kern="0">
                  <a:solidFill>
                    <a:srgbClr val="FF0000"/>
                  </a:solidFill>
                  <a:latin typeface="黑体" panose="02010609060101010101" pitchFamily="49" charset="-122"/>
                </a:rPr>
                <a:t>初中</a:t>
              </a:r>
            </a:p>
          </p:txBody>
        </p:sp>
        <p:sp>
          <p:nvSpPr>
            <p:cNvPr id="53" name="Rectangle 12"/>
            <p:cNvSpPr>
              <a:spLocks noChangeArrowheads="1"/>
            </p:cNvSpPr>
            <p:nvPr/>
          </p:nvSpPr>
          <p:spPr bwMode="auto">
            <a:xfrm>
              <a:off x="2368" y="261"/>
              <a:ext cx="10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100" b="1" kern="0">
                  <a:solidFill>
                    <a:srgbClr val="FF0000"/>
                  </a:solidFill>
                  <a:latin typeface="黑体" panose="02010609060101010101" pitchFamily="49" charset="-122"/>
                </a:rPr>
                <a:t> </a:t>
              </a:r>
            </a:p>
          </p:txBody>
        </p:sp>
        <p:sp>
          <p:nvSpPr>
            <p:cNvPr id="54" name="Rectangle 13"/>
            <p:cNvSpPr>
              <a:spLocks noChangeArrowheads="1"/>
            </p:cNvSpPr>
            <p:nvPr/>
          </p:nvSpPr>
          <p:spPr bwMode="auto">
            <a:xfrm>
              <a:off x="2553" y="261"/>
              <a:ext cx="404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100" b="1" kern="0">
                  <a:solidFill>
                    <a:srgbClr val="FF0000"/>
                  </a:solidFill>
                  <a:latin typeface="黑体" panose="02010609060101010101" pitchFamily="49" charset="-122"/>
                </a:rPr>
                <a:t>小学</a:t>
              </a:r>
            </a:p>
          </p:txBody>
        </p:sp>
        <p:sp>
          <p:nvSpPr>
            <p:cNvPr id="55" name="Rectangle 14"/>
            <p:cNvSpPr>
              <a:spLocks noChangeArrowheads="1"/>
            </p:cNvSpPr>
            <p:nvPr/>
          </p:nvSpPr>
          <p:spPr bwMode="auto">
            <a:xfrm>
              <a:off x="2937" y="261"/>
              <a:ext cx="10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100" b="1" kern="0">
                  <a:solidFill>
                    <a:srgbClr val="FF0000"/>
                  </a:solidFill>
                  <a:latin typeface="黑体" panose="02010609060101010101" pitchFamily="49" charset="-122"/>
                </a:rPr>
                <a:t> </a:t>
              </a:r>
            </a:p>
          </p:txBody>
        </p:sp>
        <p:sp>
          <p:nvSpPr>
            <p:cNvPr id="56" name="Rectangle 15"/>
            <p:cNvSpPr>
              <a:spLocks noChangeArrowheads="1"/>
            </p:cNvSpPr>
            <p:nvPr/>
          </p:nvSpPr>
          <p:spPr bwMode="auto">
            <a:xfrm>
              <a:off x="3117" y="261"/>
              <a:ext cx="404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100" b="1" kern="0">
                  <a:solidFill>
                    <a:srgbClr val="FF0000"/>
                  </a:solidFill>
                  <a:latin typeface="黑体" panose="02010609060101010101" pitchFamily="49" charset="-122"/>
                </a:rPr>
                <a:t>其它</a:t>
              </a:r>
            </a:p>
          </p:txBody>
        </p:sp>
        <p:sp>
          <p:nvSpPr>
            <p:cNvPr id="57" name="Rectangle 16"/>
            <p:cNvSpPr>
              <a:spLocks noChangeArrowheads="1"/>
            </p:cNvSpPr>
            <p:nvPr/>
          </p:nvSpPr>
          <p:spPr bwMode="auto">
            <a:xfrm>
              <a:off x="3501" y="261"/>
              <a:ext cx="10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100" b="1" kern="0">
                  <a:solidFill>
                    <a:srgbClr val="FF0000"/>
                  </a:solidFill>
                  <a:latin typeface="黑体" panose="02010609060101010101" pitchFamily="49" charset="-122"/>
                </a:rPr>
                <a:t> </a:t>
              </a:r>
            </a:p>
          </p:txBody>
        </p:sp>
        <p:sp>
          <p:nvSpPr>
            <p:cNvPr id="58" name="Rectangle 17"/>
            <p:cNvSpPr>
              <a:spLocks noChangeArrowheads="1"/>
            </p:cNvSpPr>
            <p:nvPr/>
          </p:nvSpPr>
          <p:spPr bwMode="auto">
            <a:xfrm>
              <a:off x="234" y="226"/>
              <a:ext cx="1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59" name="Rectangle 18"/>
            <p:cNvSpPr>
              <a:spLocks noChangeArrowheads="1"/>
            </p:cNvSpPr>
            <p:nvPr/>
          </p:nvSpPr>
          <p:spPr bwMode="auto">
            <a:xfrm>
              <a:off x="234" y="226"/>
              <a:ext cx="1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60" name="Rectangle 19"/>
            <p:cNvSpPr>
              <a:spLocks noChangeArrowheads="1"/>
            </p:cNvSpPr>
            <p:nvPr/>
          </p:nvSpPr>
          <p:spPr bwMode="auto">
            <a:xfrm>
              <a:off x="246" y="226"/>
              <a:ext cx="551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61" name="Rectangle 20"/>
            <p:cNvSpPr>
              <a:spLocks noChangeArrowheads="1"/>
            </p:cNvSpPr>
            <p:nvPr/>
          </p:nvSpPr>
          <p:spPr bwMode="auto">
            <a:xfrm>
              <a:off x="797" y="226"/>
              <a:ext cx="1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62" name="Rectangle 21"/>
            <p:cNvSpPr>
              <a:spLocks noChangeArrowheads="1"/>
            </p:cNvSpPr>
            <p:nvPr/>
          </p:nvSpPr>
          <p:spPr bwMode="auto">
            <a:xfrm>
              <a:off x="809" y="226"/>
              <a:ext cx="558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63" name="Rectangle 22"/>
            <p:cNvSpPr>
              <a:spLocks noChangeArrowheads="1"/>
            </p:cNvSpPr>
            <p:nvPr/>
          </p:nvSpPr>
          <p:spPr bwMode="auto">
            <a:xfrm>
              <a:off x="1367" y="226"/>
              <a:ext cx="1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64" name="Rectangle 23"/>
            <p:cNvSpPr>
              <a:spLocks noChangeArrowheads="1"/>
            </p:cNvSpPr>
            <p:nvPr/>
          </p:nvSpPr>
          <p:spPr bwMode="auto">
            <a:xfrm>
              <a:off x="1379" y="226"/>
              <a:ext cx="557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65" name="Rectangle 24"/>
            <p:cNvSpPr>
              <a:spLocks noChangeArrowheads="1"/>
            </p:cNvSpPr>
            <p:nvPr/>
          </p:nvSpPr>
          <p:spPr bwMode="auto">
            <a:xfrm>
              <a:off x="1936" y="226"/>
              <a:ext cx="1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66" name="Rectangle 25"/>
            <p:cNvSpPr>
              <a:spLocks noChangeArrowheads="1"/>
            </p:cNvSpPr>
            <p:nvPr/>
          </p:nvSpPr>
          <p:spPr bwMode="auto">
            <a:xfrm>
              <a:off x="1948" y="226"/>
              <a:ext cx="55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67" name="Rectangle 26"/>
            <p:cNvSpPr>
              <a:spLocks noChangeArrowheads="1"/>
            </p:cNvSpPr>
            <p:nvPr/>
          </p:nvSpPr>
          <p:spPr bwMode="auto">
            <a:xfrm>
              <a:off x="2500" y="226"/>
              <a:ext cx="1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68" name="Rectangle 27"/>
            <p:cNvSpPr>
              <a:spLocks noChangeArrowheads="1"/>
            </p:cNvSpPr>
            <p:nvPr/>
          </p:nvSpPr>
          <p:spPr bwMode="auto">
            <a:xfrm>
              <a:off x="2512" y="226"/>
              <a:ext cx="557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69" name="Rectangle 28"/>
            <p:cNvSpPr>
              <a:spLocks noChangeArrowheads="1"/>
            </p:cNvSpPr>
            <p:nvPr/>
          </p:nvSpPr>
          <p:spPr bwMode="auto">
            <a:xfrm>
              <a:off x="3069" y="226"/>
              <a:ext cx="1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70" name="Rectangle 29"/>
            <p:cNvSpPr>
              <a:spLocks noChangeArrowheads="1"/>
            </p:cNvSpPr>
            <p:nvPr/>
          </p:nvSpPr>
          <p:spPr bwMode="auto">
            <a:xfrm>
              <a:off x="3081" y="226"/>
              <a:ext cx="749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71" name="Rectangle 30"/>
            <p:cNvSpPr>
              <a:spLocks noChangeArrowheads="1"/>
            </p:cNvSpPr>
            <p:nvPr/>
          </p:nvSpPr>
          <p:spPr bwMode="auto">
            <a:xfrm>
              <a:off x="3830" y="226"/>
              <a:ext cx="1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72" name="Rectangle 31"/>
            <p:cNvSpPr>
              <a:spLocks noChangeArrowheads="1"/>
            </p:cNvSpPr>
            <p:nvPr/>
          </p:nvSpPr>
          <p:spPr bwMode="auto">
            <a:xfrm>
              <a:off x="3830" y="226"/>
              <a:ext cx="1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73" name="Rectangle 32"/>
            <p:cNvSpPr>
              <a:spLocks noChangeArrowheads="1"/>
            </p:cNvSpPr>
            <p:nvPr/>
          </p:nvSpPr>
          <p:spPr bwMode="auto">
            <a:xfrm>
              <a:off x="234" y="238"/>
              <a:ext cx="12" cy="249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74" name="Rectangle 33"/>
            <p:cNvSpPr>
              <a:spLocks noChangeArrowheads="1"/>
            </p:cNvSpPr>
            <p:nvPr/>
          </p:nvSpPr>
          <p:spPr bwMode="auto">
            <a:xfrm>
              <a:off x="797" y="238"/>
              <a:ext cx="12" cy="249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75" name="Rectangle 34"/>
            <p:cNvSpPr>
              <a:spLocks noChangeArrowheads="1"/>
            </p:cNvSpPr>
            <p:nvPr/>
          </p:nvSpPr>
          <p:spPr bwMode="auto">
            <a:xfrm>
              <a:off x="1367" y="238"/>
              <a:ext cx="12" cy="249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76" name="Rectangle 35"/>
            <p:cNvSpPr>
              <a:spLocks noChangeArrowheads="1"/>
            </p:cNvSpPr>
            <p:nvPr/>
          </p:nvSpPr>
          <p:spPr bwMode="auto">
            <a:xfrm>
              <a:off x="1936" y="238"/>
              <a:ext cx="12" cy="249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77" name="Rectangle 36"/>
            <p:cNvSpPr>
              <a:spLocks noChangeArrowheads="1"/>
            </p:cNvSpPr>
            <p:nvPr/>
          </p:nvSpPr>
          <p:spPr bwMode="auto">
            <a:xfrm>
              <a:off x="2500" y="238"/>
              <a:ext cx="12" cy="249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78" name="Rectangle 37"/>
            <p:cNvSpPr>
              <a:spLocks noChangeArrowheads="1"/>
            </p:cNvSpPr>
            <p:nvPr/>
          </p:nvSpPr>
          <p:spPr bwMode="auto">
            <a:xfrm>
              <a:off x="3069" y="238"/>
              <a:ext cx="12" cy="249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79" name="Rectangle 38"/>
            <p:cNvSpPr>
              <a:spLocks noChangeArrowheads="1"/>
            </p:cNvSpPr>
            <p:nvPr/>
          </p:nvSpPr>
          <p:spPr bwMode="auto">
            <a:xfrm>
              <a:off x="3830" y="238"/>
              <a:ext cx="12" cy="249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80" name="Rectangle 39"/>
            <p:cNvSpPr>
              <a:spLocks noChangeArrowheads="1"/>
            </p:cNvSpPr>
            <p:nvPr/>
          </p:nvSpPr>
          <p:spPr bwMode="auto">
            <a:xfrm>
              <a:off x="282" y="523"/>
              <a:ext cx="406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100" b="1" kern="0">
                  <a:solidFill>
                    <a:srgbClr val="FF0000"/>
                  </a:solidFill>
                  <a:latin typeface="黑体" panose="02010609060101010101" pitchFamily="49" charset="-122"/>
                </a:rPr>
                <a:t>2001</a:t>
              </a:r>
            </a:p>
          </p:txBody>
        </p:sp>
        <p:sp>
          <p:nvSpPr>
            <p:cNvPr id="81" name="Rectangle 40"/>
            <p:cNvSpPr>
              <a:spLocks noChangeArrowheads="1"/>
            </p:cNvSpPr>
            <p:nvPr/>
          </p:nvSpPr>
          <p:spPr bwMode="auto">
            <a:xfrm>
              <a:off x="665" y="523"/>
              <a:ext cx="102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100" b="1" kern="0">
                  <a:solidFill>
                    <a:srgbClr val="FF0000"/>
                  </a:solidFill>
                  <a:latin typeface="黑体" panose="02010609060101010101" pitchFamily="49" charset="-122"/>
                </a:rPr>
                <a:t> </a:t>
              </a:r>
            </a:p>
          </p:txBody>
        </p:sp>
        <p:sp>
          <p:nvSpPr>
            <p:cNvPr id="82" name="Rectangle 41"/>
            <p:cNvSpPr>
              <a:spLocks noChangeArrowheads="1"/>
            </p:cNvSpPr>
            <p:nvPr/>
          </p:nvSpPr>
          <p:spPr bwMode="auto">
            <a:xfrm>
              <a:off x="851" y="523"/>
              <a:ext cx="406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100" b="1" kern="0">
                  <a:solidFill>
                    <a:srgbClr val="FF0000"/>
                  </a:solidFill>
                  <a:latin typeface="黑体" panose="02010609060101010101" pitchFamily="49" charset="-122"/>
                </a:rPr>
                <a:t>3331</a:t>
              </a:r>
            </a:p>
          </p:txBody>
        </p:sp>
        <p:sp>
          <p:nvSpPr>
            <p:cNvPr id="83" name="Rectangle 42"/>
            <p:cNvSpPr>
              <a:spLocks noChangeArrowheads="1"/>
            </p:cNvSpPr>
            <p:nvPr/>
          </p:nvSpPr>
          <p:spPr bwMode="auto">
            <a:xfrm>
              <a:off x="1235" y="523"/>
              <a:ext cx="10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100" b="1" kern="0">
                  <a:solidFill>
                    <a:srgbClr val="FF0000"/>
                  </a:solidFill>
                  <a:latin typeface="黑体" panose="02010609060101010101" pitchFamily="49" charset="-122"/>
                </a:rPr>
                <a:t> </a:t>
              </a:r>
            </a:p>
          </p:txBody>
        </p:sp>
        <p:sp>
          <p:nvSpPr>
            <p:cNvPr id="84" name="Rectangle 43"/>
            <p:cNvSpPr>
              <a:spLocks noChangeArrowheads="1"/>
            </p:cNvSpPr>
            <p:nvPr/>
          </p:nvSpPr>
          <p:spPr bwMode="auto">
            <a:xfrm>
              <a:off x="1415" y="523"/>
              <a:ext cx="507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100" b="1" kern="0">
                  <a:solidFill>
                    <a:srgbClr val="FF0000"/>
                  </a:solidFill>
                  <a:latin typeface="黑体" panose="02010609060101010101" pitchFamily="49" charset="-122"/>
                </a:rPr>
                <a:t>11036</a:t>
              </a:r>
            </a:p>
          </p:txBody>
        </p:sp>
        <p:sp>
          <p:nvSpPr>
            <p:cNvPr id="85" name="Rectangle 44"/>
            <p:cNvSpPr>
              <a:spLocks noChangeArrowheads="1"/>
            </p:cNvSpPr>
            <p:nvPr/>
          </p:nvSpPr>
          <p:spPr bwMode="auto">
            <a:xfrm>
              <a:off x="1894" y="523"/>
              <a:ext cx="10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100" b="1" kern="0">
                  <a:solidFill>
                    <a:srgbClr val="FF0000"/>
                  </a:solidFill>
                  <a:latin typeface="黑体" panose="02010609060101010101" pitchFamily="49" charset="-122"/>
                </a:rPr>
                <a:t> </a:t>
              </a:r>
            </a:p>
          </p:txBody>
        </p:sp>
        <p:sp>
          <p:nvSpPr>
            <p:cNvPr id="86" name="Rectangle 45"/>
            <p:cNvSpPr>
              <a:spLocks noChangeArrowheads="1"/>
            </p:cNvSpPr>
            <p:nvPr/>
          </p:nvSpPr>
          <p:spPr bwMode="auto">
            <a:xfrm>
              <a:off x="1984" y="523"/>
              <a:ext cx="508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100" b="1" kern="0">
                  <a:solidFill>
                    <a:srgbClr val="FF0000"/>
                  </a:solidFill>
                  <a:latin typeface="黑体" panose="02010609060101010101" pitchFamily="49" charset="-122"/>
                </a:rPr>
                <a:t>33334</a:t>
              </a:r>
            </a:p>
          </p:txBody>
        </p:sp>
        <p:sp>
          <p:nvSpPr>
            <p:cNvPr id="87" name="Rectangle 46"/>
            <p:cNvSpPr>
              <a:spLocks noChangeArrowheads="1"/>
            </p:cNvSpPr>
            <p:nvPr/>
          </p:nvSpPr>
          <p:spPr bwMode="auto">
            <a:xfrm>
              <a:off x="2464" y="523"/>
              <a:ext cx="10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100" b="1" kern="0">
                  <a:solidFill>
                    <a:srgbClr val="FF0000"/>
                  </a:solidFill>
                  <a:latin typeface="黑体" panose="02010609060101010101" pitchFamily="49" charset="-122"/>
                </a:rPr>
                <a:t> </a:t>
              </a:r>
            </a:p>
          </p:txBody>
        </p:sp>
        <p:sp>
          <p:nvSpPr>
            <p:cNvPr id="88" name="Rectangle 47"/>
            <p:cNvSpPr>
              <a:spLocks noChangeArrowheads="1"/>
            </p:cNvSpPr>
            <p:nvPr/>
          </p:nvSpPr>
          <p:spPr bwMode="auto">
            <a:xfrm>
              <a:off x="2553" y="523"/>
              <a:ext cx="507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100" b="1" kern="0">
                  <a:solidFill>
                    <a:srgbClr val="FF0000"/>
                  </a:solidFill>
                  <a:latin typeface="黑体" panose="02010609060101010101" pitchFamily="49" charset="-122"/>
                </a:rPr>
                <a:t>32736</a:t>
              </a:r>
            </a:p>
          </p:txBody>
        </p:sp>
        <p:sp>
          <p:nvSpPr>
            <p:cNvPr id="89" name="Rectangle 48"/>
            <p:cNvSpPr>
              <a:spLocks noChangeArrowheads="1"/>
            </p:cNvSpPr>
            <p:nvPr/>
          </p:nvSpPr>
          <p:spPr bwMode="auto">
            <a:xfrm>
              <a:off x="3033" y="523"/>
              <a:ext cx="10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100" b="1" kern="0">
                  <a:solidFill>
                    <a:srgbClr val="FF0000"/>
                  </a:solidFill>
                  <a:latin typeface="黑体" panose="02010609060101010101" pitchFamily="49" charset="-122"/>
                </a:rPr>
                <a:t> </a:t>
              </a:r>
            </a:p>
          </p:txBody>
        </p:sp>
        <p:sp>
          <p:nvSpPr>
            <p:cNvPr id="90" name="Rectangle 49"/>
            <p:cNvSpPr>
              <a:spLocks noChangeArrowheads="1"/>
            </p:cNvSpPr>
            <p:nvPr/>
          </p:nvSpPr>
          <p:spPr bwMode="auto">
            <a:xfrm>
              <a:off x="3117" y="523"/>
              <a:ext cx="508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100" b="1" kern="0">
                  <a:solidFill>
                    <a:srgbClr val="FF0000"/>
                  </a:solidFill>
                  <a:latin typeface="黑体" panose="02010609060101010101" pitchFamily="49" charset="-122"/>
                </a:rPr>
                <a:t>19563</a:t>
              </a:r>
            </a:p>
          </p:txBody>
        </p:sp>
        <p:sp>
          <p:nvSpPr>
            <p:cNvPr id="91" name="Rectangle 50"/>
            <p:cNvSpPr>
              <a:spLocks noChangeArrowheads="1"/>
            </p:cNvSpPr>
            <p:nvPr/>
          </p:nvSpPr>
          <p:spPr bwMode="auto">
            <a:xfrm>
              <a:off x="3596" y="523"/>
              <a:ext cx="10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100" b="1" kern="0">
                  <a:solidFill>
                    <a:srgbClr val="FF0000"/>
                  </a:solidFill>
                  <a:latin typeface="黑体" panose="02010609060101010101" pitchFamily="49" charset="-122"/>
                </a:rPr>
                <a:t> </a:t>
              </a:r>
            </a:p>
          </p:txBody>
        </p:sp>
        <p:sp>
          <p:nvSpPr>
            <p:cNvPr id="92" name="Rectangle 51"/>
            <p:cNvSpPr>
              <a:spLocks noChangeArrowheads="1"/>
            </p:cNvSpPr>
            <p:nvPr/>
          </p:nvSpPr>
          <p:spPr bwMode="auto">
            <a:xfrm>
              <a:off x="234" y="487"/>
              <a:ext cx="1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93" name="Rectangle 52"/>
            <p:cNvSpPr>
              <a:spLocks noChangeArrowheads="1"/>
            </p:cNvSpPr>
            <p:nvPr/>
          </p:nvSpPr>
          <p:spPr bwMode="auto">
            <a:xfrm>
              <a:off x="246" y="487"/>
              <a:ext cx="551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94" name="Rectangle 53"/>
            <p:cNvSpPr>
              <a:spLocks noChangeArrowheads="1"/>
            </p:cNvSpPr>
            <p:nvPr/>
          </p:nvSpPr>
          <p:spPr bwMode="auto">
            <a:xfrm>
              <a:off x="797" y="487"/>
              <a:ext cx="1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95" name="Rectangle 54"/>
            <p:cNvSpPr>
              <a:spLocks noChangeArrowheads="1"/>
            </p:cNvSpPr>
            <p:nvPr/>
          </p:nvSpPr>
          <p:spPr bwMode="auto">
            <a:xfrm>
              <a:off x="809" y="487"/>
              <a:ext cx="558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96" name="Rectangle 55"/>
            <p:cNvSpPr>
              <a:spLocks noChangeArrowheads="1"/>
            </p:cNvSpPr>
            <p:nvPr/>
          </p:nvSpPr>
          <p:spPr bwMode="auto">
            <a:xfrm>
              <a:off x="1367" y="487"/>
              <a:ext cx="1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97" name="Rectangle 56"/>
            <p:cNvSpPr>
              <a:spLocks noChangeArrowheads="1"/>
            </p:cNvSpPr>
            <p:nvPr/>
          </p:nvSpPr>
          <p:spPr bwMode="auto">
            <a:xfrm>
              <a:off x="1379" y="487"/>
              <a:ext cx="557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98" name="Rectangle 57"/>
            <p:cNvSpPr>
              <a:spLocks noChangeArrowheads="1"/>
            </p:cNvSpPr>
            <p:nvPr/>
          </p:nvSpPr>
          <p:spPr bwMode="auto">
            <a:xfrm>
              <a:off x="1936" y="487"/>
              <a:ext cx="1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99" name="Rectangle 58"/>
            <p:cNvSpPr>
              <a:spLocks noChangeArrowheads="1"/>
            </p:cNvSpPr>
            <p:nvPr/>
          </p:nvSpPr>
          <p:spPr bwMode="auto">
            <a:xfrm>
              <a:off x="1948" y="487"/>
              <a:ext cx="55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00" name="Rectangle 59"/>
            <p:cNvSpPr>
              <a:spLocks noChangeArrowheads="1"/>
            </p:cNvSpPr>
            <p:nvPr/>
          </p:nvSpPr>
          <p:spPr bwMode="auto">
            <a:xfrm>
              <a:off x="2500" y="487"/>
              <a:ext cx="1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01" name="Rectangle 60"/>
            <p:cNvSpPr>
              <a:spLocks noChangeArrowheads="1"/>
            </p:cNvSpPr>
            <p:nvPr/>
          </p:nvSpPr>
          <p:spPr bwMode="auto">
            <a:xfrm>
              <a:off x="2512" y="487"/>
              <a:ext cx="557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02" name="Rectangle 61"/>
            <p:cNvSpPr>
              <a:spLocks noChangeArrowheads="1"/>
            </p:cNvSpPr>
            <p:nvPr/>
          </p:nvSpPr>
          <p:spPr bwMode="auto">
            <a:xfrm>
              <a:off x="3069" y="487"/>
              <a:ext cx="1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03" name="Rectangle 62"/>
            <p:cNvSpPr>
              <a:spLocks noChangeArrowheads="1"/>
            </p:cNvSpPr>
            <p:nvPr/>
          </p:nvSpPr>
          <p:spPr bwMode="auto">
            <a:xfrm>
              <a:off x="3081" y="487"/>
              <a:ext cx="749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04" name="Rectangle 63"/>
            <p:cNvSpPr>
              <a:spLocks noChangeArrowheads="1"/>
            </p:cNvSpPr>
            <p:nvPr/>
          </p:nvSpPr>
          <p:spPr bwMode="auto">
            <a:xfrm>
              <a:off x="3830" y="487"/>
              <a:ext cx="1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05" name="Rectangle 64"/>
            <p:cNvSpPr>
              <a:spLocks noChangeArrowheads="1"/>
            </p:cNvSpPr>
            <p:nvPr/>
          </p:nvSpPr>
          <p:spPr bwMode="auto">
            <a:xfrm>
              <a:off x="234" y="499"/>
              <a:ext cx="12" cy="25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06" name="Rectangle 65"/>
            <p:cNvSpPr>
              <a:spLocks noChangeArrowheads="1"/>
            </p:cNvSpPr>
            <p:nvPr/>
          </p:nvSpPr>
          <p:spPr bwMode="auto">
            <a:xfrm>
              <a:off x="234" y="749"/>
              <a:ext cx="1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07" name="Rectangle 66"/>
            <p:cNvSpPr>
              <a:spLocks noChangeArrowheads="1"/>
            </p:cNvSpPr>
            <p:nvPr/>
          </p:nvSpPr>
          <p:spPr bwMode="auto">
            <a:xfrm>
              <a:off x="234" y="749"/>
              <a:ext cx="1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08" name="Rectangle 67"/>
            <p:cNvSpPr>
              <a:spLocks noChangeArrowheads="1"/>
            </p:cNvSpPr>
            <p:nvPr/>
          </p:nvSpPr>
          <p:spPr bwMode="auto">
            <a:xfrm>
              <a:off x="246" y="749"/>
              <a:ext cx="551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09" name="Rectangle 68"/>
            <p:cNvSpPr>
              <a:spLocks noChangeArrowheads="1"/>
            </p:cNvSpPr>
            <p:nvPr/>
          </p:nvSpPr>
          <p:spPr bwMode="auto">
            <a:xfrm>
              <a:off x="797" y="499"/>
              <a:ext cx="12" cy="25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10" name="Rectangle 69"/>
            <p:cNvSpPr>
              <a:spLocks noChangeArrowheads="1"/>
            </p:cNvSpPr>
            <p:nvPr/>
          </p:nvSpPr>
          <p:spPr bwMode="auto">
            <a:xfrm>
              <a:off x="797" y="749"/>
              <a:ext cx="1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11" name="Rectangle 70"/>
            <p:cNvSpPr>
              <a:spLocks noChangeArrowheads="1"/>
            </p:cNvSpPr>
            <p:nvPr/>
          </p:nvSpPr>
          <p:spPr bwMode="auto">
            <a:xfrm>
              <a:off x="809" y="749"/>
              <a:ext cx="558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12" name="Rectangle 71"/>
            <p:cNvSpPr>
              <a:spLocks noChangeArrowheads="1"/>
            </p:cNvSpPr>
            <p:nvPr/>
          </p:nvSpPr>
          <p:spPr bwMode="auto">
            <a:xfrm>
              <a:off x="1367" y="499"/>
              <a:ext cx="12" cy="25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13" name="Rectangle 72"/>
            <p:cNvSpPr>
              <a:spLocks noChangeArrowheads="1"/>
            </p:cNvSpPr>
            <p:nvPr/>
          </p:nvSpPr>
          <p:spPr bwMode="auto">
            <a:xfrm>
              <a:off x="1367" y="749"/>
              <a:ext cx="1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14" name="Rectangle 73"/>
            <p:cNvSpPr>
              <a:spLocks noChangeArrowheads="1"/>
            </p:cNvSpPr>
            <p:nvPr/>
          </p:nvSpPr>
          <p:spPr bwMode="auto">
            <a:xfrm>
              <a:off x="1379" y="749"/>
              <a:ext cx="557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15" name="Rectangle 74"/>
            <p:cNvSpPr>
              <a:spLocks noChangeArrowheads="1"/>
            </p:cNvSpPr>
            <p:nvPr/>
          </p:nvSpPr>
          <p:spPr bwMode="auto">
            <a:xfrm>
              <a:off x="1936" y="499"/>
              <a:ext cx="12" cy="25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16" name="Rectangle 75"/>
            <p:cNvSpPr>
              <a:spLocks noChangeArrowheads="1"/>
            </p:cNvSpPr>
            <p:nvPr/>
          </p:nvSpPr>
          <p:spPr bwMode="auto">
            <a:xfrm>
              <a:off x="1936" y="749"/>
              <a:ext cx="1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17" name="Rectangle 76"/>
            <p:cNvSpPr>
              <a:spLocks noChangeArrowheads="1"/>
            </p:cNvSpPr>
            <p:nvPr/>
          </p:nvSpPr>
          <p:spPr bwMode="auto">
            <a:xfrm>
              <a:off x="1948" y="749"/>
              <a:ext cx="55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18" name="Rectangle 77"/>
            <p:cNvSpPr>
              <a:spLocks noChangeArrowheads="1"/>
            </p:cNvSpPr>
            <p:nvPr/>
          </p:nvSpPr>
          <p:spPr bwMode="auto">
            <a:xfrm>
              <a:off x="2500" y="499"/>
              <a:ext cx="12" cy="25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19" name="Rectangle 78"/>
            <p:cNvSpPr>
              <a:spLocks noChangeArrowheads="1"/>
            </p:cNvSpPr>
            <p:nvPr/>
          </p:nvSpPr>
          <p:spPr bwMode="auto">
            <a:xfrm>
              <a:off x="2500" y="749"/>
              <a:ext cx="1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20" name="Rectangle 79"/>
            <p:cNvSpPr>
              <a:spLocks noChangeArrowheads="1"/>
            </p:cNvSpPr>
            <p:nvPr/>
          </p:nvSpPr>
          <p:spPr bwMode="auto">
            <a:xfrm>
              <a:off x="2512" y="749"/>
              <a:ext cx="557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21" name="Rectangle 80"/>
            <p:cNvSpPr>
              <a:spLocks noChangeArrowheads="1"/>
            </p:cNvSpPr>
            <p:nvPr/>
          </p:nvSpPr>
          <p:spPr bwMode="auto">
            <a:xfrm>
              <a:off x="3069" y="499"/>
              <a:ext cx="12" cy="25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22" name="Rectangle 81"/>
            <p:cNvSpPr>
              <a:spLocks noChangeArrowheads="1"/>
            </p:cNvSpPr>
            <p:nvPr/>
          </p:nvSpPr>
          <p:spPr bwMode="auto">
            <a:xfrm>
              <a:off x="3069" y="749"/>
              <a:ext cx="1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23" name="Rectangle 82"/>
            <p:cNvSpPr>
              <a:spLocks noChangeArrowheads="1"/>
            </p:cNvSpPr>
            <p:nvPr/>
          </p:nvSpPr>
          <p:spPr bwMode="auto">
            <a:xfrm>
              <a:off x="3081" y="749"/>
              <a:ext cx="749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24" name="Rectangle 83"/>
            <p:cNvSpPr>
              <a:spLocks noChangeArrowheads="1"/>
            </p:cNvSpPr>
            <p:nvPr/>
          </p:nvSpPr>
          <p:spPr bwMode="auto">
            <a:xfrm>
              <a:off x="3830" y="499"/>
              <a:ext cx="12" cy="25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25" name="Rectangle 84"/>
            <p:cNvSpPr>
              <a:spLocks noChangeArrowheads="1"/>
            </p:cNvSpPr>
            <p:nvPr/>
          </p:nvSpPr>
          <p:spPr bwMode="auto">
            <a:xfrm>
              <a:off x="3830" y="749"/>
              <a:ext cx="1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26" name="Rectangle 85"/>
            <p:cNvSpPr>
              <a:spLocks noChangeArrowheads="1"/>
            </p:cNvSpPr>
            <p:nvPr/>
          </p:nvSpPr>
          <p:spPr bwMode="auto">
            <a:xfrm>
              <a:off x="3830" y="749"/>
              <a:ext cx="1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</p:grpSp>
      <p:sp>
        <p:nvSpPr>
          <p:cNvPr id="127" name="Rectangle 131"/>
          <p:cNvSpPr>
            <a:spLocks noChangeArrowheads="1"/>
          </p:cNvSpPr>
          <p:nvPr/>
        </p:nvSpPr>
        <p:spPr bwMode="auto">
          <a:xfrm>
            <a:off x="2098562" y="3007760"/>
            <a:ext cx="6212681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zh-CN" altLang="en-US" sz="2100" b="1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为了解受教育程度的情况，宜制作</a:t>
            </a:r>
            <a:r>
              <a:rPr lang="zh-CN" altLang="en-US" sz="2100" b="1" u="sng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        </a:t>
            </a:r>
            <a:r>
              <a:rPr lang="zh-CN" altLang="en-US" sz="2100" b="1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图</a:t>
            </a:r>
            <a:r>
              <a:rPr lang="zh-CN" altLang="en-US" sz="2100" b="1" kern="0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21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926686" y="216633"/>
            <a:ext cx="1369607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rgbClr val="70AD47">
                    <a:lumMod val="5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练习巩固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443" y="2106374"/>
            <a:ext cx="2047315" cy="2729753"/>
          </a:xfrm>
          <a:prstGeom prst="rect">
            <a:avLst/>
          </a:prstGeom>
        </p:spPr>
      </p:pic>
      <p:pic>
        <p:nvPicPr>
          <p:cNvPr id="49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47499" y="740443"/>
            <a:ext cx="563990" cy="315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4" name="Group 4"/>
          <p:cNvGrpSpPr/>
          <p:nvPr/>
        </p:nvGrpSpPr>
        <p:grpSpPr bwMode="auto">
          <a:xfrm>
            <a:off x="2296292" y="1660102"/>
            <a:ext cx="4761309" cy="2544365"/>
            <a:chOff x="0" y="0"/>
            <a:chExt cx="2635" cy="1408"/>
          </a:xfrm>
        </p:grpSpPr>
        <p:sp>
          <p:nvSpPr>
            <p:cNvPr id="25" name="Arc 5"/>
            <p:cNvSpPr/>
            <p:nvPr/>
          </p:nvSpPr>
          <p:spPr bwMode="auto">
            <a:xfrm>
              <a:off x="895" y="156"/>
              <a:ext cx="132" cy="626"/>
            </a:xfrm>
            <a:custGeom>
              <a:avLst/>
              <a:gdLst>
                <a:gd name="T0" fmla="*/ 0 w 4565"/>
                <a:gd name="T1" fmla="*/ 0 h 21600"/>
                <a:gd name="T2" fmla="*/ 132 w 4565"/>
                <a:gd name="T3" fmla="*/ 14 h 21600"/>
                <a:gd name="T4" fmla="*/ 0 w 4565"/>
                <a:gd name="T5" fmla="*/ 626 h 21600"/>
                <a:gd name="T6" fmla="*/ 0 60000 65536"/>
                <a:gd name="T7" fmla="*/ 0 60000 65536"/>
                <a:gd name="T8" fmla="*/ 0 60000 65536"/>
                <a:gd name="T9" fmla="*/ 0 w 4565"/>
                <a:gd name="T10" fmla="*/ 0 h 21600"/>
                <a:gd name="T11" fmla="*/ 4565 w 456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65" h="21600" fill="none" extrusionOk="0">
                  <a:moveTo>
                    <a:pt x="-1" y="0"/>
                  </a:moveTo>
                  <a:cubicBezTo>
                    <a:pt x="1534" y="0"/>
                    <a:pt x="3065" y="163"/>
                    <a:pt x="4565" y="487"/>
                  </a:cubicBezTo>
                </a:path>
                <a:path w="4565" h="21600" stroke="0" extrusionOk="0">
                  <a:moveTo>
                    <a:pt x="-1" y="0"/>
                  </a:moveTo>
                  <a:cubicBezTo>
                    <a:pt x="1534" y="0"/>
                    <a:pt x="3065" y="163"/>
                    <a:pt x="4565" y="487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00CC99"/>
            </a:solidFill>
            <a:ln w="7938" cmpd="sng">
              <a:solidFill>
                <a:srgbClr val="000000"/>
              </a:solidFill>
              <a:bevel/>
            </a:ln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26" name="Arc 6"/>
            <p:cNvSpPr/>
            <p:nvPr/>
          </p:nvSpPr>
          <p:spPr bwMode="auto">
            <a:xfrm>
              <a:off x="895" y="170"/>
              <a:ext cx="493" cy="612"/>
            </a:xfrm>
            <a:custGeom>
              <a:avLst/>
              <a:gdLst>
                <a:gd name="T0" fmla="*/ 132 w 17012"/>
                <a:gd name="T1" fmla="*/ 0 h 21112"/>
                <a:gd name="T2" fmla="*/ 493 w 17012"/>
                <a:gd name="T3" fmla="*/ 226 h 21112"/>
                <a:gd name="T4" fmla="*/ 0 w 17012"/>
                <a:gd name="T5" fmla="*/ 612 h 21112"/>
                <a:gd name="T6" fmla="*/ 0 60000 65536"/>
                <a:gd name="T7" fmla="*/ 0 60000 65536"/>
                <a:gd name="T8" fmla="*/ 0 60000 65536"/>
                <a:gd name="T9" fmla="*/ 0 w 17012"/>
                <a:gd name="T10" fmla="*/ 0 h 21112"/>
                <a:gd name="T11" fmla="*/ 17012 w 17012"/>
                <a:gd name="T12" fmla="*/ 21112 h 21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012" h="21112" fill="none" extrusionOk="0">
                  <a:moveTo>
                    <a:pt x="4565" y="-1"/>
                  </a:moveTo>
                  <a:cubicBezTo>
                    <a:pt x="9498" y="1066"/>
                    <a:pt x="13902" y="3827"/>
                    <a:pt x="17012" y="7802"/>
                  </a:cubicBezTo>
                </a:path>
                <a:path w="17012" h="21112" stroke="0" extrusionOk="0">
                  <a:moveTo>
                    <a:pt x="4565" y="-1"/>
                  </a:moveTo>
                  <a:cubicBezTo>
                    <a:pt x="9498" y="1066"/>
                    <a:pt x="13902" y="3827"/>
                    <a:pt x="17012" y="7802"/>
                  </a:cubicBezTo>
                  <a:lnTo>
                    <a:pt x="0" y="21112"/>
                  </a:lnTo>
                  <a:close/>
                </a:path>
              </a:pathLst>
            </a:custGeom>
            <a:solidFill>
              <a:srgbClr val="3333CC"/>
            </a:solidFill>
            <a:ln w="7938" cmpd="sng">
              <a:solidFill>
                <a:srgbClr val="000000"/>
              </a:solidFill>
              <a:bevel/>
            </a:ln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27" name="Arc 7"/>
            <p:cNvSpPr/>
            <p:nvPr/>
          </p:nvSpPr>
          <p:spPr bwMode="auto">
            <a:xfrm>
              <a:off x="895" y="396"/>
              <a:ext cx="626" cy="1006"/>
            </a:xfrm>
            <a:custGeom>
              <a:avLst/>
              <a:gdLst>
                <a:gd name="T0" fmla="*/ 493 w 21600"/>
                <a:gd name="T1" fmla="*/ 0 h 34695"/>
                <a:gd name="T2" fmla="*/ 88 w 21600"/>
                <a:gd name="T3" fmla="*/ 1006 h 34695"/>
                <a:gd name="T4" fmla="*/ 0 w 21600"/>
                <a:gd name="T5" fmla="*/ 386 h 34695"/>
                <a:gd name="T6" fmla="*/ 0 60000 65536"/>
                <a:gd name="T7" fmla="*/ 0 60000 65536"/>
                <a:gd name="T8" fmla="*/ 0 60000 65536"/>
                <a:gd name="T9" fmla="*/ 0 w 21600"/>
                <a:gd name="T10" fmla="*/ 0 h 34695"/>
                <a:gd name="T11" fmla="*/ 21600 w 21600"/>
                <a:gd name="T12" fmla="*/ 34695 h 346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4695" fill="none" extrusionOk="0">
                  <a:moveTo>
                    <a:pt x="17012" y="-1"/>
                  </a:moveTo>
                  <a:cubicBezTo>
                    <a:pt x="19984" y="3799"/>
                    <a:pt x="21600" y="8484"/>
                    <a:pt x="21600" y="13309"/>
                  </a:cubicBezTo>
                  <a:cubicBezTo>
                    <a:pt x="21600" y="24066"/>
                    <a:pt x="13683" y="33184"/>
                    <a:pt x="3032" y="34694"/>
                  </a:cubicBezTo>
                </a:path>
                <a:path w="21600" h="34695" stroke="0" extrusionOk="0">
                  <a:moveTo>
                    <a:pt x="17012" y="-1"/>
                  </a:moveTo>
                  <a:cubicBezTo>
                    <a:pt x="19984" y="3799"/>
                    <a:pt x="21600" y="8484"/>
                    <a:pt x="21600" y="13309"/>
                  </a:cubicBezTo>
                  <a:cubicBezTo>
                    <a:pt x="21600" y="24066"/>
                    <a:pt x="13683" y="33184"/>
                    <a:pt x="3032" y="34694"/>
                  </a:cubicBezTo>
                  <a:lnTo>
                    <a:pt x="0" y="13309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7938" cmpd="sng">
              <a:solidFill>
                <a:srgbClr val="000000"/>
              </a:solidFill>
              <a:bevel/>
            </a:ln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28" name="Arc 8"/>
            <p:cNvSpPr/>
            <p:nvPr/>
          </p:nvSpPr>
          <p:spPr bwMode="auto">
            <a:xfrm>
              <a:off x="269" y="567"/>
              <a:ext cx="713" cy="841"/>
            </a:xfrm>
            <a:custGeom>
              <a:avLst/>
              <a:gdLst>
                <a:gd name="T0" fmla="*/ 713 w 24633"/>
                <a:gd name="T1" fmla="*/ 835 h 29024"/>
                <a:gd name="T2" fmla="*/ 38 w 24633"/>
                <a:gd name="T3" fmla="*/ 0 h 29024"/>
                <a:gd name="T4" fmla="*/ 625 w 24633"/>
                <a:gd name="T5" fmla="*/ 215 h 29024"/>
                <a:gd name="T6" fmla="*/ 0 60000 65536"/>
                <a:gd name="T7" fmla="*/ 0 60000 65536"/>
                <a:gd name="T8" fmla="*/ 0 60000 65536"/>
                <a:gd name="T9" fmla="*/ 0 w 24633"/>
                <a:gd name="T10" fmla="*/ 0 h 29024"/>
                <a:gd name="T11" fmla="*/ 24633 w 24633"/>
                <a:gd name="T12" fmla="*/ 29024 h 290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633" h="29024" fill="none" extrusionOk="0">
                  <a:moveTo>
                    <a:pt x="24632" y="28809"/>
                  </a:moveTo>
                  <a:cubicBezTo>
                    <a:pt x="23628" y="28952"/>
                    <a:pt x="22614" y="29023"/>
                    <a:pt x="21600" y="29024"/>
                  </a:cubicBezTo>
                  <a:cubicBezTo>
                    <a:pt x="9670" y="29024"/>
                    <a:pt x="0" y="19353"/>
                    <a:pt x="0" y="7424"/>
                  </a:cubicBezTo>
                  <a:cubicBezTo>
                    <a:pt x="-1" y="4891"/>
                    <a:pt x="445" y="2378"/>
                    <a:pt x="1315" y="-1"/>
                  </a:cubicBezTo>
                </a:path>
                <a:path w="24633" h="29024" stroke="0" extrusionOk="0">
                  <a:moveTo>
                    <a:pt x="24632" y="28809"/>
                  </a:moveTo>
                  <a:cubicBezTo>
                    <a:pt x="23628" y="28952"/>
                    <a:pt x="22614" y="29023"/>
                    <a:pt x="21600" y="29024"/>
                  </a:cubicBezTo>
                  <a:cubicBezTo>
                    <a:pt x="9670" y="29024"/>
                    <a:pt x="0" y="19353"/>
                    <a:pt x="0" y="7424"/>
                  </a:cubicBezTo>
                  <a:cubicBezTo>
                    <a:pt x="-1" y="4891"/>
                    <a:pt x="445" y="2378"/>
                    <a:pt x="1315" y="-1"/>
                  </a:cubicBezTo>
                  <a:lnTo>
                    <a:pt x="21600" y="742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7938" cmpd="sng">
              <a:solidFill>
                <a:srgbClr val="000000"/>
              </a:solidFill>
              <a:bevel/>
            </a:ln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9" name="Arc 9"/>
            <p:cNvSpPr/>
            <p:nvPr/>
          </p:nvSpPr>
          <p:spPr bwMode="auto">
            <a:xfrm>
              <a:off x="308" y="156"/>
              <a:ext cx="587" cy="626"/>
            </a:xfrm>
            <a:custGeom>
              <a:avLst/>
              <a:gdLst>
                <a:gd name="T0" fmla="*/ 0 w 20284"/>
                <a:gd name="T1" fmla="*/ 411 h 21600"/>
                <a:gd name="T2" fmla="*/ 587 w 20284"/>
                <a:gd name="T3" fmla="*/ 0 h 21600"/>
                <a:gd name="T4" fmla="*/ 587 w 20284"/>
                <a:gd name="T5" fmla="*/ 626 h 21600"/>
                <a:gd name="T6" fmla="*/ 0 60000 65536"/>
                <a:gd name="T7" fmla="*/ 0 60000 65536"/>
                <a:gd name="T8" fmla="*/ 0 60000 65536"/>
                <a:gd name="T9" fmla="*/ 0 w 20284"/>
                <a:gd name="T10" fmla="*/ 0 h 21600"/>
                <a:gd name="T11" fmla="*/ 20284 w 2028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284" h="21600" fill="none" extrusionOk="0">
                  <a:moveTo>
                    <a:pt x="-1" y="14175"/>
                  </a:moveTo>
                  <a:cubicBezTo>
                    <a:pt x="3116" y="5661"/>
                    <a:pt x="11217" y="0"/>
                    <a:pt x="20283" y="0"/>
                  </a:cubicBezTo>
                </a:path>
                <a:path w="20284" h="21600" stroke="0" extrusionOk="0">
                  <a:moveTo>
                    <a:pt x="-1" y="14175"/>
                  </a:moveTo>
                  <a:cubicBezTo>
                    <a:pt x="3116" y="5661"/>
                    <a:pt x="11217" y="0"/>
                    <a:pt x="20283" y="0"/>
                  </a:cubicBezTo>
                  <a:lnTo>
                    <a:pt x="20284" y="21600"/>
                  </a:lnTo>
                  <a:close/>
                </a:path>
              </a:pathLst>
            </a:custGeom>
            <a:solidFill>
              <a:srgbClr val="808080"/>
            </a:solidFill>
            <a:ln w="7938" cmpd="sng">
              <a:solidFill>
                <a:srgbClr val="000000"/>
              </a:solidFill>
              <a:bevel/>
            </a:ln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851" y="0"/>
              <a:ext cx="377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100" b="1" kern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3.33%</a:t>
              </a:r>
              <a:endParaRPr lang="en-US" sz="2100" b="1" ker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auto">
            <a:xfrm>
              <a:off x="1256" y="88"/>
              <a:ext cx="45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100" b="1" kern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11.04%</a:t>
              </a:r>
              <a:endParaRPr lang="en-US" sz="2100" b="1" ker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2" name="Rectangle 12"/>
            <p:cNvSpPr>
              <a:spLocks noChangeArrowheads="1"/>
            </p:cNvSpPr>
            <p:nvPr/>
          </p:nvSpPr>
          <p:spPr bwMode="auto">
            <a:xfrm>
              <a:off x="0" y="1212"/>
              <a:ext cx="45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100" b="1" kern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32.74%</a:t>
              </a:r>
              <a:endParaRPr lang="en-US" sz="2100" b="1" ker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3" name="Rectangle 13"/>
            <p:cNvSpPr>
              <a:spLocks noChangeArrowheads="1"/>
            </p:cNvSpPr>
            <p:nvPr/>
          </p:nvSpPr>
          <p:spPr bwMode="auto">
            <a:xfrm>
              <a:off x="132" y="112"/>
              <a:ext cx="45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100" b="1" kern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19.56%</a:t>
              </a:r>
              <a:endParaRPr lang="en-US" sz="2100" b="1" ker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4" name="Rectangle 14"/>
            <p:cNvSpPr>
              <a:spLocks noChangeArrowheads="1"/>
            </p:cNvSpPr>
            <p:nvPr/>
          </p:nvSpPr>
          <p:spPr bwMode="auto">
            <a:xfrm>
              <a:off x="1516" y="1012"/>
              <a:ext cx="45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100" b="1" kern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33.33%</a:t>
              </a:r>
              <a:endParaRPr lang="en-US" sz="2100" b="1" ker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5" name="Rectangle 15"/>
            <p:cNvSpPr>
              <a:spLocks noChangeArrowheads="1"/>
            </p:cNvSpPr>
            <p:nvPr/>
          </p:nvSpPr>
          <p:spPr bwMode="auto">
            <a:xfrm>
              <a:off x="2220" y="361"/>
              <a:ext cx="415" cy="905"/>
            </a:xfrm>
            <a:prstGeom prst="rect">
              <a:avLst/>
            </a:prstGeom>
            <a:noFill/>
            <a:ln w="7938" cmpd="sng">
              <a:solidFill>
                <a:srgbClr val="00FF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36" name="Rectangle 16"/>
            <p:cNvSpPr>
              <a:spLocks noChangeArrowheads="1"/>
            </p:cNvSpPr>
            <p:nvPr/>
          </p:nvSpPr>
          <p:spPr bwMode="auto">
            <a:xfrm>
              <a:off x="2259" y="440"/>
              <a:ext cx="73" cy="73"/>
            </a:xfrm>
            <a:prstGeom prst="rect">
              <a:avLst/>
            </a:prstGeom>
            <a:solidFill>
              <a:srgbClr val="00CC99"/>
            </a:solidFill>
            <a:ln w="7938" cmpd="sng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37" name="Rectangle 17"/>
            <p:cNvSpPr>
              <a:spLocks noChangeArrowheads="1"/>
            </p:cNvSpPr>
            <p:nvPr/>
          </p:nvSpPr>
          <p:spPr bwMode="auto">
            <a:xfrm>
              <a:off x="2366" y="420"/>
              <a:ext cx="202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400" b="1" kern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大学</a:t>
              </a:r>
              <a:endParaRPr lang="zh-CN" altLang="en-US" sz="2400" b="1" ker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8" name="Rectangle 18"/>
            <p:cNvSpPr>
              <a:spLocks noChangeArrowheads="1"/>
            </p:cNvSpPr>
            <p:nvPr/>
          </p:nvSpPr>
          <p:spPr bwMode="auto">
            <a:xfrm>
              <a:off x="2259" y="620"/>
              <a:ext cx="73" cy="74"/>
            </a:xfrm>
            <a:prstGeom prst="rect">
              <a:avLst/>
            </a:prstGeom>
            <a:solidFill>
              <a:srgbClr val="3333CC"/>
            </a:solidFill>
            <a:ln w="7938" cmpd="sng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39" name="Rectangle 19"/>
            <p:cNvSpPr>
              <a:spLocks noChangeArrowheads="1"/>
            </p:cNvSpPr>
            <p:nvPr/>
          </p:nvSpPr>
          <p:spPr bwMode="auto">
            <a:xfrm>
              <a:off x="2366" y="601"/>
              <a:ext cx="202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400" b="1" kern="0" dirty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高中</a:t>
              </a:r>
              <a:endParaRPr lang="zh-CN" altLang="en-US" sz="24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0" name="Rectangle 20"/>
            <p:cNvSpPr>
              <a:spLocks noChangeArrowheads="1"/>
            </p:cNvSpPr>
            <p:nvPr/>
          </p:nvSpPr>
          <p:spPr bwMode="auto">
            <a:xfrm>
              <a:off x="2259" y="801"/>
              <a:ext cx="73" cy="7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7938" cmpd="sng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41" name="Rectangle 21"/>
            <p:cNvSpPr>
              <a:spLocks noChangeArrowheads="1"/>
            </p:cNvSpPr>
            <p:nvPr/>
          </p:nvSpPr>
          <p:spPr bwMode="auto">
            <a:xfrm>
              <a:off x="2366" y="781"/>
              <a:ext cx="202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400" b="1" kern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初中</a:t>
              </a:r>
              <a:endParaRPr lang="zh-CN" altLang="en-US" sz="2400" b="1" ker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" name="Rectangle 22"/>
            <p:cNvSpPr>
              <a:spLocks noChangeArrowheads="1"/>
            </p:cNvSpPr>
            <p:nvPr/>
          </p:nvSpPr>
          <p:spPr bwMode="auto">
            <a:xfrm>
              <a:off x="2259" y="982"/>
              <a:ext cx="73" cy="7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7938" cmpd="sng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43" name="Rectangle 23"/>
            <p:cNvSpPr>
              <a:spLocks noChangeArrowheads="1"/>
            </p:cNvSpPr>
            <p:nvPr/>
          </p:nvSpPr>
          <p:spPr bwMode="auto">
            <a:xfrm>
              <a:off x="2366" y="962"/>
              <a:ext cx="202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400" b="1" kern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小学</a:t>
              </a:r>
              <a:endParaRPr lang="zh-CN" altLang="en-US" sz="2400" b="1" ker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2259" y="1163"/>
              <a:ext cx="73" cy="73"/>
            </a:xfrm>
            <a:prstGeom prst="rect">
              <a:avLst/>
            </a:prstGeom>
            <a:solidFill>
              <a:srgbClr val="808080"/>
            </a:solidFill>
            <a:ln w="7938" cmpd="sng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2366" y="1143"/>
              <a:ext cx="202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400" b="1" kern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其他</a:t>
              </a:r>
              <a:endParaRPr lang="zh-CN" altLang="en-US" sz="2400" b="1" ker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46" name="Rectangle 26"/>
          <p:cNvSpPr>
            <a:spLocks noChangeArrowheads="1"/>
          </p:cNvSpPr>
          <p:nvPr/>
        </p:nvSpPr>
        <p:spPr bwMode="auto">
          <a:xfrm>
            <a:off x="2202656" y="655320"/>
            <a:ext cx="3170873" cy="787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b="1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2001</a:t>
            </a:r>
            <a:r>
              <a:rPr lang="zh-CN" altLang="en-US" sz="1800" b="1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年某省人口普查中每</a:t>
            </a:r>
            <a:r>
              <a:rPr lang="en-US" sz="1800" b="1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en-US" sz="1800" b="1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万人受教育程度的扇形统计图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926686" y="216633"/>
            <a:ext cx="1369607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rgbClr val="70AD47">
                    <a:lumMod val="5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练习巩固</a:t>
            </a:r>
          </a:p>
        </p:txBody>
      </p:sp>
      <p:sp>
        <p:nvSpPr>
          <p:cNvPr id="34" name="矩形 4"/>
          <p:cNvSpPr>
            <a:spLocks noChangeArrowheads="1"/>
          </p:cNvSpPr>
          <p:nvPr/>
        </p:nvSpPr>
        <p:spPr bwMode="auto">
          <a:xfrm>
            <a:off x="2497987" y="228508"/>
            <a:ext cx="4800695" cy="51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3.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用合适的统计图表示下面数据。</a:t>
            </a:r>
          </a:p>
        </p:txBody>
      </p:sp>
      <p:pic>
        <p:nvPicPr>
          <p:cNvPr id="40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81450" y="703564"/>
            <a:ext cx="478790" cy="237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8" name="Group 5"/>
          <p:cNvGraphicFramePr>
            <a:graphicFrameLocks noGrp="1"/>
          </p:cNvGraphicFramePr>
          <p:nvPr/>
        </p:nvGraphicFramePr>
        <p:xfrm>
          <a:off x="1560239" y="1115127"/>
          <a:ext cx="5992416" cy="969345"/>
        </p:xfrm>
        <a:graphic>
          <a:graphicData uri="http://schemas.openxmlformats.org/drawingml/2006/table">
            <a:tbl>
              <a:tblPr/>
              <a:tblGrid>
                <a:gridCol w="1572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0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96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时间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1957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1974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1987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1999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人口（亿）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30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40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50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60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9" name="Object 25"/>
          <p:cNvGraphicFramePr>
            <a:graphicFrameLocks noChangeAspect="1"/>
          </p:cNvGraphicFramePr>
          <p:nvPr/>
        </p:nvGraphicFramePr>
        <p:xfrm>
          <a:off x="2157771" y="2226395"/>
          <a:ext cx="5347097" cy="2761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图表" r:id="rId4" imgW="10172700" imgH="6794500" progId="MSGraph.Chart.8">
                  <p:embed followColorScheme="full"/>
                </p:oleObj>
              </mc:Choice>
              <mc:Fallback>
                <p:oleObj name="图表" r:id="rId4" imgW="10172700" imgH="6794500" progId="MSGraph.Chart.8">
                  <p:embed followColorScheme="full"/>
                  <p:pic>
                    <p:nvPicPr>
                      <p:cNvPr id="0" name="图片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7771" y="2226395"/>
                        <a:ext cx="5347097" cy="27610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图片 6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1081449" y="3181690"/>
            <a:ext cx="1076325" cy="1231106"/>
          </a:xfrm>
          <a:prstGeom prst="rect">
            <a:avLst/>
          </a:prstGeom>
        </p:spPr>
      </p:pic>
      <p:sp>
        <p:nvSpPr>
          <p:cNvPr id="8" name="矩形 4"/>
          <p:cNvSpPr>
            <a:spLocks noChangeArrowheads="1"/>
          </p:cNvSpPr>
          <p:nvPr/>
        </p:nvSpPr>
        <p:spPr bwMode="auto">
          <a:xfrm>
            <a:off x="1560067" y="604183"/>
            <a:ext cx="1452167" cy="51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世界人口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076926" y="2084070"/>
            <a:ext cx="770573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>
                <a:solidFill>
                  <a:schemeClr val="tx1"/>
                </a:solidFill>
              </a:rPr>
              <a:t>人口</a:t>
            </a:r>
            <a:r>
              <a:rPr lang="en-US" altLang="zh-CN">
                <a:solidFill>
                  <a:schemeClr val="tx1"/>
                </a:solidFill>
              </a:rPr>
              <a:t>/</a:t>
            </a:r>
            <a:r>
              <a:rPr lang="zh-CN" altLang="en-US">
                <a:solidFill>
                  <a:schemeClr val="tx1"/>
                </a:solidFill>
              </a:rPr>
              <a:t>亿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609397" y="4412933"/>
            <a:ext cx="770573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>
                <a:solidFill>
                  <a:schemeClr val="tx1"/>
                </a:solidFill>
              </a:rPr>
              <a:t>时间</a:t>
            </a:r>
            <a:r>
              <a:rPr lang="en-US" altLang="zh-CN">
                <a:solidFill>
                  <a:schemeClr val="tx1"/>
                </a:solidFill>
              </a:rPr>
              <a:t>/</a:t>
            </a:r>
            <a:r>
              <a:rPr lang="zh-CN" altLang="en-US">
                <a:solidFill>
                  <a:schemeClr val="tx1"/>
                </a:solidFill>
              </a:rPr>
              <a:t>年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9" grpId="0"/>
      <p:bldP spid="3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926686" y="216633"/>
            <a:ext cx="1369607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rgbClr val="70AD47">
                    <a:lumMod val="5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练习巩固</a:t>
            </a: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81450" y="703564"/>
            <a:ext cx="478790" cy="237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矩形 4"/>
          <p:cNvSpPr>
            <a:spLocks noChangeArrowheads="1"/>
          </p:cNvSpPr>
          <p:nvPr/>
        </p:nvSpPr>
        <p:spPr bwMode="auto">
          <a:xfrm>
            <a:off x="1660264" y="591887"/>
            <a:ext cx="5187445" cy="51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4.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用合适的统计图表示下面数据。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320845" y="1114070"/>
            <a:ext cx="6343650" cy="1177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algn="just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"/>
              <a:defRPr sz="2400">
                <a:solidFill>
                  <a:schemeClr val="accent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1pPr>
            <a:lvl2pPr marL="742950" indent="-285750" algn="just">
              <a:lnSpc>
                <a:spcPct val="120000"/>
              </a:lnSpc>
              <a:spcAft>
                <a:spcPts val="600"/>
              </a:spcAft>
              <a:buClr>
                <a:srgbClr val="A6A1E0"/>
              </a:buClr>
              <a:buFont typeface="幼圆" panose="02010509060101010101" pitchFamily="49" charset="-122"/>
              <a:buChar char=" "/>
              <a:defRPr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 algn="l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</a:pPr>
            <a:r>
              <a:rPr kumimoji="1" lang="zh-CN" altLang="en-US" sz="18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      （</a:t>
            </a:r>
            <a:r>
              <a:rPr kumimoji="1" lang="en-US" altLang="zh-CN" sz="18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kumimoji="1" lang="zh-CN" altLang="en-US" sz="18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  <a:r>
              <a:rPr kumimoji="1" lang="en-US" altLang="zh-CN" sz="18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1999</a:t>
            </a:r>
            <a:r>
              <a:rPr kumimoji="1" lang="zh-CN" altLang="en-US" sz="18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年国家统计局数据显示，发展中国家人口占世界总人口的</a:t>
            </a:r>
            <a:r>
              <a:rPr kumimoji="1" lang="en-US" altLang="zh-CN" sz="18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85%</a:t>
            </a:r>
            <a:r>
              <a:rPr kumimoji="1" lang="zh-CN" altLang="en-US" sz="18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，发达国家人口占世界总人口的</a:t>
            </a:r>
            <a:r>
              <a:rPr kumimoji="1" lang="en-US" altLang="zh-CN" sz="18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15%</a:t>
            </a:r>
            <a:r>
              <a:rPr kumimoji="1" lang="zh-CN" altLang="en-US" sz="18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；但发展中国家国内生产总值占世界的</a:t>
            </a:r>
            <a:r>
              <a:rPr kumimoji="1" lang="en-US" altLang="zh-CN" sz="18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23%</a:t>
            </a:r>
            <a:r>
              <a:rPr kumimoji="1" lang="zh-CN" altLang="en-US" sz="18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，发达国家国内生产总值占世界的</a:t>
            </a:r>
            <a:r>
              <a:rPr kumimoji="1" lang="en-US" altLang="zh-CN" sz="18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77%</a:t>
            </a:r>
            <a:r>
              <a:rPr kumimoji="1" lang="zh-CN" altLang="en-US" sz="18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1770341" y="2353240"/>
          <a:ext cx="2855595" cy="2542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图表" r:id="rId4" imgW="6464300" imgH="6261100" progId="MSGraph.Chart.8">
                  <p:embed followColorScheme="full"/>
                </p:oleObj>
              </mc:Choice>
              <mc:Fallback>
                <p:oleObj name="图表" r:id="rId4" imgW="6464300" imgH="6261100" progId="MSGraph.Chart.8">
                  <p:embed followColorScheme="full"/>
                  <p:pic>
                    <p:nvPicPr>
                      <p:cNvPr id="0" name="图片 30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0341" y="2353240"/>
                        <a:ext cx="2855595" cy="25422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514255" y="2350566"/>
            <a:ext cx="677108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>
            <a:lvl1pPr algn="just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"/>
              <a:defRPr sz="2400">
                <a:solidFill>
                  <a:schemeClr val="accent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1pPr>
            <a:lvl2pPr marL="742950" indent="-285750" algn="just">
              <a:lnSpc>
                <a:spcPct val="120000"/>
              </a:lnSpc>
              <a:spcAft>
                <a:spcPts val="600"/>
              </a:spcAft>
              <a:buClr>
                <a:srgbClr val="A6A1E0"/>
              </a:buClr>
              <a:buFont typeface="幼圆" panose="02010509060101010101" pitchFamily="49" charset="-122"/>
              <a:buChar char=" "/>
              <a:defRPr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 algn="l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</a:pPr>
            <a:r>
              <a:rPr kumimoji="1" lang="zh-CN" altLang="en-US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人口</a:t>
            </a:r>
          </a:p>
        </p:txBody>
      </p:sp>
      <p:graphicFrame>
        <p:nvGraphicFramePr>
          <p:cNvPr id="14" name="Object 5"/>
          <p:cNvGraphicFramePr>
            <a:graphicFrameLocks noChangeAspect="1"/>
          </p:cNvGraphicFramePr>
          <p:nvPr/>
        </p:nvGraphicFramePr>
        <p:xfrm>
          <a:off x="4445914" y="2353033"/>
          <a:ext cx="2856071" cy="2542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图表" r:id="rId6" imgW="6464300" imgH="6261100" progId="MSGraph.Chart.8">
                  <p:embed followColorScheme="full"/>
                </p:oleObj>
              </mc:Choice>
              <mc:Fallback>
                <p:oleObj name="图表" r:id="rId6" imgW="6464300" imgH="6261100" progId="MSGraph.Chart.8">
                  <p:embed followColorScheme="full"/>
                  <p:pic>
                    <p:nvPicPr>
                      <p:cNvPr id="0" name="图片 30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914" y="2353033"/>
                        <a:ext cx="2856071" cy="25422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4629151" y="2385332"/>
            <a:ext cx="1754327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>
            <a:lvl1pPr algn="just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"/>
              <a:defRPr sz="2400">
                <a:solidFill>
                  <a:schemeClr val="accent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1pPr>
            <a:lvl2pPr marL="742950" indent="-285750" algn="just">
              <a:lnSpc>
                <a:spcPct val="120000"/>
              </a:lnSpc>
              <a:spcAft>
                <a:spcPts val="600"/>
              </a:spcAft>
              <a:buClr>
                <a:srgbClr val="A6A1E0"/>
              </a:buClr>
              <a:buFont typeface="幼圆" panose="02010509060101010101" pitchFamily="49" charset="-122"/>
              <a:buChar char=" "/>
              <a:defRPr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 algn="l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</a:pPr>
            <a:r>
              <a:rPr kumimoji="1" lang="zh-CN" altLang="en-US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国内生产总值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839633" y="2817838"/>
            <a:ext cx="1095375" cy="1297781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865596" y="2913221"/>
            <a:ext cx="516255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/>
              <a:t>15%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514124" y="3717131"/>
            <a:ext cx="516255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/>
              <a:t>85%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404009" y="3717131"/>
            <a:ext cx="516255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/>
              <a:t>77%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887754" y="3103721"/>
            <a:ext cx="516255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/>
              <a:t>23%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2" grpId="0"/>
      <p:bldP spid="13" grpId="0" bldLvl="0" animBg="1" autoUpdateAnimBg="0"/>
      <p:bldOleChart spid="14" grpId="0"/>
      <p:bldP spid="15" grpId="0" bldLvl="0" animBg="1" autoUpdateAnimBg="0"/>
      <p:bldP spid="2" grpId="0"/>
      <p:bldP spid="3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926686" y="216633"/>
            <a:ext cx="1369607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>
              <a:defRPr/>
            </a:pPr>
            <a:r>
              <a:rPr lang="zh-CN" altLang="en-US" sz="2400" b="1" dirty="0">
                <a:ln w="0"/>
                <a:solidFill>
                  <a:srgbClr val="70AD47">
                    <a:lumMod val="5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练习巩固</a:t>
            </a: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81450" y="703564"/>
            <a:ext cx="478790" cy="237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矩形 4"/>
          <p:cNvSpPr>
            <a:spLocks noChangeArrowheads="1"/>
          </p:cNvSpPr>
          <p:nvPr/>
        </p:nvSpPr>
        <p:spPr bwMode="auto">
          <a:xfrm>
            <a:off x="1660264" y="591887"/>
            <a:ext cx="5315044" cy="51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9pPr>
          </a:lstStyle>
          <a:p>
            <a:pPr lvl="0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4.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用合适的统计图表示下面数据。 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081449" y="1018679"/>
            <a:ext cx="6343650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algn="just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"/>
              <a:defRPr sz="2400">
                <a:solidFill>
                  <a:schemeClr val="accent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1pPr>
            <a:lvl2pPr marL="742950" indent="-285750" algn="just">
              <a:lnSpc>
                <a:spcPct val="120000"/>
              </a:lnSpc>
              <a:spcAft>
                <a:spcPts val="600"/>
              </a:spcAft>
              <a:buClr>
                <a:srgbClr val="A6A1E0"/>
              </a:buClr>
              <a:buFont typeface="幼圆" panose="02010509060101010101" pitchFamily="49" charset="-122"/>
              <a:buChar char=" "/>
              <a:defRPr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 lvl="0" algn="l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1" lang="zh-CN" altLang="en-US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      （</a:t>
            </a:r>
            <a:r>
              <a:rPr kumimoji="1" lang="en-US" altLang="zh-CN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kumimoji="1" lang="zh-CN" altLang="en-US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）某地气候资料表</a:t>
            </a:r>
          </a:p>
        </p:txBody>
      </p:sp>
      <p:graphicFrame>
        <p:nvGraphicFramePr>
          <p:cNvPr id="16" name="Group 111"/>
          <p:cNvGraphicFramePr>
            <a:graphicFrameLocks noGrp="1"/>
          </p:cNvGraphicFramePr>
          <p:nvPr/>
        </p:nvGraphicFramePr>
        <p:xfrm>
          <a:off x="1257300" y="1569944"/>
          <a:ext cx="6629400" cy="1085850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429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月份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6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7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8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9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10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11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12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气温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3.2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3.7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5.5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8.1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11.2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14.5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15.9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15.6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13.9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10.9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6.4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3.4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0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降水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69.9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49.3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50.8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67.3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58.2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52.8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57.7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62.8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80.8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62.9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90.4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73.4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Text Box 63"/>
          <p:cNvSpPr txBox="1">
            <a:spLocks noChangeArrowheads="1"/>
          </p:cNvSpPr>
          <p:nvPr/>
        </p:nvSpPr>
        <p:spPr bwMode="auto">
          <a:xfrm>
            <a:off x="4253274" y="1155925"/>
            <a:ext cx="3835057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algn="just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"/>
              <a:defRPr sz="2400">
                <a:solidFill>
                  <a:schemeClr val="accent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1pPr>
            <a:lvl2pPr marL="742950" indent="-285750" algn="just">
              <a:lnSpc>
                <a:spcPct val="120000"/>
              </a:lnSpc>
              <a:spcAft>
                <a:spcPts val="600"/>
              </a:spcAft>
              <a:buClr>
                <a:srgbClr val="A6A1E0"/>
              </a:buClr>
              <a:buFont typeface="幼圆" panose="02010509060101010101" pitchFamily="49" charset="-122"/>
              <a:buChar char=" "/>
              <a:defRPr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 algn="l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</a:pPr>
            <a:r>
              <a:rPr kumimoji="1" lang="zh-CN" altLang="en-US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（气温：</a:t>
            </a:r>
            <a:r>
              <a:rPr kumimoji="1" lang="en-US" altLang="zh-CN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°C  </a:t>
            </a:r>
            <a:r>
              <a:rPr kumimoji="1" lang="zh-CN" altLang="en-US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，  降水量：毫米）</a:t>
            </a:r>
          </a:p>
        </p:txBody>
      </p:sp>
      <p:graphicFrame>
        <p:nvGraphicFramePr>
          <p:cNvPr id="18" name="Object 113"/>
          <p:cNvGraphicFramePr>
            <a:graphicFrameLocks noChangeAspect="1"/>
          </p:cNvGraphicFramePr>
          <p:nvPr/>
        </p:nvGraphicFramePr>
        <p:xfrm>
          <a:off x="674370" y="2796575"/>
          <a:ext cx="3429000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Chart" r:id="rId4" imgW="8115300" imgH="6286500" progId="MSGraph.Chart.8">
                  <p:embed followColorScheme="full"/>
                </p:oleObj>
              </mc:Choice>
              <mc:Fallback>
                <p:oleObj name="Chart" r:id="rId4" imgW="8115300" imgH="6286500" progId="MSGraph.Chart.8">
                  <p:embed followColorScheme="full"/>
                  <p:pic>
                    <p:nvPicPr>
                      <p:cNvPr id="0" name="图片 4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370" y="2796575"/>
                        <a:ext cx="3429000" cy="194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114"/>
          <p:cNvSpPr txBox="1">
            <a:spLocks noChangeArrowheads="1"/>
          </p:cNvSpPr>
          <p:nvPr/>
        </p:nvSpPr>
        <p:spPr bwMode="auto">
          <a:xfrm>
            <a:off x="1688783" y="2674145"/>
            <a:ext cx="1371600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algn="just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"/>
              <a:defRPr sz="2400">
                <a:solidFill>
                  <a:schemeClr val="accent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1pPr>
            <a:lvl2pPr marL="742950" indent="-285750" algn="just">
              <a:lnSpc>
                <a:spcPct val="120000"/>
              </a:lnSpc>
              <a:spcAft>
                <a:spcPts val="600"/>
              </a:spcAft>
              <a:buClr>
                <a:srgbClr val="A6A1E0"/>
              </a:buClr>
              <a:buFont typeface="幼圆" panose="02010509060101010101" pitchFamily="49" charset="-122"/>
              <a:buChar char=" "/>
              <a:defRPr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 algn="l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</a:pPr>
            <a:r>
              <a:rPr kumimoji="1" lang="zh-CN" altLang="en-US" sz="15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降水量条形图</a:t>
            </a:r>
          </a:p>
        </p:txBody>
      </p:sp>
      <p:graphicFrame>
        <p:nvGraphicFramePr>
          <p:cNvPr id="20" name="Object 115"/>
          <p:cNvGraphicFramePr>
            <a:graphicFrameLocks noChangeAspect="1"/>
          </p:cNvGraphicFramePr>
          <p:nvPr/>
        </p:nvGraphicFramePr>
        <p:xfrm>
          <a:off x="4538663" y="2853725"/>
          <a:ext cx="3429000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Chart" r:id="rId6" imgW="8115300" imgH="6273800" progId="MSGraph.Chart.8">
                  <p:embed followColorScheme="full"/>
                </p:oleObj>
              </mc:Choice>
              <mc:Fallback>
                <p:oleObj name="Chart" r:id="rId6" imgW="8115300" imgH="6273800" progId="MSGraph.Chart.8">
                  <p:embed followColorScheme="full"/>
                  <p:pic>
                    <p:nvPicPr>
                      <p:cNvPr id="0" name="图片 4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8663" y="2853725"/>
                        <a:ext cx="3429000" cy="200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116"/>
          <p:cNvSpPr txBox="1">
            <a:spLocks noChangeArrowheads="1"/>
          </p:cNvSpPr>
          <p:nvPr/>
        </p:nvSpPr>
        <p:spPr bwMode="auto">
          <a:xfrm>
            <a:off x="5786437" y="2671765"/>
            <a:ext cx="1551623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algn="just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"/>
              <a:defRPr sz="2400">
                <a:solidFill>
                  <a:schemeClr val="accent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1pPr>
            <a:lvl2pPr marL="742950" indent="-285750" algn="just">
              <a:lnSpc>
                <a:spcPct val="120000"/>
              </a:lnSpc>
              <a:spcAft>
                <a:spcPts val="600"/>
              </a:spcAft>
              <a:buClr>
                <a:srgbClr val="A6A1E0"/>
              </a:buClr>
              <a:buFont typeface="幼圆" panose="02010509060101010101" pitchFamily="49" charset="-122"/>
              <a:buChar char=" "/>
              <a:defRPr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 algn="l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</a:pPr>
            <a:r>
              <a:rPr kumimoji="1" lang="zh-CN" altLang="en-US" sz="15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气温变化折线图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7837170" y="4463415"/>
            <a:ext cx="770573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>
                <a:solidFill>
                  <a:srgbClr val="7030A0"/>
                </a:solidFill>
              </a:rPr>
              <a:t>月份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538662" y="2695575"/>
            <a:ext cx="770573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>
                <a:solidFill>
                  <a:srgbClr val="7030A0"/>
                </a:solidFill>
              </a:rPr>
              <a:t>气温</a:t>
            </a:r>
            <a:r>
              <a:rPr lang="en-US" altLang="zh-CN">
                <a:solidFill>
                  <a:srgbClr val="7030A0"/>
                </a:solidFill>
              </a:rPr>
              <a:t>/℃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991927" y="4418648"/>
            <a:ext cx="770573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>
                <a:solidFill>
                  <a:srgbClr val="7030A0"/>
                </a:solidFill>
              </a:rPr>
              <a:t>月份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60071" y="2655570"/>
            <a:ext cx="110156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>
                <a:solidFill>
                  <a:srgbClr val="7030A0"/>
                </a:solidFill>
              </a:rPr>
              <a:t>降水量</a:t>
            </a:r>
            <a:r>
              <a:rPr lang="en-US" altLang="zh-CN">
                <a:solidFill>
                  <a:srgbClr val="7030A0"/>
                </a:solidFill>
              </a:rPr>
              <a:t>/</a:t>
            </a:r>
            <a:r>
              <a:rPr lang="zh-CN" altLang="en-US">
                <a:solidFill>
                  <a:srgbClr val="7030A0"/>
                </a:solidFill>
              </a:rPr>
              <a:t>毫米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8" grpId="0"/>
      <p:bldP spid="19" grpId="0" bldLvl="0" animBg="1" autoUpdateAnimBg="0"/>
      <p:bldOleChart spid="20" grpId="0"/>
      <p:bldP spid="21" grpId="0" autoUpdateAnimBg="0"/>
      <p:bldP spid="2" grpId="0"/>
      <p:bldP spid="3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926686" y="216633"/>
            <a:ext cx="1369607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>
              <a:defRPr/>
            </a:pPr>
            <a:r>
              <a:rPr lang="zh-CN" altLang="en-US" sz="2400" b="1" dirty="0">
                <a:ln w="0"/>
                <a:solidFill>
                  <a:srgbClr val="70AD47">
                    <a:lumMod val="5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练习巩固</a:t>
            </a: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81450" y="703564"/>
            <a:ext cx="478790" cy="237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矩形 4"/>
          <p:cNvSpPr>
            <a:spLocks noChangeArrowheads="1"/>
          </p:cNvSpPr>
          <p:nvPr/>
        </p:nvSpPr>
        <p:spPr bwMode="auto">
          <a:xfrm>
            <a:off x="1660265" y="591887"/>
            <a:ext cx="1817517" cy="51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5.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做一做。</a:t>
            </a: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368686" y="1115127"/>
            <a:ext cx="6000750" cy="1038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algn="just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"/>
              <a:defRPr sz="2400">
                <a:solidFill>
                  <a:schemeClr val="accent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1pPr>
            <a:lvl2pPr marL="742950" indent="-285750" algn="just">
              <a:lnSpc>
                <a:spcPct val="120000"/>
              </a:lnSpc>
              <a:spcAft>
                <a:spcPts val="600"/>
              </a:spcAft>
              <a:buClr>
                <a:srgbClr val="A6A1E0"/>
              </a:buClr>
              <a:buFont typeface="幼圆" panose="02010509060101010101" pitchFamily="49" charset="-122"/>
              <a:buChar char=" "/>
              <a:defRPr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 algn="l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</a:pPr>
            <a:r>
              <a:rPr kumimoji="1" lang="en-US" altLang="zh-CN" sz="2100" b="1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        </a:t>
            </a:r>
            <a:r>
              <a:rPr kumimoji="1" lang="zh-CN" altLang="en-US" sz="2100" b="1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一所中学准备搬迁到新校舍，在迁入新校舍之前，同学们就该校</a:t>
            </a:r>
            <a:r>
              <a:rPr kumimoji="1" lang="en-US" altLang="zh-CN" sz="2100" b="1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300</a:t>
            </a:r>
            <a:r>
              <a:rPr kumimoji="1" lang="zh-CN" altLang="en-US" sz="2100" b="1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名学生如何到校问题进行了一次调查，并得到下列数据。</a:t>
            </a:r>
          </a:p>
        </p:txBody>
      </p:sp>
      <p:graphicFrame>
        <p:nvGraphicFramePr>
          <p:cNvPr id="13" name="Group 66"/>
          <p:cNvGraphicFramePr>
            <a:graphicFrameLocks noGrp="1"/>
          </p:cNvGraphicFramePr>
          <p:nvPr/>
        </p:nvGraphicFramePr>
        <p:xfrm>
          <a:off x="2111636" y="2429576"/>
          <a:ext cx="4572000" cy="1600200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0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步行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60</a:t>
                      </a:r>
                      <a:r>
                        <a:rPr kumimoji="1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人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0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骑自行车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100</a:t>
                      </a:r>
                      <a:r>
                        <a:rPr kumimoji="1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人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0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坐公共汽车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130</a:t>
                      </a:r>
                      <a:r>
                        <a:rPr kumimoji="1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人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其他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10</a:t>
                      </a:r>
                      <a:r>
                        <a:rPr kumimoji="1" lang="zh-CN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人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Text Box 68"/>
          <p:cNvSpPr txBox="1">
            <a:spLocks noChangeArrowheads="1"/>
          </p:cNvSpPr>
          <p:nvPr/>
        </p:nvSpPr>
        <p:spPr bwMode="auto">
          <a:xfrm>
            <a:off x="1311360" y="4243730"/>
            <a:ext cx="6521280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algn="just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"/>
              <a:defRPr sz="2400">
                <a:solidFill>
                  <a:schemeClr val="accent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1pPr>
            <a:lvl2pPr marL="742950" indent="-285750" algn="just">
              <a:lnSpc>
                <a:spcPct val="120000"/>
              </a:lnSpc>
              <a:spcAft>
                <a:spcPts val="600"/>
              </a:spcAft>
              <a:buClr>
                <a:srgbClr val="A6A1E0"/>
              </a:buClr>
              <a:buFont typeface="幼圆" panose="02010509060101010101" pitchFamily="49" charset="-122"/>
              <a:buChar char=" "/>
              <a:defRPr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 algn="l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</a:pPr>
            <a:r>
              <a:rPr kumimoji="1" lang="zh-CN" altLang="en-US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将上面的数据用适当的统计图表示出来，并进行比较。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73373" y="2613786"/>
            <a:ext cx="1190625" cy="156924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知识总结</a:t>
            </a:r>
          </a:p>
        </p:txBody>
      </p:sp>
      <p:grpSp>
        <p:nvGrpSpPr>
          <p:cNvPr id="26" name="组合 25"/>
          <p:cNvGrpSpPr/>
          <p:nvPr/>
        </p:nvGrpSpPr>
        <p:grpSpPr>
          <a:xfrm>
            <a:off x="926687" y="1034872"/>
            <a:ext cx="6973460" cy="1216607"/>
            <a:chOff x="1235582" y="1288283"/>
            <a:chExt cx="9297947" cy="1622143"/>
          </a:xfrm>
        </p:grpSpPr>
        <p:sp>
          <p:nvSpPr>
            <p:cNvPr id="27" name="椭圆 26"/>
            <p:cNvSpPr/>
            <p:nvPr/>
          </p:nvSpPr>
          <p:spPr>
            <a:xfrm>
              <a:off x="2159956" y="1390892"/>
              <a:ext cx="1481278" cy="1481278"/>
            </a:xfrm>
            <a:prstGeom prst="ellipse">
              <a:avLst/>
            </a:prstGeom>
            <a:noFill/>
            <a:ln w="25400" cap="flat" cmpd="sng" algn="ctr">
              <a:solidFill>
                <a:srgbClr val="92D05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 panose="020F0502020204030204"/>
              </a:endParaRPr>
            </a:p>
          </p:txBody>
        </p:sp>
        <p:sp>
          <p:nvSpPr>
            <p:cNvPr id="28" name="椭圆 4"/>
            <p:cNvSpPr/>
            <p:nvPr/>
          </p:nvSpPr>
          <p:spPr>
            <a:xfrm>
              <a:off x="1235582" y="1288283"/>
              <a:ext cx="9015874" cy="1622143"/>
            </a:xfrm>
            <a:custGeom>
              <a:avLst/>
              <a:gdLst/>
              <a:ahLst/>
              <a:cxnLst/>
              <a:rect l="l" t="t" r="r" b="b"/>
              <a:pathLst>
                <a:path w="9152350" h="1795736">
                  <a:moveTo>
                    <a:pt x="3347053" y="0"/>
                  </a:moveTo>
                  <a:lnTo>
                    <a:pt x="9152350" y="0"/>
                  </a:lnTo>
                  <a:lnTo>
                    <a:pt x="9152350" y="206908"/>
                  </a:lnTo>
                  <a:lnTo>
                    <a:pt x="3347053" y="206908"/>
                  </a:lnTo>
                  <a:lnTo>
                    <a:pt x="3347053" y="199198"/>
                  </a:lnTo>
                  <a:cubicBezTo>
                    <a:pt x="3342298" y="198899"/>
                    <a:pt x="3337549" y="199195"/>
                    <a:pt x="3332793" y="199535"/>
                  </a:cubicBezTo>
                  <a:cubicBezTo>
                    <a:pt x="2933013" y="228129"/>
                    <a:pt x="2626755" y="558137"/>
                    <a:pt x="2620798" y="951457"/>
                  </a:cubicBezTo>
                  <a:lnTo>
                    <a:pt x="2615475" y="951837"/>
                  </a:lnTo>
                  <a:cubicBezTo>
                    <a:pt x="2564186" y="1426765"/>
                    <a:pt x="2161328" y="1795736"/>
                    <a:pt x="1672292" y="1795736"/>
                  </a:cubicBezTo>
                  <a:cubicBezTo>
                    <a:pt x="1204831" y="1795736"/>
                    <a:pt x="816110" y="1458602"/>
                    <a:pt x="737778" y="1014012"/>
                  </a:cubicBezTo>
                  <a:lnTo>
                    <a:pt x="735571" y="1013854"/>
                  </a:lnTo>
                  <a:cubicBezTo>
                    <a:pt x="729615" y="620534"/>
                    <a:pt x="423356" y="290526"/>
                    <a:pt x="23576" y="261932"/>
                  </a:cubicBezTo>
                  <a:cubicBezTo>
                    <a:pt x="15708" y="261369"/>
                    <a:pt x="7860" y="260928"/>
                    <a:pt x="0" y="261374"/>
                  </a:cubicBezTo>
                  <a:lnTo>
                    <a:pt x="0" y="63949"/>
                  </a:lnTo>
                  <a:lnTo>
                    <a:pt x="31981" y="64676"/>
                  </a:lnTo>
                  <a:cubicBezTo>
                    <a:pt x="494110" y="97730"/>
                    <a:pt x="855460" y="455594"/>
                    <a:pt x="906798" y="899173"/>
                  </a:cubicBezTo>
                  <a:lnTo>
                    <a:pt x="914157" y="899173"/>
                  </a:lnTo>
                  <a:cubicBezTo>
                    <a:pt x="948159" y="1291065"/>
                    <a:pt x="1277181" y="1598383"/>
                    <a:pt x="1677982" y="1598383"/>
                  </a:cubicBezTo>
                  <a:cubicBezTo>
                    <a:pt x="2078783" y="1598383"/>
                    <a:pt x="2407805" y="1291065"/>
                    <a:pt x="2441807" y="899173"/>
                  </a:cubicBezTo>
                  <a:lnTo>
                    <a:pt x="2444201" y="899173"/>
                  </a:lnTo>
                  <a:cubicBezTo>
                    <a:pt x="2467480" y="427223"/>
                    <a:pt x="2840744" y="36872"/>
                    <a:pt x="3324388" y="2279"/>
                  </a:cubicBezTo>
                  <a:lnTo>
                    <a:pt x="3347053" y="176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D050">
                    <a:shade val="30000"/>
                    <a:satMod val="115000"/>
                  </a:srgbClr>
                </a:gs>
                <a:gs pos="50000">
                  <a:srgbClr val="92D050">
                    <a:shade val="67500"/>
                    <a:satMod val="115000"/>
                  </a:srgbClr>
                </a:gs>
                <a:gs pos="100000">
                  <a:srgbClr val="92D05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 panose="020F0502020204030204"/>
              </a:endParaRPr>
            </a:p>
          </p:txBody>
        </p:sp>
        <p:pic>
          <p:nvPicPr>
            <p:cNvPr id="29" name="图片 28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2247257" y="1490423"/>
              <a:ext cx="1315066" cy="1315066"/>
            </a:xfrm>
            <a:prstGeom prst="rect">
              <a:avLst/>
            </a:prstGeom>
          </p:spPr>
        </p:pic>
        <p:sp>
          <p:nvSpPr>
            <p:cNvPr id="30" name="TextBox 23"/>
            <p:cNvSpPr txBox="1"/>
            <p:nvPr/>
          </p:nvSpPr>
          <p:spPr>
            <a:xfrm>
              <a:off x="2087117" y="1753738"/>
              <a:ext cx="1684020" cy="7961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anose="020B0503020202020204" pitchFamily="34" charset="0"/>
                  <a:ea typeface="微软雅黑" panose="020B0503020204020204" charset="-122"/>
                </a:defRPr>
              </a:lvl1pPr>
            </a:lstStyle>
            <a:p>
              <a:pPr algn="ctr">
                <a:defRPr/>
              </a:pPr>
              <a:r>
                <a:rPr lang="en-US" altLang="zh-CN" sz="4100" dirty="0">
                  <a:solidFill>
                    <a:srgbClr val="9BBB59">
                      <a:lumMod val="50000"/>
                    </a:srgbClr>
                  </a:solidFill>
                  <a:effectLst>
                    <a:outerShdw dist="38100" dir="5400000" algn="t" rotWithShape="0">
                      <a:sysClr val="window" lastClr="FFFFFF">
                        <a:alpha val="38000"/>
                      </a:sysClr>
                    </a:outerShdw>
                  </a:effectLst>
                  <a:latin typeface="Adidas Unity" pitchFamily="2" charset="0"/>
                  <a:cs typeface="Times New Roman" panose="02020603050405020304" pitchFamily="18" charset="0"/>
                </a:rPr>
                <a:t>01</a:t>
              </a:r>
              <a:endParaRPr lang="zh-CN" altLang="en-US" sz="4100" dirty="0">
                <a:solidFill>
                  <a:srgbClr val="9BBB59">
                    <a:lumMod val="50000"/>
                  </a:srgbClr>
                </a:solidFill>
                <a:effectLst>
                  <a:outerShdw dist="38100" dir="5400000" algn="t" rotWithShape="0">
                    <a:sysClr val="window" lastClr="FFFFFF">
                      <a:alpha val="38000"/>
                    </a:sysClr>
                  </a:outerShdw>
                </a:effectLst>
                <a:latin typeface="Adidas Unity" pitchFamily="2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3984851" y="1683855"/>
              <a:ext cx="6548678" cy="861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800" b="1" dirty="0">
                  <a:latin typeface="微软雅黑" panose="020B0503020204020204" charset="-122"/>
                  <a:ea typeface="微软雅黑" panose="020B0503020204020204" charset="-122"/>
                </a:rPr>
                <a:t>条形统计图能清楚地表示出每个项目的</a:t>
              </a:r>
              <a:r>
                <a:rPr lang="zh-CN" altLang="en-US" sz="1800" b="1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具体数目</a:t>
              </a:r>
              <a:r>
                <a:rPr lang="zh-CN" altLang="en-US" sz="1800" b="1" dirty="0">
                  <a:latin typeface="微软雅黑" panose="020B0503020204020204" charset="-122"/>
                  <a:ea typeface="微软雅黑" panose="020B0503020204020204" charset="-122"/>
                </a:rPr>
                <a:t>。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926686" y="2335121"/>
            <a:ext cx="6973463" cy="1235617"/>
            <a:chOff x="1235581" y="3021949"/>
            <a:chExt cx="9297950" cy="1647489"/>
          </a:xfrm>
        </p:grpSpPr>
        <p:sp>
          <p:nvSpPr>
            <p:cNvPr id="33" name="椭圆 32"/>
            <p:cNvSpPr/>
            <p:nvPr/>
          </p:nvSpPr>
          <p:spPr>
            <a:xfrm>
              <a:off x="2159956" y="3124558"/>
              <a:ext cx="1481278" cy="1481278"/>
            </a:xfrm>
            <a:prstGeom prst="ellipse">
              <a:avLst/>
            </a:prstGeom>
            <a:noFill/>
            <a:ln w="25400" cap="flat" cmpd="sng" algn="ctr">
              <a:solidFill>
                <a:srgbClr val="92D05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 panose="020F0502020204030204"/>
              </a:endParaRPr>
            </a:p>
          </p:txBody>
        </p:sp>
        <p:sp>
          <p:nvSpPr>
            <p:cNvPr id="34" name="椭圆 4"/>
            <p:cNvSpPr/>
            <p:nvPr/>
          </p:nvSpPr>
          <p:spPr>
            <a:xfrm>
              <a:off x="1235581" y="3021949"/>
              <a:ext cx="9152351" cy="1647489"/>
            </a:xfrm>
            <a:custGeom>
              <a:avLst/>
              <a:gdLst/>
              <a:ahLst/>
              <a:cxnLst/>
              <a:rect l="l" t="t" r="r" b="b"/>
              <a:pathLst>
                <a:path w="9152350" h="1795736">
                  <a:moveTo>
                    <a:pt x="3347053" y="0"/>
                  </a:moveTo>
                  <a:lnTo>
                    <a:pt x="9152350" y="0"/>
                  </a:lnTo>
                  <a:lnTo>
                    <a:pt x="9152350" y="206908"/>
                  </a:lnTo>
                  <a:lnTo>
                    <a:pt x="3347053" y="206908"/>
                  </a:lnTo>
                  <a:lnTo>
                    <a:pt x="3347053" y="199198"/>
                  </a:lnTo>
                  <a:cubicBezTo>
                    <a:pt x="3342298" y="198899"/>
                    <a:pt x="3337549" y="199195"/>
                    <a:pt x="3332793" y="199535"/>
                  </a:cubicBezTo>
                  <a:cubicBezTo>
                    <a:pt x="2933013" y="228129"/>
                    <a:pt x="2626755" y="558137"/>
                    <a:pt x="2620798" y="951457"/>
                  </a:cubicBezTo>
                  <a:lnTo>
                    <a:pt x="2615475" y="951837"/>
                  </a:lnTo>
                  <a:cubicBezTo>
                    <a:pt x="2564186" y="1426765"/>
                    <a:pt x="2161328" y="1795736"/>
                    <a:pt x="1672292" y="1795736"/>
                  </a:cubicBezTo>
                  <a:cubicBezTo>
                    <a:pt x="1204831" y="1795736"/>
                    <a:pt x="816110" y="1458602"/>
                    <a:pt x="737778" y="1014012"/>
                  </a:cubicBezTo>
                  <a:lnTo>
                    <a:pt x="735571" y="1013854"/>
                  </a:lnTo>
                  <a:cubicBezTo>
                    <a:pt x="729615" y="620534"/>
                    <a:pt x="423356" y="290526"/>
                    <a:pt x="23576" y="261932"/>
                  </a:cubicBezTo>
                  <a:cubicBezTo>
                    <a:pt x="15708" y="261369"/>
                    <a:pt x="7860" y="260928"/>
                    <a:pt x="0" y="261374"/>
                  </a:cubicBezTo>
                  <a:lnTo>
                    <a:pt x="0" y="63949"/>
                  </a:lnTo>
                  <a:lnTo>
                    <a:pt x="31981" y="64676"/>
                  </a:lnTo>
                  <a:cubicBezTo>
                    <a:pt x="494110" y="97730"/>
                    <a:pt x="855460" y="455594"/>
                    <a:pt x="906798" y="899173"/>
                  </a:cubicBezTo>
                  <a:lnTo>
                    <a:pt x="914157" y="899173"/>
                  </a:lnTo>
                  <a:cubicBezTo>
                    <a:pt x="948159" y="1291065"/>
                    <a:pt x="1277181" y="1598383"/>
                    <a:pt x="1677982" y="1598383"/>
                  </a:cubicBezTo>
                  <a:cubicBezTo>
                    <a:pt x="2078783" y="1598383"/>
                    <a:pt x="2407805" y="1291065"/>
                    <a:pt x="2441807" y="899173"/>
                  </a:cubicBezTo>
                  <a:lnTo>
                    <a:pt x="2444201" y="899173"/>
                  </a:lnTo>
                  <a:cubicBezTo>
                    <a:pt x="2467480" y="427223"/>
                    <a:pt x="2840744" y="36872"/>
                    <a:pt x="3324388" y="2279"/>
                  </a:cubicBezTo>
                  <a:lnTo>
                    <a:pt x="3347053" y="176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D050">
                    <a:shade val="30000"/>
                    <a:satMod val="115000"/>
                  </a:srgbClr>
                </a:gs>
                <a:gs pos="50000">
                  <a:srgbClr val="92D050">
                    <a:shade val="67500"/>
                    <a:satMod val="115000"/>
                  </a:srgbClr>
                </a:gs>
                <a:gs pos="100000">
                  <a:srgbClr val="92D05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 panose="020F0502020204030204"/>
              </a:endParaRPr>
            </a:p>
          </p:txBody>
        </p:sp>
        <p:pic>
          <p:nvPicPr>
            <p:cNvPr id="35" name="图片 34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2247257" y="3224089"/>
              <a:ext cx="1315066" cy="1315066"/>
            </a:xfrm>
            <a:prstGeom prst="rect">
              <a:avLst/>
            </a:prstGeom>
          </p:spPr>
        </p:pic>
        <p:sp>
          <p:nvSpPr>
            <p:cNvPr id="36" name="TextBox 29"/>
            <p:cNvSpPr txBox="1"/>
            <p:nvPr/>
          </p:nvSpPr>
          <p:spPr>
            <a:xfrm>
              <a:off x="2123946" y="3467720"/>
              <a:ext cx="1610360" cy="7961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anose="020B0503020202020204" pitchFamily="34" charset="0"/>
                  <a:ea typeface="微软雅黑" panose="020B0503020204020204" charset="-122"/>
                </a:defRPr>
              </a:lvl1pPr>
            </a:lstStyle>
            <a:p>
              <a:pPr algn="ctr">
                <a:defRPr/>
              </a:pPr>
              <a:r>
                <a:rPr lang="en-US" altLang="zh-CN" sz="4100" dirty="0">
                  <a:solidFill>
                    <a:srgbClr val="9BBB59">
                      <a:lumMod val="50000"/>
                    </a:srgbClr>
                  </a:solidFill>
                  <a:effectLst>
                    <a:outerShdw dist="38100" dir="5400000" algn="t" rotWithShape="0">
                      <a:sysClr val="window" lastClr="FFFFFF">
                        <a:alpha val="38000"/>
                      </a:sysClr>
                    </a:outerShdw>
                  </a:effectLst>
                  <a:latin typeface="Adidas Unity" pitchFamily="2" charset="0"/>
                  <a:cs typeface="Times New Roman" panose="02020603050405020304" pitchFamily="18" charset="0"/>
                </a:rPr>
                <a:t>02</a:t>
              </a:r>
              <a:endParaRPr lang="zh-CN" altLang="en-US" sz="4100" dirty="0">
                <a:solidFill>
                  <a:srgbClr val="9BBB59">
                    <a:lumMod val="50000"/>
                  </a:srgbClr>
                </a:solidFill>
                <a:effectLst>
                  <a:outerShdw dist="38100" dir="5400000" algn="t" rotWithShape="0">
                    <a:sysClr val="window" lastClr="FFFFFF">
                      <a:alpha val="38000"/>
                    </a:sysClr>
                  </a:outerShdw>
                </a:effectLst>
                <a:latin typeface="Adidas Unity" pitchFamily="2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3984852" y="3449698"/>
              <a:ext cx="6548679" cy="5663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800" b="1" dirty="0">
                  <a:latin typeface="微软雅黑" panose="020B0503020204020204" charset="-122"/>
                  <a:ea typeface="微软雅黑" panose="020B0503020204020204" charset="-122"/>
                </a:rPr>
                <a:t>折线统计图能清楚地反映事物的</a:t>
              </a:r>
              <a:r>
                <a:rPr lang="zh-CN" altLang="en-US" sz="1800" b="1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变化情况</a:t>
              </a:r>
              <a:r>
                <a:rPr lang="zh-CN" altLang="en-US" sz="1800" b="1" dirty="0">
                  <a:latin typeface="微软雅黑" panose="020B0503020204020204" charset="-122"/>
                  <a:ea typeface="微软雅黑" panose="020B0503020204020204" charset="-122"/>
                </a:rPr>
                <a:t>。</a:t>
              </a:r>
            </a:p>
          </p:txBody>
        </p:sp>
      </p:grpSp>
      <p:sp>
        <p:nvSpPr>
          <p:cNvPr id="15" name="矩形 4"/>
          <p:cNvSpPr>
            <a:spLocks noChangeArrowheads="1"/>
          </p:cNvSpPr>
          <p:nvPr/>
        </p:nvSpPr>
        <p:spPr bwMode="auto">
          <a:xfrm>
            <a:off x="889562" y="573801"/>
            <a:ext cx="3414656" cy="51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三种统计图的特点：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872087" y="3645387"/>
            <a:ext cx="6973463" cy="1235617"/>
            <a:chOff x="1235581" y="3021949"/>
            <a:chExt cx="9297950" cy="1647489"/>
          </a:xfrm>
        </p:grpSpPr>
        <p:sp>
          <p:nvSpPr>
            <p:cNvPr id="18" name="椭圆 17"/>
            <p:cNvSpPr/>
            <p:nvPr/>
          </p:nvSpPr>
          <p:spPr>
            <a:xfrm>
              <a:off x="2159956" y="3124558"/>
              <a:ext cx="1481278" cy="1481278"/>
            </a:xfrm>
            <a:prstGeom prst="ellipse">
              <a:avLst/>
            </a:prstGeom>
            <a:noFill/>
            <a:ln w="25400" cap="flat" cmpd="sng" algn="ctr">
              <a:solidFill>
                <a:srgbClr val="92D05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 panose="020F0502020204030204"/>
              </a:endParaRPr>
            </a:p>
          </p:txBody>
        </p:sp>
        <p:sp>
          <p:nvSpPr>
            <p:cNvPr id="19" name="椭圆 4"/>
            <p:cNvSpPr/>
            <p:nvPr/>
          </p:nvSpPr>
          <p:spPr>
            <a:xfrm>
              <a:off x="1235581" y="3021949"/>
              <a:ext cx="9152351" cy="1647489"/>
            </a:xfrm>
            <a:custGeom>
              <a:avLst/>
              <a:gdLst/>
              <a:ahLst/>
              <a:cxnLst/>
              <a:rect l="l" t="t" r="r" b="b"/>
              <a:pathLst>
                <a:path w="9152350" h="1795736">
                  <a:moveTo>
                    <a:pt x="3347053" y="0"/>
                  </a:moveTo>
                  <a:lnTo>
                    <a:pt x="9152350" y="0"/>
                  </a:lnTo>
                  <a:lnTo>
                    <a:pt x="9152350" y="206908"/>
                  </a:lnTo>
                  <a:lnTo>
                    <a:pt x="3347053" y="206908"/>
                  </a:lnTo>
                  <a:lnTo>
                    <a:pt x="3347053" y="199198"/>
                  </a:lnTo>
                  <a:cubicBezTo>
                    <a:pt x="3342298" y="198899"/>
                    <a:pt x="3337549" y="199195"/>
                    <a:pt x="3332793" y="199535"/>
                  </a:cubicBezTo>
                  <a:cubicBezTo>
                    <a:pt x="2933013" y="228129"/>
                    <a:pt x="2626755" y="558137"/>
                    <a:pt x="2620798" y="951457"/>
                  </a:cubicBezTo>
                  <a:lnTo>
                    <a:pt x="2615475" y="951837"/>
                  </a:lnTo>
                  <a:cubicBezTo>
                    <a:pt x="2564186" y="1426765"/>
                    <a:pt x="2161328" y="1795736"/>
                    <a:pt x="1672292" y="1795736"/>
                  </a:cubicBezTo>
                  <a:cubicBezTo>
                    <a:pt x="1204831" y="1795736"/>
                    <a:pt x="816110" y="1458602"/>
                    <a:pt x="737778" y="1014012"/>
                  </a:cubicBezTo>
                  <a:lnTo>
                    <a:pt x="735571" y="1013854"/>
                  </a:lnTo>
                  <a:cubicBezTo>
                    <a:pt x="729615" y="620534"/>
                    <a:pt x="423356" y="290526"/>
                    <a:pt x="23576" y="261932"/>
                  </a:cubicBezTo>
                  <a:cubicBezTo>
                    <a:pt x="15708" y="261369"/>
                    <a:pt x="7860" y="260928"/>
                    <a:pt x="0" y="261374"/>
                  </a:cubicBezTo>
                  <a:lnTo>
                    <a:pt x="0" y="63949"/>
                  </a:lnTo>
                  <a:lnTo>
                    <a:pt x="31981" y="64676"/>
                  </a:lnTo>
                  <a:cubicBezTo>
                    <a:pt x="494110" y="97730"/>
                    <a:pt x="855460" y="455594"/>
                    <a:pt x="906798" y="899173"/>
                  </a:cubicBezTo>
                  <a:lnTo>
                    <a:pt x="914157" y="899173"/>
                  </a:lnTo>
                  <a:cubicBezTo>
                    <a:pt x="948159" y="1291065"/>
                    <a:pt x="1277181" y="1598383"/>
                    <a:pt x="1677982" y="1598383"/>
                  </a:cubicBezTo>
                  <a:cubicBezTo>
                    <a:pt x="2078783" y="1598383"/>
                    <a:pt x="2407805" y="1291065"/>
                    <a:pt x="2441807" y="899173"/>
                  </a:cubicBezTo>
                  <a:lnTo>
                    <a:pt x="2444201" y="899173"/>
                  </a:lnTo>
                  <a:cubicBezTo>
                    <a:pt x="2467480" y="427223"/>
                    <a:pt x="2840744" y="36872"/>
                    <a:pt x="3324388" y="2279"/>
                  </a:cubicBezTo>
                  <a:lnTo>
                    <a:pt x="3347053" y="176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D050">
                    <a:shade val="30000"/>
                    <a:satMod val="115000"/>
                  </a:srgbClr>
                </a:gs>
                <a:gs pos="50000">
                  <a:srgbClr val="92D050">
                    <a:shade val="67500"/>
                    <a:satMod val="115000"/>
                  </a:srgbClr>
                </a:gs>
                <a:gs pos="100000">
                  <a:srgbClr val="92D05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 panose="020F0502020204030204"/>
              </a:endParaRPr>
            </a:p>
          </p:txBody>
        </p:sp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2247257" y="3224089"/>
              <a:ext cx="1315066" cy="1315066"/>
            </a:xfrm>
            <a:prstGeom prst="rect">
              <a:avLst/>
            </a:prstGeom>
          </p:spPr>
        </p:pic>
        <p:sp>
          <p:nvSpPr>
            <p:cNvPr id="21" name="TextBox 29"/>
            <p:cNvSpPr txBox="1"/>
            <p:nvPr/>
          </p:nvSpPr>
          <p:spPr>
            <a:xfrm>
              <a:off x="2022346" y="3503914"/>
              <a:ext cx="1756411" cy="7961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anose="020B0503020202020204" pitchFamily="34" charset="0"/>
                  <a:ea typeface="微软雅黑" panose="020B0503020204020204" charset="-122"/>
                </a:defRPr>
              </a:lvl1pPr>
            </a:lstStyle>
            <a:p>
              <a:pPr algn="ctr">
                <a:defRPr/>
              </a:pPr>
              <a:r>
                <a:rPr lang="en-US" altLang="zh-CN" sz="4100" dirty="0">
                  <a:solidFill>
                    <a:srgbClr val="9BBB59">
                      <a:lumMod val="50000"/>
                    </a:srgbClr>
                  </a:solidFill>
                  <a:effectLst>
                    <a:outerShdw dist="38100" dir="5400000" algn="t" rotWithShape="0">
                      <a:sysClr val="window" lastClr="FFFFFF">
                        <a:alpha val="38000"/>
                      </a:sysClr>
                    </a:outerShdw>
                  </a:effectLst>
                  <a:latin typeface="Adidas Unity" pitchFamily="2" charset="0"/>
                  <a:cs typeface="Times New Roman" panose="02020603050405020304" pitchFamily="18" charset="0"/>
                </a:rPr>
                <a:t>03</a:t>
              </a:r>
              <a:endParaRPr lang="zh-CN" altLang="en-US" sz="4100" dirty="0">
                <a:solidFill>
                  <a:srgbClr val="9BBB59">
                    <a:lumMod val="50000"/>
                  </a:srgbClr>
                </a:solidFill>
                <a:effectLst>
                  <a:outerShdw dist="38100" dir="5400000" algn="t" rotWithShape="0">
                    <a:sysClr val="window" lastClr="FFFFFF">
                      <a:alpha val="38000"/>
                    </a:sysClr>
                  </a:outerShdw>
                </a:effectLst>
                <a:latin typeface="Adidas Unity" pitchFamily="2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3984852" y="3449698"/>
              <a:ext cx="6548679" cy="10095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800" b="1" dirty="0">
                  <a:latin typeface="微软雅黑" panose="020B0503020204020204" charset="-122"/>
                  <a:ea typeface="微软雅黑" panose="020B0503020204020204" charset="-122"/>
                </a:rPr>
                <a:t>扇形统计图能清楚地表示</a:t>
              </a:r>
              <a:r>
                <a:rPr lang="zh-CN" altLang="en-US" sz="1800" b="1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各部分在总体中所占的百分比</a:t>
              </a:r>
              <a:r>
                <a:rPr lang="zh-CN" altLang="en-US" sz="1800" b="1" dirty="0">
                  <a:latin typeface="微软雅黑" panose="020B0503020204020204" charset="-122"/>
                  <a:ea typeface="微软雅黑" panose="020B0503020204020204" charset="-122"/>
                </a:rPr>
                <a:t>。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893170" y="26260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课后作业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08057" y="1281640"/>
            <a:ext cx="5437932" cy="2260682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088958" y="1568768"/>
            <a:ext cx="2970371" cy="62245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3600" b="1" dirty="0">
                <a:latin typeface="微软雅黑" panose="020B0503020204020204" charset="-122"/>
                <a:ea typeface="微软雅黑" panose="020B0503020204020204" charset="-122"/>
              </a:rPr>
              <a:t>P60</a:t>
            </a:r>
            <a:r>
              <a:rPr lang="zh-CN" altLang="en-US" sz="3600" b="1" dirty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sz="3600" b="1" dirty="0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3600" b="1" dirty="0">
                <a:latin typeface="微软雅黑" panose="020B0503020204020204" charset="-122"/>
                <a:ea typeface="微软雅黑" panose="020B0503020204020204" charset="-122"/>
              </a:rPr>
              <a:t>、</a:t>
            </a:r>
            <a:r>
              <a:rPr lang="en-US" altLang="zh-CN" sz="3600" b="1" dirty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3600" b="1" dirty="0">
                <a:latin typeface="微软雅黑" panose="020B0503020204020204" charset="-122"/>
                <a:ea typeface="微软雅黑" panose="020B0503020204020204" charset="-122"/>
              </a:rPr>
              <a:t>题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文本框 170"/>
          <p:cNvSpPr txBox="1"/>
          <p:nvPr/>
        </p:nvSpPr>
        <p:spPr>
          <a:xfrm>
            <a:off x="893170" y="26260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激趣导入</a:t>
            </a:r>
          </a:p>
        </p:txBody>
      </p:sp>
      <p:sp>
        <p:nvSpPr>
          <p:cNvPr id="8" name="标题 1"/>
          <p:cNvSpPr txBox="1"/>
          <p:nvPr/>
        </p:nvSpPr>
        <p:spPr bwMode="auto">
          <a:xfrm>
            <a:off x="1571688" y="701184"/>
            <a:ext cx="6218635" cy="596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b" anchorCtr="0" compatLnSpc="1"/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accent1"/>
                </a:solidFill>
                <a:latin typeface="+mj-ea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>
              <a:defRPr/>
            </a:pPr>
            <a:r>
              <a:rPr lang="zh-CN" altLang="en-US" sz="240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</a:rPr>
              <a:t>扇形统计图的特点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571688" y="1486997"/>
            <a:ext cx="2458847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>
            <a:lvl1pPr algn="just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"/>
              <a:defRPr sz="2400">
                <a:solidFill>
                  <a:schemeClr val="accent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1pPr>
            <a:lvl2pPr marL="742950" indent="-285750" algn="just">
              <a:lnSpc>
                <a:spcPct val="120000"/>
              </a:lnSpc>
              <a:spcAft>
                <a:spcPts val="600"/>
              </a:spcAft>
              <a:buClr>
                <a:srgbClr val="A6A1E0"/>
              </a:buClr>
              <a:buFont typeface="幼圆" panose="02010509060101010101" pitchFamily="49" charset="-122"/>
              <a:buChar char=" "/>
              <a:defRPr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 algn="l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zh-CN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（1）圆代表</a:t>
            </a:r>
            <a:r>
              <a:rPr lang="zh-CN" altLang="zh-CN" sz="21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总体</a:t>
            </a:r>
            <a:r>
              <a:rPr lang="zh-CN" altLang="zh-CN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；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571688" y="1864425"/>
            <a:ext cx="4914900" cy="38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algn="just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"/>
              <a:defRPr sz="2400">
                <a:solidFill>
                  <a:schemeClr val="accent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1pPr>
            <a:lvl2pPr marL="742950" indent="-285750" algn="just">
              <a:lnSpc>
                <a:spcPct val="120000"/>
              </a:lnSpc>
              <a:spcAft>
                <a:spcPts val="600"/>
              </a:spcAft>
              <a:buClr>
                <a:srgbClr val="A6A1E0"/>
              </a:buClr>
              <a:buFont typeface="幼圆" panose="02010509060101010101" pitchFamily="49" charset="-122"/>
              <a:buChar char=" "/>
              <a:defRPr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 algn="l"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zh-CN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（2）扇形代表总体中的不同</a:t>
            </a:r>
            <a:r>
              <a:rPr lang="zh-CN" altLang="zh-CN" sz="21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部分</a:t>
            </a:r>
            <a:r>
              <a:rPr lang="zh-CN" altLang="zh-CN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；</a:t>
            </a:r>
            <a:endParaRPr lang="zh-CN" altLang="zh-CN" sz="2100" dirty="0">
              <a:solidFill>
                <a:srgbClr val="FF33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571688" y="2243044"/>
            <a:ext cx="6342083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algn="just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"/>
              <a:defRPr sz="2400">
                <a:solidFill>
                  <a:schemeClr val="accent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1pPr>
            <a:lvl2pPr marL="742950" indent="-285750" algn="just">
              <a:lnSpc>
                <a:spcPct val="120000"/>
              </a:lnSpc>
              <a:spcAft>
                <a:spcPts val="600"/>
              </a:spcAft>
              <a:buClr>
                <a:srgbClr val="A6A1E0"/>
              </a:buClr>
              <a:buFont typeface="幼圆" panose="02010509060101010101" pitchFamily="49" charset="-122"/>
              <a:buChar char=" "/>
              <a:defRPr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 algn="l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zh-CN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（3）扇形的大小反映部分占总体的</a:t>
            </a:r>
            <a:r>
              <a:rPr lang="zh-CN" altLang="zh-CN" sz="21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百分比</a:t>
            </a:r>
            <a:r>
              <a:rPr lang="zh-CN" altLang="zh-CN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 的大小.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2215816" y="2680248"/>
            <a:ext cx="4361259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algn="just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"/>
              <a:defRPr sz="2400">
                <a:solidFill>
                  <a:schemeClr val="accent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1pPr>
            <a:lvl2pPr marL="742950" indent="-285750" algn="just">
              <a:lnSpc>
                <a:spcPct val="120000"/>
              </a:lnSpc>
              <a:spcAft>
                <a:spcPts val="600"/>
              </a:spcAft>
              <a:buClr>
                <a:srgbClr val="A6A1E0"/>
              </a:buClr>
              <a:buFont typeface="幼圆" panose="02010509060101010101" pitchFamily="49" charset="-122"/>
              <a:buChar char=" "/>
              <a:defRPr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zh-CN" sz="21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各圆心角度数=各部分比例</a:t>
            </a:r>
            <a:r>
              <a:rPr lang="zh-CN" altLang="zh-CN" sz="2100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zh-CN" sz="21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×360</a:t>
            </a:r>
            <a:r>
              <a:rPr lang="zh-CN" altLang="zh-CN" sz="2100" b="1" baseline="300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0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571688" y="3199117"/>
            <a:ext cx="6026944" cy="392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algn="just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"/>
              <a:defRPr sz="2400">
                <a:solidFill>
                  <a:schemeClr val="accent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1pPr>
            <a:lvl2pPr marL="742950" indent="-285750" algn="just">
              <a:lnSpc>
                <a:spcPct val="120000"/>
              </a:lnSpc>
              <a:spcAft>
                <a:spcPts val="600"/>
              </a:spcAft>
              <a:buClr>
                <a:srgbClr val="A6A1E0"/>
              </a:buClr>
              <a:buFont typeface="幼圆" panose="02010509060101010101" pitchFamily="49" charset="-122"/>
              <a:buChar char=" "/>
              <a:defRPr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 algn="l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4</a:t>
            </a:r>
            <a:r>
              <a:rPr lang="zh-CN" altLang="en-US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  <a:r>
              <a:rPr lang="zh-CN" altLang="zh-CN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各个扇形所占的百分比之和为</a:t>
            </a:r>
            <a:r>
              <a:rPr lang="zh-CN" altLang="zh-CN" sz="21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100%</a:t>
            </a:r>
            <a:r>
              <a:rPr lang="zh-CN" altLang="zh-CN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；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571688" y="3718476"/>
            <a:ext cx="5649515" cy="715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algn="just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"/>
              <a:defRPr sz="2400">
                <a:solidFill>
                  <a:schemeClr val="accent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1pPr>
            <a:lvl2pPr marL="742950" indent="-285750" algn="just">
              <a:lnSpc>
                <a:spcPct val="120000"/>
              </a:lnSpc>
              <a:spcAft>
                <a:spcPts val="600"/>
              </a:spcAft>
              <a:buClr>
                <a:srgbClr val="A6A1E0"/>
              </a:buClr>
              <a:buFont typeface="幼圆" panose="02010509060101010101" pitchFamily="49" charset="-122"/>
              <a:buChar char=" "/>
              <a:defRPr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 algn="l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5</a:t>
            </a:r>
            <a:r>
              <a:rPr lang="zh-CN" altLang="en-US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  <a:r>
              <a:rPr lang="zh-CN" altLang="zh-CN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在不同的统计图中，</a:t>
            </a:r>
            <a:r>
              <a:rPr lang="zh-CN" altLang="zh-CN" sz="21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不能</a:t>
            </a:r>
            <a:r>
              <a:rPr lang="zh-CN" altLang="zh-CN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简单地根据百分比的大小来</a:t>
            </a:r>
            <a:r>
              <a:rPr lang="zh-CN" altLang="zh-CN" sz="21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比较部分量的大小</a:t>
            </a:r>
            <a:r>
              <a:rPr lang="zh-CN" altLang="zh-CN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5991688" y="748850"/>
            <a:ext cx="1315445" cy="1367741"/>
            <a:chOff x="7466403" y="4465378"/>
            <a:chExt cx="1753926" cy="1823654"/>
          </a:xfrm>
        </p:grpSpPr>
        <p:sp>
          <p:nvSpPr>
            <p:cNvPr id="16" name="Freeform 292"/>
            <p:cNvSpPr/>
            <p:nvPr/>
          </p:nvSpPr>
          <p:spPr bwMode="auto">
            <a:xfrm>
              <a:off x="7777497" y="5666844"/>
              <a:ext cx="179684" cy="292321"/>
            </a:xfrm>
            <a:custGeom>
              <a:avLst/>
              <a:gdLst>
                <a:gd name="T0" fmla="*/ 27 w 28"/>
                <a:gd name="T1" fmla="*/ 20 h 46"/>
                <a:gd name="T2" fmla="*/ 5 w 28"/>
                <a:gd name="T3" fmla="*/ 46 h 46"/>
                <a:gd name="T4" fmla="*/ 7 w 28"/>
                <a:gd name="T5" fmla="*/ 3 h 46"/>
                <a:gd name="T6" fmla="*/ 8 w 28"/>
                <a:gd name="T7" fmla="*/ 0 h 46"/>
                <a:gd name="T8" fmla="*/ 27 w 28"/>
                <a:gd name="T9" fmla="*/ 2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46">
                  <a:moveTo>
                    <a:pt x="27" y="20"/>
                  </a:moveTo>
                  <a:cubicBezTo>
                    <a:pt x="28" y="33"/>
                    <a:pt x="17" y="46"/>
                    <a:pt x="5" y="46"/>
                  </a:cubicBezTo>
                  <a:cubicBezTo>
                    <a:pt x="0" y="29"/>
                    <a:pt x="5" y="13"/>
                    <a:pt x="7" y="3"/>
                  </a:cubicBezTo>
                  <a:cubicBezTo>
                    <a:pt x="7" y="2"/>
                    <a:pt x="7" y="1"/>
                    <a:pt x="8" y="0"/>
                  </a:cubicBezTo>
                  <a:cubicBezTo>
                    <a:pt x="18" y="1"/>
                    <a:pt x="26" y="10"/>
                    <a:pt x="27" y="20"/>
                  </a:cubicBezTo>
                  <a:close/>
                </a:path>
              </a:pathLst>
            </a:custGeom>
            <a:solidFill>
              <a:srgbClr val="91BE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17" name="Freeform 293"/>
            <p:cNvSpPr/>
            <p:nvPr/>
          </p:nvSpPr>
          <p:spPr bwMode="auto">
            <a:xfrm>
              <a:off x="8705415" y="5672207"/>
              <a:ext cx="217229" cy="313776"/>
            </a:xfrm>
            <a:custGeom>
              <a:avLst/>
              <a:gdLst>
                <a:gd name="T0" fmla="*/ 29 w 34"/>
                <a:gd name="T1" fmla="*/ 0 h 49"/>
                <a:gd name="T2" fmla="*/ 29 w 34"/>
                <a:gd name="T3" fmla="*/ 49 h 49"/>
                <a:gd name="T4" fmla="*/ 29 w 34"/>
                <a:gd name="T5" fmla="*/ 49 h 49"/>
                <a:gd name="T6" fmla="*/ 29 w 34"/>
                <a:gd name="T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49">
                  <a:moveTo>
                    <a:pt x="29" y="0"/>
                  </a:moveTo>
                  <a:cubicBezTo>
                    <a:pt x="34" y="20"/>
                    <a:pt x="33" y="36"/>
                    <a:pt x="29" y="49"/>
                  </a:cubicBezTo>
                  <a:cubicBezTo>
                    <a:pt x="29" y="49"/>
                    <a:pt x="29" y="49"/>
                    <a:pt x="29" y="49"/>
                  </a:cubicBezTo>
                  <a:cubicBezTo>
                    <a:pt x="3" y="42"/>
                    <a:pt x="0" y="6"/>
                    <a:pt x="29" y="0"/>
                  </a:cubicBezTo>
                  <a:close/>
                </a:path>
              </a:pathLst>
            </a:custGeom>
            <a:solidFill>
              <a:srgbClr val="91BE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18" name="Rectangle 294"/>
            <p:cNvSpPr>
              <a:spLocks noChangeArrowheads="1"/>
            </p:cNvSpPr>
            <p:nvPr/>
          </p:nvSpPr>
          <p:spPr bwMode="auto">
            <a:xfrm>
              <a:off x="8464049" y="5457660"/>
              <a:ext cx="171638" cy="2467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19" name="Freeform 295"/>
            <p:cNvSpPr/>
            <p:nvPr/>
          </p:nvSpPr>
          <p:spPr bwMode="auto">
            <a:xfrm>
              <a:off x="8083227" y="5457660"/>
              <a:ext cx="166274" cy="246730"/>
            </a:xfrm>
            <a:custGeom>
              <a:avLst/>
              <a:gdLst>
                <a:gd name="T0" fmla="*/ 62 w 62"/>
                <a:gd name="T1" fmla="*/ 0 h 92"/>
                <a:gd name="T2" fmla="*/ 62 w 62"/>
                <a:gd name="T3" fmla="*/ 92 h 92"/>
                <a:gd name="T4" fmla="*/ 0 w 62"/>
                <a:gd name="T5" fmla="*/ 92 h 92"/>
                <a:gd name="T6" fmla="*/ 0 w 62"/>
                <a:gd name="T7" fmla="*/ 50 h 92"/>
                <a:gd name="T8" fmla="*/ 0 w 62"/>
                <a:gd name="T9" fmla="*/ 0 h 92"/>
                <a:gd name="T10" fmla="*/ 62 w 62"/>
                <a:gd name="T11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" h="92">
                  <a:moveTo>
                    <a:pt x="62" y="0"/>
                  </a:moveTo>
                  <a:lnTo>
                    <a:pt x="62" y="92"/>
                  </a:lnTo>
                  <a:lnTo>
                    <a:pt x="0" y="92"/>
                  </a:lnTo>
                  <a:lnTo>
                    <a:pt x="0" y="50"/>
                  </a:lnTo>
                  <a:lnTo>
                    <a:pt x="0" y="0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20" name="Freeform 296"/>
            <p:cNvSpPr/>
            <p:nvPr/>
          </p:nvSpPr>
          <p:spPr bwMode="auto">
            <a:xfrm>
              <a:off x="8268274" y="5865300"/>
              <a:ext cx="93865" cy="61682"/>
            </a:xfrm>
            <a:custGeom>
              <a:avLst/>
              <a:gdLst>
                <a:gd name="T0" fmla="*/ 13 w 15"/>
                <a:gd name="T1" fmla="*/ 2 h 10"/>
                <a:gd name="T2" fmla="*/ 15 w 15"/>
                <a:gd name="T3" fmla="*/ 10 h 10"/>
                <a:gd name="T4" fmla="*/ 0 w 15"/>
                <a:gd name="T5" fmla="*/ 0 h 10"/>
                <a:gd name="T6" fmla="*/ 13 w 15"/>
                <a:gd name="T7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" h="10">
                  <a:moveTo>
                    <a:pt x="13" y="2"/>
                  </a:moveTo>
                  <a:cubicBezTo>
                    <a:pt x="15" y="10"/>
                    <a:pt x="15" y="10"/>
                    <a:pt x="15" y="10"/>
                  </a:cubicBezTo>
                  <a:cubicBezTo>
                    <a:pt x="4" y="9"/>
                    <a:pt x="0" y="0"/>
                    <a:pt x="0" y="0"/>
                  </a:cubicBezTo>
                  <a:cubicBezTo>
                    <a:pt x="0" y="0"/>
                    <a:pt x="5" y="2"/>
                    <a:pt x="13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21" name="Freeform 297"/>
            <p:cNvSpPr/>
            <p:nvPr/>
          </p:nvSpPr>
          <p:spPr bwMode="auto">
            <a:xfrm>
              <a:off x="8611550" y="5025883"/>
              <a:ext cx="565869" cy="455913"/>
            </a:xfrm>
            <a:custGeom>
              <a:avLst/>
              <a:gdLst>
                <a:gd name="T0" fmla="*/ 80 w 89"/>
                <a:gd name="T1" fmla="*/ 0 h 72"/>
                <a:gd name="T2" fmla="*/ 89 w 89"/>
                <a:gd name="T3" fmla="*/ 38 h 72"/>
                <a:gd name="T4" fmla="*/ 75 w 89"/>
                <a:gd name="T5" fmla="*/ 72 h 72"/>
                <a:gd name="T6" fmla="*/ 0 w 89"/>
                <a:gd name="T7" fmla="*/ 31 h 72"/>
                <a:gd name="T8" fmla="*/ 5 w 89"/>
                <a:gd name="T9" fmla="*/ 21 h 72"/>
                <a:gd name="T10" fmla="*/ 61 w 89"/>
                <a:gd name="T11" fmla="*/ 24 h 72"/>
                <a:gd name="T12" fmla="*/ 80 w 89"/>
                <a:gd name="T13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" h="72">
                  <a:moveTo>
                    <a:pt x="80" y="0"/>
                  </a:moveTo>
                  <a:cubicBezTo>
                    <a:pt x="85" y="12"/>
                    <a:pt x="88" y="25"/>
                    <a:pt x="89" y="38"/>
                  </a:cubicBezTo>
                  <a:cubicBezTo>
                    <a:pt x="88" y="52"/>
                    <a:pt x="83" y="63"/>
                    <a:pt x="75" y="72"/>
                  </a:cubicBezTo>
                  <a:cubicBezTo>
                    <a:pt x="84" y="52"/>
                    <a:pt x="40" y="38"/>
                    <a:pt x="0" y="31"/>
                  </a:cubicBezTo>
                  <a:cubicBezTo>
                    <a:pt x="2" y="29"/>
                    <a:pt x="4" y="26"/>
                    <a:pt x="5" y="21"/>
                  </a:cubicBezTo>
                  <a:cubicBezTo>
                    <a:pt x="5" y="21"/>
                    <a:pt x="45" y="34"/>
                    <a:pt x="61" y="24"/>
                  </a:cubicBezTo>
                  <a:cubicBezTo>
                    <a:pt x="75" y="15"/>
                    <a:pt x="80" y="3"/>
                    <a:pt x="80" y="0"/>
                  </a:cubicBezTo>
                  <a:close/>
                </a:path>
              </a:pathLst>
            </a:custGeom>
            <a:solidFill>
              <a:srgbClr val="B2D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22" name="Freeform 298"/>
            <p:cNvSpPr/>
            <p:nvPr/>
          </p:nvSpPr>
          <p:spPr bwMode="auto">
            <a:xfrm>
              <a:off x="8509640" y="4910564"/>
              <a:ext cx="608779" cy="329867"/>
            </a:xfrm>
            <a:custGeom>
              <a:avLst/>
              <a:gdLst>
                <a:gd name="T0" fmla="*/ 96 w 96"/>
                <a:gd name="T1" fmla="*/ 18 h 52"/>
                <a:gd name="T2" fmla="*/ 77 w 96"/>
                <a:gd name="T3" fmla="*/ 42 h 52"/>
                <a:gd name="T4" fmla="*/ 21 w 96"/>
                <a:gd name="T5" fmla="*/ 39 h 52"/>
                <a:gd name="T6" fmla="*/ 16 w 96"/>
                <a:gd name="T7" fmla="*/ 49 h 52"/>
                <a:gd name="T8" fmla="*/ 0 w 96"/>
                <a:gd name="T9" fmla="*/ 46 h 52"/>
                <a:gd name="T10" fmla="*/ 0 w 96"/>
                <a:gd name="T11" fmla="*/ 46 h 52"/>
                <a:gd name="T12" fmla="*/ 16 w 96"/>
                <a:gd name="T13" fmla="*/ 29 h 52"/>
                <a:gd name="T14" fmla="*/ 45 w 96"/>
                <a:gd name="T15" fmla="*/ 35 h 52"/>
                <a:gd name="T16" fmla="*/ 87 w 96"/>
                <a:gd name="T17" fmla="*/ 0 h 52"/>
                <a:gd name="T18" fmla="*/ 96 w 96"/>
                <a:gd name="T19" fmla="*/ 18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6" h="52">
                  <a:moveTo>
                    <a:pt x="96" y="18"/>
                  </a:moveTo>
                  <a:cubicBezTo>
                    <a:pt x="96" y="21"/>
                    <a:pt x="91" y="33"/>
                    <a:pt x="77" y="42"/>
                  </a:cubicBezTo>
                  <a:cubicBezTo>
                    <a:pt x="61" y="52"/>
                    <a:pt x="21" y="39"/>
                    <a:pt x="21" y="39"/>
                  </a:cubicBezTo>
                  <a:cubicBezTo>
                    <a:pt x="20" y="44"/>
                    <a:pt x="18" y="47"/>
                    <a:pt x="16" y="49"/>
                  </a:cubicBezTo>
                  <a:cubicBezTo>
                    <a:pt x="11" y="48"/>
                    <a:pt x="5" y="47"/>
                    <a:pt x="0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46"/>
                    <a:pt x="14" y="41"/>
                    <a:pt x="16" y="29"/>
                  </a:cubicBezTo>
                  <a:cubicBezTo>
                    <a:pt x="16" y="32"/>
                    <a:pt x="43" y="35"/>
                    <a:pt x="45" y="35"/>
                  </a:cubicBezTo>
                  <a:cubicBezTo>
                    <a:pt x="65" y="36"/>
                    <a:pt x="88" y="23"/>
                    <a:pt x="87" y="0"/>
                  </a:cubicBezTo>
                  <a:cubicBezTo>
                    <a:pt x="90" y="6"/>
                    <a:pt x="94" y="12"/>
                    <a:pt x="96" y="18"/>
                  </a:cubicBezTo>
                  <a:close/>
                </a:path>
              </a:pathLst>
            </a:custGeom>
            <a:solidFill>
              <a:srgbClr val="00A0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23" name="Freeform 299"/>
            <p:cNvSpPr/>
            <p:nvPr/>
          </p:nvSpPr>
          <p:spPr bwMode="auto">
            <a:xfrm>
              <a:off x="7522722" y="5189476"/>
              <a:ext cx="1622516" cy="426413"/>
            </a:xfrm>
            <a:custGeom>
              <a:avLst/>
              <a:gdLst>
                <a:gd name="T0" fmla="*/ 105 w 255"/>
                <a:gd name="T1" fmla="*/ 0 h 67"/>
                <a:gd name="T2" fmla="*/ 125 w 255"/>
                <a:gd name="T3" fmla="*/ 0 h 67"/>
                <a:gd name="T4" fmla="*/ 155 w 255"/>
                <a:gd name="T5" fmla="*/ 2 h 67"/>
                <a:gd name="T6" fmla="*/ 171 w 255"/>
                <a:gd name="T7" fmla="*/ 5 h 67"/>
                <a:gd name="T8" fmla="*/ 246 w 255"/>
                <a:gd name="T9" fmla="*/ 46 h 67"/>
                <a:gd name="T10" fmla="*/ 213 w 255"/>
                <a:gd name="T11" fmla="*/ 67 h 67"/>
                <a:gd name="T12" fmla="*/ 213 w 255"/>
                <a:gd name="T13" fmla="*/ 67 h 67"/>
                <a:gd name="T14" fmla="*/ 209 w 255"/>
                <a:gd name="T15" fmla="*/ 56 h 67"/>
                <a:gd name="T16" fmla="*/ 207 w 255"/>
                <a:gd name="T17" fmla="*/ 31 h 67"/>
                <a:gd name="T18" fmla="*/ 130 w 255"/>
                <a:gd name="T19" fmla="*/ 18 h 67"/>
                <a:gd name="T20" fmla="*/ 57 w 255"/>
                <a:gd name="T21" fmla="*/ 28 h 67"/>
                <a:gd name="T22" fmla="*/ 57 w 255"/>
                <a:gd name="T23" fmla="*/ 28 h 67"/>
                <a:gd name="T24" fmla="*/ 49 w 255"/>
                <a:gd name="T25" fmla="*/ 67 h 67"/>
                <a:gd name="T26" fmla="*/ 16 w 255"/>
                <a:gd name="T27" fmla="*/ 44 h 67"/>
                <a:gd name="T28" fmla="*/ 85 w 255"/>
                <a:gd name="T29" fmla="*/ 1 h 67"/>
                <a:gd name="T30" fmla="*/ 105 w 255"/>
                <a:gd name="T31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5" h="67">
                  <a:moveTo>
                    <a:pt x="105" y="0"/>
                  </a:moveTo>
                  <a:cubicBezTo>
                    <a:pt x="112" y="0"/>
                    <a:pt x="118" y="0"/>
                    <a:pt x="125" y="0"/>
                  </a:cubicBezTo>
                  <a:cubicBezTo>
                    <a:pt x="133" y="0"/>
                    <a:pt x="143" y="1"/>
                    <a:pt x="155" y="2"/>
                  </a:cubicBezTo>
                  <a:cubicBezTo>
                    <a:pt x="160" y="3"/>
                    <a:pt x="166" y="4"/>
                    <a:pt x="171" y="5"/>
                  </a:cubicBezTo>
                  <a:cubicBezTo>
                    <a:pt x="211" y="12"/>
                    <a:pt x="255" y="26"/>
                    <a:pt x="246" y="46"/>
                  </a:cubicBezTo>
                  <a:cubicBezTo>
                    <a:pt x="236" y="57"/>
                    <a:pt x="223" y="64"/>
                    <a:pt x="213" y="67"/>
                  </a:cubicBezTo>
                  <a:cubicBezTo>
                    <a:pt x="213" y="67"/>
                    <a:pt x="213" y="67"/>
                    <a:pt x="213" y="67"/>
                  </a:cubicBezTo>
                  <a:cubicBezTo>
                    <a:pt x="212" y="63"/>
                    <a:pt x="210" y="60"/>
                    <a:pt x="209" y="56"/>
                  </a:cubicBezTo>
                  <a:cubicBezTo>
                    <a:pt x="205" y="43"/>
                    <a:pt x="206" y="32"/>
                    <a:pt x="207" y="31"/>
                  </a:cubicBezTo>
                  <a:cubicBezTo>
                    <a:pt x="193" y="26"/>
                    <a:pt x="169" y="20"/>
                    <a:pt x="130" y="18"/>
                  </a:cubicBezTo>
                  <a:cubicBezTo>
                    <a:pt x="91" y="17"/>
                    <a:pt x="69" y="23"/>
                    <a:pt x="57" y="28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29"/>
                    <a:pt x="53" y="50"/>
                    <a:pt x="49" y="67"/>
                  </a:cubicBezTo>
                  <a:cubicBezTo>
                    <a:pt x="46" y="66"/>
                    <a:pt x="28" y="57"/>
                    <a:pt x="16" y="44"/>
                  </a:cubicBezTo>
                  <a:cubicBezTo>
                    <a:pt x="0" y="18"/>
                    <a:pt x="37" y="5"/>
                    <a:pt x="85" y="1"/>
                  </a:cubicBezTo>
                  <a:cubicBezTo>
                    <a:pt x="92" y="0"/>
                    <a:pt x="98" y="0"/>
                    <a:pt x="105" y="0"/>
                  </a:cubicBezTo>
                  <a:close/>
                </a:path>
              </a:pathLst>
            </a:custGeom>
            <a:solidFill>
              <a:srgbClr val="009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24" name="Freeform 300"/>
            <p:cNvSpPr/>
            <p:nvPr/>
          </p:nvSpPr>
          <p:spPr bwMode="auto">
            <a:xfrm>
              <a:off x="7675587" y="4789881"/>
              <a:ext cx="1391877" cy="413004"/>
            </a:xfrm>
            <a:custGeom>
              <a:avLst/>
              <a:gdLst>
                <a:gd name="T0" fmla="*/ 147 w 219"/>
                <a:gd name="T1" fmla="*/ 48 h 65"/>
                <a:gd name="T2" fmla="*/ 131 w 219"/>
                <a:gd name="T3" fmla="*/ 65 h 65"/>
                <a:gd name="T4" fmla="*/ 131 w 219"/>
                <a:gd name="T5" fmla="*/ 65 h 65"/>
                <a:gd name="T6" fmla="*/ 101 w 219"/>
                <a:gd name="T7" fmla="*/ 63 h 65"/>
                <a:gd name="T8" fmla="*/ 81 w 219"/>
                <a:gd name="T9" fmla="*/ 63 h 65"/>
                <a:gd name="T10" fmla="*/ 81 w 219"/>
                <a:gd name="T11" fmla="*/ 63 h 65"/>
                <a:gd name="T12" fmla="*/ 59 w 219"/>
                <a:gd name="T13" fmla="*/ 44 h 65"/>
                <a:gd name="T14" fmla="*/ 0 w 219"/>
                <a:gd name="T15" fmla="*/ 26 h 65"/>
                <a:gd name="T16" fmla="*/ 15 w 219"/>
                <a:gd name="T17" fmla="*/ 7 h 65"/>
                <a:gd name="T18" fmla="*/ 67 w 219"/>
                <a:gd name="T19" fmla="*/ 25 h 65"/>
                <a:gd name="T20" fmla="*/ 113 w 219"/>
                <a:gd name="T21" fmla="*/ 50 h 65"/>
                <a:gd name="T22" fmla="*/ 140 w 219"/>
                <a:gd name="T23" fmla="*/ 27 h 65"/>
                <a:gd name="T24" fmla="*/ 189 w 219"/>
                <a:gd name="T25" fmla="*/ 32 h 65"/>
                <a:gd name="T26" fmla="*/ 203 w 219"/>
                <a:gd name="T27" fmla="*/ 0 h 65"/>
                <a:gd name="T28" fmla="*/ 218 w 219"/>
                <a:gd name="T29" fmla="*/ 19 h 65"/>
                <a:gd name="T30" fmla="*/ 176 w 219"/>
                <a:gd name="T31" fmla="*/ 54 h 65"/>
                <a:gd name="T32" fmla="*/ 147 w 219"/>
                <a:gd name="T33" fmla="*/ 48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9" h="65">
                  <a:moveTo>
                    <a:pt x="147" y="48"/>
                  </a:moveTo>
                  <a:cubicBezTo>
                    <a:pt x="145" y="60"/>
                    <a:pt x="131" y="65"/>
                    <a:pt x="131" y="65"/>
                  </a:cubicBezTo>
                  <a:cubicBezTo>
                    <a:pt x="131" y="65"/>
                    <a:pt x="131" y="65"/>
                    <a:pt x="131" y="65"/>
                  </a:cubicBezTo>
                  <a:cubicBezTo>
                    <a:pt x="119" y="64"/>
                    <a:pt x="109" y="63"/>
                    <a:pt x="101" y="63"/>
                  </a:cubicBezTo>
                  <a:cubicBezTo>
                    <a:pt x="94" y="63"/>
                    <a:pt x="88" y="63"/>
                    <a:pt x="81" y="63"/>
                  </a:cubicBezTo>
                  <a:cubicBezTo>
                    <a:pt x="81" y="63"/>
                    <a:pt x="81" y="63"/>
                    <a:pt x="81" y="63"/>
                  </a:cubicBezTo>
                  <a:cubicBezTo>
                    <a:pt x="68" y="60"/>
                    <a:pt x="59" y="44"/>
                    <a:pt x="59" y="44"/>
                  </a:cubicBezTo>
                  <a:cubicBezTo>
                    <a:pt x="19" y="62"/>
                    <a:pt x="3" y="33"/>
                    <a:pt x="0" y="26"/>
                  </a:cubicBezTo>
                  <a:cubicBezTo>
                    <a:pt x="4" y="19"/>
                    <a:pt x="9" y="13"/>
                    <a:pt x="15" y="7"/>
                  </a:cubicBezTo>
                  <a:cubicBezTo>
                    <a:pt x="17" y="12"/>
                    <a:pt x="32" y="40"/>
                    <a:pt x="67" y="25"/>
                  </a:cubicBezTo>
                  <a:cubicBezTo>
                    <a:pt x="67" y="25"/>
                    <a:pt x="74" y="51"/>
                    <a:pt x="113" y="50"/>
                  </a:cubicBezTo>
                  <a:cubicBezTo>
                    <a:pt x="137" y="50"/>
                    <a:pt x="140" y="27"/>
                    <a:pt x="140" y="27"/>
                  </a:cubicBezTo>
                  <a:cubicBezTo>
                    <a:pt x="140" y="27"/>
                    <a:pt x="165" y="48"/>
                    <a:pt x="189" y="32"/>
                  </a:cubicBezTo>
                  <a:cubicBezTo>
                    <a:pt x="206" y="21"/>
                    <a:pt x="205" y="7"/>
                    <a:pt x="203" y="0"/>
                  </a:cubicBezTo>
                  <a:cubicBezTo>
                    <a:pt x="208" y="6"/>
                    <a:pt x="213" y="13"/>
                    <a:pt x="218" y="19"/>
                  </a:cubicBezTo>
                  <a:cubicBezTo>
                    <a:pt x="219" y="42"/>
                    <a:pt x="196" y="55"/>
                    <a:pt x="176" y="54"/>
                  </a:cubicBezTo>
                  <a:cubicBezTo>
                    <a:pt x="174" y="54"/>
                    <a:pt x="147" y="51"/>
                    <a:pt x="147" y="48"/>
                  </a:cubicBezTo>
                  <a:close/>
                </a:path>
              </a:pathLst>
            </a:custGeom>
            <a:solidFill>
              <a:srgbClr val="91BE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25" name="Freeform 301"/>
            <p:cNvSpPr>
              <a:spLocks noEditPoints="1"/>
            </p:cNvSpPr>
            <p:nvPr/>
          </p:nvSpPr>
          <p:spPr bwMode="auto">
            <a:xfrm>
              <a:off x="7772133" y="4631652"/>
              <a:ext cx="1212194" cy="482732"/>
            </a:xfrm>
            <a:custGeom>
              <a:avLst/>
              <a:gdLst>
                <a:gd name="T0" fmla="*/ 188 w 191"/>
                <a:gd name="T1" fmla="*/ 25 h 76"/>
                <a:gd name="T2" fmla="*/ 174 w 191"/>
                <a:gd name="T3" fmla="*/ 57 h 76"/>
                <a:gd name="T4" fmla="*/ 125 w 191"/>
                <a:gd name="T5" fmla="*/ 52 h 76"/>
                <a:gd name="T6" fmla="*/ 98 w 191"/>
                <a:gd name="T7" fmla="*/ 75 h 76"/>
                <a:gd name="T8" fmla="*/ 52 w 191"/>
                <a:gd name="T9" fmla="*/ 50 h 76"/>
                <a:gd name="T10" fmla="*/ 0 w 191"/>
                <a:gd name="T11" fmla="*/ 32 h 76"/>
                <a:gd name="T12" fmla="*/ 24 w 191"/>
                <a:gd name="T13" fmla="*/ 8 h 76"/>
                <a:gd name="T14" fmla="*/ 63 w 191"/>
                <a:gd name="T15" fmla="*/ 0 h 76"/>
                <a:gd name="T16" fmla="*/ 72 w 191"/>
                <a:gd name="T17" fmla="*/ 33 h 76"/>
                <a:gd name="T18" fmla="*/ 72 w 191"/>
                <a:gd name="T19" fmla="*/ 33 h 76"/>
                <a:gd name="T20" fmla="*/ 72 w 191"/>
                <a:gd name="T21" fmla="*/ 33 h 76"/>
                <a:gd name="T22" fmla="*/ 95 w 191"/>
                <a:gd name="T23" fmla="*/ 7 h 76"/>
                <a:gd name="T24" fmla="*/ 118 w 191"/>
                <a:gd name="T25" fmla="*/ 33 h 76"/>
                <a:gd name="T26" fmla="*/ 128 w 191"/>
                <a:gd name="T27" fmla="*/ 1 h 76"/>
                <a:gd name="T28" fmla="*/ 165 w 191"/>
                <a:gd name="T29" fmla="*/ 5 h 76"/>
                <a:gd name="T30" fmla="*/ 188 w 191"/>
                <a:gd name="T31" fmla="*/ 25 h 76"/>
                <a:gd name="T32" fmla="*/ 162 w 191"/>
                <a:gd name="T33" fmla="*/ 30 h 76"/>
                <a:gd name="T34" fmla="*/ 150 w 191"/>
                <a:gd name="T35" fmla="*/ 18 h 76"/>
                <a:gd name="T36" fmla="*/ 138 w 191"/>
                <a:gd name="T37" fmla="*/ 30 h 76"/>
                <a:gd name="T38" fmla="*/ 150 w 191"/>
                <a:gd name="T39" fmla="*/ 42 h 76"/>
                <a:gd name="T40" fmla="*/ 162 w 191"/>
                <a:gd name="T41" fmla="*/ 30 h 76"/>
                <a:gd name="T42" fmla="*/ 107 w 191"/>
                <a:gd name="T43" fmla="*/ 41 h 76"/>
                <a:gd name="T44" fmla="*/ 95 w 191"/>
                <a:gd name="T45" fmla="*/ 29 h 76"/>
                <a:gd name="T46" fmla="*/ 83 w 191"/>
                <a:gd name="T47" fmla="*/ 41 h 76"/>
                <a:gd name="T48" fmla="*/ 95 w 191"/>
                <a:gd name="T49" fmla="*/ 53 h 76"/>
                <a:gd name="T50" fmla="*/ 107 w 191"/>
                <a:gd name="T51" fmla="*/ 41 h 76"/>
                <a:gd name="T52" fmla="*/ 48 w 191"/>
                <a:gd name="T53" fmla="*/ 28 h 76"/>
                <a:gd name="T54" fmla="*/ 36 w 191"/>
                <a:gd name="T55" fmla="*/ 16 h 76"/>
                <a:gd name="T56" fmla="*/ 24 w 191"/>
                <a:gd name="T57" fmla="*/ 28 h 76"/>
                <a:gd name="T58" fmla="*/ 36 w 191"/>
                <a:gd name="T59" fmla="*/ 40 h 76"/>
                <a:gd name="T60" fmla="*/ 48 w 191"/>
                <a:gd name="T61" fmla="*/ 2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91" h="76">
                  <a:moveTo>
                    <a:pt x="188" y="25"/>
                  </a:moveTo>
                  <a:cubicBezTo>
                    <a:pt x="190" y="32"/>
                    <a:pt x="191" y="46"/>
                    <a:pt x="174" y="57"/>
                  </a:cubicBezTo>
                  <a:cubicBezTo>
                    <a:pt x="150" y="73"/>
                    <a:pt x="125" y="52"/>
                    <a:pt x="125" y="52"/>
                  </a:cubicBezTo>
                  <a:cubicBezTo>
                    <a:pt x="125" y="52"/>
                    <a:pt x="122" y="75"/>
                    <a:pt x="98" y="75"/>
                  </a:cubicBezTo>
                  <a:cubicBezTo>
                    <a:pt x="59" y="76"/>
                    <a:pt x="52" y="50"/>
                    <a:pt x="52" y="50"/>
                  </a:cubicBezTo>
                  <a:cubicBezTo>
                    <a:pt x="17" y="65"/>
                    <a:pt x="2" y="37"/>
                    <a:pt x="0" y="32"/>
                  </a:cubicBezTo>
                  <a:cubicBezTo>
                    <a:pt x="7" y="23"/>
                    <a:pt x="15" y="15"/>
                    <a:pt x="24" y="8"/>
                  </a:cubicBezTo>
                  <a:cubicBezTo>
                    <a:pt x="31" y="7"/>
                    <a:pt x="63" y="1"/>
                    <a:pt x="63" y="0"/>
                  </a:cubicBezTo>
                  <a:cubicBezTo>
                    <a:pt x="62" y="0"/>
                    <a:pt x="73" y="29"/>
                    <a:pt x="72" y="33"/>
                  </a:cubicBezTo>
                  <a:cubicBezTo>
                    <a:pt x="72" y="33"/>
                    <a:pt x="72" y="33"/>
                    <a:pt x="72" y="33"/>
                  </a:cubicBezTo>
                  <a:cubicBezTo>
                    <a:pt x="72" y="33"/>
                    <a:pt x="72" y="33"/>
                    <a:pt x="72" y="33"/>
                  </a:cubicBezTo>
                  <a:cubicBezTo>
                    <a:pt x="74" y="30"/>
                    <a:pt x="95" y="7"/>
                    <a:pt x="95" y="7"/>
                  </a:cubicBezTo>
                  <a:cubicBezTo>
                    <a:pt x="118" y="33"/>
                    <a:pt x="118" y="33"/>
                    <a:pt x="118" y="33"/>
                  </a:cubicBezTo>
                  <a:cubicBezTo>
                    <a:pt x="128" y="1"/>
                    <a:pt x="128" y="1"/>
                    <a:pt x="128" y="1"/>
                  </a:cubicBezTo>
                  <a:cubicBezTo>
                    <a:pt x="165" y="5"/>
                    <a:pt x="165" y="5"/>
                    <a:pt x="165" y="5"/>
                  </a:cubicBezTo>
                  <a:cubicBezTo>
                    <a:pt x="173" y="11"/>
                    <a:pt x="181" y="18"/>
                    <a:pt x="188" y="25"/>
                  </a:cubicBezTo>
                  <a:close/>
                  <a:moveTo>
                    <a:pt x="162" y="30"/>
                  </a:moveTo>
                  <a:cubicBezTo>
                    <a:pt x="162" y="23"/>
                    <a:pt x="157" y="18"/>
                    <a:pt x="150" y="18"/>
                  </a:cubicBezTo>
                  <a:cubicBezTo>
                    <a:pt x="143" y="18"/>
                    <a:pt x="138" y="23"/>
                    <a:pt x="138" y="30"/>
                  </a:cubicBezTo>
                  <a:cubicBezTo>
                    <a:pt x="138" y="36"/>
                    <a:pt x="143" y="42"/>
                    <a:pt x="150" y="42"/>
                  </a:cubicBezTo>
                  <a:cubicBezTo>
                    <a:pt x="157" y="42"/>
                    <a:pt x="162" y="36"/>
                    <a:pt x="162" y="30"/>
                  </a:cubicBezTo>
                  <a:close/>
                  <a:moveTo>
                    <a:pt x="107" y="41"/>
                  </a:moveTo>
                  <a:cubicBezTo>
                    <a:pt x="107" y="35"/>
                    <a:pt x="102" y="29"/>
                    <a:pt x="95" y="29"/>
                  </a:cubicBezTo>
                  <a:cubicBezTo>
                    <a:pt x="88" y="29"/>
                    <a:pt x="83" y="35"/>
                    <a:pt x="83" y="41"/>
                  </a:cubicBezTo>
                  <a:cubicBezTo>
                    <a:pt x="83" y="48"/>
                    <a:pt x="88" y="53"/>
                    <a:pt x="95" y="53"/>
                  </a:cubicBezTo>
                  <a:cubicBezTo>
                    <a:pt x="102" y="53"/>
                    <a:pt x="107" y="48"/>
                    <a:pt x="107" y="41"/>
                  </a:cubicBezTo>
                  <a:close/>
                  <a:moveTo>
                    <a:pt x="48" y="28"/>
                  </a:moveTo>
                  <a:cubicBezTo>
                    <a:pt x="48" y="22"/>
                    <a:pt x="42" y="16"/>
                    <a:pt x="36" y="16"/>
                  </a:cubicBezTo>
                  <a:cubicBezTo>
                    <a:pt x="29" y="16"/>
                    <a:pt x="24" y="22"/>
                    <a:pt x="24" y="28"/>
                  </a:cubicBezTo>
                  <a:cubicBezTo>
                    <a:pt x="24" y="35"/>
                    <a:pt x="29" y="40"/>
                    <a:pt x="36" y="40"/>
                  </a:cubicBezTo>
                  <a:cubicBezTo>
                    <a:pt x="42" y="40"/>
                    <a:pt x="48" y="35"/>
                    <a:pt x="48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26" name="Freeform 302"/>
            <p:cNvSpPr>
              <a:spLocks noEditPoints="1"/>
            </p:cNvSpPr>
            <p:nvPr/>
          </p:nvSpPr>
          <p:spPr bwMode="auto">
            <a:xfrm>
              <a:off x="7809679" y="5299431"/>
              <a:ext cx="1080783" cy="970828"/>
            </a:xfrm>
            <a:custGeom>
              <a:avLst/>
              <a:gdLst>
                <a:gd name="T0" fmla="*/ 43 w 170"/>
                <a:gd name="T1" fmla="*/ 46 h 153"/>
                <a:gd name="T2" fmla="*/ 43 w 170"/>
                <a:gd name="T3" fmla="*/ 64 h 153"/>
                <a:gd name="T4" fmla="*/ 69 w 170"/>
                <a:gd name="T5" fmla="*/ 64 h 153"/>
                <a:gd name="T6" fmla="*/ 69 w 170"/>
                <a:gd name="T7" fmla="*/ 25 h 153"/>
                <a:gd name="T8" fmla="*/ 43 w 170"/>
                <a:gd name="T9" fmla="*/ 25 h 153"/>
                <a:gd name="T10" fmla="*/ 43 w 170"/>
                <a:gd name="T11" fmla="*/ 46 h 153"/>
                <a:gd name="T12" fmla="*/ 4 w 170"/>
                <a:gd name="T13" fmla="*/ 50 h 153"/>
                <a:gd name="T14" fmla="*/ 12 w 170"/>
                <a:gd name="T15" fmla="*/ 11 h 153"/>
                <a:gd name="T16" fmla="*/ 12 w 170"/>
                <a:gd name="T17" fmla="*/ 11 h 153"/>
                <a:gd name="T18" fmla="*/ 85 w 170"/>
                <a:gd name="T19" fmla="*/ 1 h 153"/>
                <a:gd name="T20" fmla="*/ 162 w 170"/>
                <a:gd name="T21" fmla="*/ 14 h 153"/>
                <a:gd name="T22" fmla="*/ 164 w 170"/>
                <a:gd name="T23" fmla="*/ 39 h 153"/>
                <a:gd name="T24" fmla="*/ 168 w 170"/>
                <a:gd name="T25" fmla="*/ 50 h 153"/>
                <a:gd name="T26" fmla="*/ 170 w 170"/>
                <a:gd name="T27" fmla="*/ 59 h 153"/>
                <a:gd name="T28" fmla="*/ 170 w 170"/>
                <a:gd name="T29" fmla="*/ 59 h 153"/>
                <a:gd name="T30" fmla="*/ 170 w 170"/>
                <a:gd name="T31" fmla="*/ 108 h 153"/>
                <a:gd name="T32" fmla="*/ 170 w 170"/>
                <a:gd name="T33" fmla="*/ 108 h 153"/>
                <a:gd name="T34" fmla="*/ 154 w 170"/>
                <a:gd name="T35" fmla="*/ 133 h 153"/>
                <a:gd name="T36" fmla="*/ 61 w 170"/>
                <a:gd name="T37" fmla="*/ 147 h 153"/>
                <a:gd name="T38" fmla="*/ 0 w 170"/>
                <a:gd name="T39" fmla="*/ 104 h 153"/>
                <a:gd name="T40" fmla="*/ 22 w 170"/>
                <a:gd name="T41" fmla="*/ 78 h 153"/>
                <a:gd name="T42" fmla="*/ 3 w 170"/>
                <a:gd name="T43" fmla="*/ 58 h 153"/>
                <a:gd name="T44" fmla="*/ 4 w 170"/>
                <a:gd name="T45" fmla="*/ 50 h 153"/>
                <a:gd name="T46" fmla="*/ 85 w 170"/>
                <a:gd name="T47" fmla="*/ 91 h 153"/>
                <a:gd name="T48" fmla="*/ 72 w 170"/>
                <a:gd name="T49" fmla="*/ 89 h 153"/>
                <a:gd name="T50" fmla="*/ 87 w 170"/>
                <a:gd name="T51" fmla="*/ 99 h 153"/>
                <a:gd name="T52" fmla="*/ 97 w 170"/>
                <a:gd name="T53" fmla="*/ 99 h 153"/>
                <a:gd name="T54" fmla="*/ 98 w 170"/>
                <a:gd name="T55" fmla="*/ 98 h 153"/>
                <a:gd name="T56" fmla="*/ 106 w 170"/>
                <a:gd name="T57" fmla="*/ 94 h 153"/>
                <a:gd name="T58" fmla="*/ 111 w 170"/>
                <a:gd name="T59" fmla="*/ 78 h 153"/>
                <a:gd name="T60" fmla="*/ 102 w 170"/>
                <a:gd name="T61" fmla="*/ 87 h 153"/>
                <a:gd name="T62" fmla="*/ 94 w 170"/>
                <a:gd name="T63" fmla="*/ 90 h 153"/>
                <a:gd name="T64" fmla="*/ 85 w 170"/>
                <a:gd name="T65" fmla="*/ 91 h 153"/>
                <a:gd name="T66" fmla="*/ 130 w 170"/>
                <a:gd name="T67" fmla="*/ 64 h 153"/>
                <a:gd name="T68" fmla="*/ 130 w 170"/>
                <a:gd name="T69" fmla="*/ 25 h 153"/>
                <a:gd name="T70" fmla="*/ 103 w 170"/>
                <a:gd name="T71" fmla="*/ 25 h 153"/>
                <a:gd name="T72" fmla="*/ 103 w 170"/>
                <a:gd name="T73" fmla="*/ 64 h 153"/>
                <a:gd name="T74" fmla="*/ 130 w 170"/>
                <a:gd name="T75" fmla="*/ 64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70" h="153">
                  <a:moveTo>
                    <a:pt x="43" y="46"/>
                  </a:moveTo>
                  <a:cubicBezTo>
                    <a:pt x="43" y="64"/>
                    <a:pt x="43" y="64"/>
                    <a:pt x="43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9" y="25"/>
                    <a:pt x="69" y="25"/>
                    <a:pt x="69" y="25"/>
                  </a:cubicBezTo>
                  <a:cubicBezTo>
                    <a:pt x="43" y="25"/>
                    <a:pt x="43" y="25"/>
                    <a:pt x="43" y="25"/>
                  </a:cubicBezTo>
                  <a:lnTo>
                    <a:pt x="43" y="46"/>
                  </a:lnTo>
                  <a:close/>
                  <a:moveTo>
                    <a:pt x="4" y="50"/>
                  </a:moveTo>
                  <a:cubicBezTo>
                    <a:pt x="8" y="33"/>
                    <a:pt x="12" y="12"/>
                    <a:pt x="12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24" y="6"/>
                    <a:pt x="46" y="0"/>
                    <a:pt x="85" y="1"/>
                  </a:cubicBezTo>
                  <a:cubicBezTo>
                    <a:pt x="124" y="3"/>
                    <a:pt x="148" y="9"/>
                    <a:pt x="162" y="14"/>
                  </a:cubicBezTo>
                  <a:cubicBezTo>
                    <a:pt x="161" y="15"/>
                    <a:pt x="160" y="26"/>
                    <a:pt x="164" y="39"/>
                  </a:cubicBezTo>
                  <a:cubicBezTo>
                    <a:pt x="165" y="43"/>
                    <a:pt x="167" y="46"/>
                    <a:pt x="168" y="50"/>
                  </a:cubicBezTo>
                  <a:cubicBezTo>
                    <a:pt x="169" y="53"/>
                    <a:pt x="169" y="56"/>
                    <a:pt x="170" y="59"/>
                  </a:cubicBezTo>
                  <a:cubicBezTo>
                    <a:pt x="170" y="59"/>
                    <a:pt x="170" y="59"/>
                    <a:pt x="170" y="59"/>
                  </a:cubicBezTo>
                  <a:cubicBezTo>
                    <a:pt x="141" y="65"/>
                    <a:pt x="144" y="101"/>
                    <a:pt x="170" y="108"/>
                  </a:cubicBezTo>
                  <a:cubicBezTo>
                    <a:pt x="170" y="108"/>
                    <a:pt x="170" y="108"/>
                    <a:pt x="170" y="108"/>
                  </a:cubicBezTo>
                  <a:cubicBezTo>
                    <a:pt x="166" y="119"/>
                    <a:pt x="160" y="128"/>
                    <a:pt x="154" y="133"/>
                  </a:cubicBezTo>
                  <a:cubicBezTo>
                    <a:pt x="139" y="147"/>
                    <a:pt x="95" y="153"/>
                    <a:pt x="61" y="147"/>
                  </a:cubicBezTo>
                  <a:cubicBezTo>
                    <a:pt x="21" y="139"/>
                    <a:pt x="6" y="121"/>
                    <a:pt x="0" y="104"/>
                  </a:cubicBezTo>
                  <a:cubicBezTo>
                    <a:pt x="12" y="104"/>
                    <a:pt x="23" y="91"/>
                    <a:pt x="22" y="78"/>
                  </a:cubicBezTo>
                  <a:cubicBezTo>
                    <a:pt x="21" y="68"/>
                    <a:pt x="13" y="59"/>
                    <a:pt x="3" y="58"/>
                  </a:cubicBezTo>
                  <a:cubicBezTo>
                    <a:pt x="3" y="56"/>
                    <a:pt x="4" y="53"/>
                    <a:pt x="4" y="50"/>
                  </a:cubicBezTo>
                  <a:close/>
                  <a:moveTo>
                    <a:pt x="85" y="91"/>
                  </a:moveTo>
                  <a:cubicBezTo>
                    <a:pt x="77" y="91"/>
                    <a:pt x="72" y="89"/>
                    <a:pt x="72" y="89"/>
                  </a:cubicBezTo>
                  <a:cubicBezTo>
                    <a:pt x="72" y="89"/>
                    <a:pt x="76" y="98"/>
                    <a:pt x="87" y="99"/>
                  </a:cubicBezTo>
                  <a:cubicBezTo>
                    <a:pt x="90" y="100"/>
                    <a:pt x="93" y="100"/>
                    <a:pt x="97" y="99"/>
                  </a:cubicBezTo>
                  <a:cubicBezTo>
                    <a:pt x="97" y="99"/>
                    <a:pt x="98" y="99"/>
                    <a:pt x="98" y="98"/>
                  </a:cubicBezTo>
                  <a:cubicBezTo>
                    <a:pt x="102" y="97"/>
                    <a:pt x="104" y="96"/>
                    <a:pt x="106" y="94"/>
                  </a:cubicBezTo>
                  <a:cubicBezTo>
                    <a:pt x="113" y="88"/>
                    <a:pt x="111" y="78"/>
                    <a:pt x="111" y="78"/>
                  </a:cubicBezTo>
                  <a:cubicBezTo>
                    <a:pt x="109" y="82"/>
                    <a:pt x="106" y="85"/>
                    <a:pt x="102" y="87"/>
                  </a:cubicBezTo>
                  <a:cubicBezTo>
                    <a:pt x="100" y="88"/>
                    <a:pt x="97" y="89"/>
                    <a:pt x="94" y="90"/>
                  </a:cubicBezTo>
                  <a:cubicBezTo>
                    <a:pt x="91" y="90"/>
                    <a:pt x="88" y="91"/>
                    <a:pt x="85" y="91"/>
                  </a:cubicBezTo>
                  <a:close/>
                  <a:moveTo>
                    <a:pt x="130" y="64"/>
                  </a:moveTo>
                  <a:cubicBezTo>
                    <a:pt x="130" y="25"/>
                    <a:pt x="130" y="25"/>
                    <a:pt x="130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64"/>
                    <a:pt x="103" y="64"/>
                    <a:pt x="103" y="64"/>
                  </a:cubicBezTo>
                  <a:lnTo>
                    <a:pt x="130" y="64"/>
                  </a:lnTo>
                  <a:close/>
                </a:path>
              </a:pathLst>
            </a:custGeom>
            <a:solidFill>
              <a:srgbClr val="FDC3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27" name="Freeform 303"/>
            <p:cNvSpPr/>
            <p:nvPr/>
          </p:nvSpPr>
          <p:spPr bwMode="auto">
            <a:xfrm>
              <a:off x="7924998" y="4540469"/>
              <a:ext cx="895736" cy="300367"/>
            </a:xfrm>
            <a:custGeom>
              <a:avLst/>
              <a:gdLst>
                <a:gd name="T0" fmla="*/ 141 w 141"/>
                <a:gd name="T1" fmla="*/ 19 h 47"/>
                <a:gd name="T2" fmla="*/ 104 w 141"/>
                <a:gd name="T3" fmla="*/ 15 h 47"/>
                <a:gd name="T4" fmla="*/ 94 w 141"/>
                <a:gd name="T5" fmla="*/ 47 h 47"/>
                <a:gd name="T6" fmla="*/ 71 w 141"/>
                <a:gd name="T7" fmla="*/ 21 h 47"/>
                <a:gd name="T8" fmla="*/ 48 w 141"/>
                <a:gd name="T9" fmla="*/ 47 h 47"/>
                <a:gd name="T10" fmla="*/ 39 w 141"/>
                <a:gd name="T11" fmla="*/ 14 h 47"/>
                <a:gd name="T12" fmla="*/ 0 w 141"/>
                <a:gd name="T13" fmla="*/ 22 h 47"/>
                <a:gd name="T14" fmla="*/ 18 w 141"/>
                <a:gd name="T15" fmla="*/ 9 h 47"/>
                <a:gd name="T16" fmla="*/ 51 w 141"/>
                <a:gd name="T17" fmla="*/ 0 h 47"/>
                <a:gd name="T18" fmla="*/ 55 w 141"/>
                <a:gd name="T19" fmla="*/ 24 h 47"/>
                <a:gd name="T20" fmla="*/ 73 w 141"/>
                <a:gd name="T21" fmla="*/ 2 h 47"/>
                <a:gd name="T22" fmla="*/ 89 w 141"/>
                <a:gd name="T23" fmla="*/ 25 h 47"/>
                <a:gd name="T24" fmla="*/ 94 w 141"/>
                <a:gd name="T25" fmla="*/ 1 h 47"/>
                <a:gd name="T26" fmla="*/ 124 w 141"/>
                <a:gd name="T27" fmla="*/ 8 h 47"/>
                <a:gd name="T28" fmla="*/ 141 w 141"/>
                <a:gd name="T29" fmla="*/ 19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1" h="47">
                  <a:moveTo>
                    <a:pt x="141" y="19"/>
                  </a:moveTo>
                  <a:cubicBezTo>
                    <a:pt x="104" y="15"/>
                    <a:pt x="104" y="15"/>
                    <a:pt x="104" y="15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71" y="21"/>
                    <a:pt x="71" y="21"/>
                    <a:pt x="71" y="21"/>
                  </a:cubicBezTo>
                  <a:cubicBezTo>
                    <a:pt x="71" y="21"/>
                    <a:pt x="50" y="44"/>
                    <a:pt x="48" y="47"/>
                  </a:cubicBezTo>
                  <a:cubicBezTo>
                    <a:pt x="49" y="43"/>
                    <a:pt x="38" y="14"/>
                    <a:pt x="39" y="14"/>
                  </a:cubicBezTo>
                  <a:cubicBezTo>
                    <a:pt x="39" y="15"/>
                    <a:pt x="7" y="21"/>
                    <a:pt x="0" y="22"/>
                  </a:cubicBezTo>
                  <a:cubicBezTo>
                    <a:pt x="6" y="17"/>
                    <a:pt x="12" y="13"/>
                    <a:pt x="18" y="9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73" y="2"/>
                    <a:pt x="73" y="2"/>
                    <a:pt x="73" y="2"/>
                  </a:cubicBezTo>
                  <a:cubicBezTo>
                    <a:pt x="89" y="25"/>
                    <a:pt x="89" y="25"/>
                    <a:pt x="89" y="25"/>
                  </a:cubicBezTo>
                  <a:cubicBezTo>
                    <a:pt x="94" y="1"/>
                    <a:pt x="94" y="1"/>
                    <a:pt x="94" y="1"/>
                  </a:cubicBezTo>
                  <a:cubicBezTo>
                    <a:pt x="124" y="8"/>
                    <a:pt x="124" y="8"/>
                    <a:pt x="124" y="8"/>
                  </a:cubicBezTo>
                  <a:cubicBezTo>
                    <a:pt x="130" y="11"/>
                    <a:pt x="136" y="15"/>
                    <a:pt x="141" y="19"/>
                  </a:cubicBezTo>
                  <a:close/>
                </a:path>
              </a:pathLst>
            </a:custGeom>
            <a:solidFill>
              <a:srgbClr val="91BE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28" name="Oval 304"/>
            <p:cNvSpPr>
              <a:spLocks noChangeArrowheads="1"/>
            </p:cNvSpPr>
            <p:nvPr/>
          </p:nvSpPr>
          <p:spPr bwMode="auto">
            <a:xfrm>
              <a:off x="8649096" y="4744289"/>
              <a:ext cx="152865" cy="152865"/>
            </a:xfrm>
            <a:prstGeom prst="ellipse">
              <a:avLst/>
            </a:prstGeom>
            <a:solidFill>
              <a:srgbClr val="B2D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29" name="Freeform 305"/>
            <p:cNvSpPr/>
            <p:nvPr/>
          </p:nvSpPr>
          <p:spPr bwMode="auto">
            <a:xfrm>
              <a:off x="8037636" y="4484151"/>
              <a:ext cx="675825" cy="217229"/>
            </a:xfrm>
            <a:custGeom>
              <a:avLst/>
              <a:gdLst>
                <a:gd name="T0" fmla="*/ 106 w 106"/>
                <a:gd name="T1" fmla="*/ 17 h 34"/>
                <a:gd name="T2" fmla="*/ 76 w 106"/>
                <a:gd name="T3" fmla="*/ 10 h 34"/>
                <a:gd name="T4" fmla="*/ 71 w 106"/>
                <a:gd name="T5" fmla="*/ 34 h 34"/>
                <a:gd name="T6" fmla="*/ 55 w 106"/>
                <a:gd name="T7" fmla="*/ 11 h 34"/>
                <a:gd name="T8" fmla="*/ 37 w 106"/>
                <a:gd name="T9" fmla="*/ 33 h 34"/>
                <a:gd name="T10" fmla="*/ 33 w 106"/>
                <a:gd name="T11" fmla="*/ 9 h 34"/>
                <a:gd name="T12" fmla="*/ 0 w 106"/>
                <a:gd name="T13" fmla="*/ 18 h 34"/>
                <a:gd name="T14" fmla="*/ 49 w 106"/>
                <a:gd name="T15" fmla="*/ 0 h 34"/>
                <a:gd name="T16" fmla="*/ 106 w 106"/>
                <a:gd name="T17" fmla="*/ 1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" h="34">
                  <a:moveTo>
                    <a:pt x="106" y="17"/>
                  </a:moveTo>
                  <a:cubicBezTo>
                    <a:pt x="76" y="10"/>
                    <a:pt x="76" y="10"/>
                    <a:pt x="76" y="10"/>
                  </a:cubicBezTo>
                  <a:cubicBezTo>
                    <a:pt x="71" y="34"/>
                    <a:pt x="71" y="34"/>
                    <a:pt x="71" y="34"/>
                  </a:cubicBezTo>
                  <a:cubicBezTo>
                    <a:pt x="55" y="11"/>
                    <a:pt x="55" y="11"/>
                    <a:pt x="55" y="11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3" y="9"/>
                    <a:pt x="33" y="9"/>
                    <a:pt x="33" y="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6" y="7"/>
                    <a:pt x="34" y="0"/>
                    <a:pt x="49" y="0"/>
                  </a:cubicBezTo>
                  <a:cubicBezTo>
                    <a:pt x="66" y="0"/>
                    <a:pt x="86" y="6"/>
                    <a:pt x="106" y="17"/>
                  </a:cubicBezTo>
                  <a:close/>
                </a:path>
              </a:pathLst>
            </a:custGeom>
            <a:solidFill>
              <a:srgbClr val="1AA7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30" name="Freeform 306"/>
            <p:cNvSpPr/>
            <p:nvPr/>
          </p:nvSpPr>
          <p:spPr bwMode="auto">
            <a:xfrm>
              <a:off x="8458685" y="5792890"/>
              <a:ext cx="69728" cy="101910"/>
            </a:xfrm>
            <a:custGeom>
              <a:avLst/>
              <a:gdLst>
                <a:gd name="T0" fmla="*/ 9 w 11"/>
                <a:gd name="T1" fmla="*/ 0 h 16"/>
                <a:gd name="T2" fmla="*/ 4 w 11"/>
                <a:gd name="T3" fmla="*/ 16 h 16"/>
                <a:gd name="T4" fmla="*/ 4 w 11"/>
                <a:gd name="T5" fmla="*/ 16 h 16"/>
                <a:gd name="T6" fmla="*/ 0 w 11"/>
                <a:gd name="T7" fmla="*/ 9 h 16"/>
                <a:gd name="T8" fmla="*/ 9 w 11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9" y="0"/>
                  </a:moveTo>
                  <a:cubicBezTo>
                    <a:pt x="9" y="0"/>
                    <a:pt x="11" y="10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4" y="7"/>
                    <a:pt x="7" y="4"/>
                    <a:pt x="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31" name="Freeform 307"/>
            <p:cNvSpPr/>
            <p:nvPr/>
          </p:nvSpPr>
          <p:spPr bwMode="auto">
            <a:xfrm>
              <a:off x="8407730" y="5851891"/>
              <a:ext cx="75092" cy="69728"/>
            </a:xfrm>
            <a:custGeom>
              <a:avLst/>
              <a:gdLst>
                <a:gd name="T0" fmla="*/ 12 w 12"/>
                <a:gd name="T1" fmla="*/ 7 h 11"/>
                <a:gd name="T2" fmla="*/ 12 w 12"/>
                <a:gd name="T3" fmla="*/ 7 h 11"/>
                <a:gd name="T4" fmla="*/ 4 w 12"/>
                <a:gd name="T5" fmla="*/ 11 h 11"/>
                <a:gd name="T6" fmla="*/ 0 w 12"/>
                <a:gd name="T7" fmla="*/ 3 h 11"/>
                <a:gd name="T8" fmla="*/ 8 w 12"/>
                <a:gd name="T9" fmla="*/ 0 h 11"/>
                <a:gd name="T10" fmla="*/ 12 w 12"/>
                <a:gd name="T11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1">
                  <a:moveTo>
                    <a:pt x="12" y="7"/>
                  </a:moveTo>
                  <a:cubicBezTo>
                    <a:pt x="12" y="7"/>
                    <a:pt x="12" y="7"/>
                    <a:pt x="12" y="7"/>
                  </a:cubicBezTo>
                  <a:cubicBezTo>
                    <a:pt x="10" y="9"/>
                    <a:pt x="8" y="10"/>
                    <a:pt x="4" y="1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3" y="2"/>
                    <a:pt x="6" y="1"/>
                    <a:pt x="8" y="0"/>
                  </a:cubicBezTo>
                  <a:lnTo>
                    <a:pt x="12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32" name="Freeform 308"/>
            <p:cNvSpPr/>
            <p:nvPr/>
          </p:nvSpPr>
          <p:spPr bwMode="auto">
            <a:xfrm>
              <a:off x="8348730" y="5870664"/>
              <a:ext cx="83137" cy="64364"/>
            </a:xfrm>
            <a:custGeom>
              <a:avLst/>
              <a:gdLst>
                <a:gd name="T0" fmla="*/ 9 w 13"/>
                <a:gd name="T1" fmla="*/ 0 h 10"/>
                <a:gd name="T2" fmla="*/ 13 w 13"/>
                <a:gd name="T3" fmla="*/ 8 h 10"/>
                <a:gd name="T4" fmla="*/ 12 w 13"/>
                <a:gd name="T5" fmla="*/ 9 h 10"/>
                <a:gd name="T6" fmla="*/ 2 w 13"/>
                <a:gd name="T7" fmla="*/ 9 h 10"/>
                <a:gd name="T8" fmla="*/ 0 w 13"/>
                <a:gd name="T9" fmla="*/ 1 h 10"/>
                <a:gd name="T10" fmla="*/ 9 w 13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10">
                  <a:moveTo>
                    <a:pt x="9" y="0"/>
                  </a:moveTo>
                  <a:cubicBezTo>
                    <a:pt x="13" y="8"/>
                    <a:pt x="13" y="8"/>
                    <a:pt x="13" y="8"/>
                  </a:cubicBezTo>
                  <a:cubicBezTo>
                    <a:pt x="13" y="9"/>
                    <a:pt x="12" y="9"/>
                    <a:pt x="12" y="9"/>
                  </a:cubicBezTo>
                  <a:cubicBezTo>
                    <a:pt x="8" y="10"/>
                    <a:pt x="5" y="10"/>
                    <a:pt x="2" y="9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3" y="1"/>
                    <a:pt x="6" y="0"/>
                    <a:pt x="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33" name="Oval 309"/>
            <p:cNvSpPr>
              <a:spLocks noChangeArrowheads="1"/>
            </p:cNvSpPr>
            <p:nvPr/>
          </p:nvSpPr>
          <p:spPr bwMode="auto">
            <a:xfrm>
              <a:off x="8300456" y="4814017"/>
              <a:ext cx="150183" cy="152865"/>
            </a:xfrm>
            <a:prstGeom prst="ellipse">
              <a:avLst/>
            </a:prstGeom>
            <a:solidFill>
              <a:srgbClr val="B2D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34" name="Freeform 310"/>
            <p:cNvSpPr/>
            <p:nvPr/>
          </p:nvSpPr>
          <p:spPr bwMode="auto">
            <a:xfrm>
              <a:off x="7632677" y="4956155"/>
              <a:ext cx="557824" cy="246730"/>
            </a:xfrm>
            <a:custGeom>
              <a:avLst/>
              <a:gdLst>
                <a:gd name="T0" fmla="*/ 66 w 88"/>
                <a:gd name="T1" fmla="*/ 18 h 39"/>
                <a:gd name="T2" fmla="*/ 88 w 88"/>
                <a:gd name="T3" fmla="*/ 37 h 39"/>
                <a:gd name="T4" fmla="*/ 68 w 88"/>
                <a:gd name="T5" fmla="*/ 38 h 39"/>
                <a:gd name="T6" fmla="*/ 63 w 88"/>
                <a:gd name="T7" fmla="*/ 28 h 39"/>
                <a:gd name="T8" fmla="*/ 23 w 88"/>
                <a:gd name="T9" fmla="*/ 32 h 39"/>
                <a:gd name="T10" fmla="*/ 0 w 88"/>
                <a:gd name="T11" fmla="*/ 10 h 39"/>
                <a:gd name="T12" fmla="*/ 7 w 88"/>
                <a:gd name="T13" fmla="*/ 0 h 39"/>
                <a:gd name="T14" fmla="*/ 66 w 88"/>
                <a:gd name="T15" fmla="*/ 18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9">
                  <a:moveTo>
                    <a:pt x="66" y="18"/>
                  </a:moveTo>
                  <a:cubicBezTo>
                    <a:pt x="66" y="18"/>
                    <a:pt x="75" y="34"/>
                    <a:pt x="88" y="37"/>
                  </a:cubicBezTo>
                  <a:cubicBezTo>
                    <a:pt x="81" y="37"/>
                    <a:pt x="75" y="37"/>
                    <a:pt x="68" y="38"/>
                  </a:cubicBezTo>
                  <a:cubicBezTo>
                    <a:pt x="63" y="28"/>
                    <a:pt x="63" y="28"/>
                    <a:pt x="63" y="28"/>
                  </a:cubicBezTo>
                  <a:cubicBezTo>
                    <a:pt x="63" y="28"/>
                    <a:pt x="41" y="39"/>
                    <a:pt x="23" y="32"/>
                  </a:cubicBezTo>
                  <a:cubicBezTo>
                    <a:pt x="8" y="26"/>
                    <a:pt x="2" y="14"/>
                    <a:pt x="0" y="10"/>
                  </a:cubicBezTo>
                  <a:cubicBezTo>
                    <a:pt x="2" y="7"/>
                    <a:pt x="4" y="3"/>
                    <a:pt x="7" y="0"/>
                  </a:cubicBezTo>
                  <a:cubicBezTo>
                    <a:pt x="10" y="7"/>
                    <a:pt x="26" y="36"/>
                    <a:pt x="66" y="18"/>
                  </a:cubicBezTo>
                  <a:close/>
                </a:path>
              </a:pathLst>
            </a:custGeom>
            <a:solidFill>
              <a:srgbClr val="00A0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35" name="Freeform 311"/>
            <p:cNvSpPr/>
            <p:nvPr/>
          </p:nvSpPr>
          <p:spPr bwMode="auto">
            <a:xfrm>
              <a:off x="7517358" y="5017838"/>
              <a:ext cx="547096" cy="453232"/>
            </a:xfrm>
            <a:custGeom>
              <a:avLst/>
              <a:gdLst>
                <a:gd name="T0" fmla="*/ 81 w 86"/>
                <a:gd name="T1" fmla="*/ 18 h 71"/>
                <a:gd name="T2" fmla="*/ 86 w 86"/>
                <a:gd name="T3" fmla="*/ 28 h 71"/>
                <a:gd name="T4" fmla="*/ 17 w 86"/>
                <a:gd name="T5" fmla="*/ 71 h 71"/>
                <a:gd name="T6" fmla="*/ 5 w 86"/>
                <a:gd name="T7" fmla="*/ 29 h 71"/>
                <a:gd name="T8" fmla="*/ 18 w 86"/>
                <a:gd name="T9" fmla="*/ 0 h 71"/>
                <a:gd name="T10" fmla="*/ 41 w 86"/>
                <a:gd name="T11" fmla="*/ 22 h 71"/>
                <a:gd name="T12" fmla="*/ 81 w 86"/>
                <a:gd name="T13" fmla="*/ 18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" h="71">
                  <a:moveTo>
                    <a:pt x="81" y="18"/>
                  </a:moveTo>
                  <a:cubicBezTo>
                    <a:pt x="86" y="28"/>
                    <a:pt x="86" y="28"/>
                    <a:pt x="86" y="28"/>
                  </a:cubicBezTo>
                  <a:cubicBezTo>
                    <a:pt x="38" y="32"/>
                    <a:pt x="1" y="45"/>
                    <a:pt x="17" y="71"/>
                  </a:cubicBezTo>
                  <a:cubicBezTo>
                    <a:pt x="7" y="60"/>
                    <a:pt x="0" y="46"/>
                    <a:pt x="5" y="29"/>
                  </a:cubicBezTo>
                  <a:cubicBezTo>
                    <a:pt x="7" y="21"/>
                    <a:pt x="12" y="10"/>
                    <a:pt x="18" y="0"/>
                  </a:cubicBezTo>
                  <a:cubicBezTo>
                    <a:pt x="20" y="4"/>
                    <a:pt x="26" y="16"/>
                    <a:pt x="41" y="22"/>
                  </a:cubicBezTo>
                  <a:cubicBezTo>
                    <a:pt x="59" y="29"/>
                    <a:pt x="81" y="18"/>
                    <a:pt x="81" y="18"/>
                  </a:cubicBezTo>
                  <a:close/>
                </a:path>
              </a:pathLst>
            </a:custGeom>
            <a:solidFill>
              <a:srgbClr val="B2D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36" name="Oval 312"/>
            <p:cNvSpPr>
              <a:spLocks noChangeArrowheads="1"/>
            </p:cNvSpPr>
            <p:nvPr/>
          </p:nvSpPr>
          <p:spPr bwMode="auto">
            <a:xfrm>
              <a:off x="7924998" y="4733562"/>
              <a:ext cx="152865" cy="150183"/>
            </a:xfrm>
            <a:prstGeom prst="ellipse">
              <a:avLst/>
            </a:prstGeom>
            <a:solidFill>
              <a:srgbClr val="B2D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37" name="Freeform 313"/>
            <p:cNvSpPr/>
            <p:nvPr/>
          </p:nvSpPr>
          <p:spPr bwMode="auto">
            <a:xfrm>
              <a:off x="7595131" y="5253840"/>
              <a:ext cx="780417" cy="380822"/>
            </a:xfrm>
            <a:custGeom>
              <a:avLst/>
              <a:gdLst>
                <a:gd name="T0" fmla="*/ 48 w 123"/>
                <a:gd name="T1" fmla="*/ 24 h 60"/>
                <a:gd name="T2" fmla="*/ 40 w 123"/>
                <a:gd name="T3" fmla="*/ 60 h 60"/>
                <a:gd name="T4" fmla="*/ 6 w 123"/>
                <a:gd name="T5" fmla="*/ 35 h 60"/>
                <a:gd name="T6" fmla="*/ 123 w 123"/>
                <a:gd name="T7" fmla="*/ 10 h 60"/>
                <a:gd name="T8" fmla="*/ 48 w 123"/>
                <a:gd name="T9" fmla="*/ 2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" h="60">
                  <a:moveTo>
                    <a:pt x="48" y="24"/>
                  </a:moveTo>
                  <a:cubicBezTo>
                    <a:pt x="40" y="60"/>
                    <a:pt x="40" y="60"/>
                    <a:pt x="40" y="60"/>
                  </a:cubicBezTo>
                  <a:cubicBezTo>
                    <a:pt x="40" y="60"/>
                    <a:pt x="12" y="44"/>
                    <a:pt x="6" y="35"/>
                  </a:cubicBezTo>
                  <a:cubicBezTo>
                    <a:pt x="0" y="26"/>
                    <a:pt x="49" y="0"/>
                    <a:pt x="123" y="10"/>
                  </a:cubicBezTo>
                  <a:cubicBezTo>
                    <a:pt x="123" y="10"/>
                    <a:pt x="60" y="7"/>
                    <a:pt x="48" y="24"/>
                  </a:cubicBezTo>
                  <a:close/>
                </a:path>
              </a:pathLst>
            </a:custGeom>
            <a:solidFill>
              <a:srgbClr val="0067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38" name="Freeform 314"/>
            <p:cNvSpPr/>
            <p:nvPr/>
          </p:nvSpPr>
          <p:spPr bwMode="auto">
            <a:xfrm>
              <a:off x="8839507" y="5374523"/>
              <a:ext cx="292321" cy="254775"/>
            </a:xfrm>
            <a:custGeom>
              <a:avLst/>
              <a:gdLst>
                <a:gd name="T0" fmla="*/ 2 w 46"/>
                <a:gd name="T1" fmla="*/ 5 h 40"/>
                <a:gd name="T2" fmla="*/ 8 w 46"/>
                <a:gd name="T3" fmla="*/ 40 h 40"/>
                <a:gd name="T4" fmla="*/ 40 w 46"/>
                <a:gd name="T5" fmla="*/ 17 h 40"/>
                <a:gd name="T6" fmla="*/ 31 w 46"/>
                <a:gd name="T7" fmla="*/ 0 h 40"/>
                <a:gd name="T8" fmla="*/ 32 w 46"/>
                <a:gd name="T9" fmla="*/ 15 h 40"/>
                <a:gd name="T10" fmla="*/ 16 w 46"/>
                <a:gd name="T11" fmla="*/ 10 h 40"/>
                <a:gd name="T12" fmla="*/ 2 w 46"/>
                <a:gd name="T13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40">
                  <a:moveTo>
                    <a:pt x="2" y="5"/>
                  </a:moveTo>
                  <a:cubicBezTo>
                    <a:pt x="2" y="5"/>
                    <a:pt x="0" y="32"/>
                    <a:pt x="8" y="40"/>
                  </a:cubicBezTo>
                  <a:cubicBezTo>
                    <a:pt x="8" y="40"/>
                    <a:pt x="35" y="31"/>
                    <a:pt x="40" y="17"/>
                  </a:cubicBezTo>
                  <a:cubicBezTo>
                    <a:pt x="40" y="17"/>
                    <a:pt x="46" y="4"/>
                    <a:pt x="31" y="0"/>
                  </a:cubicBezTo>
                  <a:cubicBezTo>
                    <a:pt x="31" y="0"/>
                    <a:pt x="40" y="13"/>
                    <a:pt x="32" y="15"/>
                  </a:cubicBezTo>
                  <a:cubicBezTo>
                    <a:pt x="25" y="18"/>
                    <a:pt x="16" y="10"/>
                    <a:pt x="16" y="10"/>
                  </a:cubicBezTo>
                  <a:lnTo>
                    <a:pt x="2" y="5"/>
                  </a:lnTo>
                  <a:close/>
                </a:path>
              </a:pathLst>
            </a:custGeom>
            <a:solidFill>
              <a:srgbClr val="0067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39" name="Freeform 315"/>
            <p:cNvSpPr/>
            <p:nvPr/>
          </p:nvSpPr>
          <p:spPr bwMode="auto">
            <a:xfrm>
              <a:off x="7809679" y="5838482"/>
              <a:ext cx="984237" cy="450550"/>
            </a:xfrm>
            <a:custGeom>
              <a:avLst/>
              <a:gdLst>
                <a:gd name="T0" fmla="*/ 0 w 155"/>
                <a:gd name="T1" fmla="*/ 19 h 71"/>
                <a:gd name="T2" fmla="*/ 22 w 155"/>
                <a:gd name="T3" fmla="*/ 0 h 71"/>
                <a:gd name="T4" fmla="*/ 155 w 155"/>
                <a:gd name="T5" fmla="*/ 47 h 71"/>
                <a:gd name="T6" fmla="*/ 63 w 155"/>
                <a:gd name="T7" fmla="*/ 63 h 71"/>
                <a:gd name="T8" fmla="*/ 0 w 155"/>
                <a:gd name="T9" fmla="*/ 19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5" h="71">
                  <a:moveTo>
                    <a:pt x="0" y="19"/>
                  </a:moveTo>
                  <a:cubicBezTo>
                    <a:pt x="0" y="19"/>
                    <a:pt x="16" y="19"/>
                    <a:pt x="22" y="0"/>
                  </a:cubicBezTo>
                  <a:cubicBezTo>
                    <a:pt x="22" y="0"/>
                    <a:pt x="79" y="70"/>
                    <a:pt x="155" y="47"/>
                  </a:cubicBezTo>
                  <a:cubicBezTo>
                    <a:pt x="155" y="47"/>
                    <a:pt x="139" y="71"/>
                    <a:pt x="63" y="63"/>
                  </a:cubicBezTo>
                  <a:cubicBezTo>
                    <a:pt x="15" y="59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F9A7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40" name="Freeform 316"/>
            <p:cNvSpPr/>
            <p:nvPr/>
          </p:nvSpPr>
          <p:spPr bwMode="auto">
            <a:xfrm>
              <a:off x="7841861" y="5304795"/>
              <a:ext cx="654370" cy="418368"/>
            </a:xfrm>
            <a:custGeom>
              <a:avLst/>
              <a:gdLst>
                <a:gd name="T0" fmla="*/ 0 w 103"/>
                <a:gd name="T1" fmla="*/ 58 h 66"/>
                <a:gd name="T2" fmla="*/ 12 w 103"/>
                <a:gd name="T3" fmla="*/ 66 h 66"/>
                <a:gd name="T4" fmla="*/ 33 w 103"/>
                <a:gd name="T5" fmla="*/ 16 h 66"/>
                <a:gd name="T6" fmla="*/ 103 w 103"/>
                <a:gd name="T7" fmla="*/ 3 h 66"/>
                <a:gd name="T8" fmla="*/ 9 w 103"/>
                <a:gd name="T9" fmla="*/ 13 h 66"/>
                <a:gd name="T10" fmla="*/ 0 w 103"/>
                <a:gd name="T11" fmla="*/ 5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3" h="66">
                  <a:moveTo>
                    <a:pt x="0" y="58"/>
                  </a:moveTo>
                  <a:cubicBezTo>
                    <a:pt x="0" y="58"/>
                    <a:pt x="9" y="60"/>
                    <a:pt x="12" y="66"/>
                  </a:cubicBezTo>
                  <a:cubicBezTo>
                    <a:pt x="2" y="47"/>
                    <a:pt x="16" y="25"/>
                    <a:pt x="33" y="16"/>
                  </a:cubicBezTo>
                  <a:cubicBezTo>
                    <a:pt x="54" y="4"/>
                    <a:pt x="79" y="2"/>
                    <a:pt x="103" y="3"/>
                  </a:cubicBezTo>
                  <a:cubicBezTo>
                    <a:pt x="103" y="3"/>
                    <a:pt x="35" y="0"/>
                    <a:pt x="9" y="13"/>
                  </a:cubicBezTo>
                  <a:lnTo>
                    <a:pt x="0" y="58"/>
                  </a:lnTo>
                  <a:close/>
                </a:path>
              </a:pathLst>
            </a:custGeom>
            <a:solidFill>
              <a:srgbClr val="F9A7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41" name="Freeform 317"/>
            <p:cNvSpPr/>
            <p:nvPr/>
          </p:nvSpPr>
          <p:spPr bwMode="auto">
            <a:xfrm>
              <a:off x="8662505" y="5350386"/>
              <a:ext cx="214548" cy="252093"/>
            </a:xfrm>
            <a:custGeom>
              <a:avLst/>
              <a:gdLst>
                <a:gd name="T0" fmla="*/ 0 w 34"/>
                <a:gd name="T1" fmla="*/ 0 h 40"/>
                <a:gd name="T2" fmla="*/ 34 w 34"/>
                <a:gd name="T3" fmla="*/ 40 h 40"/>
                <a:gd name="T4" fmla="*/ 30 w 34"/>
                <a:gd name="T5" fmla="*/ 9 h 40"/>
                <a:gd name="T6" fmla="*/ 0 w 34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40">
                  <a:moveTo>
                    <a:pt x="0" y="0"/>
                  </a:moveTo>
                  <a:cubicBezTo>
                    <a:pt x="0" y="0"/>
                    <a:pt x="26" y="20"/>
                    <a:pt x="34" y="40"/>
                  </a:cubicBezTo>
                  <a:cubicBezTo>
                    <a:pt x="34" y="40"/>
                    <a:pt x="27" y="13"/>
                    <a:pt x="30" y="9"/>
                  </a:cubicBezTo>
                  <a:cubicBezTo>
                    <a:pt x="30" y="9"/>
                    <a:pt x="14" y="3"/>
                    <a:pt x="0" y="0"/>
                  </a:cubicBezTo>
                  <a:close/>
                </a:path>
              </a:pathLst>
            </a:custGeom>
            <a:solidFill>
              <a:srgbClr val="F9A7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42" name="Freeform 318"/>
            <p:cNvSpPr/>
            <p:nvPr/>
          </p:nvSpPr>
          <p:spPr bwMode="auto">
            <a:xfrm>
              <a:off x="8370184" y="4484151"/>
              <a:ext cx="608779" cy="673143"/>
            </a:xfrm>
            <a:custGeom>
              <a:avLst/>
              <a:gdLst>
                <a:gd name="T0" fmla="*/ 0 w 96"/>
                <a:gd name="T1" fmla="*/ 2 h 106"/>
                <a:gd name="T2" fmla="*/ 96 w 96"/>
                <a:gd name="T3" fmla="*/ 106 h 106"/>
                <a:gd name="T4" fmla="*/ 52 w 96"/>
                <a:gd name="T5" fmla="*/ 17 h 106"/>
                <a:gd name="T6" fmla="*/ 0 w 96"/>
                <a:gd name="T7" fmla="*/ 2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" h="106">
                  <a:moveTo>
                    <a:pt x="0" y="2"/>
                  </a:moveTo>
                  <a:cubicBezTo>
                    <a:pt x="0" y="2"/>
                    <a:pt x="81" y="53"/>
                    <a:pt x="96" y="106"/>
                  </a:cubicBezTo>
                  <a:cubicBezTo>
                    <a:pt x="96" y="106"/>
                    <a:pt x="88" y="45"/>
                    <a:pt x="52" y="17"/>
                  </a:cubicBezTo>
                  <a:cubicBezTo>
                    <a:pt x="52" y="17"/>
                    <a:pt x="16" y="0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43" name="Freeform 319"/>
            <p:cNvSpPr/>
            <p:nvPr/>
          </p:nvSpPr>
          <p:spPr bwMode="auto">
            <a:xfrm>
              <a:off x="7471767" y="5119748"/>
              <a:ext cx="375458" cy="292321"/>
            </a:xfrm>
            <a:custGeom>
              <a:avLst/>
              <a:gdLst>
                <a:gd name="T0" fmla="*/ 16 w 59"/>
                <a:gd name="T1" fmla="*/ 0 h 46"/>
                <a:gd name="T2" fmla="*/ 59 w 59"/>
                <a:gd name="T3" fmla="*/ 16 h 46"/>
                <a:gd name="T4" fmla="*/ 21 w 59"/>
                <a:gd name="T5" fmla="*/ 46 h 46"/>
                <a:gd name="T6" fmla="*/ 16 w 59"/>
                <a:gd name="T7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46">
                  <a:moveTo>
                    <a:pt x="16" y="0"/>
                  </a:moveTo>
                  <a:cubicBezTo>
                    <a:pt x="16" y="0"/>
                    <a:pt x="27" y="22"/>
                    <a:pt x="59" y="16"/>
                  </a:cubicBezTo>
                  <a:cubicBezTo>
                    <a:pt x="59" y="16"/>
                    <a:pt x="18" y="24"/>
                    <a:pt x="21" y="46"/>
                  </a:cubicBezTo>
                  <a:cubicBezTo>
                    <a:pt x="21" y="46"/>
                    <a:pt x="0" y="26"/>
                    <a:pt x="16" y="0"/>
                  </a:cubicBezTo>
                  <a:close/>
                </a:path>
              </a:pathLst>
            </a:custGeom>
            <a:solidFill>
              <a:srgbClr val="829E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44" name="Freeform 320"/>
            <p:cNvSpPr/>
            <p:nvPr/>
          </p:nvSpPr>
          <p:spPr bwMode="auto">
            <a:xfrm>
              <a:off x="8807325" y="5050020"/>
              <a:ext cx="413004" cy="413004"/>
            </a:xfrm>
            <a:custGeom>
              <a:avLst/>
              <a:gdLst>
                <a:gd name="T0" fmla="*/ 0 w 65"/>
                <a:gd name="T1" fmla="*/ 34 h 65"/>
                <a:gd name="T2" fmla="*/ 46 w 65"/>
                <a:gd name="T3" fmla="*/ 65 h 65"/>
                <a:gd name="T4" fmla="*/ 52 w 65"/>
                <a:gd name="T5" fmla="*/ 0 h 65"/>
                <a:gd name="T6" fmla="*/ 0 w 65"/>
                <a:gd name="T7" fmla="*/ 3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5">
                  <a:moveTo>
                    <a:pt x="0" y="34"/>
                  </a:moveTo>
                  <a:cubicBezTo>
                    <a:pt x="0" y="34"/>
                    <a:pt x="47" y="46"/>
                    <a:pt x="46" y="65"/>
                  </a:cubicBezTo>
                  <a:cubicBezTo>
                    <a:pt x="46" y="65"/>
                    <a:pt x="65" y="51"/>
                    <a:pt x="52" y="0"/>
                  </a:cubicBezTo>
                  <a:cubicBezTo>
                    <a:pt x="52" y="0"/>
                    <a:pt x="54" y="49"/>
                    <a:pt x="0" y="34"/>
                  </a:cubicBezTo>
                  <a:close/>
                </a:path>
              </a:pathLst>
            </a:custGeom>
            <a:solidFill>
              <a:srgbClr val="829E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45" name="Freeform 321"/>
            <p:cNvSpPr/>
            <p:nvPr/>
          </p:nvSpPr>
          <p:spPr bwMode="auto">
            <a:xfrm>
              <a:off x="7675587" y="4854245"/>
              <a:ext cx="413004" cy="394231"/>
            </a:xfrm>
            <a:custGeom>
              <a:avLst/>
              <a:gdLst>
                <a:gd name="T0" fmla="*/ 31 w 65"/>
                <a:gd name="T1" fmla="*/ 0 h 62"/>
                <a:gd name="T2" fmla="*/ 13 w 65"/>
                <a:gd name="T3" fmla="*/ 62 h 62"/>
                <a:gd name="T4" fmla="*/ 65 w 65"/>
                <a:gd name="T5" fmla="*/ 54 h 62"/>
                <a:gd name="T6" fmla="*/ 39 w 65"/>
                <a:gd name="T7" fmla="*/ 52 h 62"/>
                <a:gd name="T8" fmla="*/ 31 w 65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62">
                  <a:moveTo>
                    <a:pt x="31" y="0"/>
                  </a:moveTo>
                  <a:cubicBezTo>
                    <a:pt x="31" y="0"/>
                    <a:pt x="0" y="48"/>
                    <a:pt x="13" y="62"/>
                  </a:cubicBezTo>
                  <a:cubicBezTo>
                    <a:pt x="13" y="62"/>
                    <a:pt x="51" y="54"/>
                    <a:pt x="65" y="54"/>
                  </a:cubicBezTo>
                  <a:cubicBezTo>
                    <a:pt x="56" y="54"/>
                    <a:pt x="47" y="53"/>
                    <a:pt x="39" y="52"/>
                  </a:cubicBezTo>
                  <a:cubicBezTo>
                    <a:pt x="14" y="46"/>
                    <a:pt x="29" y="18"/>
                    <a:pt x="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46" name="Freeform 322"/>
            <p:cNvSpPr/>
            <p:nvPr/>
          </p:nvSpPr>
          <p:spPr bwMode="auto">
            <a:xfrm>
              <a:off x="8649096" y="5157293"/>
              <a:ext cx="367413" cy="193093"/>
            </a:xfrm>
            <a:custGeom>
              <a:avLst/>
              <a:gdLst>
                <a:gd name="T0" fmla="*/ 0 w 58"/>
                <a:gd name="T1" fmla="*/ 9 h 30"/>
                <a:gd name="T2" fmla="*/ 58 w 58"/>
                <a:gd name="T3" fmla="*/ 30 h 30"/>
                <a:gd name="T4" fmla="*/ 49 w 58"/>
                <a:gd name="T5" fmla="*/ 0 h 30"/>
                <a:gd name="T6" fmla="*/ 0 w 58"/>
                <a:gd name="T7" fmla="*/ 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30">
                  <a:moveTo>
                    <a:pt x="0" y="9"/>
                  </a:moveTo>
                  <a:cubicBezTo>
                    <a:pt x="0" y="9"/>
                    <a:pt x="44" y="16"/>
                    <a:pt x="58" y="30"/>
                  </a:cubicBezTo>
                  <a:cubicBezTo>
                    <a:pt x="58" y="30"/>
                    <a:pt x="50" y="12"/>
                    <a:pt x="49" y="0"/>
                  </a:cubicBezTo>
                  <a:cubicBezTo>
                    <a:pt x="49" y="0"/>
                    <a:pt x="46" y="19"/>
                    <a:pt x="0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47" name="Freeform 323"/>
            <p:cNvSpPr>
              <a:spLocks noEditPoints="1"/>
            </p:cNvSpPr>
            <p:nvPr/>
          </p:nvSpPr>
          <p:spPr bwMode="auto">
            <a:xfrm>
              <a:off x="7466403" y="4465378"/>
              <a:ext cx="1729789" cy="1799517"/>
            </a:xfrm>
            <a:custGeom>
              <a:avLst/>
              <a:gdLst>
                <a:gd name="T0" fmla="*/ 272 w 272"/>
                <a:gd name="T1" fmla="*/ 126 h 283"/>
                <a:gd name="T2" fmla="*/ 139 w 272"/>
                <a:gd name="T3" fmla="*/ 0 h 283"/>
                <a:gd name="T4" fmla="*/ 10 w 272"/>
                <a:gd name="T5" fmla="*/ 116 h 283"/>
                <a:gd name="T6" fmla="*/ 55 w 272"/>
                <a:gd name="T7" fmla="*/ 183 h 283"/>
                <a:gd name="T8" fmla="*/ 53 w 272"/>
                <a:gd name="T9" fmla="*/ 192 h 283"/>
                <a:gd name="T10" fmla="*/ 53 w 272"/>
                <a:gd name="T11" fmla="*/ 193 h 283"/>
                <a:gd name="T12" fmla="*/ 57 w 272"/>
                <a:gd name="T13" fmla="*/ 248 h 283"/>
                <a:gd name="T14" fmla="*/ 114 w 272"/>
                <a:gd name="T15" fmla="*/ 281 h 283"/>
                <a:gd name="T16" fmla="*/ 144 w 272"/>
                <a:gd name="T17" fmla="*/ 283 h 283"/>
                <a:gd name="T18" fmla="*/ 210 w 272"/>
                <a:gd name="T19" fmla="*/ 267 h 283"/>
                <a:gd name="T20" fmla="*/ 225 w 272"/>
                <a:gd name="T21" fmla="*/ 183 h 283"/>
                <a:gd name="T22" fmla="*/ 272 w 272"/>
                <a:gd name="T23" fmla="*/ 126 h 283"/>
                <a:gd name="T24" fmla="*/ 15 w 272"/>
                <a:gd name="T25" fmla="*/ 117 h 283"/>
                <a:gd name="T26" fmla="*/ 139 w 272"/>
                <a:gd name="T27" fmla="*/ 6 h 283"/>
                <a:gd name="T28" fmla="*/ 266 w 272"/>
                <a:gd name="T29" fmla="*/ 126 h 283"/>
                <a:gd name="T30" fmla="*/ 258 w 272"/>
                <a:gd name="T31" fmla="*/ 151 h 283"/>
                <a:gd name="T32" fmla="*/ 257 w 272"/>
                <a:gd name="T33" fmla="*/ 148 h 283"/>
                <a:gd name="T34" fmla="*/ 134 w 272"/>
                <a:gd name="T35" fmla="*/ 112 h 283"/>
                <a:gd name="T36" fmla="*/ 22 w 272"/>
                <a:gd name="T37" fmla="*/ 138 h 283"/>
                <a:gd name="T38" fmla="*/ 19 w 272"/>
                <a:gd name="T39" fmla="*/ 145 h 283"/>
                <a:gd name="T40" fmla="*/ 15 w 272"/>
                <a:gd name="T41" fmla="*/ 117 h 283"/>
                <a:gd name="T42" fmla="*/ 206 w 272"/>
                <a:gd name="T43" fmla="*/ 262 h 283"/>
                <a:gd name="T44" fmla="*/ 115 w 272"/>
                <a:gd name="T45" fmla="*/ 275 h 283"/>
                <a:gd name="T46" fmla="*/ 62 w 272"/>
                <a:gd name="T47" fmla="*/ 245 h 283"/>
                <a:gd name="T48" fmla="*/ 59 w 272"/>
                <a:gd name="T49" fmla="*/ 194 h 283"/>
                <a:gd name="T50" fmla="*/ 59 w 272"/>
                <a:gd name="T51" fmla="*/ 193 h 283"/>
                <a:gd name="T52" fmla="*/ 69 w 272"/>
                <a:gd name="T53" fmla="*/ 144 h 283"/>
                <a:gd name="T54" fmla="*/ 138 w 272"/>
                <a:gd name="T55" fmla="*/ 135 h 283"/>
                <a:gd name="T56" fmla="*/ 212 w 272"/>
                <a:gd name="T57" fmla="*/ 147 h 283"/>
                <a:gd name="T58" fmla="*/ 215 w 272"/>
                <a:gd name="T59" fmla="*/ 171 h 283"/>
                <a:gd name="T60" fmla="*/ 206 w 272"/>
                <a:gd name="T61" fmla="*/ 262 h 283"/>
                <a:gd name="T62" fmla="*/ 224 w 272"/>
                <a:gd name="T63" fmla="*/ 177 h 283"/>
                <a:gd name="T64" fmla="*/ 221 w 272"/>
                <a:gd name="T65" fmla="*/ 169 h 283"/>
                <a:gd name="T66" fmla="*/ 218 w 272"/>
                <a:gd name="T67" fmla="*/ 149 h 283"/>
                <a:gd name="T68" fmla="*/ 230 w 272"/>
                <a:gd name="T69" fmla="*/ 155 h 283"/>
                <a:gd name="T70" fmla="*/ 234 w 272"/>
                <a:gd name="T71" fmla="*/ 154 h 283"/>
                <a:gd name="T72" fmla="*/ 234 w 272"/>
                <a:gd name="T73" fmla="*/ 150 h 283"/>
                <a:gd name="T74" fmla="*/ 218 w 272"/>
                <a:gd name="T75" fmla="*/ 142 h 283"/>
                <a:gd name="T76" fmla="*/ 217 w 272"/>
                <a:gd name="T77" fmla="*/ 141 h 283"/>
                <a:gd name="T78" fmla="*/ 216 w 272"/>
                <a:gd name="T79" fmla="*/ 141 h 283"/>
                <a:gd name="T80" fmla="*/ 139 w 272"/>
                <a:gd name="T81" fmla="*/ 129 h 283"/>
                <a:gd name="T82" fmla="*/ 64 w 272"/>
                <a:gd name="T83" fmla="*/ 140 h 283"/>
                <a:gd name="T84" fmla="*/ 64 w 272"/>
                <a:gd name="T85" fmla="*/ 140 h 283"/>
                <a:gd name="T86" fmla="*/ 49 w 272"/>
                <a:gd name="T87" fmla="*/ 151 h 283"/>
                <a:gd name="T88" fmla="*/ 50 w 272"/>
                <a:gd name="T89" fmla="*/ 155 h 283"/>
                <a:gd name="T90" fmla="*/ 52 w 272"/>
                <a:gd name="T91" fmla="*/ 155 h 283"/>
                <a:gd name="T92" fmla="*/ 54 w 272"/>
                <a:gd name="T93" fmla="*/ 154 h 283"/>
                <a:gd name="T94" fmla="*/ 62 w 272"/>
                <a:gd name="T95" fmla="*/ 148 h 283"/>
                <a:gd name="T96" fmla="*/ 56 w 272"/>
                <a:gd name="T97" fmla="*/ 177 h 283"/>
                <a:gd name="T98" fmla="*/ 25 w 272"/>
                <a:gd name="T99" fmla="*/ 153 h 283"/>
                <a:gd name="T100" fmla="*/ 25 w 272"/>
                <a:gd name="T101" fmla="*/ 140 h 283"/>
                <a:gd name="T102" fmla="*/ 134 w 272"/>
                <a:gd name="T103" fmla="*/ 116 h 283"/>
                <a:gd name="T104" fmla="*/ 253 w 272"/>
                <a:gd name="T105" fmla="*/ 150 h 283"/>
                <a:gd name="T106" fmla="*/ 254 w 272"/>
                <a:gd name="T107" fmla="*/ 156 h 283"/>
                <a:gd name="T108" fmla="*/ 224 w 272"/>
                <a:gd name="T109" fmla="*/ 177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" h="283">
                  <a:moveTo>
                    <a:pt x="272" y="126"/>
                  </a:moveTo>
                  <a:cubicBezTo>
                    <a:pt x="270" y="54"/>
                    <a:pt x="190" y="0"/>
                    <a:pt x="139" y="0"/>
                  </a:cubicBezTo>
                  <a:cubicBezTo>
                    <a:pt x="88" y="0"/>
                    <a:pt x="21" y="72"/>
                    <a:pt x="10" y="116"/>
                  </a:cubicBezTo>
                  <a:cubicBezTo>
                    <a:pt x="0" y="154"/>
                    <a:pt x="43" y="177"/>
                    <a:pt x="55" y="183"/>
                  </a:cubicBezTo>
                  <a:cubicBezTo>
                    <a:pt x="54" y="186"/>
                    <a:pt x="54" y="189"/>
                    <a:pt x="53" y="192"/>
                  </a:cubicBezTo>
                  <a:cubicBezTo>
                    <a:pt x="53" y="193"/>
                    <a:pt x="53" y="193"/>
                    <a:pt x="53" y="193"/>
                  </a:cubicBezTo>
                  <a:cubicBezTo>
                    <a:pt x="50" y="204"/>
                    <a:pt x="44" y="228"/>
                    <a:pt x="57" y="248"/>
                  </a:cubicBezTo>
                  <a:cubicBezTo>
                    <a:pt x="67" y="264"/>
                    <a:pt x="86" y="275"/>
                    <a:pt x="114" y="281"/>
                  </a:cubicBezTo>
                  <a:cubicBezTo>
                    <a:pt x="123" y="282"/>
                    <a:pt x="133" y="283"/>
                    <a:pt x="144" y="283"/>
                  </a:cubicBezTo>
                  <a:cubicBezTo>
                    <a:pt x="170" y="283"/>
                    <a:pt x="198" y="278"/>
                    <a:pt x="210" y="267"/>
                  </a:cubicBezTo>
                  <a:cubicBezTo>
                    <a:pt x="222" y="256"/>
                    <a:pt x="239" y="231"/>
                    <a:pt x="225" y="183"/>
                  </a:cubicBezTo>
                  <a:cubicBezTo>
                    <a:pt x="239" y="178"/>
                    <a:pt x="270" y="163"/>
                    <a:pt x="272" y="126"/>
                  </a:cubicBezTo>
                  <a:close/>
                  <a:moveTo>
                    <a:pt x="15" y="117"/>
                  </a:moveTo>
                  <a:cubicBezTo>
                    <a:pt x="26" y="76"/>
                    <a:pt x="91" y="6"/>
                    <a:pt x="139" y="6"/>
                  </a:cubicBezTo>
                  <a:cubicBezTo>
                    <a:pt x="188" y="6"/>
                    <a:pt x="264" y="57"/>
                    <a:pt x="266" y="126"/>
                  </a:cubicBezTo>
                  <a:cubicBezTo>
                    <a:pt x="265" y="136"/>
                    <a:pt x="262" y="144"/>
                    <a:pt x="258" y="151"/>
                  </a:cubicBezTo>
                  <a:cubicBezTo>
                    <a:pt x="258" y="150"/>
                    <a:pt x="257" y="149"/>
                    <a:pt x="257" y="148"/>
                  </a:cubicBezTo>
                  <a:cubicBezTo>
                    <a:pt x="245" y="125"/>
                    <a:pt x="165" y="112"/>
                    <a:pt x="134" y="112"/>
                  </a:cubicBezTo>
                  <a:cubicBezTo>
                    <a:pt x="111" y="111"/>
                    <a:pt x="36" y="113"/>
                    <a:pt x="22" y="138"/>
                  </a:cubicBezTo>
                  <a:cubicBezTo>
                    <a:pt x="20" y="140"/>
                    <a:pt x="20" y="143"/>
                    <a:pt x="19" y="145"/>
                  </a:cubicBezTo>
                  <a:cubicBezTo>
                    <a:pt x="15" y="137"/>
                    <a:pt x="13" y="128"/>
                    <a:pt x="15" y="117"/>
                  </a:cubicBezTo>
                  <a:close/>
                  <a:moveTo>
                    <a:pt x="206" y="262"/>
                  </a:moveTo>
                  <a:cubicBezTo>
                    <a:pt x="192" y="275"/>
                    <a:pt x="149" y="281"/>
                    <a:pt x="115" y="275"/>
                  </a:cubicBezTo>
                  <a:cubicBezTo>
                    <a:pt x="89" y="269"/>
                    <a:pt x="71" y="259"/>
                    <a:pt x="62" y="245"/>
                  </a:cubicBezTo>
                  <a:cubicBezTo>
                    <a:pt x="50" y="227"/>
                    <a:pt x="56" y="205"/>
                    <a:pt x="59" y="194"/>
                  </a:cubicBezTo>
                  <a:cubicBezTo>
                    <a:pt x="59" y="193"/>
                    <a:pt x="59" y="193"/>
                    <a:pt x="59" y="193"/>
                  </a:cubicBezTo>
                  <a:cubicBezTo>
                    <a:pt x="63" y="177"/>
                    <a:pt x="67" y="151"/>
                    <a:pt x="69" y="144"/>
                  </a:cubicBezTo>
                  <a:cubicBezTo>
                    <a:pt x="81" y="139"/>
                    <a:pt x="102" y="134"/>
                    <a:pt x="138" y="135"/>
                  </a:cubicBezTo>
                  <a:cubicBezTo>
                    <a:pt x="175" y="137"/>
                    <a:pt x="199" y="142"/>
                    <a:pt x="212" y="147"/>
                  </a:cubicBezTo>
                  <a:cubicBezTo>
                    <a:pt x="212" y="151"/>
                    <a:pt x="211" y="161"/>
                    <a:pt x="215" y="171"/>
                  </a:cubicBezTo>
                  <a:cubicBezTo>
                    <a:pt x="235" y="225"/>
                    <a:pt x="218" y="251"/>
                    <a:pt x="206" y="262"/>
                  </a:cubicBezTo>
                  <a:close/>
                  <a:moveTo>
                    <a:pt x="224" y="177"/>
                  </a:moveTo>
                  <a:cubicBezTo>
                    <a:pt x="223" y="174"/>
                    <a:pt x="222" y="172"/>
                    <a:pt x="221" y="169"/>
                  </a:cubicBezTo>
                  <a:cubicBezTo>
                    <a:pt x="218" y="161"/>
                    <a:pt x="218" y="153"/>
                    <a:pt x="218" y="149"/>
                  </a:cubicBezTo>
                  <a:cubicBezTo>
                    <a:pt x="227" y="152"/>
                    <a:pt x="230" y="155"/>
                    <a:pt x="230" y="155"/>
                  </a:cubicBezTo>
                  <a:cubicBezTo>
                    <a:pt x="231" y="156"/>
                    <a:pt x="233" y="156"/>
                    <a:pt x="234" y="154"/>
                  </a:cubicBezTo>
                  <a:cubicBezTo>
                    <a:pt x="235" y="153"/>
                    <a:pt x="235" y="151"/>
                    <a:pt x="234" y="150"/>
                  </a:cubicBezTo>
                  <a:cubicBezTo>
                    <a:pt x="233" y="150"/>
                    <a:pt x="229" y="146"/>
                    <a:pt x="218" y="142"/>
                  </a:cubicBezTo>
                  <a:cubicBezTo>
                    <a:pt x="217" y="142"/>
                    <a:pt x="217" y="142"/>
                    <a:pt x="217" y="141"/>
                  </a:cubicBezTo>
                  <a:cubicBezTo>
                    <a:pt x="216" y="141"/>
                    <a:pt x="216" y="141"/>
                    <a:pt x="216" y="141"/>
                  </a:cubicBezTo>
                  <a:cubicBezTo>
                    <a:pt x="202" y="136"/>
                    <a:pt x="177" y="131"/>
                    <a:pt x="139" y="129"/>
                  </a:cubicBezTo>
                  <a:cubicBezTo>
                    <a:pt x="100" y="128"/>
                    <a:pt x="77" y="134"/>
                    <a:pt x="64" y="140"/>
                  </a:cubicBezTo>
                  <a:cubicBezTo>
                    <a:pt x="64" y="140"/>
                    <a:pt x="64" y="140"/>
                    <a:pt x="64" y="140"/>
                  </a:cubicBezTo>
                  <a:cubicBezTo>
                    <a:pt x="53" y="145"/>
                    <a:pt x="50" y="150"/>
                    <a:pt x="49" y="151"/>
                  </a:cubicBezTo>
                  <a:cubicBezTo>
                    <a:pt x="48" y="152"/>
                    <a:pt x="49" y="154"/>
                    <a:pt x="50" y="155"/>
                  </a:cubicBezTo>
                  <a:cubicBezTo>
                    <a:pt x="51" y="155"/>
                    <a:pt x="51" y="155"/>
                    <a:pt x="52" y="155"/>
                  </a:cubicBezTo>
                  <a:cubicBezTo>
                    <a:pt x="53" y="155"/>
                    <a:pt x="54" y="155"/>
                    <a:pt x="54" y="154"/>
                  </a:cubicBezTo>
                  <a:cubicBezTo>
                    <a:pt x="54" y="154"/>
                    <a:pt x="56" y="151"/>
                    <a:pt x="62" y="148"/>
                  </a:cubicBezTo>
                  <a:cubicBezTo>
                    <a:pt x="61" y="155"/>
                    <a:pt x="59" y="166"/>
                    <a:pt x="56" y="177"/>
                  </a:cubicBezTo>
                  <a:cubicBezTo>
                    <a:pt x="49" y="173"/>
                    <a:pt x="35" y="165"/>
                    <a:pt x="25" y="153"/>
                  </a:cubicBezTo>
                  <a:cubicBezTo>
                    <a:pt x="23" y="148"/>
                    <a:pt x="23" y="144"/>
                    <a:pt x="25" y="140"/>
                  </a:cubicBezTo>
                  <a:cubicBezTo>
                    <a:pt x="34" y="124"/>
                    <a:pt x="75" y="115"/>
                    <a:pt x="134" y="116"/>
                  </a:cubicBezTo>
                  <a:cubicBezTo>
                    <a:pt x="165" y="116"/>
                    <a:pt x="243" y="129"/>
                    <a:pt x="253" y="150"/>
                  </a:cubicBezTo>
                  <a:cubicBezTo>
                    <a:pt x="254" y="152"/>
                    <a:pt x="255" y="154"/>
                    <a:pt x="254" y="156"/>
                  </a:cubicBezTo>
                  <a:cubicBezTo>
                    <a:pt x="245" y="168"/>
                    <a:pt x="232" y="174"/>
                    <a:pt x="224" y="177"/>
                  </a:cubicBezTo>
                  <a:close/>
                </a:path>
              </a:pathLst>
            </a:custGeom>
            <a:solidFill>
              <a:srgbClr val="2A20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48" name="Freeform 324"/>
            <p:cNvSpPr>
              <a:spLocks noEditPoints="1"/>
            </p:cNvSpPr>
            <p:nvPr/>
          </p:nvSpPr>
          <p:spPr bwMode="auto">
            <a:xfrm>
              <a:off x="7916953" y="5444251"/>
              <a:ext cx="866236" cy="273548"/>
            </a:xfrm>
            <a:custGeom>
              <a:avLst/>
              <a:gdLst>
                <a:gd name="T0" fmla="*/ 131 w 136"/>
                <a:gd name="T1" fmla="*/ 3 h 43"/>
                <a:gd name="T2" fmla="*/ 129 w 136"/>
                <a:gd name="T3" fmla="*/ 2 h 43"/>
                <a:gd name="T4" fmla="*/ 128 w 136"/>
                <a:gd name="T5" fmla="*/ 3 h 43"/>
                <a:gd name="T6" fmla="*/ 115 w 136"/>
                <a:gd name="T7" fmla="*/ 18 h 43"/>
                <a:gd name="T8" fmla="*/ 115 w 136"/>
                <a:gd name="T9" fmla="*/ 2 h 43"/>
                <a:gd name="T10" fmla="*/ 113 w 136"/>
                <a:gd name="T11" fmla="*/ 0 h 43"/>
                <a:gd name="T12" fmla="*/ 86 w 136"/>
                <a:gd name="T13" fmla="*/ 0 h 43"/>
                <a:gd name="T14" fmla="*/ 84 w 136"/>
                <a:gd name="T15" fmla="*/ 2 h 43"/>
                <a:gd name="T16" fmla="*/ 84 w 136"/>
                <a:gd name="T17" fmla="*/ 21 h 43"/>
                <a:gd name="T18" fmla="*/ 54 w 136"/>
                <a:gd name="T19" fmla="*/ 21 h 43"/>
                <a:gd name="T20" fmla="*/ 54 w 136"/>
                <a:gd name="T21" fmla="*/ 2 h 43"/>
                <a:gd name="T22" fmla="*/ 52 w 136"/>
                <a:gd name="T23" fmla="*/ 0 h 43"/>
                <a:gd name="T24" fmla="*/ 26 w 136"/>
                <a:gd name="T25" fmla="*/ 0 h 43"/>
                <a:gd name="T26" fmla="*/ 24 w 136"/>
                <a:gd name="T27" fmla="*/ 2 h 43"/>
                <a:gd name="T28" fmla="*/ 24 w 136"/>
                <a:gd name="T29" fmla="*/ 18 h 43"/>
                <a:gd name="T30" fmla="*/ 7 w 136"/>
                <a:gd name="T31" fmla="*/ 4 h 43"/>
                <a:gd name="T32" fmla="*/ 6 w 136"/>
                <a:gd name="T33" fmla="*/ 3 h 43"/>
                <a:gd name="T34" fmla="*/ 4 w 136"/>
                <a:gd name="T35" fmla="*/ 5 h 43"/>
                <a:gd name="T36" fmla="*/ 1 w 136"/>
                <a:gd name="T37" fmla="*/ 13 h 43"/>
                <a:gd name="T38" fmla="*/ 2 w 136"/>
                <a:gd name="T39" fmla="*/ 15 h 43"/>
                <a:gd name="T40" fmla="*/ 4 w 136"/>
                <a:gd name="T41" fmla="*/ 14 h 43"/>
                <a:gd name="T42" fmla="*/ 7 w 136"/>
                <a:gd name="T43" fmla="*/ 9 h 43"/>
                <a:gd name="T44" fmla="*/ 24 w 136"/>
                <a:gd name="T45" fmla="*/ 24 h 43"/>
                <a:gd name="T46" fmla="*/ 24 w 136"/>
                <a:gd name="T47" fmla="*/ 41 h 43"/>
                <a:gd name="T48" fmla="*/ 26 w 136"/>
                <a:gd name="T49" fmla="*/ 43 h 43"/>
                <a:gd name="T50" fmla="*/ 52 w 136"/>
                <a:gd name="T51" fmla="*/ 43 h 43"/>
                <a:gd name="T52" fmla="*/ 54 w 136"/>
                <a:gd name="T53" fmla="*/ 41 h 43"/>
                <a:gd name="T54" fmla="*/ 54 w 136"/>
                <a:gd name="T55" fmla="*/ 25 h 43"/>
                <a:gd name="T56" fmla="*/ 84 w 136"/>
                <a:gd name="T57" fmla="*/ 25 h 43"/>
                <a:gd name="T58" fmla="*/ 84 w 136"/>
                <a:gd name="T59" fmla="*/ 41 h 43"/>
                <a:gd name="T60" fmla="*/ 86 w 136"/>
                <a:gd name="T61" fmla="*/ 43 h 43"/>
                <a:gd name="T62" fmla="*/ 113 w 136"/>
                <a:gd name="T63" fmla="*/ 43 h 43"/>
                <a:gd name="T64" fmla="*/ 115 w 136"/>
                <a:gd name="T65" fmla="*/ 41 h 43"/>
                <a:gd name="T66" fmla="*/ 115 w 136"/>
                <a:gd name="T67" fmla="*/ 24 h 43"/>
                <a:gd name="T68" fmla="*/ 115 w 136"/>
                <a:gd name="T69" fmla="*/ 24 h 43"/>
                <a:gd name="T70" fmla="*/ 129 w 136"/>
                <a:gd name="T71" fmla="*/ 8 h 43"/>
                <a:gd name="T72" fmla="*/ 132 w 136"/>
                <a:gd name="T73" fmla="*/ 12 h 43"/>
                <a:gd name="T74" fmla="*/ 135 w 136"/>
                <a:gd name="T75" fmla="*/ 13 h 43"/>
                <a:gd name="T76" fmla="*/ 135 w 136"/>
                <a:gd name="T77" fmla="*/ 10 h 43"/>
                <a:gd name="T78" fmla="*/ 131 w 136"/>
                <a:gd name="T79" fmla="*/ 3 h 43"/>
                <a:gd name="T80" fmla="*/ 50 w 136"/>
                <a:gd name="T81" fmla="*/ 39 h 43"/>
                <a:gd name="T82" fmla="*/ 28 w 136"/>
                <a:gd name="T83" fmla="*/ 39 h 43"/>
                <a:gd name="T84" fmla="*/ 28 w 136"/>
                <a:gd name="T85" fmla="*/ 4 h 43"/>
                <a:gd name="T86" fmla="*/ 50 w 136"/>
                <a:gd name="T87" fmla="*/ 4 h 43"/>
                <a:gd name="T88" fmla="*/ 50 w 136"/>
                <a:gd name="T89" fmla="*/ 39 h 43"/>
                <a:gd name="T90" fmla="*/ 111 w 136"/>
                <a:gd name="T91" fmla="*/ 39 h 43"/>
                <a:gd name="T92" fmla="*/ 88 w 136"/>
                <a:gd name="T93" fmla="*/ 39 h 43"/>
                <a:gd name="T94" fmla="*/ 88 w 136"/>
                <a:gd name="T95" fmla="*/ 4 h 43"/>
                <a:gd name="T96" fmla="*/ 111 w 136"/>
                <a:gd name="T97" fmla="*/ 4 h 43"/>
                <a:gd name="T98" fmla="*/ 111 w 136"/>
                <a:gd name="T99" fmla="*/ 39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36" h="43">
                  <a:moveTo>
                    <a:pt x="131" y="3"/>
                  </a:moveTo>
                  <a:cubicBezTo>
                    <a:pt x="130" y="3"/>
                    <a:pt x="130" y="2"/>
                    <a:pt x="129" y="2"/>
                  </a:cubicBezTo>
                  <a:cubicBezTo>
                    <a:pt x="128" y="2"/>
                    <a:pt x="128" y="3"/>
                    <a:pt x="128" y="3"/>
                  </a:cubicBezTo>
                  <a:cubicBezTo>
                    <a:pt x="115" y="18"/>
                    <a:pt x="115" y="18"/>
                    <a:pt x="115" y="18"/>
                  </a:cubicBezTo>
                  <a:cubicBezTo>
                    <a:pt x="115" y="2"/>
                    <a:pt x="115" y="2"/>
                    <a:pt x="115" y="2"/>
                  </a:cubicBezTo>
                  <a:cubicBezTo>
                    <a:pt x="115" y="1"/>
                    <a:pt x="114" y="0"/>
                    <a:pt x="113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5" y="0"/>
                    <a:pt x="84" y="1"/>
                    <a:pt x="84" y="2"/>
                  </a:cubicBezTo>
                  <a:cubicBezTo>
                    <a:pt x="84" y="21"/>
                    <a:pt x="84" y="21"/>
                    <a:pt x="84" y="21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4" y="2"/>
                    <a:pt x="54" y="2"/>
                    <a:pt x="54" y="2"/>
                  </a:cubicBezTo>
                  <a:cubicBezTo>
                    <a:pt x="54" y="1"/>
                    <a:pt x="53" y="0"/>
                    <a:pt x="52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4" y="0"/>
                    <a:pt x="24" y="1"/>
                    <a:pt x="24" y="2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3"/>
                    <a:pt x="6" y="3"/>
                    <a:pt x="6" y="3"/>
                  </a:cubicBezTo>
                  <a:cubicBezTo>
                    <a:pt x="5" y="4"/>
                    <a:pt x="4" y="4"/>
                    <a:pt x="4" y="5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4"/>
                    <a:pt x="1" y="15"/>
                    <a:pt x="2" y="15"/>
                  </a:cubicBezTo>
                  <a:cubicBezTo>
                    <a:pt x="3" y="16"/>
                    <a:pt x="4" y="15"/>
                    <a:pt x="4" y="14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4" y="42"/>
                    <a:pt x="24" y="43"/>
                    <a:pt x="26" y="43"/>
                  </a:cubicBezTo>
                  <a:cubicBezTo>
                    <a:pt x="52" y="43"/>
                    <a:pt x="52" y="43"/>
                    <a:pt x="52" y="43"/>
                  </a:cubicBezTo>
                  <a:cubicBezTo>
                    <a:pt x="53" y="43"/>
                    <a:pt x="54" y="42"/>
                    <a:pt x="54" y="41"/>
                  </a:cubicBezTo>
                  <a:cubicBezTo>
                    <a:pt x="54" y="25"/>
                    <a:pt x="54" y="25"/>
                    <a:pt x="54" y="25"/>
                  </a:cubicBezTo>
                  <a:cubicBezTo>
                    <a:pt x="84" y="25"/>
                    <a:pt x="84" y="25"/>
                    <a:pt x="84" y="25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2"/>
                    <a:pt x="85" y="43"/>
                    <a:pt x="86" y="43"/>
                  </a:cubicBezTo>
                  <a:cubicBezTo>
                    <a:pt x="113" y="43"/>
                    <a:pt x="113" y="43"/>
                    <a:pt x="113" y="43"/>
                  </a:cubicBezTo>
                  <a:cubicBezTo>
                    <a:pt x="114" y="43"/>
                    <a:pt x="115" y="42"/>
                    <a:pt x="115" y="41"/>
                  </a:cubicBezTo>
                  <a:cubicBezTo>
                    <a:pt x="115" y="24"/>
                    <a:pt x="115" y="24"/>
                    <a:pt x="115" y="24"/>
                  </a:cubicBezTo>
                  <a:cubicBezTo>
                    <a:pt x="115" y="24"/>
                    <a:pt x="115" y="24"/>
                    <a:pt x="115" y="24"/>
                  </a:cubicBezTo>
                  <a:cubicBezTo>
                    <a:pt x="129" y="8"/>
                    <a:pt x="129" y="8"/>
                    <a:pt x="129" y="8"/>
                  </a:cubicBezTo>
                  <a:cubicBezTo>
                    <a:pt x="132" y="12"/>
                    <a:pt x="132" y="12"/>
                    <a:pt x="132" y="12"/>
                  </a:cubicBezTo>
                  <a:cubicBezTo>
                    <a:pt x="133" y="13"/>
                    <a:pt x="134" y="13"/>
                    <a:pt x="135" y="13"/>
                  </a:cubicBezTo>
                  <a:cubicBezTo>
                    <a:pt x="136" y="12"/>
                    <a:pt x="136" y="11"/>
                    <a:pt x="135" y="10"/>
                  </a:cubicBezTo>
                  <a:lnTo>
                    <a:pt x="131" y="3"/>
                  </a:lnTo>
                  <a:close/>
                  <a:moveTo>
                    <a:pt x="50" y="39"/>
                  </a:moveTo>
                  <a:cubicBezTo>
                    <a:pt x="28" y="39"/>
                    <a:pt x="28" y="39"/>
                    <a:pt x="28" y="39"/>
                  </a:cubicBezTo>
                  <a:cubicBezTo>
                    <a:pt x="28" y="4"/>
                    <a:pt x="28" y="4"/>
                    <a:pt x="28" y="4"/>
                  </a:cubicBezTo>
                  <a:cubicBezTo>
                    <a:pt x="50" y="4"/>
                    <a:pt x="50" y="4"/>
                    <a:pt x="50" y="4"/>
                  </a:cubicBezTo>
                  <a:lnTo>
                    <a:pt x="50" y="39"/>
                  </a:lnTo>
                  <a:close/>
                  <a:moveTo>
                    <a:pt x="111" y="39"/>
                  </a:moveTo>
                  <a:cubicBezTo>
                    <a:pt x="88" y="39"/>
                    <a:pt x="88" y="39"/>
                    <a:pt x="88" y="39"/>
                  </a:cubicBezTo>
                  <a:cubicBezTo>
                    <a:pt x="88" y="4"/>
                    <a:pt x="88" y="4"/>
                    <a:pt x="88" y="4"/>
                  </a:cubicBezTo>
                  <a:cubicBezTo>
                    <a:pt x="111" y="4"/>
                    <a:pt x="111" y="4"/>
                    <a:pt x="111" y="4"/>
                  </a:cubicBezTo>
                  <a:lnTo>
                    <a:pt x="111" y="39"/>
                  </a:lnTo>
                  <a:close/>
                </a:path>
              </a:pathLst>
            </a:custGeom>
            <a:solidFill>
              <a:srgbClr val="2A20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49" name="Freeform 325"/>
            <p:cNvSpPr>
              <a:spLocks noEditPoints="1"/>
            </p:cNvSpPr>
            <p:nvPr/>
          </p:nvSpPr>
          <p:spPr bwMode="auto">
            <a:xfrm>
              <a:off x="8249501" y="5782163"/>
              <a:ext cx="297685" cy="158229"/>
            </a:xfrm>
            <a:custGeom>
              <a:avLst/>
              <a:gdLst>
                <a:gd name="T0" fmla="*/ 42 w 47"/>
                <a:gd name="T1" fmla="*/ 0 h 25"/>
                <a:gd name="T2" fmla="*/ 40 w 47"/>
                <a:gd name="T3" fmla="*/ 1 h 25"/>
                <a:gd name="T4" fmla="*/ 15 w 47"/>
                <a:gd name="T5" fmla="*/ 13 h 25"/>
                <a:gd name="T6" fmla="*/ 3 w 47"/>
                <a:gd name="T7" fmla="*/ 11 h 25"/>
                <a:gd name="T8" fmla="*/ 1 w 47"/>
                <a:gd name="T9" fmla="*/ 12 h 25"/>
                <a:gd name="T10" fmla="*/ 1 w 47"/>
                <a:gd name="T11" fmla="*/ 14 h 25"/>
                <a:gd name="T12" fmla="*/ 22 w 47"/>
                <a:gd name="T13" fmla="*/ 25 h 25"/>
                <a:gd name="T14" fmla="*/ 28 w 47"/>
                <a:gd name="T15" fmla="*/ 25 h 25"/>
                <a:gd name="T16" fmla="*/ 44 w 47"/>
                <a:gd name="T17" fmla="*/ 2 h 25"/>
                <a:gd name="T18" fmla="*/ 42 w 47"/>
                <a:gd name="T19" fmla="*/ 0 h 25"/>
                <a:gd name="T20" fmla="*/ 15 w 47"/>
                <a:gd name="T21" fmla="*/ 17 h 25"/>
                <a:gd name="T22" fmla="*/ 16 w 47"/>
                <a:gd name="T23" fmla="*/ 17 h 25"/>
                <a:gd name="T24" fmla="*/ 17 w 47"/>
                <a:gd name="T25" fmla="*/ 21 h 25"/>
                <a:gd name="T26" fmla="*/ 8 w 47"/>
                <a:gd name="T27" fmla="*/ 16 h 25"/>
                <a:gd name="T28" fmla="*/ 15 w 47"/>
                <a:gd name="T29" fmla="*/ 17 h 25"/>
                <a:gd name="T30" fmla="*/ 27 w 47"/>
                <a:gd name="T31" fmla="*/ 21 h 25"/>
                <a:gd name="T32" fmla="*/ 22 w 47"/>
                <a:gd name="T33" fmla="*/ 21 h 25"/>
                <a:gd name="T34" fmla="*/ 18 w 47"/>
                <a:gd name="T35" fmla="*/ 21 h 25"/>
                <a:gd name="T36" fmla="*/ 17 w 47"/>
                <a:gd name="T37" fmla="*/ 17 h 25"/>
                <a:gd name="T38" fmla="*/ 26 w 47"/>
                <a:gd name="T39" fmla="*/ 16 h 25"/>
                <a:gd name="T40" fmla="*/ 28 w 47"/>
                <a:gd name="T41" fmla="*/ 21 h 25"/>
                <a:gd name="T42" fmla="*/ 27 w 47"/>
                <a:gd name="T43" fmla="*/ 21 h 25"/>
                <a:gd name="T44" fmla="*/ 29 w 47"/>
                <a:gd name="T45" fmla="*/ 20 h 25"/>
                <a:gd name="T46" fmla="*/ 27 w 47"/>
                <a:gd name="T47" fmla="*/ 15 h 25"/>
                <a:gd name="T48" fmla="*/ 34 w 47"/>
                <a:gd name="T49" fmla="*/ 13 h 25"/>
                <a:gd name="T50" fmla="*/ 36 w 47"/>
                <a:gd name="T51" fmla="*/ 17 h 25"/>
                <a:gd name="T52" fmla="*/ 29 w 47"/>
                <a:gd name="T53" fmla="*/ 20 h 25"/>
                <a:gd name="T54" fmla="*/ 37 w 47"/>
                <a:gd name="T55" fmla="*/ 16 h 25"/>
                <a:gd name="T56" fmla="*/ 35 w 47"/>
                <a:gd name="T57" fmla="*/ 12 h 25"/>
                <a:gd name="T58" fmla="*/ 40 w 47"/>
                <a:gd name="T59" fmla="*/ 8 h 25"/>
                <a:gd name="T60" fmla="*/ 37 w 47"/>
                <a:gd name="T61" fmla="*/ 16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7" h="25">
                  <a:moveTo>
                    <a:pt x="42" y="0"/>
                  </a:moveTo>
                  <a:cubicBezTo>
                    <a:pt x="41" y="0"/>
                    <a:pt x="41" y="0"/>
                    <a:pt x="40" y="1"/>
                  </a:cubicBezTo>
                  <a:cubicBezTo>
                    <a:pt x="35" y="11"/>
                    <a:pt x="24" y="13"/>
                    <a:pt x="15" y="13"/>
                  </a:cubicBezTo>
                  <a:cubicBezTo>
                    <a:pt x="8" y="13"/>
                    <a:pt x="3" y="11"/>
                    <a:pt x="3" y="11"/>
                  </a:cubicBezTo>
                  <a:cubicBezTo>
                    <a:pt x="2" y="11"/>
                    <a:pt x="1" y="12"/>
                    <a:pt x="1" y="12"/>
                  </a:cubicBezTo>
                  <a:cubicBezTo>
                    <a:pt x="0" y="13"/>
                    <a:pt x="0" y="14"/>
                    <a:pt x="1" y="14"/>
                  </a:cubicBezTo>
                  <a:cubicBezTo>
                    <a:pt x="1" y="15"/>
                    <a:pt x="7" y="25"/>
                    <a:pt x="22" y="25"/>
                  </a:cubicBezTo>
                  <a:cubicBezTo>
                    <a:pt x="24" y="25"/>
                    <a:pt x="26" y="25"/>
                    <a:pt x="28" y="25"/>
                  </a:cubicBezTo>
                  <a:cubicBezTo>
                    <a:pt x="47" y="21"/>
                    <a:pt x="44" y="2"/>
                    <a:pt x="44" y="2"/>
                  </a:cubicBezTo>
                  <a:cubicBezTo>
                    <a:pt x="44" y="1"/>
                    <a:pt x="43" y="0"/>
                    <a:pt x="42" y="0"/>
                  </a:cubicBezTo>
                  <a:close/>
                  <a:moveTo>
                    <a:pt x="15" y="17"/>
                  </a:moveTo>
                  <a:cubicBezTo>
                    <a:pt x="15" y="17"/>
                    <a:pt x="16" y="17"/>
                    <a:pt x="16" y="17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3" y="20"/>
                    <a:pt x="10" y="18"/>
                    <a:pt x="8" y="16"/>
                  </a:cubicBezTo>
                  <a:cubicBezTo>
                    <a:pt x="10" y="16"/>
                    <a:pt x="12" y="17"/>
                    <a:pt x="15" y="17"/>
                  </a:cubicBezTo>
                  <a:close/>
                  <a:moveTo>
                    <a:pt x="27" y="21"/>
                  </a:moveTo>
                  <a:cubicBezTo>
                    <a:pt x="25" y="21"/>
                    <a:pt x="23" y="21"/>
                    <a:pt x="22" y="21"/>
                  </a:cubicBezTo>
                  <a:cubicBezTo>
                    <a:pt x="20" y="21"/>
                    <a:pt x="19" y="21"/>
                    <a:pt x="18" y="21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20" y="17"/>
                    <a:pt x="23" y="16"/>
                    <a:pt x="26" y="16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28" y="21"/>
                    <a:pt x="27" y="21"/>
                    <a:pt x="27" y="21"/>
                  </a:cubicBezTo>
                  <a:close/>
                  <a:moveTo>
                    <a:pt x="29" y="20"/>
                  </a:moveTo>
                  <a:cubicBezTo>
                    <a:pt x="27" y="15"/>
                    <a:pt x="27" y="15"/>
                    <a:pt x="27" y="15"/>
                  </a:cubicBezTo>
                  <a:cubicBezTo>
                    <a:pt x="29" y="15"/>
                    <a:pt x="32" y="14"/>
                    <a:pt x="34" y="13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4" y="18"/>
                    <a:pt x="32" y="20"/>
                    <a:pt x="29" y="20"/>
                  </a:cubicBezTo>
                  <a:close/>
                  <a:moveTo>
                    <a:pt x="37" y="16"/>
                  </a:moveTo>
                  <a:cubicBezTo>
                    <a:pt x="35" y="12"/>
                    <a:pt x="35" y="12"/>
                    <a:pt x="35" y="12"/>
                  </a:cubicBezTo>
                  <a:cubicBezTo>
                    <a:pt x="37" y="11"/>
                    <a:pt x="38" y="10"/>
                    <a:pt x="40" y="8"/>
                  </a:cubicBezTo>
                  <a:cubicBezTo>
                    <a:pt x="40" y="11"/>
                    <a:pt x="39" y="13"/>
                    <a:pt x="37" y="16"/>
                  </a:cubicBezTo>
                  <a:close/>
                </a:path>
              </a:pathLst>
            </a:custGeom>
            <a:solidFill>
              <a:srgbClr val="2A20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" grpId="0"/>
      <p:bldP spid="8" grpId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文本框 170"/>
          <p:cNvSpPr txBox="1"/>
          <p:nvPr/>
        </p:nvSpPr>
        <p:spPr>
          <a:xfrm>
            <a:off x="893170" y="26260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400" b="1" dirty="0">
                <a:solidFill>
                  <a:srgbClr val="70AD47">
                    <a:lumMod val="5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激趣导入</a:t>
            </a:r>
          </a:p>
        </p:txBody>
      </p:sp>
      <p:sp>
        <p:nvSpPr>
          <p:cNvPr id="7" name="标题 1"/>
          <p:cNvSpPr txBox="1"/>
          <p:nvPr/>
        </p:nvSpPr>
        <p:spPr bwMode="auto">
          <a:xfrm>
            <a:off x="1595688" y="533463"/>
            <a:ext cx="6218635" cy="596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b" anchorCtr="0" compatLnSpc="1"/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accent1"/>
                </a:solidFill>
                <a:latin typeface="+mj-ea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>
              <a:defRPr/>
            </a:pPr>
            <a:r>
              <a:rPr lang="zh-CN" altLang="en-US" sz="240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</a:rPr>
              <a:t>制作扇形统计图的步骤</a:t>
            </a:r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4443306" y="1522515"/>
          <a:ext cx="3988118" cy="3135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图表" r:id="rId4" imgW="7124700" imgH="5600700" progId="MSGraph.Chart.8">
                  <p:embed/>
                </p:oleObj>
              </mc:Choice>
              <mc:Fallback>
                <p:oleObj name="图表" r:id="rId4" imgW="7124700" imgH="5600700" progId="MSGraph.Chart.8">
                  <p:embed/>
                  <p:pic>
                    <p:nvPicPr>
                      <p:cNvPr id="0" name="图片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3306" y="1522515"/>
                        <a:ext cx="3988118" cy="31356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595688" y="3576170"/>
            <a:ext cx="2976312" cy="1038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 anchor="ctr">
            <a:spAutoFit/>
          </a:bodyPr>
          <a:lstStyle>
            <a:lvl1pPr algn="just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"/>
              <a:defRPr sz="2400">
                <a:solidFill>
                  <a:schemeClr val="accent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1pPr>
            <a:lvl2pPr marL="742950" indent="-285750" algn="just">
              <a:lnSpc>
                <a:spcPct val="120000"/>
              </a:lnSpc>
              <a:spcAft>
                <a:spcPts val="600"/>
              </a:spcAft>
              <a:buClr>
                <a:srgbClr val="A6A1E0"/>
              </a:buClr>
              <a:buFont typeface="幼圆" panose="02010509060101010101" pitchFamily="49" charset="-122"/>
              <a:buChar char=" "/>
              <a:defRPr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 algn="l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zh-CN" sz="21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注意：</a:t>
            </a:r>
            <a:r>
              <a:rPr lang="zh-CN" altLang="zh-CN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不用彩色，也可用白色、 涂黑、斜线、网状等表示 </a:t>
            </a:r>
            <a:r>
              <a:rPr lang="zh-CN" altLang="en-US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zh-CN" sz="2100" b="1" dirty="0">
              <a:solidFill>
                <a:srgbClr val="5F5F5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TextBox 10"/>
          <p:cNvSpPr txBox="1">
            <a:spLocks noChangeArrowheads="1"/>
          </p:cNvSpPr>
          <p:nvPr/>
        </p:nvSpPr>
        <p:spPr bwMode="auto">
          <a:xfrm>
            <a:off x="1090049" y="1400826"/>
            <a:ext cx="3827859" cy="2167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algn="just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"/>
              <a:defRPr sz="2400">
                <a:solidFill>
                  <a:schemeClr val="accent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1pPr>
            <a:lvl2pPr marL="742950" indent="-285750" algn="just">
              <a:lnSpc>
                <a:spcPct val="120000"/>
              </a:lnSpc>
              <a:spcAft>
                <a:spcPts val="600"/>
              </a:spcAft>
              <a:buClr>
                <a:srgbClr val="A6A1E0"/>
              </a:buClr>
              <a:buFont typeface="幼圆" panose="02010509060101010101" pitchFamily="49" charset="-122"/>
              <a:buChar char=" "/>
              <a:defRPr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 algn="l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100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100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、画圆；</a:t>
            </a:r>
            <a:endParaRPr lang="en-US" altLang="zh-CN" sz="2100" dirty="0">
              <a:solidFill>
                <a:srgbClr val="5F5F5F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100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100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、求各部分比例；</a:t>
            </a:r>
            <a:endParaRPr lang="en-US" altLang="zh-CN" sz="2100" dirty="0">
              <a:solidFill>
                <a:srgbClr val="5F5F5F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100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2100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、计算各部分圆心角度数；</a:t>
            </a:r>
            <a:endParaRPr lang="en-US" altLang="zh-CN" sz="2100" dirty="0">
              <a:solidFill>
                <a:srgbClr val="5F5F5F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100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4</a:t>
            </a:r>
            <a:r>
              <a:rPr lang="zh-CN" altLang="en-US" sz="2100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、根据度数画扇形；</a:t>
            </a:r>
            <a:endParaRPr lang="en-US" altLang="zh-CN" sz="2100" dirty="0">
              <a:solidFill>
                <a:srgbClr val="5F5F5F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100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5</a:t>
            </a:r>
            <a:r>
              <a:rPr lang="zh-CN" altLang="en-US" sz="2100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、填写成分名称，填写百分数。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" grpId="0"/>
      <p:bldP spid="7" grpId="0"/>
      <p:bldOleChart spid="12" grpId="0"/>
      <p:bldP spid="13" grpId="0" autoUpdateAnimBg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786565" y="655214"/>
            <a:ext cx="7570871" cy="717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500" tIns="35100" rIns="67500" bIns="351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100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     2008</a:t>
            </a:r>
            <a:r>
              <a:rPr lang="zh-CN" altLang="en-US" sz="2100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年，第</a:t>
            </a:r>
            <a:r>
              <a:rPr lang="en-US" altLang="zh-CN" sz="2100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29</a:t>
            </a:r>
            <a:r>
              <a:rPr lang="zh-CN" altLang="en-US" sz="2100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届奥运会在北京召开；</a:t>
            </a:r>
            <a:r>
              <a:rPr lang="en-US" altLang="zh-CN" sz="2100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2012</a:t>
            </a:r>
            <a:r>
              <a:rPr lang="zh-CN" altLang="en-US" sz="2100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年，第</a:t>
            </a:r>
            <a:r>
              <a:rPr lang="en-US" altLang="zh-CN" sz="2100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30</a:t>
            </a:r>
            <a:r>
              <a:rPr lang="zh-CN" altLang="en-US" sz="2100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届奥运会在伦敦召开。下面三幅图是媒体报道奥运会时用的统计图。</a:t>
            </a:r>
          </a:p>
        </p:txBody>
      </p:sp>
      <p:pic>
        <p:nvPicPr>
          <p:cNvPr id="5" name="Picture 2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54467" y="1296153"/>
            <a:ext cx="3835066" cy="3348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113002" y="2930394"/>
            <a:ext cx="1600327" cy="171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1374577" y="937756"/>
            <a:ext cx="6394847" cy="3126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645444" y="4208984"/>
            <a:ext cx="5853113" cy="389334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zh-CN" sz="2100" b="1" kern="0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条形统计图能清楚地表示出每个项目的</a:t>
            </a:r>
            <a:r>
              <a:rPr lang="zh-CN" altLang="zh-CN" sz="2100" b="1" kern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具体数目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214865" y="885024"/>
            <a:ext cx="1081427" cy="389334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100" b="1" kern="0" dirty="0">
                <a:latin typeface="微软雅黑" panose="020B0503020204020204" charset="-122"/>
                <a:ea typeface="微软雅黑" panose="020B0503020204020204" charset="-122"/>
              </a:rPr>
              <a:t>金牌</a:t>
            </a:r>
            <a:r>
              <a:rPr lang="en-US" altLang="zh-CN" sz="2100" b="1" kern="0" dirty="0"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2100" b="1" kern="0" dirty="0">
                <a:latin typeface="微软雅黑" panose="020B0503020204020204" charset="-122"/>
                <a:ea typeface="微软雅黑" panose="020B0503020204020204" charset="-122"/>
              </a:rPr>
              <a:t>枚</a:t>
            </a:r>
            <a:endParaRPr lang="zh-CN" altLang="zh-CN" sz="2100" b="1" kern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528065" y="621965"/>
            <a:ext cx="4252361" cy="39241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100" b="1" kern="0" dirty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sz="2100" b="1" kern="0" dirty="0">
                <a:latin typeface="微软雅黑" panose="020B0503020204020204" charset="-122"/>
                <a:ea typeface="微软雅黑" panose="020B0503020204020204" charset="-122"/>
              </a:rPr>
              <a:t>24~30</a:t>
            </a:r>
            <a:r>
              <a:rPr lang="zh-CN" altLang="en-US" sz="2100" b="1" kern="0" dirty="0">
                <a:latin typeface="微软雅黑" panose="020B0503020204020204" charset="-122"/>
                <a:ea typeface="微软雅黑" panose="020B0503020204020204" charset="-122"/>
              </a:rPr>
              <a:t>届奥运会我国获金牌情况</a:t>
            </a:r>
            <a:endParaRPr lang="zh-CN" altLang="zh-CN" sz="2100" b="1" kern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624759" y="3816409"/>
            <a:ext cx="757226" cy="300083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500" b="1" kern="0" dirty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sz="1500" b="1" kern="0" dirty="0">
                <a:latin typeface="微软雅黑" panose="020B0503020204020204" charset="-122"/>
                <a:ea typeface="微软雅黑" panose="020B0503020204020204" charset="-122"/>
              </a:rPr>
              <a:t>24</a:t>
            </a:r>
            <a:r>
              <a:rPr lang="zh-CN" altLang="en-US" sz="1500" b="1" kern="0" dirty="0">
                <a:latin typeface="微软雅黑" panose="020B0503020204020204" charset="-122"/>
                <a:ea typeface="微软雅黑" panose="020B0503020204020204" charset="-122"/>
              </a:rPr>
              <a:t>届</a:t>
            </a:r>
            <a:endParaRPr lang="zh-CN" altLang="zh-CN" sz="1500" b="1" kern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528064" y="3816409"/>
            <a:ext cx="757226" cy="300083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500" b="1" kern="0" dirty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sz="1500" b="1" kern="0" dirty="0">
                <a:latin typeface="微软雅黑" panose="020B0503020204020204" charset="-122"/>
                <a:ea typeface="微软雅黑" panose="020B0503020204020204" charset="-122"/>
              </a:rPr>
              <a:t>25</a:t>
            </a:r>
            <a:r>
              <a:rPr lang="zh-CN" altLang="en-US" sz="1500" b="1" kern="0" dirty="0">
                <a:latin typeface="微软雅黑" panose="020B0503020204020204" charset="-122"/>
                <a:ea typeface="微软雅黑" panose="020B0503020204020204" charset="-122"/>
              </a:rPr>
              <a:t>届</a:t>
            </a:r>
            <a:endParaRPr lang="zh-CN" altLang="zh-CN" sz="1500" b="1" kern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3431369" y="3816409"/>
            <a:ext cx="757226" cy="300083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500" b="1" kern="0" dirty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sz="1500" b="1" kern="0" dirty="0">
                <a:latin typeface="微软雅黑" panose="020B0503020204020204" charset="-122"/>
                <a:ea typeface="微软雅黑" panose="020B0503020204020204" charset="-122"/>
              </a:rPr>
              <a:t>26</a:t>
            </a:r>
            <a:r>
              <a:rPr lang="zh-CN" altLang="en-US" sz="1500" b="1" kern="0" dirty="0">
                <a:latin typeface="微软雅黑" panose="020B0503020204020204" charset="-122"/>
                <a:ea typeface="微软雅黑" panose="020B0503020204020204" charset="-122"/>
              </a:rPr>
              <a:t>届</a:t>
            </a:r>
            <a:endParaRPr lang="zh-CN" altLang="zh-CN" sz="1500" b="1" kern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4231910" y="3816409"/>
            <a:ext cx="757226" cy="300083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500" b="1" kern="0" dirty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sz="1500" b="1" kern="0" dirty="0">
                <a:latin typeface="微软雅黑" panose="020B0503020204020204" charset="-122"/>
                <a:ea typeface="微软雅黑" panose="020B0503020204020204" charset="-122"/>
              </a:rPr>
              <a:t>27</a:t>
            </a:r>
            <a:r>
              <a:rPr lang="zh-CN" altLang="en-US" sz="1500" b="1" kern="0" dirty="0">
                <a:latin typeface="微软雅黑" panose="020B0503020204020204" charset="-122"/>
                <a:ea typeface="微软雅黑" panose="020B0503020204020204" charset="-122"/>
              </a:rPr>
              <a:t>届</a:t>
            </a:r>
            <a:endParaRPr lang="zh-CN" altLang="zh-CN" sz="1500" b="1" kern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5101486" y="3828519"/>
            <a:ext cx="757226" cy="300083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500" b="1" kern="0" dirty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sz="1500" b="1" kern="0" dirty="0">
                <a:latin typeface="微软雅黑" panose="020B0503020204020204" charset="-122"/>
                <a:ea typeface="微软雅黑" panose="020B0503020204020204" charset="-122"/>
              </a:rPr>
              <a:t>28</a:t>
            </a:r>
            <a:r>
              <a:rPr lang="zh-CN" altLang="en-US" sz="1500" b="1" kern="0" dirty="0">
                <a:latin typeface="微软雅黑" panose="020B0503020204020204" charset="-122"/>
                <a:ea typeface="微软雅黑" panose="020B0503020204020204" charset="-122"/>
              </a:rPr>
              <a:t>届</a:t>
            </a:r>
            <a:endParaRPr lang="zh-CN" altLang="zh-CN" sz="1500" b="1" kern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5902027" y="3836314"/>
            <a:ext cx="757226" cy="300083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500" b="1" kern="0" dirty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sz="1500" b="1" kern="0" dirty="0">
                <a:latin typeface="微软雅黑" panose="020B0503020204020204" charset="-122"/>
                <a:ea typeface="微软雅黑" panose="020B0503020204020204" charset="-122"/>
              </a:rPr>
              <a:t>29</a:t>
            </a:r>
            <a:r>
              <a:rPr lang="zh-CN" altLang="en-US" sz="1500" b="1" kern="0" dirty="0">
                <a:latin typeface="微软雅黑" panose="020B0503020204020204" charset="-122"/>
                <a:ea typeface="微软雅黑" panose="020B0503020204020204" charset="-122"/>
              </a:rPr>
              <a:t>届</a:t>
            </a:r>
            <a:endParaRPr lang="zh-CN" altLang="zh-CN" sz="1500" b="1" kern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6780425" y="3828519"/>
            <a:ext cx="757226" cy="300083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500" b="1" kern="0" dirty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sz="1500" b="1" kern="0" dirty="0">
                <a:latin typeface="微软雅黑" panose="020B0503020204020204" charset="-122"/>
                <a:ea typeface="微软雅黑" panose="020B0503020204020204" charset="-122"/>
              </a:rPr>
              <a:t>30</a:t>
            </a:r>
            <a:r>
              <a:rPr lang="zh-CN" altLang="en-US" sz="1500" b="1" kern="0" dirty="0">
                <a:latin typeface="微软雅黑" panose="020B0503020204020204" charset="-122"/>
                <a:ea typeface="微软雅黑" panose="020B0503020204020204" charset="-122"/>
              </a:rPr>
              <a:t>届</a:t>
            </a:r>
            <a:endParaRPr lang="zh-CN" altLang="zh-CN" sz="1500" b="1" kern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-18883" y="2631852"/>
            <a:ext cx="1600327" cy="171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  <p:bldP spid="8" grpId="0" animBg="1" autoUpdateAnimBg="0"/>
      <p:bldP spid="9" grpId="0" animBg="1" autoUpdateAnimBg="0"/>
      <p:bldP spid="10" grpId="0" animBg="1" autoUpdateAnimBg="0"/>
      <p:bldP spid="11" grpId="0" animBg="1" autoUpdateAnimBg="0"/>
      <p:bldP spid="12" grpId="0" animBg="1" autoUpdateAnimBg="0"/>
      <p:bldP spid="13" grpId="0" animBg="1" autoUpdateAnimBg="0"/>
      <p:bldP spid="14" grpId="0" animBg="1" autoUpdateAnimBg="0"/>
      <p:bldP spid="15" grpId="0" animBg="1" autoUpdateAnimBg="0"/>
      <p:bldP spid="16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</a:p>
        </p:txBody>
      </p:sp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3082340" y="657181"/>
            <a:ext cx="2420541" cy="3163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2610853" y="4050876"/>
            <a:ext cx="3352800" cy="70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>
            <a:lvl1pPr algn="just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"/>
              <a:defRPr sz="2400">
                <a:solidFill>
                  <a:schemeClr val="accent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1pPr>
            <a:lvl2pPr marL="742950" indent="-285750" algn="just">
              <a:lnSpc>
                <a:spcPct val="120000"/>
              </a:lnSpc>
              <a:spcAft>
                <a:spcPts val="600"/>
              </a:spcAft>
              <a:buClr>
                <a:srgbClr val="A6A1E0"/>
              </a:buClr>
              <a:buFont typeface="幼圆" panose="02010509060101010101" pitchFamily="49" charset="-122"/>
              <a:buChar char=" "/>
              <a:defRPr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 algn="l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zh-CN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扇形统计图能清楚地表示出</a:t>
            </a:r>
          </a:p>
          <a:p>
            <a:pPr algn="l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zh-CN" sz="21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各部分在总体中所占的比例</a:t>
            </a:r>
          </a:p>
        </p:txBody>
      </p:sp>
      <p:sp>
        <p:nvSpPr>
          <p:cNvPr id="59" name="Text Box 4"/>
          <p:cNvSpPr txBox="1">
            <a:spLocks noChangeArrowheads="1"/>
          </p:cNvSpPr>
          <p:nvPr/>
        </p:nvSpPr>
        <p:spPr bwMode="auto">
          <a:xfrm>
            <a:off x="2116557" y="885782"/>
            <a:ext cx="4509889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>
            <a:lvl1pPr algn="just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"/>
              <a:defRPr sz="2400">
                <a:solidFill>
                  <a:schemeClr val="accent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1pPr>
            <a:lvl2pPr marL="742950" indent="-285750" algn="just">
              <a:lnSpc>
                <a:spcPct val="120000"/>
              </a:lnSpc>
              <a:spcAft>
                <a:spcPts val="600"/>
              </a:spcAft>
              <a:buClr>
                <a:srgbClr val="A6A1E0"/>
              </a:buClr>
              <a:buFont typeface="幼圆" panose="02010509060101010101" pitchFamily="49" charset="-122"/>
              <a:buChar char=" "/>
              <a:defRPr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 algn="l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21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sz="21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29</a:t>
            </a:r>
            <a:r>
              <a:rPr lang="zh-CN" altLang="en-US" sz="21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届奥运会我国获奖牌的分布情况</a:t>
            </a:r>
            <a:endParaRPr lang="zh-CN" altLang="zh-CN" sz="21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806434" y="2105808"/>
            <a:ext cx="1275907" cy="171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utoUpdateAnimBg="0"/>
      <p:bldP spid="5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26687" y="216634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2078143" y="656171"/>
            <a:ext cx="4448175" cy="3577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925522" y="4242632"/>
            <a:ext cx="5009587" cy="389334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zh-CN" sz="2100" b="1" kern="0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折线统计图能清楚地反映事物的</a:t>
            </a:r>
            <a:r>
              <a:rPr lang="zh-CN" altLang="zh-CN" sz="2100" b="1" kern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变化情况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014318" y="1040616"/>
            <a:ext cx="1081427" cy="389334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100" b="1" kern="0" dirty="0">
                <a:latin typeface="微软雅黑" panose="020B0503020204020204" charset="-122"/>
                <a:ea typeface="微软雅黑" panose="020B0503020204020204" charset="-122"/>
              </a:rPr>
              <a:t>金牌</a:t>
            </a:r>
            <a:r>
              <a:rPr lang="en-US" altLang="zh-CN" sz="2100" b="1" kern="0" dirty="0"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2100" b="1" kern="0" dirty="0">
                <a:latin typeface="微软雅黑" panose="020B0503020204020204" charset="-122"/>
                <a:ea typeface="微软雅黑" panose="020B0503020204020204" charset="-122"/>
              </a:rPr>
              <a:t>枚</a:t>
            </a:r>
            <a:endParaRPr lang="zh-CN" altLang="zh-CN" sz="2100" b="1" kern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925523" y="630310"/>
            <a:ext cx="5009587" cy="39241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100" b="1" kern="0" dirty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sz="2100" b="1" kern="0" dirty="0">
                <a:latin typeface="微软雅黑" panose="020B0503020204020204" charset="-122"/>
                <a:ea typeface="微软雅黑" panose="020B0503020204020204" charset="-122"/>
              </a:rPr>
              <a:t>24~30</a:t>
            </a:r>
            <a:r>
              <a:rPr lang="zh-CN" altLang="en-US" sz="2100" b="1" kern="0" dirty="0">
                <a:latin typeface="微软雅黑" panose="020B0503020204020204" charset="-122"/>
                <a:ea typeface="微软雅黑" panose="020B0503020204020204" charset="-122"/>
              </a:rPr>
              <a:t>届奥运会我国获金牌的变化情况</a:t>
            </a:r>
            <a:endParaRPr lang="zh-CN" altLang="zh-CN" sz="2100" b="1" kern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447858" y="3974168"/>
            <a:ext cx="757226" cy="28469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 dirty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b="1" kern="0" dirty="0">
                <a:latin typeface="微软雅黑" panose="020B0503020204020204" charset="-122"/>
                <a:ea typeface="微软雅黑" panose="020B0503020204020204" charset="-122"/>
              </a:rPr>
              <a:t>24</a:t>
            </a:r>
            <a:r>
              <a:rPr lang="zh-CN" altLang="en-US" b="1" kern="0" dirty="0">
                <a:latin typeface="微软雅黑" panose="020B0503020204020204" charset="-122"/>
                <a:ea typeface="微软雅黑" panose="020B0503020204020204" charset="-122"/>
              </a:rPr>
              <a:t>届</a:t>
            </a:r>
            <a:endParaRPr lang="zh-CN" altLang="zh-CN" b="1" kern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063007" y="3974168"/>
            <a:ext cx="757226" cy="28469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 dirty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b="1" kern="0" dirty="0">
                <a:latin typeface="微软雅黑" panose="020B0503020204020204" charset="-122"/>
                <a:ea typeface="微软雅黑" panose="020B0503020204020204" charset="-122"/>
              </a:rPr>
              <a:t>25</a:t>
            </a:r>
            <a:r>
              <a:rPr lang="zh-CN" altLang="en-US" b="1" kern="0" dirty="0">
                <a:latin typeface="微软雅黑" panose="020B0503020204020204" charset="-122"/>
                <a:ea typeface="微软雅黑" panose="020B0503020204020204" charset="-122"/>
              </a:rPr>
              <a:t>届</a:t>
            </a:r>
            <a:endParaRPr lang="zh-CN" altLang="zh-CN" b="1" kern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646016" y="3972782"/>
            <a:ext cx="757226" cy="28469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 dirty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b="1" kern="0" dirty="0">
                <a:latin typeface="微软雅黑" panose="020B0503020204020204" charset="-122"/>
                <a:ea typeface="微软雅黑" panose="020B0503020204020204" charset="-122"/>
              </a:rPr>
              <a:t>26</a:t>
            </a:r>
            <a:r>
              <a:rPr lang="zh-CN" altLang="en-US" b="1" kern="0" dirty="0">
                <a:latin typeface="微软雅黑" panose="020B0503020204020204" charset="-122"/>
                <a:ea typeface="微软雅黑" panose="020B0503020204020204" charset="-122"/>
              </a:rPr>
              <a:t>届</a:t>
            </a:r>
            <a:endParaRPr lang="zh-CN" altLang="zh-CN" b="1" kern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4229025" y="3963395"/>
            <a:ext cx="757226" cy="28469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 dirty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b="1" kern="0" dirty="0">
                <a:latin typeface="微软雅黑" panose="020B0503020204020204" charset="-122"/>
                <a:ea typeface="微软雅黑" panose="020B0503020204020204" charset="-122"/>
              </a:rPr>
              <a:t>27</a:t>
            </a:r>
            <a:r>
              <a:rPr lang="zh-CN" altLang="en-US" b="1" kern="0" dirty="0">
                <a:latin typeface="微软雅黑" panose="020B0503020204020204" charset="-122"/>
                <a:ea typeface="微软雅黑" panose="020B0503020204020204" charset="-122"/>
              </a:rPr>
              <a:t>届</a:t>
            </a:r>
            <a:endParaRPr lang="zh-CN" altLang="zh-CN" b="1" kern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812034" y="3956276"/>
            <a:ext cx="757226" cy="28469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 dirty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b="1" kern="0" dirty="0">
                <a:latin typeface="微软雅黑" panose="020B0503020204020204" charset="-122"/>
                <a:ea typeface="微软雅黑" panose="020B0503020204020204" charset="-122"/>
              </a:rPr>
              <a:t>28</a:t>
            </a:r>
            <a:r>
              <a:rPr lang="zh-CN" altLang="en-US" b="1" kern="0" dirty="0">
                <a:latin typeface="微软雅黑" panose="020B0503020204020204" charset="-122"/>
                <a:ea typeface="微软雅黑" panose="020B0503020204020204" charset="-122"/>
              </a:rPr>
              <a:t>届</a:t>
            </a:r>
            <a:endParaRPr lang="zh-CN" altLang="zh-CN" b="1" kern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5406260" y="3941854"/>
            <a:ext cx="757226" cy="28469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 dirty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b="1" kern="0" dirty="0">
                <a:latin typeface="微软雅黑" panose="020B0503020204020204" charset="-122"/>
                <a:ea typeface="微软雅黑" panose="020B0503020204020204" charset="-122"/>
              </a:rPr>
              <a:t>29</a:t>
            </a:r>
            <a:r>
              <a:rPr lang="zh-CN" altLang="en-US" b="1" kern="0" dirty="0">
                <a:latin typeface="微软雅黑" panose="020B0503020204020204" charset="-122"/>
                <a:ea typeface="微软雅黑" panose="020B0503020204020204" charset="-122"/>
              </a:rPr>
              <a:t>届</a:t>
            </a:r>
            <a:endParaRPr lang="zh-CN" altLang="zh-CN" b="1" kern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5978051" y="3934700"/>
            <a:ext cx="757226" cy="28469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 dirty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b="1" kern="0" dirty="0">
                <a:latin typeface="微软雅黑" panose="020B0503020204020204" charset="-122"/>
                <a:ea typeface="微软雅黑" panose="020B0503020204020204" charset="-122"/>
              </a:rPr>
              <a:t>30</a:t>
            </a:r>
            <a:r>
              <a:rPr lang="zh-CN" altLang="en-US" b="1" kern="0" dirty="0">
                <a:latin typeface="微软雅黑" panose="020B0503020204020204" charset="-122"/>
                <a:ea typeface="微软雅黑" panose="020B0503020204020204" charset="-122"/>
              </a:rPr>
              <a:t>届</a:t>
            </a:r>
            <a:endParaRPr lang="zh-CN" altLang="zh-CN" b="1" kern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26687" y="2178057"/>
            <a:ext cx="1200459" cy="1657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7" grpId="0" animBg="1" autoUpdateAnimBg="0"/>
      <p:bldP spid="8" grpId="0" animBg="1" autoUpdateAnimBg="0"/>
      <p:bldP spid="9" grpId="0"/>
      <p:bldP spid="10" grpId="0"/>
      <p:bldP spid="11" grpId="0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926686" y="216633"/>
            <a:ext cx="1369607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练习巩固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443" y="2106374"/>
            <a:ext cx="2047315" cy="2729753"/>
          </a:xfrm>
          <a:prstGeom prst="rect">
            <a:avLst/>
          </a:prstGeom>
        </p:spPr>
      </p:pic>
      <p:pic>
        <p:nvPicPr>
          <p:cNvPr id="49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47499" y="767727"/>
            <a:ext cx="563990" cy="315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1637098" y="701716"/>
            <a:ext cx="5899547" cy="1361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1.</a:t>
            </a:r>
            <a:r>
              <a:rPr lang="zh-CN" altLang="en-US" sz="21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为了提高长跑成绩，小彬坚持锻炼并于每周日记录下</a:t>
            </a:r>
            <a:r>
              <a:rPr lang="en-US" altLang="zh-CN" sz="21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1500</a:t>
            </a:r>
            <a:r>
              <a:rPr lang="zh-CN" altLang="en-US" sz="21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米的成绩：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</a:t>
            </a:r>
            <a:endParaRPr lang="en-US" altLang="zh-CN" sz="21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   </a:t>
            </a:r>
            <a:r>
              <a:rPr lang="zh-CN" altLang="en-US" sz="2100" b="1" dirty="0">
                <a:solidFill>
                  <a:srgbClr val="00B0F0"/>
                </a:solidFill>
                <a:latin typeface="微软雅黑" panose="020B0503020204020204" charset="-122"/>
                <a:ea typeface="微软雅黑" panose="020B0503020204020204" charset="-122"/>
              </a:rPr>
              <a:t>小彬</a:t>
            </a:r>
            <a:r>
              <a:rPr lang="en-US" altLang="zh-CN" sz="2100" b="1" dirty="0">
                <a:solidFill>
                  <a:srgbClr val="00B0F0"/>
                </a:solidFill>
                <a:latin typeface="微软雅黑" panose="020B0503020204020204" charset="-122"/>
                <a:ea typeface="微软雅黑" panose="020B0503020204020204" charset="-122"/>
              </a:rPr>
              <a:t>1500</a:t>
            </a:r>
            <a:r>
              <a:rPr lang="zh-CN" altLang="en-US" sz="2100" b="1" dirty="0">
                <a:solidFill>
                  <a:srgbClr val="00B0F0"/>
                </a:solidFill>
                <a:latin typeface="微软雅黑" panose="020B0503020204020204" charset="-122"/>
                <a:ea typeface="微软雅黑" panose="020B0503020204020204" charset="-122"/>
              </a:rPr>
              <a:t>成绩变化统计表</a:t>
            </a:r>
          </a:p>
        </p:txBody>
      </p:sp>
      <p:graphicFrame>
        <p:nvGraphicFramePr>
          <p:cNvPr id="41" name="Group 3"/>
          <p:cNvGraphicFramePr>
            <a:graphicFrameLocks noGrp="1"/>
          </p:cNvGraphicFramePr>
          <p:nvPr/>
        </p:nvGraphicFramePr>
        <p:xfrm>
          <a:off x="1927283" y="2106374"/>
          <a:ext cx="6222207" cy="1101805"/>
        </p:xfrm>
        <a:graphic>
          <a:graphicData uri="http://schemas.openxmlformats.org/drawingml/2006/table">
            <a:tbl>
              <a:tblPr/>
              <a:tblGrid>
                <a:gridCol w="2021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17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15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8620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</a:t>
                      </a:r>
                      <a:r>
                        <a:rPr kumimoji="0" lang="zh-CN" alt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锻炼的星期</a:t>
                      </a:r>
                      <a:endParaRPr kumimoji="0" lang="zh-CN" alt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185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小彬的成绩</a:t>
                      </a: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(</a:t>
                      </a:r>
                      <a:r>
                        <a:rPr kumimoji="0" lang="zh-CN" alt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分）</a:t>
                      </a:r>
                      <a:endParaRPr kumimoji="0" lang="zh-CN" alt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7.5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7.5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7.5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6.8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6.6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6.3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2" name="Text Box 36"/>
          <p:cNvSpPr txBox="1">
            <a:spLocks noChangeArrowheads="1"/>
          </p:cNvSpPr>
          <p:nvPr/>
        </p:nvSpPr>
        <p:spPr bwMode="auto">
          <a:xfrm>
            <a:off x="2026104" y="3471250"/>
            <a:ext cx="6190060" cy="1230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如果要清楚地看出小彬成绩的变化情况，你选择统计图还是统计表？如果要方便、准确地获得他锻炼</a:t>
            </a:r>
            <a:r>
              <a:rPr lang="en-US" sz="2000" b="1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7</a:t>
            </a:r>
            <a:r>
              <a:rPr lang="zh-CN" altLang="en-US" sz="2000" b="1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星期后的跑步成绩，你会如何选择</a:t>
            </a:r>
            <a:r>
              <a:rPr lang="en-US" sz="2000" b="1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?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926686" y="216633"/>
            <a:ext cx="1369607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rgbClr val="70AD47">
                    <a:lumMod val="5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练习巩固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443" y="2106374"/>
            <a:ext cx="2047315" cy="2729753"/>
          </a:xfrm>
          <a:prstGeom prst="rect">
            <a:avLst/>
          </a:prstGeom>
        </p:spPr>
      </p:pic>
      <p:pic>
        <p:nvPicPr>
          <p:cNvPr id="49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72252" y="655194"/>
            <a:ext cx="563990" cy="315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" name="Rectangle 3"/>
          <p:cNvSpPr>
            <a:spLocks noChangeArrowheads="1"/>
          </p:cNvSpPr>
          <p:nvPr/>
        </p:nvSpPr>
        <p:spPr bwMode="auto">
          <a:xfrm>
            <a:off x="1901190" y="706091"/>
            <a:ext cx="5316356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b="1" dirty="0" smtClean="0">
                <a:solidFill>
                  <a:srgbClr val="00B0F0"/>
                </a:solidFill>
                <a:latin typeface="微软雅黑" panose="020B0503020204020204" charset="-122"/>
                <a:ea typeface="微软雅黑" panose="020B0503020204020204" charset="-122"/>
              </a:rPr>
              <a:t>小彬</a:t>
            </a:r>
            <a:r>
              <a:rPr lang="en-US" b="1" dirty="0" smtClean="0">
                <a:solidFill>
                  <a:srgbClr val="00B0F0"/>
                </a:solidFill>
                <a:latin typeface="微软雅黑" panose="020B0503020204020204" charset="-122"/>
                <a:ea typeface="微软雅黑" panose="020B0503020204020204" charset="-122"/>
              </a:rPr>
              <a:t>1500</a:t>
            </a:r>
            <a:r>
              <a:rPr lang="zh-CN" altLang="en-US" b="1" dirty="0" smtClean="0">
                <a:solidFill>
                  <a:srgbClr val="00B0F0"/>
                </a:solidFill>
                <a:latin typeface="微软雅黑" panose="020B0503020204020204" charset="-122"/>
                <a:ea typeface="微软雅黑" panose="020B0503020204020204" charset="-122"/>
              </a:rPr>
              <a:t>成绩变化折线统计图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2122171" y="1182529"/>
            <a:ext cx="4077176" cy="2428399"/>
          </a:xfrm>
          <a:prstGeom prst="rect">
            <a:avLst/>
          </a:prstGeom>
          <a:ln>
            <a:noFill/>
          </a:ln>
        </p:spPr>
      </p:pic>
      <p:sp>
        <p:nvSpPr>
          <p:cNvPr id="4" name="椭圆 3"/>
          <p:cNvSpPr/>
          <p:nvPr/>
        </p:nvSpPr>
        <p:spPr>
          <a:xfrm>
            <a:off x="2761298" y="1833086"/>
            <a:ext cx="67151" cy="60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3113723" y="1835467"/>
            <a:ext cx="67151" cy="60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3476626" y="1833086"/>
            <a:ext cx="67151" cy="60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3806667" y="2127885"/>
            <a:ext cx="67151" cy="60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4203859" y="2273141"/>
            <a:ext cx="67151" cy="60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4538187" y="2387917"/>
            <a:ext cx="67151" cy="60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4891088" y="2586513"/>
            <a:ext cx="67151" cy="60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1734979" y="3922872"/>
            <a:ext cx="6513643" cy="346249"/>
          </a:xfrm>
          <a:prstGeom prst="rect">
            <a:avLst/>
          </a:prstGeom>
          <a:noFill/>
        </p:spPr>
        <p:txBody>
          <a:bodyPr wrap="none" lIns="68580" tIns="34290" rIns="68580" bIns="34290" rtlCol="0" anchor="t">
            <a:spAutoFit/>
          </a:bodyPr>
          <a:lstStyle/>
          <a:p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要方便、准确地获得他锻炼</a:t>
            </a:r>
            <a:r>
              <a:rPr lang="en-US" sz="1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7</a:t>
            </a: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星期后的跑步成绩，选择统计表。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831</Words>
  <Application>Microsoft Office PowerPoint</Application>
  <PresentationFormat>全屏显示(16:9)</PresentationFormat>
  <Paragraphs>211</Paragraphs>
  <Slides>17</Slides>
  <Notes>6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31" baseType="lpstr">
      <vt:lpstr>Adidas Unity</vt:lpstr>
      <vt:lpstr>等线</vt:lpstr>
      <vt:lpstr>黑体</vt:lpstr>
      <vt:lpstr>宋体</vt:lpstr>
      <vt:lpstr>微软雅黑</vt:lpstr>
      <vt:lpstr>Arial</vt:lpstr>
      <vt:lpstr>Calibri</vt:lpstr>
      <vt:lpstr>Calibri Light</vt:lpstr>
      <vt:lpstr>Tahoma</vt:lpstr>
      <vt:lpstr>Times New Roman</vt:lpstr>
      <vt:lpstr>Wingdings</vt:lpstr>
      <vt:lpstr>WWW.2PPT.COM
</vt:lpstr>
      <vt:lpstr>图表</vt:lpstr>
      <vt:lpstr>Chart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2016-02-25T11:28:00Z</dcterms:created>
  <dcterms:modified xsi:type="dcterms:W3CDTF">2023-01-16T13:46:24Z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A752A2F931DB41648F124DFCB5F6ECD2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