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8" r:id="rId2"/>
    <p:sldId id="302" r:id="rId3"/>
    <p:sldId id="300" r:id="rId4"/>
    <p:sldId id="301" r:id="rId5"/>
    <p:sldId id="271" r:id="rId6"/>
    <p:sldId id="304" r:id="rId7"/>
    <p:sldId id="277" r:id="rId8"/>
    <p:sldId id="278" r:id="rId9"/>
    <p:sldId id="305" r:id="rId10"/>
    <p:sldId id="303" r:id="rId11"/>
    <p:sldId id="306" r:id="rId12"/>
    <p:sldId id="279" r:id="rId13"/>
    <p:sldId id="288" r:id="rId14"/>
    <p:sldId id="307" r:id="rId15"/>
    <p:sldId id="286" r:id="rId16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7DB"/>
    <a:srgbClr val="4216CE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8543" autoAdjust="0"/>
  </p:normalViewPr>
  <p:slideViewPr>
    <p:cSldViewPr snapToGrid="0">
      <p:cViewPr varScale="1">
        <p:scale>
          <a:sx n="152" d="100"/>
          <a:sy n="152" d="100"/>
        </p:scale>
        <p:origin x="-4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-298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AE32E-2BD0-4714-90AF-6805DD76DE3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ED402-16DD-483D-A62E-CA9A1C4B37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188" y="88107"/>
            <a:ext cx="8075612" cy="540544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188" y="88107"/>
            <a:ext cx="8075612" cy="540544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898295" y="1371831"/>
            <a:ext cx="7714066" cy="1786924"/>
            <a:chOff x="3979" y="1910"/>
            <a:chExt cx="11969" cy="3466"/>
          </a:xfrm>
        </p:grpSpPr>
        <p:sp>
          <p:nvSpPr>
            <p:cNvPr id="3" name="Rectangle 5"/>
            <p:cNvSpPr/>
            <p:nvPr/>
          </p:nvSpPr>
          <p:spPr>
            <a:xfrm>
              <a:off x="3979" y="4122"/>
              <a:ext cx="11852" cy="12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36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仿宋" panose="02010609060101010101" charset="-122"/>
                </a:rPr>
                <a:t>Task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910"/>
              <a:ext cx="11718" cy="1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000" b="1" dirty="0">
                  <a:ea typeface="微软雅黑" panose="020B0503020204020204" pitchFamily="34" charset="-122"/>
                </a:rPr>
                <a:t>Unit 2  </a:t>
              </a:r>
              <a:r>
                <a:rPr lang="en-US" altLang="zh-CN" sz="5000" b="1" dirty="0" err="1" smtClean="0">
                  <a:ea typeface="微软雅黑" panose="020B0503020204020204" pitchFamily="34" charset="-122"/>
                </a:rPr>
                <a:t>Colours</a:t>
              </a:r>
              <a:endParaRPr lang="zh-CN" altLang="en-US" sz="5000" b="1" dirty="0">
                <a:ea typeface="微软雅黑" panose="020B0503020204020204" pitchFamily="34" charset="-122"/>
              </a:endParaRPr>
            </a:p>
          </p:txBody>
        </p:sp>
      </p:grpSp>
      <p:pic>
        <p:nvPicPr>
          <p:cNvPr id="8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60066" y="1371694"/>
            <a:ext cx="284559" cy="84534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417084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82767" y="1006482"/>
            <a:ext cx="8247874" cy="32547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(2)a bit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little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分别与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连用时</a:t>
            </a:r>
            <a:r>
              <a:rPr lang="zh-CN" altLang="en-US" sz="2300" b="1" dirty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，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含义不同</a:t>
            </a:r>
            <a:r>
              <a:rPr lang="zh-CN" altLang="en-US" sz="2300" b="1" dirty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。</a:t>
            </a:r>
            <a:endParaRPr lang="zh-CN" altLang="en-US" sz="2300" b="1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2000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 a bit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</a:t>
            </a:r>
            <a:r>
              <a:rPr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毫不</a:t>
            </a:r>
            <a:r>
              <a:rPr lang="zh-CN" altLang="en-US" sz="2300" b="1" dirty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，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一点儿也不</a:t>
            </a:r>
            <a:r>
              <a:rPr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300" b="1" dirty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，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相当于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 at all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3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000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 a little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</a:t>
            </a:r>
            <a:r>
              <a:rPr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非常</a:t>
            </a:r>
            <a:r>
              <a:rPr lang="zh-CN" altLang="en-US" sz="2300" b="1" dirty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，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相当</a:t>
            </a:r>
            <a:r>
              <a:rPr lang="zh-CN" altLang="en-US" sz="2300" b="1" dirty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，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极其</a:t>
            </a:r>
            <a:r>
              <a:rPr lang="zh-CN" altLang="en-US" sz="23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300" b="1" dirty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，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相当于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very much</a:t>
            </a:r>
          </a:p>
          <a:p>
            <a:pPr indent="2000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quite</a:t>
            </a:r>
            <a:r>
              <a:rPr lang="zh-CN" altLang="en-US" sz="2300" b="1" dirty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。</a:t>
            </a:r>
            <a:endParaRPr lang="zh-CN" altLang="en-US" sz="2300" b="1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2000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I'm not a bit tired.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我一点儿也不累</a:t>
            </a:r>
            <a:r>
              <a:rPr lang="zh-CN" altLang="en-US" sz="2300" b="1" dirty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。</a:t>
            </a:r>
            <a:endParaRPr lang="zh-CN" altLang="en-US" sz="2300" b="1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2000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I'm not a little tired. 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我很累</a:t>
            </a:r>
            <a:r>
              <a:rPr lang="zh-CN" altLang="en-US" sz="2300" b="1" dirty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。</a:t>
            </a:r>
            <a:endParaRPr lang="zh-CN" altLang="en-US" sz="2300" b="1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82767" y="848922"/>
            <a:ext cx="7616843" cy="21929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(3)a little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可以直接作定语修饰名词</a:t>
            </a:r>
            <a:r>
              <a:rPr lang="zh-CN" altLang="en-US" sz="2300" b="1" dirty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，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而</a:t>
            </a: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bit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则要在后面加</a:t>
            </a:r>
            <a:endParaRPr lang="en-US" altLang="zh-CN" sz="23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000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才能作定语</a:t>
            </a:r>
            <a:r>
              <a:rPr lang="zh-CN" altLang="en-US" sz="2300" b="1" dirty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，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两者都只能修饰不可数名词</a:t>
            </a:r>
            <a:r>
              <a:rPr lang="zh-CN" altLang="en-US" sz="2300" b="1" dirty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。</a:t>
            </a: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300" b="1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2000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need a bit of/a little water to take the medicine.</a:t>
            </a:r>
            <a:endParaRPr lang="en-US" altLang="zh-CN" sz="2300" b="1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2000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3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我需要一点儿水来吃药</a:t>
            </a:r>
            <a:r>
              <a:rPr lang="zh-CN" altLang="en-US" sz="2300" b="1" dirty="0"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。</a:t>
            </a:r>
            <a:endParaRPr lang="zh-CN" altLang="en-US" sz="2300" b="1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138811" y="2551147"/>
            <a:ext cx="7808119" cy="219290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(2)—It's ________ cold today.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—Yes. You'd better have ________ hot tea.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 little; a bit                           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 bit of; a little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 bit of; a bit                         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 bit; a bit of</a:t>
            </a:r>
            <a:endParaRPr lang="zh-CN" altLang="en-US" sz="23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77988" y="832318"/>
            <a:ext cx="7437029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/>
              <a:t>2</a:t>
            </a:r>
            <a:r>
              <a:rPr lang="zh-CN" altLang="en-US" sz="2300" b="1" dirty="0"/>
              <a:t>．</a:t>
            </a:r>
            <a:r>
              <a:rPr lang="en-US" sz="2300" b="1" dirty="0"/>
              <a:t>(1)There is only ______ water in the glass.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en-US" sz="2300" b="1" dirty="0"/>
              <a:t>       A</a:t>
            </a:r>
            <a:r>
              <a:rPr lang="zh-CN" altLang="en-US" sz="2300" b="1" dirty="0"/>
              <a:t>．</a:t>
            </a:r>
            <a:r>
              <a:rPr lang="en-US" sz="2300" b="1" dirty="0"/>
              <a:t>a bit                                        B</a:t>
            </a:r>
            <a:r>
              <a:rPr lang="zh-CN" altLang="en-US" sz="2300" b="1" dirty="0"/>
              <a:t>．</a:t>
            </a:r>
            <a:r>
              <a:rPr lang="en-US" sz="2300" b="1" dirty="0"/>
              <a:t>a little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en-US" sz="2300" b="1" dirty="0"/>
              <a:t>       C</a:t>
            </a:r>
            <a:r>
              <a:rPr lang="zh-CN" altLang="en-US" sz="2300" b="1" dirty="0"/>
              <a:t>．</a:t>
            </a:r>
            <a:r>
              <a:rPr lang="en-US" sz="2300" b="1" dirty="0"/>
              <a:t>bit                                           D</a:t>
            </a:r>
            <a:r>
              <a:rPr lang="zh-CN" altLang="en-US" sz="2300" b="1" dirty="0"/>
              <a:t>．</a:t>
            </a:r>
            <a:r>
              <a:rPr lang="en-US" sz="2300" b="1" dirty="0"/>
              <a:t>little</a:t>
            </a:r>
            <a:endParaRPr lang="zh-CN" altLang="en-US" sz="2300" b="1" dirty="0"/>
          </a:p>
        </p:txBody>
      </p:sp>
      <p:sp>
        <p:nvSpPr>
          <p:cNvPr id="7" name="矩形 6"/>
          <p:cNvSpPr/>
          <p:nvPr/>
        </p:nvSpPr>
        <p:spPr>
          <a:xfrm>
            <a:off x="3400517" y="953104"/>
            <a:ext cx="310021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B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730125" y="2625465"/>
            <a:ext cx="324448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098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41068" y="1178745"/>
            <a:ext cx="8993448" cy="11310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/>
              <a:t>●Red and white are a good match. 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zh-CN" altLang="en-US" sz="2300" b="1" dirty="0"/>
              <a:t>红色与白色搭配相宜。</a:t>
            </a:r>
          </a:p>
        </p:txBody>
      </p:sp>
      <p:sp>
        <p:nvSpPr>
          <p:cNvPr id="4" name="Rectangle 9"/>
          <p:cNvSpPr/>
          <p:nvPr/>
        </p:nvSpPr>
        <p:spPr>
          <a:xfrm>
            <a:off x="711124" y="748702"/>
            <a:ext cx="1066638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</a:rPr>
              <a:t>句型透视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6098" y="849667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57210" y="2150919"/>
            <a:ext cx="8666018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>
                <a:solidFill>
                  <a:srgbClr val="FFC000"/>
                </a:solidFill>
              </a:rPr>
              <a:t>[</a:t>
            </a:r>
            <a:r>
              <a:rPr lang="zh-CN" altLang="en-US" sz="2300" b="1" dirty="0">
                <a:solidFill>
                  <a:srgbClr val="FFC000"/>
                </a:solidFill>
              </a:rPr>
              <a:t>探究</a:t>
            </a:r>
            <a:r>
              <a:rPr lang="en-US" sz="2300" b="1" dirty="0">
                <a:solidFill>
                  <a:srgbClr val="FFC000"/>
                </a:solidFill>
              </a:rPr>
              <a:t>] </a:t>
            </a:r>
            <a:r>
              <a:rPr lang="en-US" sz="2300" b="1" dirty="0"/>
              <a:t>match</a:t>
            </a:r>
            <a:r>
              <a:rPr lang="zh-CN" altLang="en-US" sz="2300" b="1" dirty="0"/>
              <a:t>的意义及用法：</a:t>
            </a:r>
          </a:p>
          <a:p>
            <a:pPr>
              <a:lnSpc>
                <a:spcPct val="150000"/>
              </a:lnSpc>
            </a:pPr>
            <a:r>
              <a:rPr lang="en-US" sz="2300" b="1" dirty="0"/>
              <a:t>(1)match</a:t>
            </a:r>
            <a:r>
              <a:rPr lang="zh-CN" altLang="en-US" sz="2300" b="1" dirty="0"/>
              <a:t>作名词时，意为</a:t>
            </a:r>
            <a:r>
              <a:rPr lang="en-US" sz="2300" b="1" dirty="0"/>
              <a:t>“</a:t>
            </a:r>
            <a:r>
              <a:rPr lang="zh-CN" altLang="en-US" sz="2300" b="1" dirty="0"/>
              <a:t>比赛，竞赛；搭配，匹配；火柴</a:t>
            </a:r>
            <a:r>
              <a:rPr lang="en-US" sz="2300" b="1" dirty="0"/>
              <a:t>”</a:t>
            </a:r>
            <a:r>
              <a:rPr lang="zh-CN" altLang="en-US" sz="2300" b="1" dirty="0"/>
              <a:t>。</a:t>
            </a:r>
          </a:p>
          <a:p>
            <a:pPr>
              <a:lnSpc>
                <a:spcPct val="150000"/>
              </a:lnSpc>
            </a:pPr>
            <a:r>
              <a:rPr lang="en-US" sz="2300" b="1" dirty="0"/>
              <a:t>Our team has won the football match.</a:t>
            </a:r>
            <a:r>
              <a:rPr lang="zh-CN" altLang="en-US" sz="2300" b="1" dirty="0"/>
              <a:t>我们队赢得了足球赛。</a:t>
            </a:r>
          </a:p>
          <a:p>
            <a:pPr>
              <a:lnSpc>
                <a:spcPct val="150000"/>
              </a:lnSpc>
            </a:pPr>
            <a:r>
              <a:rPr lang="en-US" sz="2300" b="1" dirty="0"/>
              <a:t>The hat and the shoes are a perfect match.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zh-CN" altLang="en-US" sz="2300" b="1" dirty="0"/>
              <a:t>这顶帽子和这双鞋很匹配。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41051" y="1349619"/>
            <a:ext cx="8183395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/>
              <a:t>(2)match</a:t>
            </a:r>
            <a:r>
              <a:rPr lang="zh-CN" altLang="en-US" sz="2300" b="1" dirty="0"/>
              <a:t>作动词时，意为</a:t>
            </a:r>
            <a:r>
              <a:rPr lang="en-US" sz="2300" b="1" dirty="0"/>
              <a:t>“</a:t>
            </a:r>
            <a:r>
              <a:rPr lang="zh-CN" altLang="en-US" sz="2300" b="1" dirty="0"/>
              <a:t>相配，相称；配对</a:t>
            </a:r>
            <a:r>
              <a:rPr lang="en-US" sz="2300" b="1" dirty="0"/>
              <a:t>”</a:t>
            </a:r>
            <a:r>
              <a:rPr lang="zh-CN" altLang="en-US" sz="2300" b="1" dirty="0"/>
              <a:t>。</a:t>
            </a:r>
            <a:r>
              <a:rPr lang="en-US" sz="2300" b="1" dirty="0"/>
              <a:t>match </a:t>
            </a:r>
            <a:r>
              <a:rPr lang="en-US" sz="2300" b="1" dirty="0" err="1"/>
              <a:t>sth</a:t>
            </a:r>
            <a:r>
              <a:rPr lang="en-US" sz="2300" b="1" dirty="0"/>
              <a:t> well</a:t>
            </a:r>
            <a:r>
              <a:rPr lang="zh-CN" altLang="en-US" sz="2300" b="1" dirty="0"/>
              <a:t>意为</a:t>
            </a:r>
            <a:r>
              <a:rPr lang="en-US" sz="2300" b="1" dirty="0"/>
              <a:t>“</a:t>
            </a:r>
            <a:r>
              <a:rPr lang="zh-CN" altLang="en-US" sz="2300" b="1" dirty="0"/>
              <a:t>与某物很匹配</a:t>
            </a:r>
            <a:r>
              <a:rPr lang="en-US" sz="2300" b="1" dirty="0"/>
              <a:t>”</a:t>
            </a:r>
            <a:r>
              <a:rPr lang="zh-CN" altLang="en-US" sz="2300" b="1" dirty="0"/>
              <a:t>，与短语</a:t>
            </a:r>
            <a:r>
              <a:rPr lang="en-US" sz="2300" b="1" dirty="0"/>
              <a:t>go well with </a:t>
            </a:r>
            <a:r>
              <a:rPr lang="en-US" sz="2300" b="1" dirty="0" err="1"/>
              <a:t>sth</a:t>
            </a:r>
            <a:r>
              <a:rPr lang="zh-CN" altLang="en-US" sz="2300" b="1" dirty="0"/>
              <a:t>同义。</a:t>
            </a:r>
          </a:p>
          <a:p>
            <a:pPr>
              <a:lnSpc>
                <a:spcPct val="150000"/>
              </a:lnSpc>
            </a:pPr>
            <a:r>
              <a:rPr lang="en-US" sz="2300" b="1" dirty="0"/>
              <a:t>The curtains don't match the wall.</a:t>
            </a:r>
            <a:r>
              <a:rPr lang="zh-CN" altLang="en-US" sz="2300" b="1" dirty="0"/>
              <a:t>窗帘和墙壁不匹配。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11900" y="1584858"/>
            <a:ext cx="7892339" cy="16619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/>
              <a:t>My characteristics ________ what my star sign says about me.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en-US" sz="2300" b="1" dirty="0"/>
              <a:t>A</a:t>
            </a:r>
            <a:r>
              <a:rPr lang="zh-CN" altLang="en-US" sz="2300" b="1" dirty="0"/>
              <a:t>．</a:t>
            </a:r>
            <a:r>
              <a:rPr lang="en-US" sz="2300" b="1" dirty="0"/>
              <a:t>matches</a:t>
            </a:r>
            <a:r>
              <a:rPr lang="zh-CN" altLang="en-US" sz="2300" b="1" dirty="0"/>
              <a:t>　               </a:t>
            </a:r>
            <a:r>
              <a:rPr lang="en-US" sz="2300" b="1" dirty="0"/>
              <a:t>B</a:t>
            </a:r>
            <a:r>
              <a:rPr lang="zh-CN" altLang="en-US" sz="2300" b="1" dirty="0"/>
              <a:t>．</a:t>
            </a:r>
            <a:r>
              <a:rPr lang="en-US" sz="2300" b="1" dirty="0"/>
              <a:t>match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en-US" sz="2300" b="1" dirty="0"/>
              <a:t>C</a:t>
            </a:r>
            <a:r>
              <a:rPr lang="zh-CN" altLang="en-US" sz="2300" b="1" dirty="0"/>
              <a:t>．</a:t>
            </a:r>
            <a:r>
              <a:rPr lang="en-US" sz="2300" b="1" dirty="0"/>
              <a:t>fit                             D</a:t>
            </a:r>
            <a:r>
              <a:rPr lang="zh-CN" altLang="en-US" sz="2300" b="1" dirty="0"/>
              <a:t>．</a:t>
            </a:r>
            <a:r>
              <a:rPr lang="en-US" sz="2300" b="1" dirty="0"/>
              <a:t>fits</a:t>
            </a:r>
            <a:endParaRPr lang="zh-CN" altLang="en-US" sz="2300" b="1" dirty="0"/>
          </a:p>
        </p:txBody>
      </p:sp>
      <p:sp>
        <p:nvSpPr>
          <p:cNvPr id="4" name="矩形 3"/>
          <p:cNvSpPr/>
          <p:nvPr/>
        </p:nvSpPr>
        <p:spPr>
          <a:xfrm>
            <a:off x="5018891" y="1553051"/>
            <a:ext cx="596958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　</a:t>
            </a: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MingLiU_HKSCS" panose="02020500000000000000" charset="-120"/>
              <a:cs typeface="Times New Roman" panose="02020603050405020304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367516" y="1741674"/>
            <a:ext cx="576120" cy="3770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B</a:t>
            </a:r>
            <a:endParaRPr lang="en-US" altLang="zh-CN" sz="2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924877" y="907489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9852" y="1032162"/>
            <a:ext cx="63341" cy="3105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1126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32831" y="1790122"/>
          <a:ext cx="7096339" cy="2103120"/>
        </p:xfrm>
        <a:graphic>
          <a:graphicData uri="http://schemas.openxmlformats.org/drawingml/2006/table">
            <a:tbl>
              <a:tblPr/>
              <a:tblGrid>
                <a:gridCol w="590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6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7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23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1.</a:t>
                      </a:r>
                      <a:r>
                        <a:rPr lang="zh-CN" sz="23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信任</a:t>
                      </a:r>
                      <a:r>
                        <a:rPr lang="en-US" sz="23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endParaRPr lang="zh-CN" sz="23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2</a:t>
                      </a:r>
                      <a:r>
                        <a:rPr lang="zh-CN" sz="23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．</a:t>
                      </a:r>
                      <a:r>
                        <a:rPr lang="zh-CN" sz="23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相配；般配</a:t>
                      </a:r>
                      <a:r>
                        <a:rPr lang="en-US" sz="23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________</a:t>
                      </a:r>
                      <a:endParaRPr lang="zh-CN" sz="23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3.calm________</a:t>
                      </a:r>
                      <a:endParaRPr lang="zh-CN" sz="23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4</a:t>
                      </a:r>
                      <a:r>
                        <a:rPr lang="zh-CN" sz="23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．</a:t>
                      </a:r>
                      <a:r>
                        <a:rPr lang="en-US" sz="23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warmth n. ________</a:t>
                      </a:r>
                      <a:r>
                        <a:rPr lang="en-US" sz="23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23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adj. ________</a:t>
                      </a:r>
                      <a:endParaRPr lang="zh-CN" sz="23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2440481" y="1891875"/>
            <a:ext cx="61339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trust</a:t>
            </a:r>
            <a:endParaRPr lang="zh-CN" altLang="en-US" sz="1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58788" y="2411666"/>
            <a:ext cx="75405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match</a:t>
            </a:r>
            <a:endParaRPr lang="zh-CN" altLang="en-US" sz="1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63176" y="2938988"/>
            <a:ext cx="12926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平静，镇静</a:t>
            </a:r>
            <a:endParaRPr lang="zh-CN" altLang="en-US" sz="1800" dirty="0"/>
          </a:p>
        </p:txBody>
      </p:sp>
      <p:sp>
        <p:nvSpPr>
          <p:cNvPr id="7" name="矩形 6"/>
          <p:cNvSpPr/>
          <p:nvPr/>
        </p:nvSpPr>
        <p:spPr>
          <a:xfrm>
            <a:off x="2989534" y="3443881"/>
            <a:ext cx="129867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温暖，暖和</a:t>
            </a:r>
            <a:endParaRPr lang="zh-CN" altLang="en-US" sz="1800" dirty="0"/>
          </a:p>
        </p:txBody>
      </p:sp>
      <p:sp>
        <p:nvSpPr>
          <p:cNvPr id="8" name="矩形 7"/>
          <p:cNvSpPr/>
          <p:nvPr/>
        </p:nvSpPr>
        <p:spPr>
          <a:xfrm>
            <a:off x="4975253" y="3423015"/>
            <a:ext cx="9175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indent="2000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warm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58248" y="826168"/>
            <a:ext cx="3174312" cy="588300"/>
            <a:chOff x="5164" y="4732"/>
            <a:chExt cx="7955" cy="1587"/>
          </a:xfrm>
        </p:grpSpPr>
        <p:pic>
          <p:nvPicPr>
            <p:cNvPr id="11" name="图片 10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12" name="文本框 3">
              <a:hlinkClick r:id="rId2" action="ppaction://hlinksldjump"/>
            </p:cNvPr>
            <p:cNvSpPr txBox="1"/>
            <p:nvPr/>
          </p:nvSpPr>
          <p:spPr>
            <a:xfrm>
              <a:off x="5980" y="4920"/>
              <a:ext cx="4512" cy="1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00428" y="1356574"/>
          <a:ext cx="8342395" cy="3154680"/>
        </p:xfrm>
        <a:graphic>
          <a:graphicData uri="http://schemas.openxmlformats.org/drawingml/2006/table">
            <a:tbl>
              <a:tblPr/>
              <a:tblGrid>
                <a:gridCol w="657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4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6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3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短语互译</a:t>
                      </a:r>
                      <a:endParaRPr lang="zh-CN" sz="23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23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一双白色的鞋</a:t>
                      </a:r>
                      <a:r>
                        <a:rPr lang="zh-CN" sz="23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23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</a:t>
                      </a:r>
                      <a:r>
                        <a:rPr lang="en-US" altLang="zh-CN" sz="23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</a:t>
                      </a:r>
                      <a:endParaRPr lang="zh-CN" sz="23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</a:t>
                      </a:r>
                      <a:r>
                        <a:rPr lang="zh-CN" sz="23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．感到虚弱</a:t>
                      </a:r>
                      <a:r>
                        <a:rPr lang="zh-CN" sz="23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23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</a:t>
                      </a:r>
                      <a:endParaRPr lang="zh-CN" sz="23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</a:t>
                      </a:r>
                      <a:r>
                        <a:rPr lang="zh-CN" sz="23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．冷静</a:t>
                      </a:r>
                      <a:r>
                        <a:rPr lang="zh-CN" sz="23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23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</a:t>
                      </a:r>
                      <a:endParaRPr lang="zh-CN" sz="23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4.make oneself look more powerful </a:t>
                      </a:r>
                      <a:r>
                        <a:rPr lang="en-US" sz="23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_____________________</a:t>
                      </a:r>
                      <a:endParaRPr lang="zh-CN" sz="23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5</a:t>
                      </a:r>
                      <a:r>
                        <a:rPr lang="zh-CN" sz="23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3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feel a little bit stressed ____________</a:t>
                      </a:r>
                      <a:endParaRPr lang="zh-CN" sz="23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3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6</a:t>
                      </a:r>
                      <a:r>
                        <a:rPr lang="zh-CN" sz="23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3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 good match </a:t>
                      </a:r>
                      <a:r>
                        <a:rPr lang="en-US" sz="23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139591" y="1446200"/>
            <a:ext cx="214808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a pair of white shoes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40754" y="1977901"/>
            <a:ext cx="105461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feel</a:t>
            </a:r>
            <a:r>
              <a:rPr lang="en-US" altLang="zh-CN" sz="1800" b="1" dirty="0">
                <a:cs typeface="Times New Roman" panose="02020603050405020304" pitchFamily="18" charset="0"/>
              </a:rPr>
              <a:t> </a:t>
            </a:r>
            <a:r>
              <a:rPr lang="en-US" altLang="zh-CN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weak</a:t>
            </a:r>
            <a:endParaRPr lang="zh-CN" altLang="en-US" sz="1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62318" y="2479975"/>
            <a:ext cx="120970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calm</a:t>
            </a:r>
            <a:r>
              <a:rPr lang="en-US" altLang="zh-CN" sz="1800" b="1" dirty="0">
                <a:cs typeface="Times New Roman" panose="02020603050405020304" pitchFamily="18" charset="0"/>
              </a:rPr>
              <a:t> </a:t>
            </a:r>
            <a:r>
              <a:rPr lang="en-US" altLang="zh-CN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down</a:t>
            </a:r>
            <a:endParaRPr lang="zh-CN" altLang="en-US" sz="1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82851" y="2990614"/>
            <a:ext cx="290848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使某人自己看上去更加强大</a:t>
            </a:r>
            <a:endParaRPr lang="zh-CN" altLang="en-US" sz="1800" b="1" dirty="0"/>
          </a:p>
        </p:txBody>
      </p:sp>
      <p:sp>
        <p:nvSpPr>
          <p:cNvPr id="9" name="矩形 8"/>
          <p:cNvSpPr/>
          <p:nvPr/>
        </p:nvSpPr>
        <p:spPr>
          <a:xfrm>
            <a:off x="4226583" y="3518065"/>
            <a:ext cx="175432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感觉有点儿压力</a:t>
            </a:r>
            <a:endParaRPr lang="zh-CN" altLang="en-US" sz="1800" b="1" dirty="0"/>
          </a:p>
        </p:txBody>
      </p:sp>
      <p:sp>
        <p:nvSpPr>
          <p:cNvPr id="10" name="矩形 9"/>
          <p:cNvSpPr/>
          <p:nvPr/>
        </p:nvSpPr>
        <p:spPr>
          <a:xfrm>
            <a:off x="3421377" y="4024653"/>
            <a:ext cx="112434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搭配相宜 </a:t>
            </a:r>
            <a:endParaRPr lang="zh-CN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57726" y="1188208"/>
          <a:ext cx="7214436" cy="3086100"/>
        </p:xfrm>
        <a:graphic>
          <a:graphicData uri="http://schemas.openxmlformats.org/drawingml/2006/table">
            <a:tbl>
              <a:tblPr/>
              <a:tblGrid>
                <a:gridCol w="68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7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6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20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1.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这就是她穿红色衣服的原因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20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______________ she is ______________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．</a:t>
                      </a:r>
                      <a:endParaRPr lang="zh-CN" sz="20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2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．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我认为这位女士肯定感觉有点儿紧张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20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I think the woman </a:t>
                      </a:r>
                      <a:r>
                        <a:rPr lang="en-US" sz="2000" b="1" kern="100" dirty="0" smtClean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____________________________. </a:t>
                      </a:r>
                      <a:endParaRPr lang="zh-CN" sz="20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3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．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红色与白色搭配相宜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20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Red and white are ____________________.</a:t>
                      </a:r>
                      <a:endParaRPr lang="zh-CN" sz="2000" b="1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764389" y="1751963"/>
            <a:ext cx="12938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That is why</a:t>
            </a:r>
            <a:endParaRPr lang="zh-CN" altLang="en-US" sz="1800" dirty="0"/>
          </a:p>
        </p:txBody>
      </p:sp>
      <p:sp>
        <p:nvSpPr>
          <p:cNvPr id="6" name="矩形 5"/>
          <p:cNvSpPr/>
          <p:nvPr/>
        </p:nvSpPr>
        <p:spPr>
          <a:xfrm>
            <a:off x="4341169" y="1775651"/>
            <a:ext cx="137744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wearing red</a:t>
            </a:r>
            <a:endParaRPr lang="zh-CN" altLang="en-US" sz="1800" dirty="0"/>
          </a:p>
        </p:txBody>
      </p:sp>
      <p:sp>
        <p:nvSpPr>
          <p:cNvPr id="8" name="矩形 7"/>
          <p:cNvSpPr/>
          <p:nvPr/>
        </p:nvSpPr>
        <p:spPr>
          <a:xfrm>
            <a:off x="3935143" y="2841101"/>
            <a:ext cx="287064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must feel a little bit stressed</a:t>
            </a:r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3772744" y="3749979"/>
            <a:ext cx="166175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indent="2000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a good match</a:t>
            </a:r>
            <a:endParaRPr lang="en-US" altLang="zh-CN" sz="1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670560"/>
            <a:ext cx="3323273" cy="63388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798671"/>
            <a:ext cx="1754327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lvl="0" algn="l"/>
            <a:r>
              <a:rPr lang="zh-CN" altLang="en-US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/>
          <p:nvPr/>
        </p:nvSpPr>
        <p:spPr>
          <a:xfrm>
            <a:off x="564286" y="1274959"/>
            <a:ext cx="1118336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</a:rPr>
              <a:t>词汇点睛</a:t>
            </a:r>
            <a:r>
              <a:rPr lang="zh-CN" altLang="en-US" sz="1800" b="1" dirty="0">
                <a:solidFill>
                  <a:srgbClr val="FF6600"/>
                </a:solidFill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0512" y="1389283"/>
            <a:ext cx="63341" cy="310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16116" y="1639539"/>
            <a:ext cx="7745681" cy="6001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/>
              <a:t>●1</a:t>
            </a:r>
            <a:r>
              <a:rPr lang="zh-CN" altLang="en-US" sz="2300" b="1" dirty="0"/>
              <a:t>　</a:t>
            </a:r>
            <a:r>
              <a:rPr lang="en-US" sz="2300" b="1" dirty="0"/>
              <a:t>a pair of shoes</a:t>
            </a:r>
            <a:r>
              <a:rPr lang="zh-CN" altLang="en-US" sz="2300" b="1" dirty="0"/>
              <a:t>一双鞋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3838" y="2208679"/>
            <a:ext cx="7523630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>
                <a:solidFill>
                  <a:srgbClr val="FFC000"/>
                </a:solidFill>
              </a:rPr>
              <a:t>[</a:t>
            </a:r>
            <a:r>
              <a:rPr lang="zh-CN" altLang="en-US" sz="2300" b="1" dirty="0">
                <a:solidFill>
                  <a:srgbClr val="FFC000"/>
                </a:solidFill>
              </a:rPr>
              <a:t>观察</a:t>
            </a:r>
            <a:r>
              <a:rPr lang="en-US" sz="2300" b="1" dirty="0">
                <a:solidFill>
                  <a:srgbClr val="FFC000"/>
                </a:solidFill>
              </a:rPr>
              <a:t>] </a:t>
            </a:r>
            <a:r>
              <a:rPr lang="en-US" sz="2300" b="1" dirty="0"/>
              <a:t>My mother bought me two pairs of shoes.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en-US" sz="2300" b="1" dirty="0"/>
              <a:t> </a:t>
            </a:r>
            <a:r>
              <a:rPr lang="zh-CN" altLang="en-US" sz="2300" b="1" dirty="0"/>
              <a:t>我妈妈给我买了两双鞋。</a:t>
            </a:r>
          </a:p>
          <a:p>
            <a:pPr>
              <a:lnSpc>
                <a:spcPct val="150000"/>
              </a:lnSpc>
            </a:pPr>
            <a:r>
              <a:rPr lang="en-US" sz="2300" b="1" dirty="0"/>
              <a:t>A pair of shoes is under the bed.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zh-CN" altLang="en-US" sz="2300" b="1" dirty="0"/>
              <a:t>床底下有一双鞋。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6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68248" y="1249073"/>
            <a:ext cx="7745681" cy="21929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>
                <a:solidFill>
                  <a:srgbClr val="FFC000"/>
                </a:solidFill>
              </a:rPr>
              <a:t>[</a:t>
            </a:r>
            <a:r>
              <a:rPr lang="zh-CN" altLang="en-US" sz="2300" b="1" dirty="0">
                <a:solidFill>
                  <a:srgbClr val="FFC000"/>
                </a:solidFill>
              </a:rPr>
              <a:t>探究</a:t>
            </a:r>
            <a:r>
              <a:rPr lang="en-US" sz="2300" b="1" dirty="0">
                <a:solidFill>
                  <a:srgbClr val="FFC000"/>
                </a:solidFill>
              </a:rPr>
              <a:t>] </a:t>
            </a:r>
            <a:r>
              <a:rPr lang="en-US" sz="2300" b="1" dirty="0"/>
              <a:t>a pair of… </a:t>
            </a:r>
            <a:r>
              <a:rPr lang="zh-CN" altLang="en-US" sz="2300" b="1" dirty="0"/>
              <a:t>意为</a:t>
            </a:r>
            <a:r>
              <a:rPr lang="en-US" sz="2300" b="1" dirty="0"/>
              <a:t>“</a:t>
            </a:r>
            <a:r>
              <a:rPr lang="zh-CN" altLang="en-US" sz="2300" b="1" dirty="0"/>
              <a:t>一双</a:t>
            </a:r>
            <a:r>
              <a:rPr lang="en-US" sz="2300" b="1" dirty="0"/>
              <a:t>/</a:t>
            </a:r>
            <a:r>
              <a:rPr lang="zh-CN" altLang="en-US" sz="2300" b="1" dirty="0"/>
              <a:t>副</a:t>
            </a:r>
            <a:r>
              <a:rPr lang="en-US" sz="2300" b="1" dirty="0"/>
              <a:t>/</a:t>
            </a:r>
            <a:r>
              <a:rPr lang="zh-CN" altLang="en-US" sz="2300" b="1" dirty="0"/>
              <a:t>对</a:t>
            </a:r>
            <a:r>
              <a:rPr lang="en-US" sz="2300" b="1" dirty="0"/>
              <a:t>……”</a:t>
            </a:r>
            <a:r>
              <a:rPr lang="zh-CN" altLang="en-US" sz="2300" b="1" dirty="0"/>
              <a:t>，如：</a:t>
            </a:r>
            <a:r>
              <a:rPr lang="en-US" sz="2300" b="1" dirty="0"/>
              <a:t>a pair of glasses </a:t>
            </a:r>
            <a:r>
              <a:rPr lang="zh-CN" altLang="en-US" sz="2300" b="1" dirty="0"/>
              <a:t>一副眼镜。名词 </a:t>
            </a:r>
            <a:r>
              <a:rPr lang="en-US" sz="2300" b="1" dirty="0"/>
              <a:t>shoes, glasses, clothes, trousers </a:t>
            </a:r>
            <a:r>
              <a:rPr lang="zh-CN" altLang="en-US" sz="2300" b="1" dirty="0"/>
              <a:t>等作主语时，谓语动词必须用</a:t>
            </a:r>
            <a:r>
              <a:rPr lang="en-US" sz="2300" b="1" dirty="0"/>
              <a:t>________</a:t>
            </a:r>
            <a:r>
              <a:rPr lang="zh-CN" altLang="en-US" sz="2300" b="1" dirty="0"/>
              <a:t>形式。但是，如果这些名词被</a:t>
            </a:r>
            <a:r>
              <a:rPr lang="en-US" sz="2300" b="1" dirty="0"/>
              <a:t>a pair of </a:t>
            </a:r>
            <a:r>
              <a:rPr lang="zh-CN" altLang="en-US" sz="2300" b="1" dirty="0"/>
              <a:t>修饰时，谓语动词用</a:t>
            </a:r>
            <a:r>
              <a:rPr lang="en-US" sz="2300" b="1" dirty="0"/>
              <a:t>________</a:t>
            </a:r>
            <a:r>
              <a:rPr lang="zh-CN" altLang="en-US" sz="2300" b="1" dirty="0"/>
              <a:t>形式。</a:t>
            </a:r>
          </a:p>
        </p:txBody>
      </p:sp>
      <p:sp>
        <p:nvSpPr>
          <p:cNvPr id="9" name="矩形 8"/>
          <p:cNvSpPr/>
          <p:nvPr/>
        </p:nvSpPr>
        <p:spPr>
          <a:xfrm>
            <a:off x="4185901" y="2447585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复数</a:t>
            </a:r>
            <a:endParaRPr lang="zh-CN" altLang="en-US" sz="1800" dirty="0"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31587" y="2974143"/>
            <a:ext cx="6001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单数</a:t>
            </a:r>
            <a:endParaRPr lang="zh-CN" altLang="en-US" sz="1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60311" y="1546711"/>
            <a:ext cx="6958585" cy="21929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/>
              <a:t>1</a:t>
            </a:r>
            <a:r>
              <a:rPr lang="zh-CN" altLang="en-US" sz="2300" b="1" dirty="0"/>
              <a:t>．</a:t>
            </a:r>
            <a:r>
              <a:rPr lang="en-US" sz="2300" b="1" dirty="0"/>
              <a:t>2017·</a:t>
            </a:r>
            <a:r>
              <a:rPr lang="zh-CN" altLang="en-US" sz="2300" b="1" dirty="0"/>
              <a:t>丹东   </a:t>
            </a:r>
            <a:r>
              <a:rPr lang="en-US" sz="2300" b="1" dirty="0"/>
              <a:t>Look! There ________ a pair of glasses </a:t>
            </a:r>
          </a:p>
          <a:p>
            <a:pPr>
              <a:lnSpc>
                <a:spcPct val="150000"/>
              </a:lnSpc>
            </a:pPr>
            <a:r>
              <a:rPr lang="en-US" sz="2300" b="1" dirty="0"/>
              <a:t>       and two boxes on the table.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en-US" sz="2300" b="1" dirty="0"/>
              <a:t>       A</a:t>
            </a:r>
            <a:r>
              <a:rPr lang="zh-CN" altLang="en-US" sz="2300" b="1" dirty="0"/>
              <a:t>．</a:t>
            </a:r>
            <a:r>
              <a:rPr lang="en-US" sz="2300" b="1" dirty="0"/>
              <a:t>is</a:t>
            </a:r>
            <a:r>
              <a:rPr lang="zh-CN" altLang="en-US" sz="2300" b="1" dirty="0"/>
              <a:t>　　　　</a:t>
            </a:r>
            <a:r>
              <a:rPr lang="en-US" sz="2300" b="1" dirty="0"/>
              <a:t>B</a:t>
            </a:r>
            <a:r>
              <a:rPr lang="zh-CN" altLang="en-US" sz="2300" b="1" dirty="0"/>
              <a:t>．</a:t>
            </a:r>
            <a:r>
              <a:rPr lang="en-US" sz="2300" b="1" dirty="0"/>
              <a:t>are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en-US" sz="2300" b="1" dirty="0"/>
              <a:t>       C</a:t>
            </a:r>
            <a:r>
              <a:rPr lang="zh-CN" altLang="en-US" sz="2300" b="1" dirty="0"/>
              <a:t>．</a:t>
            </a:r>
            <a:r>
              <a:rPr lang="en-US" sz="2300" b="1" dirty="0"/>
              <a:t>was            D</a:t>
            </a:r>
            <a:r>
              <a:rPr lang="zh-CN" altLang="en-US" sz="2300" b="1" dirty="0"/>
              <a:t>．</a:t>
            </a:r>
            <a:r>
              <a:rPr lang="en-US" sz="2300" b="1" dirty="0"/>
              <a:t>were</a:t>
            </a:r>
            <a:endParaRPr lang="zh-CN" altLang="en-US" sz="2300" b="1" dirty="0"/>
          </a:p>
        </p:txBody>
      </p:sp>
      <p:sp>
        <p:nvSpPr>
          <p:cNvPr id="5" name="矩形 4"/>
          <p:cNvSpPr/>
          <p:nvPr/>
        </p:nvSpPr>
        <p:spPr>
          <a:xfrm>
            <a:off x="4468960" y="1703463"/>
            <a:ext cx="526426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indent="2000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A</a:t>
            </a:r>
            <a:endParaRPr lang="en-US" altLang="zh-CN" sz="2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785575" y="961068"/>
            <a:ext cx="1125949" cy="4847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b="1" dirty="0">
                <a:solidFill>
                  <a:srgbClr val="00A6AD"/>
                </a:solidFill>
              </a:rPr>
              <a:t>活学活用</a:t>
            </a:r>
            <a:r>
              <a:rPr lang="zh-CN" altLang="en-US" sz="1800" b="1" dirty="0">
                <a:solidFill>
                  <a:srgbClr val="FF6600"/>
                </a:solidFill>
              </a:rPr>
              <a:t> 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0549" y="1085741"/>
            <a:ext cx="63341" cy="3105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16052" y="1236949"/>
            <a:ext cx="8257032" cy="6001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/>
              <a:t>●2</a:t>
            </a:r>
            <a:r>
              <a:rPr lang="zh-CN" altLang="en-US" sz="2300" b="1" dirty="0"/>
              <a:t>　</a:t>
            </a:r>
            <a:r>
              <a:rPr lang="en-US" sz="2300" b="1" dirty="0"/>
              <a:t>a little bit stressed </a:t>
            </a:r>
            <a:r>
              <a:rPr lang="zh-CN" altLang="en-US" sz="2300" b="1" dirty="0"/>
              <a:t>有点儿紧张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3241" y="1906121"/>
            <a:ext cx="8441391" cy="11310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>
                <a:solidFill>
                  <a:srgbClr val="FFC000"/>
                </a:solidFill>
              </a:rPr>
              <a:t>[</a:t>
            </a:r>
            <a:r>
              <a:rPr lang="zh-CN" altLang="en-US" sz="2300" b="1" dirty="0">
                <a:solidFill>
                  <a:srgbClr val="FFC000"/>
                </a:solidFill>
              </a:rPr>
              <a:t>观察</a:t>
            </a:r>
            <a:r>
              <a:rPr lang="en-US" sz="2300" b="1" dirty="0">
                <a:solidFill>
                  <a:srgbClr val="FFC000"/>
                </a:solidFill>
              </a:rPr>
              <a:t>] </a:t>
            </a:r>
            <a:r>
              <a:rPr lang="en-US" sz="2300" b="1" dirty="0"/>
              <a:t>I think the woman must feel a little bit stressed.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zh-CN" altLang="en-US" sz="2300" b="1" dirty="0"/>
              <a:t>我认为这位女士肯定感觉有点儿紧张。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2986" y="2985248"/>
            <a:ext cx="8259856" cy="60016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>
                <a:solidFill>
                  <a:srgbClr val="FFC000"/>
                </a:solidFill>
              </a:rPr>
              <a:t>[</a:t>
            </a:r>
            <a:r>
              <a:rPr lang="zh-CN" altLang="en-US" sz="2300" b="1" dirty="0">
                <a:solidFill>
                  <a:srgbClr val="FFC000"/>
                </a:solidFill>
              </a:rPr>
              <a:t>探究</a:t>
            </a:r>
            <a:r>
              <a:rPr lang="en-US" sz="2300" b="1" dirty="0">
                <a:solidFill>
                  <a:srgbClr val="FFC000"/>
                </a:solidFill>
              </a:rPr>
              <a:t>] </a:t>
            </a:r>
            <a:r>
              <a:rPr lang="en-US" sz="2300" b="1" dirty="0"/>
              <a:t>a little bit </a:t>
            </a:r>
            <a:r>
              <a:rPr lang="zh-CN" altLang="en-US" sz="2300" b="1" dirty="0"/>
              <a:t>后接形容词或副词时，等同于 </a:t>
            </a:r>
            <a:r>
              <a:rPr lang="en-US" sz="2300" b="1" dirty="0"/>
              <a:t>a little</a:t>
            </a:r>
            <a:r>
              <a:rPr lang="zh-CN" altLang="en-US" sz="2300" b="1" dirty="0"/>
              <a:t>或</a:t>
            </a:r>
            <a:r>
              <a:rPr lang="en-US" sz="2300" b="1" dirty="0"/>
              <a:t>a bit</a:t>
            </a:r>
            <a:r>
              <a:rPr lang="zh-CN" altLang="en-US" sz="2300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86649" y="954262"/>
            <a:ext cx="8257032" cy="27238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>
                <a:solidFill>
                  <a:srgbClr val="FFC000"/>
                </a:solidFill>
              </a:rPr>
              <a:t>[</a:t>
            </a:r>
            <a:r>
              <a:rPr lang="zh-CN" altLang="en-US" sz="2300" b="1" dirty="0">
                <a:solidFill>
                  <a:srgbClr val="FFC000"/>
                </a:solidFill>
              </a:rPr>
              <a:t>辨析</a:t>
            </a:r>
            <a:r>
              <a:rPr lang="en-US" sz="2300" b="1" dirty="0">
                <a:solidFill>
                  <a:srgbClr val="FFC000"/>
                </a:solidFill>
              </a:rPr>
              <a:t>] </a:t>
            </a:r>
            <a:r>
              <a:rPr lang="en-US" sz="2300" b="1" dirty="0"/>
              <a:t>a bit</a:t>
            </a:r>
            <a:r>
              <a:rPr lang="zh-CN" altLang="en-US" sz="2300" b="1" dirty="0"/>
              <a:t>与</a:t>
            </a:r>
            <a:r>
              <a:rPr lang="en-US" sz="2300" b="1" dirty="0"/>
              <a:t>a little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en-US" sz="2300" b="1" dirty="0"/>
              <a:t>(1)a bit/a little</a:t>
            </a:r>
            <a:r>
              <a:rPr lang="zh-CN" altLang="en-US" sz="2300" b="1" dirty="0"/>
              <a:t>意为</a:t>
            </a:r>
            <a:r>
              <a:rPr lang="en-US" sz="2300" b="1" dirty="0"/>
              <a:t>“</a:t>
            </a:r>
            <a:r>
              <a:rPr lang="zh-CN" altLang="en-US" sz="2300" b="1" dirty="0"/>
              <a:t>一点儿</a:t>
            </a:r>
            <a:r>
              <a:rPr lang="en-US" sz="2300" b="1" dirty="0"/>
              <a:t>”</a:t>
            </a:r>
            <a:r>
              <a:rPr lang="zh-CN" altLang="en-US" sz="2300" b="1" dirty="0"/>
              <a:t>；在肯定句中，修饰动词、形容词或副词原级及形容词或副词比较级时可以互换。</a:t>
            </a:r>
          </a:p>
          <a:p>
            <a:pPr>
              <a:lnSpc>
                <a:spcPct val="150000"/>
              </a:lnSpc>
            </a:pPr>
            <a:r>
              <a:rPr lang="en-US" sz="2300" b="1" dirty="0"/>
              <a:t>Her mother feels a bit/a little better today.</a:t>
            </a:r>
            <a:endParaRPr lang="zh-CN" altLang="en-US" sz="2300" b="1" dirty="0"/>
          </a:p>
          <a:p>
            <a:pPr>
              <a:lnSpc>
                <a:spcPct val="150000"/>
              </a:lnSpc>
            </a:pPr>
            <a:r>
              <a:rPr lang="zh-CN" altLang="en-US" sz="2300" b="1" dirty="0"/>
              <a:t>她母亲今天感觉好一些了。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lnSpc>
            <a:spcPct val="150000"/>
          </a:lnSpc>
          <a:defRPr sz="3000" b="1" dirty="0" smtClean="0">
            <a:solidFill>
              <a:srgbClr val="FFC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756</Words>
  <Application>Microsoft Office PowerPoint</Application>
  <PresentationFormat>全屏显示(16:9)</PresentationFormat>
  <Paragraphs>97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MingLiU_HKSCS</vt:lpstr>
      <vt:lpstr>仿宋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2023-01-16T13:46:29Z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D84EB6E9F002422E8353BE419C2098D0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