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36" r:id="rId2"/>
    <p:sldId id="854" r:id="rId3"/>
    <p:sldId id="883" r:id="rId4"/>
    <p:sldId id="856" r:id="rId5"/>
    <p:sldId id="855" r:id="rId6"/>
    <p:sldId id="886" r:id="rId7"/>
    <p:sldId id="887" r:id="rId8"/>
    <p:sldId id="888" r:id="rId9"/>
    <p:sldId id="889" r:id="rId10"/>
    <p:sldId id="890" r:id="rId11"/>
    <p:sldId id="878" r:id="rId12"/>
    <p:sldId id="852" r:id="rId13"/>
    <p:sldId id="837" r:id="rId14"/>
    <p:sldId id="891" r:id="rId15"/>
    <p:sldId id="820" r:id="rId16"/>
    <p:sldId id="894" r:id="rId17"/>
    <p:sldId id="882" r:id="rId18"/>
    <p:sldId id="893" r:id="rId19"/>
    <p:sldId id="884" r:id="rId20"/>
    <p:sldId id="892" r:id="rId21"/>
    <p:sldId id="885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FFCCFF"/>
    <a:srgbClr val="D9DBDA"/>
    <a:srgbClr val="575757"/>
    <a:srgbClr val="3333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85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93684C1-6E30-403A-A2F6-FEF8C012F59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97E47E1-8C95-44C6-B017-8C7B01F6BE9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2997730-C145-45C8-8473-7C431F5D770A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D5F1850-6668-4923-A1A7-BD9F21516DE5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BE8FAA1-75EE-436C-8DB4-084AA8BAD475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3B46752-73BC-4134-9CEB-70A9367166F9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54FFA94-D679-421E-B012-DB992D28ED86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BECEB0F-3405-4E0D-BDC7-3F91BEF23C50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2014DC-8CD8-45F6-9A73-EBECC1A511AB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DA69CEA-838E-4B83-8B6C-38ED8111EFE9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02B2B92-F9C6-4705-A076-2FA231B06207}" type="slidenum">
              <a:rPr lang="zh-CN" altLang="en-US" sz="1200">
                <a:latin typeface="Calibri" panose="020F0502020204030204" pitchFamily="34" charset="0"/>
              </a:rPr>
              <a:t>14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13B237A-743A-49AB-BC9E-2B758EE9F813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B69A9E5-F1D6-4C53-9203-B7480BA0689C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0DB37A6-B10E-452A-B7C5-29B59A3E0237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FBC3-F885-4B73-A036-070E73A309F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B678-7663-4AA9-A5B7-CE86C0DB84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7817-FC1C-4CEF-8295-3B2254DD6E3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DEB61-3600-40C8-8B45-DF8655B776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0F3E-01E5-4DCB-9B10-2CC4418299A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00A8E-15D6-4C8B-82D7-0C987C1C429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87CA116-1344-48BC-BF66-93B72D21244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C89DF3DD-2497-4870-B793-7651283132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2F68B40-A984-4D5F-9C77-D1308BA0E3DC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319732-9329-4124-BFDD-9A47CDB3D8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6F655F-1019-4AA5-B79E-5DE9486A110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413B4C8E-0546-4C19-970F-4887BB2396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968C21-B0C7-486D-A8EF-C79C28732BD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B2FD02E-93F5-477D-9F1F-4EE7FE1DFA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2F3A-1B98-459A-A4E6-42D0BF24980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AF761-632F-40F3-8136-633D8EC9574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BDFB-B207-49E9-95DB-4A7C5FBDF45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8663-CFFF-4386-875F-7E54610249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15CD-A34C-441A-9D0C-9A73E2FEAE6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D629-9FEA-4299-9A76-BD272BFC51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11DA-CC15-41A0-9849-261EC6691FD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C268B-6352-4D8C-9C0F-F1A4165BFC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42CC-3740-410C-AE0D-CA972833A7E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45DD6-A5BE-4832-A4B2-9BB83ACE204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E758-F05C-4844-9433-A3C5DD541F1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B514-0CB7-430D-866F-048F870876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6AB2-3BA0-4789-900B-2701E1ACD71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F77F-C42E-4EAB-A890-014086033B5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8012-C503-410A-9129-82A00628FEF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B75C9-FDE6-483E-8FC7-E074AF093BA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7D3C25-EDEF-4EB8-A4F5-261A48CE5D8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FEE74BC-E29A-47E0-A305-4A9A3E52C0F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sson19Justtalk&#35838;&#25991;&#21160;&#30011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4\Lesson19%20&#25945;&#23398;&#35838;&#20214;\TALK04.MP3" TargetMode="External"/><Relationship Id="rId13" Type="http://schemas.microsoft.com/office/2007/relationships/media" Target="file:///E:\&#20154;&#25945;&#26032;&#29256;5&#19978;\U4\Lesson19%20&#25945;&#23398;&#35838;&#20214;\TALK07.MP3" TargetMode="External"/><Relationship Id="rId18" Type="http://schemas.openxmlformats.org/officeDocument/2006/relationships/image" Target="../media/image17.png"/><Relationship Id="rId3" Type="http://schemas.microsoft.com/office/2007/relationships/media" Target="file:///E:\&#20154;&#25945;&#26032;&#29256;5&#19978;\U4\Lesson19%20&#25945;&#23398;&#35838;&#20214;\TALK02.MP3" TargetMode="External"/><Relationship Id="rId7" Type="http://schemas.microsoft.com/office/2007/relationships/media" Target="file:///E:\&#20154;&#25945;&#26032;&#29256;5&#19978;\U4\Lesson19%20&#25945;&#23398;&#35838;&#20214;\TALK04.MP3" TargetMode="External"/><Relationship Id="rId12" Type="http://schemas.openxmlformats.org/officeDocument/2006/relationships/audio" Target="file:///E:\&#20154;&#25945;&#26032;&#29256;5&#19978;\U4\Lesson19%20&#25945;&#23398;&#35838;&#20214;\TALK06.MP3" TargetMode="External"/><Relationship Id="rId17" Type="http://schemas.openxmlformats.org/officeDocument/2006/relationships/image" Target="../media/image4.png"/><Relationship Id="rId2" Type="http://schemas.openxmlformats.org/officeDocument/2006/relationships/audio" Target="file:///E:\&#20154;&#25945;&#26032;&#29256;5&#19978;\U4\Lesson19%20&#25945;&#23398;&#35838;&#20214;\TALK01.MP3" TargetMode="External"/><Relationship Id="rId16" Type="http://schemas.openxmlformats.org/officeDocument/2006/relationships/notesSlide" Target="../notesSlides/notesSlide5.xml"/><Relationship Id="rId1" Type="http://schemas.microsoft.com/office/2007/relationships/media" Target="file:///E:\&#20154;&#25945;&#26032;&#29256;5&#19978;\U4\Lesson19%20&#25945;&#23398;&#35838;&#20214;\TALK01.MP3" TargetMode="External"/><Relationship Id="rId6" Type="http://schemas.openxmlformats.org/officeDocument/2006/relationships/audio" Target="file:///E:\&#20154;&#25945;&#26032;&#29256;5&#19978;\U4\Lesson19%20&#25945;&#23398;&#35838;&#20214;\TALK03.MP3" TargetMode="External"/><Relationship Id="rId11" Type="http://schemas.microsoft.com/office/2007/relationships/media" Target="file:///E:\&#20154;&#25945;&#26032;&#29256;5&#19978;\U4\Lesson19%20&#25945;&#23398;&#35838;&#20214;\TALK06.MP3" TargetMode="External"/><Relationship Id="rId5" Type="http://schemas.microsoft.com/office/2007/relationships/media" Target="file:///E:\&#20154;&#25945;&#26032;&#29256;5&#19978;\U4\Lesson19%20&#25945;&#23398;&#35838;&#20214;\TALK03.MP3" TargetMode="External"/><Relationship Id="rId15" Type="http://schemas.openxmlformats.org/officeDocument/2006/relationships/slideLayout" Target="../slideLayouts/slideLayout13.xml"/><Relationship Id="rId10" Type="http://schemas.openxmlformats.org/officeDocument/2006/relationships/audio" Target="file:///E:\&#20154;&#25945;&#26032;&#29256;5&#19978;\U4\Lesson19%20&#25945;&#23398;&#35838;&#20214;\TALK05.MP3" TargetMode="External"/><Relationship Id="rId4" Type="http://schemas.openxmlformats.org/officeDocument/2006/relationships/audio" Target="file:///E:\&#20154;&#25945;&#26032;&#29256;5&#19978;\U4\Lesson19%20&#25945;&#23398;&#35838;&#20214;\TALK02.MP3" TargetMode="External"/><Relationship Id="rId9" Type="http://schemas.microsoft.com/office/2007/relationships/media" Target="file:///E:\&#20154;&#25945;&#26032;&#29256;5&#19978;\U4\Lesson19%20&#25945;&#23398;&#35838;&#20214;\TALK05.MP3" TargetMode="External"/><Relationship Id="rId14" Type="http://schemas.openxmlformats.org/officeDocument/2006/relationships/audio" Target="file:///E:\&#20154;&#25945;&#26032;&#29256;5&#19978;\U4\Lesson19%20&#25945;&#23398;&#35838;&#20214;\TALK07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&#23548;&#20837;&#21160;&#30011;&#65306;Where_do_you_come_from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5&#19978;\U4\Lesson19%20&#25945;&#23398;&#35838;&#20214;\work_128k.mp3" TargetMode="External"/><Relationship Id="rId1" Type="http://schemas.microsoft.com/office/2007/relationships/media" Target="file:///E:\&#20154;&#25945;&#26032;&#29256;5&#19978;\U4\Lesson19%20&#25945;&#23398;&#35838;&#20214;\work_128k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4\Lesson19%20&#25945;&#23398;&#35838;&#20214;\cinema_128k.mp3" TargetMode="External"/><Relationship Id="rId1" Type="http://schemas.microsoft.com/office/2007/relationships/media" Target="file:///E:\&#20154;&#25945;&#26032;&#29256;5&#19978;\U4\Lesson19%20&#25945;&#23398;&#35838;&#20214;\cinema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4\Lesson19%20&#25945;&#23398;&#35838;&#20214;\bank_128k.mp3" TargetMode="External"/><Relationship Id="rId1" Type="http://schemas.microsoft.com/office/2007/relationships/media" Target="file:///E:\&#20154;&#25945;&#26032;&#29256;5&#19978;\U4\Lesson19%20&#25945;&#23398;&#35838;&#20214;\bank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4\Lesson19%20&#25945;&#23398;&#35838;&#20214;\hotel_128k.mp3" TargetMode="External"/><Relationship Id="rId1" Type="http://schemas.microsoft.com/office/2007/relationships/media" Target="file:///E:\&#20154;&#25945;&#26032;&#29256;5&#19978;\U4\Lesson19%20&#25945;&#23398;&#35838;&#20214;\hotel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4\Lesson19%20&#25945;&#23398;&#35838;&#20214;\study_128k.mp3" TargetMode="External"/><Relationship Id="rId1" Type="http://schemas.microsoft.com/office/2007/relationships/media" Target="file:///E:\&#20154;&#25945;&#26032;&#29256;5&#19978;\U4\Lesson19%20&#25945;&#23398;&#35838;&#20214;\study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5648325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208461"/>
            <a:ext cx="914591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chemeClr val="tx1"/>
                </a:solidFill>
              </a:rPr>
              <a:t>Unit4 Where do you work?</a:t>
            </a:r>
            <a:endParaRPr lang="zh-CN" altLang="en-US" sz="6000" b="1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751" y="404664"/>
            <a:ext cx="2462212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645750" y="5210095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83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30400" y="5680075"/>
            <a:ext cx="539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study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Xinghai School.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89188" y="1508125"/>
            <a:ext cx="454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study?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2243138"/>
            <a:ext cx="4383087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939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396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watch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54113" y="1412875"/>
            <a:ext cx="21939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9" name="图片 1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5445125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2" y="1435026"/>
            <a:ext cx="7172325" cy="501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323850" y="836613"/>
            <a:ext cx="8572500" cy="4967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30000"/>
              </a:lnSpc>
              <a:defRPr/>
            </a:pP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1. Where does </a:t>
            </a:r>
            <a:r>
              <a:rPr lang="en-US" altLang="zh-CN" sz="3200" kern="1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Mrs</a:t>
            </a: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Wu work now? </a:t>
            </a:r>
          </a:p>
          <a:p>
            <a:pPr>
              <a:lnSpc>
                <a:spcPct val="330000"/>
              </a:lnSpc>
              <a:defRPr/>
            </a:pP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2. Where does </a:t>
            </a:r>
            <a:r>
              <a:rPr lang="en-US" altLang="zh-CN" sz="3200" kern="1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Mr</a:t>
            </a: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White work now? </a:t>
            </a:r>
          </a:p>
          <a:p>
            <a:pPr>
              <a:lnSpc>
                <a:spcPct val="330000"/>
              </a:lnSpc>
              <a:defRPr/>
            </a:pP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3. Where does </a:t>
            </a:r>
            <a:r>
              <a:rPr lang="en-US" altLang="zh-CN" sz="3200" kern="1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Mrs</a:t>
            </a: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Wu’s daughter study now?</a:t>
            </a:r>
            <a:endParaRPr lang="zh-CN" altLang="en-US" sz="32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604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55650" y="2443163"/>
            <a:ext cx="5516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She works in Beijing Cinema.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042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3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55650" y="4078288"/>
            <a:ext cx="583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 works at the Bank of China.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5650" y="5661025"/>
            <a:ext cx="5538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She studies at Sunny School.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158750" y="1577975"/>
            <a:ext cx="8578850" cy="484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Mr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White: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Hi, </a:t>
            </a:r>
            <a:r>
              <a:rPr lang="en-US" altLang="zh-CN" sz="28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Mrs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Wu! Nice to see you again.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Mrs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Wu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Nice to see you, too!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Mr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White: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Where do you work now?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Mrs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Wu: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I work in Beijing Cinema. How about you?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Mr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White: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I work at the bank of China.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Mr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White: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How about your daughter? Where do you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           study now?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Daughter: 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I study at Sunny School.</a:t>
            </a:r>
            <a:endParaRPr lang="en-US" altLang="zh-CN" sz="28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6246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8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80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0" name="图片 19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17414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3288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890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35036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1275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53181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LK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5910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4515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4539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4517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4518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4520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4521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4522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4523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4524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4536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4537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4527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4528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4529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4530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4531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4532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4533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453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35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65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585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6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8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6589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6590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86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861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match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412875"/>
            <a:ext cx="29860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6625" y="4475163"/>
            <a:ext cx="2359025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615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8838" y="1728788"/>
            <a:ext cx="13446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81575" y="1728788"/>
            <a:ext cx="12065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1550988"/>
            <a:ext cx="1201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81525" y="4475163"/>
            <a:ext cx="2279650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0500" y="4475163"/>
            <a:ext cx="1989138" cy="154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620" name="图片 20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2450" y="1684338"/>
            <a:ext cx="1211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86575" y="4475163"/>
            <a:ext cx="2112963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直接连接符 22"/>
          <p:cNvCxnSpPr/>
          <p:nvPr/>
        </p:nvCxnSpPr>
        <p:spPr>
          <a:xfrm>
            <a:off x="1331913" y="3413125"/>
            <a:ext cx="4103687" cy="1003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68617" idx="2"/>
          </p:cNvCxnSpPr>
          <p:nvPr/>
        </p:nvCxnSpPr>
        <p:spPr>
          <a:xfrm flipV="1">
            <a:off x="989013" y="3490913"/>
            <a:ext cx="2384425" cy="930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5557838" y="3351213"/>
            <a:ext cx="2359025" cy="1062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513138" y="3355975"/>
            <a:ext cx="4360862" cy="1050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6" y="1143000"/>
            <a:ext cx="7106478" cy="5715000"/>
          </a:xfrm>
          <a:prstGeom prst="rect">
            <a:avLst/>
          </a:prstGeom>
        </p:spPr>
      </p:pic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96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963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6176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795338" y="4148138"/>
            <a:ext cx="1790700" cy="974725"/>
            <a:chOff x="342984" y="1411651"/>
            <a:chExt cx="1791866" cy="975274"/>
          </a:xfrm>
        </p:grpSpPr>
        <p:sp>
          <p:nvSpPr>
            <p:cNvPr id="10" name="圆角矩形标注 9"/>
            <p:cNvSpPr/>
            <p:nvPr/>
          </p:nvSpPr>
          <p:spPr>
            <a:xfrm>
              <a:off x="342984" y="1599082"/>
              <a:ext cx="1791866" cy="787843"/>
            </a:xfrm>
            <a:prstGeom prst="wedgeRoundRectCallout">
              <a:avLst>
                <a:gd name="adj1" fmla="val 46419"/>
                <a:gd name="adj2" fmla="val 7736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Where do you study?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03891" y="1411651"/>
              <a:ext cx="287525" cy="28749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348038" y="2225675"/>
            <a:ext cx="2376487" cy="993775"/>
            <a:chOff x="396182" y="3935772"/>
            <a:chExt cx="2375408" cy="993893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295"/>
              <a:ext cx="2375408" cy="803370"/>
            </a:xfrm>
            <a:prstGeom prst="wedgeRoundRectCallout">
              <a:avLst>
                <a:gd name="adj1" fmla="val -19663"/>
                <a:gd name="adj2" fmla="val 79017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 study at Beijing School.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29175" y="3935772"/>
              <a:ext cx="288794" cy="28895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459163" y="5494338"/>
            <a:ext cx="3201987" cy="769937"/>
            <a:chOff x="396182" y="3644854"/>
            <a:chExt cx="3202696" cy="770028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2201"/>
              <a:ext cx="3202696" cy="582681"/>
            </a:xfrm>
            <a:prstGeom prst="wedgeRoundRectCallout">
              <a:avLst>
                <a:gd name="adj1" fmla="val -56674"/>
                <a:gd name="adj2" fmla="val -4036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Where do you work?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98254" y="3644854"/>
              <a:ext cx="288989" cy="28895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899150" y="4248150"/>
            <a:ext cx="2481263" cy="741363"/>
            <a:chOff x="5184023" y="3924973"/>
            <a:chExt cx="2481420" cy="742272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3" y="4114118"/>
              <a:ext cx="2481420" cy="553127"/>
            </a:xfrm>
            <a:prstGeom prst="wedgeRoundRectCallout">
              <a:avLst>
                <a:gd name="adj1" fmla="val -59199"/>
                <a:gd name="adj2" fmla="val -4841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 work in a hotel.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231839" y="3924973"/>
              <a:ext cx="288943" cy="28769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16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70464" y="2077780"/>
            <a:ext cx="8054622" cy="4219344"/>
          </a:xfrm>
          <a:prstGeom prst="round2DiagRect">
            <a:avLst/>
          </a:prstGeom>
          <a:solidFill>
            <a:srgbClr val="F5F1ED"/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814638" y="1131888"/>
            <a:ext cx="2879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en-US" altLang="zh-CN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Group work</a:t>
            </a:r>
            <a:endParaRPr kumimoji="0" lang="zh-CN" altLang="en-US" sz="4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1687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5207000"/>
            <a:ext cx="19796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8" name="组合 18"/>
          <p:cNvGrpSpPr/>
          <p:nvPr/>
        </p:nvGrpSpPr>
        <p:grpSpPr bwMode="auto">
          <a:xfrm>
            <a:off x="247650" y="981075"/>
            <a:ext cx="2386013" cy="1008063"/>
            <a:chOff x="247866" y="1052736"/>
            <a:chExt cx="2386012" cy="1008063"/>
          </a:xfrm>
        </p:grpSpPr>
        <p:pic>
          <p:nvPicPr>
            <p:cNvPr id="71692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7866" y="1052736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957479" y="1162274"/>
              <a:ext cx="1108075" cy="646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CN" altLang="zh-CN" sz="3600" kern="100" dirty="0">
                  <a:solidFill>
                    <a:srgbClr val="3D3F41">
                      <a:lumMod val="50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kumimoji="0" lang="zh-CN" altLang="en-US" sz="3600" dirty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57225" y="2205038"/>
            <a:ext cx="7885113" cy="4013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kumimoji="0" lang="zh-CN" altLang="en-US" sz="2800" kern="1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首先，每位学生为自己设计一个身份卡片，如</a:t>
            </a:r>
            <a:r>
              <a:rPr kumimoji="0" lang="zh-CN" altLang="en-US" sz="2800" kern="1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en-US" altLang="zh-CN" sz="2800" kern="1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I’m _______. I work _________. </a:t>
            </a:r>
            <a:r>
              <a:rPr kumimoji="0" lang="zh-CN" altLang="en-US" sz="2800" kern="1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然后，以小组为单位，组长将组员的卡片收上来，打乱顺序发给不同的学生，学生根据自己手中的卡片内容，自选搭档进行对话练习，如：</a:t>
            </a:r>
            <a:r>
              <a:rPr kumimoji="0" lang="en-US" altLang="zh-CN" sz="2800" kern="1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—What’s your job? —I’m a ____.  —Where do you work? —I work in a _____.</a:t>
            </a:r>
          </a:p>
        </p:txBody>
      </p:sp>
      <p:sp>
        <p:nvSpPr>
          <p:cNvPr id="21" name="矩形 20"/>
          <p:cNvSpPr/>
          <p:nvPr/>
        </p:nvSpPr>
        <p:spPr>
          <a:xfrm>
            <a:off x="1260475" y="2814638"/>
            <a:ext cx="1563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 worker</a:t>
            </a:r>
            <a:endParaRPr lang="zh-CN" altLang="en-US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4775" y="2811463"/>
            <a:ext cx="1943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a factory</a:t>
            </a:r>
            <a:endParaRPr lang="zh-CN" altLang="en-US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66687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752600"/>
            <a:ext cx="336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373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0251" y="2530864"/>
            <a:ext cx="2566322" cy="193124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94219" y="2537082"/>
            <a:ext cx="2563679" cy="1925031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4255378"/>
            <a:ext cx="2592288" cy="193864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89063" y="4498975"/>
            <a:ext cx="1981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cinema </a:t>
            </a: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227763" y="4506913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bank</a:t>
            </a: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935413" y="3463925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566863"/>
            <a:ext cx="7064375" cy="67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41800" y="3465513"/>
            <a:ext cx="75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674688" y="1412875"/>
            <a:ext cx="7773987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42988" y="3152775"/>
            <a:ext cx="7085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—Where do you work/study now?</a:t>
            </a:r>
          </a:p>
        </p:txBody>
      </p:sp>
      <p:sp>
        <p:nvSpPr>
          <p:cNvPr id="7578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071688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70038" y="2133600"/>
            <a:ext cx="58324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如何询问他人工作和学习近况？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42988" y="4284663"/>
            <a:ext cx="58594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 work/study in/at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1676400" y="1911350"/>
            <a:ext cx="65976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查找更多与学过职业相关的工作场所。并将其英语表达记录在生词本中，或做成图文并茂的手抄报，与同学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们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共享。</a:t>
            </a:r>
          </a:p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21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20503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4290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4290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1213" y="5295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3000" y="52959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4150" y="52959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783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9154" name="组合 4"/>
          <p:cNvGrpSpPr/>
          <p:nvPr/>
        </p:nvGrpSpPr>
        <p:grpSpPr bwMode="auto">
          <a:xfrm>
            <a:off x="-36513" y="3419475"/>
            <a:ext cx="9180513" cy="2447925"/>
            <a:chOff x="-319544" y="3140968"/>
            <a:chExt cx="9572064" cy="2448272"/>
          </a:xfrm>
        </p:grpSpPr>
        <p:sp>
          <p:nvSpPr>
            <p:cNvPr id="4" name="矩形 3"/>
            <p:cNvSpPr/>
            <p:nvPr/>
          </p:nvSpPr>
          <p:spPr>
            <a:xfrm>
              <a:off x="-251680" y="3140968"/>
              <a:ext cx="9504200" cy="2448272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15521" y="3260048"/>
              <a:ext cx="216833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7635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835537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193062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553897" y="3247346"/>
              <a:ext cx="213521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097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68946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31436" y="3247346"/>
              <a:ext cx="21352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9873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346486" y="3247346"/>
              <a:ext cx="216833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056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06484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424026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7832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14238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15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6074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21992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5791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938285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2974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15521" y="5373309"/>
              <a:ext cx="216833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7635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35537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193062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553897" y="5373309"/>
              <a:ext cx="213521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097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3268946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3631436" y="5373309"/>
              <a:ext cx="21352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9873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4346486" y="5373309"/>
              <a:ext cx="216833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47056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506484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24026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57832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614238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015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86074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721992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5791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938285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82974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8656645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1582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8656645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014170" y="3247346"/>
              <a:ext cx="21352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757996" y="3256872"/>
              <a:ext cx="215177" cy="984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98817" y="3253697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9636" y="3248933"/>
              <a:ext cx="215177" cy="100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319544" y="3247346"/>
              <a:ext cx="215178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5799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400472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257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-307957" y="5373309"/>
              <a:ext cx="21352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5934075" y="1412875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快速抢答</a:t>
            </a:r>
            <a:endParaRPr lang="zh-CN" altLang="zh-CN" sz="2800" b="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0180" name="组合 92"/>
          <p:cNvGrpSpPr/>
          <p:nvPr/>
        </p:nvGrpSpPr>
        <p:grpSpPr bwMode="auto">
          <a:xfrm>
            <a:off x="3065463" y="1865313"/>
            <a:ext cx="2874962" cy="1276350"/>
            <a:chOff x="2744358" y="1824073"/>
            <a:chExt cx="2875388" cy="1275587"/>
          </a:xfrm>
        </p:grpSpPr>
        <p:sp>
          <p:nvSpPr>
            <p:cNvPr id="88" name="爆炸形 2 87"/>
            <p:cNvSpPr/>
            <p:nvPr/>
          </p:nvSpPr>
          <p:spPr>
            <a:xfrm>
              <a:off x="2744358" y="1824073"/>
              <a:ext cx="2875388" cy="1275587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Rectangle 4"/>
            <p:cNvSpPr>
              <a:spLocks noChangeArrowheads="1"/>
            </p:cNvSpPr>
            <p:nvPr/>
          </p:nvSpPr>
          <p:spPr bwMode="auto">
            <a:xfrm>
              <a:off x="3636665" y="2136623"/>
              <a:ext cx="1835422" cy="64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job</a:t>
              </a:r>
              <a:endParaRPr lang="en-US" altLang="zh-CN" sz="3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49157" name="图片 2150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78575" y="25908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54113" y="1412875"/>
            <a:ext cx="23383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89" name="组合 88"/>
          <p:cNvGrpSpPr/>
          <p:nvPr/>
        </p:nvGrpSpPr>
        <p:grpSpPr bwMode="auto">
          <a:xfrm>
            <a:off x="107950" y="3716338"/>
            <a:ext cx="11507788" cy="2041525"/>
            <a:chOff x="-3132856" y="3739299"/>
            <a:chExt cx="11508908" cy="2041646"/>
          </a:xfrm>
        </p:grpSpPr>
        <p:grpSp>
          <p:nvGrpSpPr>
            <p:cNvPr id="49163" name="组合 82"/>
            <p:cNvGrpSpPr/>
            <p:nvPr/>
          </p:nvGrpSpPr>
          <p:grpSpPr bwMode="auto">
            <a:xfrm>
              <a:off x="-3132856" y="3739299"/>
              <a:ext cx="9201119" cy="2041645"/>
              <a:chOff x="711387" y="4627405"/>
              <a:chExt cx="9201119" cy="2041645"/>
            </a:xfrm>
          </p:grpSpPr>
          <p:pic>
            <p:nvPicPr>
              <p:cNvPr id="93" name="图片 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1387" y="4627405"/>
                <a:ext cx="1341568" cy="19575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图片 2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37101" y="4660744"/>
                <a:ext cx="1174864" cy="1908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图片 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88506" y="4671858"/>
                <a:ext cx="1105007" cy="19559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8" name="图片 7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534655" y="4735737"/>
                <a:ext cx="1377851" cy="1933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9" name="图片 8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377899" y="4694333"/>
                <a:ext cx="1074834" cy="1950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0" name="Picture 13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6083970" y="4699097"/>
                <a:ext cx="1201846" cy="194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1" name="图片 1"/>
              <p:cNvPicPr>
                <a:picLocks noChangeAspect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3397679" y="4660868"/>
                <a:ext cx="1382836" cy="1929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164" name="图片 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134145" y="3836516"/>
              <a:ext cx="2241907" cy="194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95 -7.40741E-7 L -0.38958 -0.0226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8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08300" y="1374775"/>
            <a:ext cx="3638550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What’s her job?  </a:t>
            </a:r>
          </a:p>
        </p:txBody>
      </p:sp>
      <p:pic>
        <p:nvPicPr>
          <p:cNvPr id="51207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5850" y="2297113"/>
            <a:ext cx="4432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47675" y="5394325"/>
            <a:ext cx="8366125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  <a:ea typeface="宋体" panose="02010600030101010101" pitchFamily="2" charset="-122"/>
              </a:rPr>
              <a:t>She is a teacher. She works in a school.</a:t>
            </a:r>
          </a:p>
        </p:txBody>
      </p:sp>
      <p:sp>
        <p:nvSpPr>
          <p:cNvPr id="3" name="矩形 2"/>
          <p:cNvSpPr/>
          <p:nvPr/>
        </p:nvSpPr>
        <p:spPr>
          <a:xfrm>
            <a:off x="4910138" y="5565775"/>
            <a:ext cx="115887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work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wor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41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325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301875" y="1700213"/>
            <a:ext cx="6086475" cy="1512887"/>
            <a:chOff x="2302034" y="1700808"/>
            <a:chExt cx="6086390" cy="1512168"/>
          </a:xfrm>
        </p:grpSpPr>
        <p:sp>
          <p:nvSpPr>
            <p:cNvPr id="3" name="云形标注 2"/>
            <p:cNvSpPr/>
            <p:nvPr/>
          </p:nvSpPr>
          <p:spPr>
            <a:xfrm>
              <a:off x="2302034" y="1700808"/>
              <a:ext cx="6086390" cy="1512168"/>
            </a:xfrm>
            <a:prstGeom prst="cloudCallout">
              <a:avLst>
                <a:gd name="adj1" fmla="val -52928"/>
                <a:gd name="adj2" fmla="val 5569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2" name="Text Box 5"/>
            <p:cNvSpPr txBox="1">
              <a:spLocks noChangeArrowheads="1"/>
            </p:cNvSpPr>
            <p:nvPr/>
          </p:nvSpPr>
          <p:spPr bwMode="auto">
            <a:xfrm>
              <a:off x="3203848" y="1900531"/>
              <a:ext cx="4374162" cy="113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0"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 you are a teacher. Where do you work?</a:t>
              </a:r>
            </a:p>
          </p:txBody>
        </p:sp>
      </p:grpSp>
      <p:pic>
        <p:nvPicPr>
          <p:cNvPr id="5325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3255" name="Picture 7" descr="C:\Users\xcjiang\Desktop\tiny pictures\图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84625"/>
            <a:ext cx="21447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C:\Users\xcjiang\Desktop\tiny pictures\图片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00213"/>
            <a:ext cx="180022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64263">
            <a:off x="6213475" y="5394325"/>
            <a:ext cx="720725" cy="1004888"/>
          </a:xfrm>
          <a:prstGeom prst="rect">
            <a:avLst/>
          </a:prstGeom>
          <a:noFill/>
          <a:ln w="9525">
            <a:solidFill>
              <a:srgbClr val="0894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20825" y="3789363"/>
            <a:ext cx="5053013" cy="1560512"/>
            <a:chOff x="1520161" y="3789364"/>
            <a:chExt cx="5053766" cy="1560200"/>
          </a:xfrm>
        </p:grpSpPr>
        <p:sp>
          <p:nvSpPr>
            <p:cNvPr id="16" name="云形标注 15"/>
            <p:cNvSpPr/>
            <p:nvPr/>
          </p:nvSpPr>
          <p:spPr>
            <a:xfrm>
              <a:off x="1520161" y="3789364"/>
              <a:ext cx="5053766" cy="1560200"/>
            </a:xfrm>
            <a:prstGeom prst="cloudCallout">
              <a:avLst>
                <a:gd name="adj1" fmla="val 51975"/>
                <a:gd name="adj2" fmla="val 441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2457303" y="3996353"/>
              <a:ext cx="3202342" cy="117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0"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am a teacher. I work in a school.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78100" y="5654675"/>
            <a:ext cx="4032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cinema.</a:t>
            </a:r>
          </a:p>
        </p:txBody>
      </p:sp>
      <p:pic>
        <p:nvPicPr>
          <p:cNvPr id="18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1075" y="2382838"/>
            <a:ext cx="4024313" cy="6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89188" y="1570038"/>
            <a:ext cx="44164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24525" y="3019425"/>
            <a:ext cx="2570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cinema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8" name="cinem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132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52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29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682750" y="5600700"/>
            <a:ext cx="585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Bank of China.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89188" y="1581150"/>
            <a:ext cx="44164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56325" y="3030538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3013" y="2408238"/>
            <a:ext cx="3994150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n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106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63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25750" y="5570538"/>
            <a:ext cx="3544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hotel.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89188" y="1558925"/>
            <a:ext cx="44164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56325" y="3008313"/>
            <a:ext cx="183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2225" y="2401888"/>
            <a:ext cx="4071938" cy="6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te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0830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73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63525" y="1647825"/>
            <a:ext cx="8759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students. You study in our school.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9013" y="2682875"/>
            <a:ext cx="458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227763" y="3373438"/>
            <a:ext cx="203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8" name="stud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5259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577</Words>
  <Application>Microsoft Office PowerPoint</Application>
  <PresentationFormat>全屏显示(4:3)</PresentationFormat>
  <Paragraphs>132</Paragraphs>
  <Slides>21</Slides>
  <Notes>12</Notes>
  <HiddenSlides>0</HiddenSlides>
  <MMClips>12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Unit4 Where do you work?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075DEADDE50E417BBBFCBF66AE01FAFE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