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7AA7"/>
    <a:srgbClr val="00EBFF"/>
    <a:srgbClr val="FC94D2"/>
    <a:srgbClr val="FAD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75" d="100"/>
          <a:sy n="75" d="100"/>
        </p:scale>
        <p:origin x="510"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4C270-FAD8-495A-9FA7-8B53A8DBC87F}"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CB510-59E9-474D-9CAA-1C2A0DD5700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52CB510-59E9-474D-9CAA-1C2A0DD57003}"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2023-01-10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b="55371"/>
          <a:stretch>
            <a:fillRect/>
          </a:stretch>
        </p:blipFill>
        <p:spPr>
          <a:xfrm>
            <a:off x="504" y="283"/>
            <a:ext cx="12190992" cy="3060417"/>
          </a:xfrm>
          <a:prstGeom prst="rect">
            <a:avLst/>
          </a:prstGeom>
        </p:spPr>
      </p:pic>
      <p:pic>
        <p:nvPicPr>
          <p:cNvPr id="4" name="图片 3"/>
          <p:cNvPicPr>
            <a:picLocks noChangeAspect="1"/>
          </p:cNvPicPr>
          <p:nvPr userDrawn="1"/>
        </p:nvPicPr>
        <p:blipFill rotWithShape="1">
          <a:blip r:embed="rId3">
            <a:extLst>
              <a:ext uri="{28A0092B-C50C-407E-A947-70E740481C1C}">
                <a14:useLocalDpi xmlns:a14="http://schemas.microsoft.com/office/drawing/2010/main" val="0"/>
              </a:ext>
            </a:extLst>
          </a:blip>
          <a:srcRect l="50000" t="-4"/>
          <a:stretch>
            <a:fillRect/>
          </a:stretch>
        </p:blipFill>
        <p:spPr>
          <a:xfrm flipH="1">
            <a:off x="504" y="1"/>
            <a:ext cx="6095496" cy="6857716"/>
          </a:xfrm>
          <a:prstGeom prst="rect">
            <a:avLst/>
          </a:prstGeom>
        </p:spPr>
      </p:pic>
      <p:pic>
        <p:nvPicPr>
          <p:cNvPr id="5" name="图片 4"/>
          <p:cNvPicPr>
            <a:picLocks noChangeAspect="1"/>
          </p:cNvPicPr>
          <p:nvPr userDrawn="1"/>
        </p:nvPicPr>
        <p:blipFill rotWithShape="1">
          <a:blip r:embed="rId4" cstate="print">
            <a:extLst>
              <a:ext uri="{28A0092B-C50C-407E-A947-70E740481C1C}">
                <a14:useLocalDpi xmlns:a14="http://schemas.microsoft.com/office/drawing/2010/main" val="0"/>
              </a:ext>
            </a:extLst>
          </a:blip>
          <a:srcRect l="56251" t="-4" r="9788" b="25553"/>
          <a:stretch>
            <a:fillRect/>
          </a:stretch>
        </p:blipFill>
        <p:spPr>
          <a:xfrm>
            <a:off x="10131694" y="1"/>
            <a:ext cx="2059801" cy="25399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b="50000"/>
          <a:stretch>
            <a:fillRect/>
          </a:stretch>
        </p:blipFill>
        <p:spPr>
          <a:xfrm>
            <a:off x="0" y="-1"/>
            <a:ext cx="12190992" cy="3428717"/>
          </a:xfrm>
          <a:prstGeom prst="rect">
            <a:avLst/>
          </a:prstGeom>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l="44579" t="3514" b="14164"/>
          <a:stretch>
            <a:fillRect/>
          </a:stretch>
        </p:blipFill>
        <p:spPr>
          <a:xfrm flipH="1">
            <a:off x="-1" y="8040"/>
            <a:ext cx="8246177" cy="6172201"/>
          </a:xfrm>
          <a:prstGeom prst="rect">
            <a:avLst/>
          </a:prstGeom>
        </p:spPr>
      </p:pic>
      <p:pic>
        <p:nvPicPr>
          <p:cNvPr id="34"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32701" y="-1489895"/>
            <a:ext cx="609600" cy="609600"/>
          </a:xfrm>
          <a:prstGeom prst="rect">
            <a:avLst/>
          </a:prstGeom>
        </p:spPr>
      </p:pic>
      <p:pic>
        <p:nvPicPr>
          <p:cNvPr id="39" name="图片 38"/>
          <p:cNvPicPr>
            <a:picLocks noChangeAspect="1"/>
          </p:cNvPicPr>
          <p:nvPr/>
        </p:nvPicPr>
        <p:blipFill rotWithShape="1">
          <a:blip r:embed="rId8">
            <a:extLst>
              <a:ext uri="{28A0092B-C50C-407E-A947-70E740481C1C}">
                <a14:useLocalDpi xmlns:a14="http://schemas.microsoft.com/office/drawing/2010/main" val="0"/>
              </a:ext>
            </a:extLst>
          </a:blip>
          <a:srcRect t="-4" r="83856" b="64631"/>
          <a:stretch>
            <a:fillRect/>
          </a:stretch>
        </p:blipFill>
        <p:spPr>
          <a:xfrm flipH="1">
            <a:off x="10413999" y="1"/>
            <a:ext cx="1777999" cy="2191514"/>
          </a:xfrm>
          <a:prstGeom prst="rect">
            <a:avLst/>
          </a:prstGeom>
        </p:spPr>
      </p:pic>
      <p:pic>
        <p:nvPicPr>
          <p:cNvPr id="51" name="图片 50"/>
          <p:cNvPicPr>
            <a:picLocks noChangeAspect="1"/>
          </p:cNvPicPr>
          <p:nvPr/>
        </p:nvPicPr>
        <p:blipFill rotWithShape="1">
          <a:blip r:embed="rId9">
            <a:extLst>
              <a:ext uri="{28A0092B-C50C-407E-A947-70E740481C1C}">
                <a14:useLocalDpi xmlns:a14="http://schemas.microsoft.com/office/drawing/2010/main" val="0"/>
              </a:ext>
            </a:extLst>
          </a:blip>
          <a:srcRect l="48021" t="48518" r="4" b="5182"/>
          <a:stretch>
            <a:fillRect/>
          </a:stretch>
        </p:blipFill>
        <p:spPr>
          <a:xfrm>
            <a:off x="5615787" y="2279843"/>
            <a:ext cx="6336291" cy="3175000"/>
          </a:xfrm>
          <a:prstGeom prst="rect">
            <a:avLst/>
          </a:prstGeom>
        </p:spPr>
      </p:pic>
      <p:pic>
        <p:nvPicPr>
          <p:cNvPr id="43" name="图片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8" y="2379093"/>
            <a:ext cx="12190992" cy="4470866"/>
          </a:xfrm>
          <a:prstGeom prst="rect">
            <a:avLst/>
          </a:prstGeom>
        </p:spPr>
      </p:pic>
      <p:pic>
        <p:nvPicPr>
          <p:cNvPr id="52" name="图片 51"/>
          <p:cNvPicPr>
            <a:picLocks noChangeAspect="1"/>
          </p:cNvPicPr>
          <p:nvPr/>
        </p:nvPicPr>
        <p:blipFill rotWithShape="1">
          <a:blip r:embed="rId9">
            <a:extLst>
              <a:ext uri="{28A0092B-C50C-407E-A947-70E740481C1C}">
                <a14:useLocalDpi xmlns:a14="http://schemas.microsoft.com/office/drawing/2010/main" val="0"/>
              </a:ext>
            </a:extLst>
          </a:blip>
          <a:srcRect l="48021" t="57222" r="31842" b="5182"/>
          <a:stretch>
            <a:fillRect/>
          </a:stretch>
        </p:blipFill>
        <p:spPr>
          <a:xfrm>
            <a:off x="4388314" y="114097"/>
            <a:ext cx="2454946" cy="2578119"/>
          </a:xfrm>
          <a:prstGeom prst="rect">
            <a:avLst/>
          </a:prstGeom>
        </p:spPr>
      </p:pic>
      <p:pic>
        <p:nvPicPr>
          <p:cNvPr id="5" name="图片 4"/>
          <p:cNvPicPr>
            <a:picLocks noChangeAspect="1"/>
          </p:cNvPicPr>
          <p:nvPr/>
        </p:nvPicPr>
        <p:blipFill rotWithShape="1">
          <a:blip r:embed="rId11">
            <a:extLst>
              <a:ext uri="{28A0092B-C50C-407E-A947-70E740481C1C}">
                <a14:useLocalDpi xmlns:a14="http://schemas.microsoft.com/office/drawing/2010/main" val="0"/>
              </a:ext>
            </a:extLst>
          </a:blip>
          <a:srcRect l="6214" t="6298" r="8210" b="9452"/>
          <a:stretch>
            <a:fillRect/>
          </a:stretch>
        </p:blipFill>
        <p:spPr>
          <a:xfrm>
            <a:off x="1016000" y="249239"/>
            <a:ext cx="9971043" cy="472282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1000" fill="hold"/>
                                        <p:tgtEl>
                                          <p:spTgt spid="43"/>
                                        </p:tgtEl>
                                        <p:attrNameLst>
                                          <p:attrName>ppt_w</p:attrName>
                                        </p:attrNameLst>
                                      </p:cBhvr>
                                      <p:tavLst>
                                        <p:tav tm="0">
                                          <p:val>
                                            <p:fltVal val="0"/>
                                          </p:val>
                                        </p:tav>
                                        <p:tav tm="100000">
                                          <p:val>
                                            <p:strVal val="#ppt_w"/>
                                          </p:val>
                                        </p:tav>
                                      </p:tavLst>
                                    </p:anim>
                                    <p:anim calcmode="lin" valueType="num">
                                      <p:cBhvr>
                                        <p:cTn id="22" dur="1000" fill="hold"/>
                                        <p:tgtEl>
                                          <p:spTgt spid="43"/>
                                        </p:tgtEl>
                                        <p:attrNameLst>
                                          <p:attrName>ppt_h</p:attrName>
                                        </p:attrNameLst>
                                      </p:cBhvr>
                                      <p:tavLst>
                                        <p:tav tm="0">
                                          <p:val>
                                            <p:fltVal val="0"/>
                                          </p:val>
                                        </p:tav>
                                        <p:tav tm="100000">
                                          <p:val>
                                            <p:strVal val="#ppt_h"/>
                                          </p:val>
                                        </p:tav>
                                      </p:tavLst>
                                    </p:anim>
                                    <p:anim calcmode="lin" valueType="num">
                                      <p:cBhvr>
                                        <p:cTn id="23" dur="1000" fill="hold"/>
                                        <p:tgtEl>
                                          <p:spTgt spid="43"/>
                                        </p:tgtEl>
                                        <p:attrNameLst>
                                          <p:attrName>style.rotation</p:attrName>
                                        </p:attrNameLst>
                                      </p:cBhvr>
                                      <p:tavLst>
                                        <p:tav tm="0">
                                          <p:val>
                                            <p:fltVal val="90"/>
                                          </p:val>
                                        </p:tav>
                                        <p:tav tm="100000">
                                          <p:val>
                                            <p:fltVal val="0"/>
                                          </p:val>
                                        </p:tav>
                                      </p:tavLst>
                                    </p:anim>
                                    <p:animEffect transition="in" filter="fade">
                                      <p:cBhvr>
                                        <p:cTn id="24"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remove" display="0">
                  <p:stCondLst>
                    <p:cond delay="indefinite"/>
                  </p:stCondLst>
                  <p:endCondLst>
                    <p:cond evt="onStopAudio" delay="0">
                      <p:tgtEl>
                        <p:sldTgt/>
                      </p:tgtEl>
                    </p:cond>
                  </p:endCondLst>
                </p:cTn>
                <p:tgtEl>
                  <p:spTgt spid="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3757" t="41096" r="31453" b="29772"/>
          <a:stretch>
            <a:fillRect/>
          </a:stretch>
        </p:blipFill>
        <p:spPr>
          <a:xfrm>
            <a:off x="3985054" y="291288"/>
            <a:ext cx="4221891" cy="4489948"/>
          </a:xfrm>
          <a:prstGeom prst="rect">
            <a:avLst/>
          </a:prstGeom>
        </p:spPr>
      </p:pic>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t="39055"/>
          <a:stretch>
            <a:fillRect/>
          </a:stretch>
        </p:blipFill>
        <p:spPr>
          <a:xfrm>
            <a:off x="504" y="3873500"/>
            <a:ext cx="12190992" cy="2984216"/>
          </a:xfrm>
          <a:prstGeom prst="rect">
            <a:avLst/>
          </a:prstGeom>
        </p:spPr>
      </p:pic>
      <p:sp>
        <p:nvSpPr>
          <p:cNvPr id="4" name="文本框 3"/>
          <p:cNvSpPr txBox="1"/>
          <p:nvPr/>
        </p:nvSpPr>
        <p:spPr>
          <a:xfrm>
            <a:off x="4981647" y="2082800"/>
            <a:ext cx="1954381" cy="2215991"/>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13800" dirty="0">
                <a:solidFill>
                  <a:schemeClr val="bg1"/>
                </a:solidFill>
                <a:latin typeface="方正少儿简体" panose="03000509000000000000" pitchFamily="65" charset="-122"/>
                <a:ea typeface="方正少儿简体" panose="03000509000000000000" pitchFamily="65" charset="-122"/>
              </a:rPr>
              <a:t>贰</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9034" t="52222" r="72573" b="29815"/>
          <a:stretch>
            <a:fillRect/>
          </a:stretch>
        </p:blipFill>
        <p:spPr>
          <a:xfrm>
            <a:off x="571499" y="982522"/>
            <a:ext cx="3505201" cy="5151577"/>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73130" t="30926" r="10428" b="53704"/>
          <a:stretch>
            <a:fillRect/>
          </a:stretch>
        </p:blipFill>
        <p:spPr>
          <a:xfrm>
            <a:off x="7095627" y="1079499"/>
            <a:ext cx="3737474" cy="5257801"/>
          </a:xfrm>
          <a:prstGeom prst="rect">
            <a:avLst/>
          </a:prstGeom>
        </p:spPr>
      </p:pic>
      <p:sp>
        <p:nvSpPr>
          <p:cNvPr id="6" name="矩形 5"/>
          <p:cNvSpPr/>
          <p:nvPr/>
        </p:nvSpPr>
        <p:spPr>
          <a:xfrm>
            <a:off x="4108836" y="1520735"/>
            <a:ext cx="2954655" cy="4690193"/>
          </a:xfrm>
          <a:prstGeom prst="rect">
            <a:avLst/>
          </a:prstGeom>
        </p:spPr>
        <p:txBody>
          <a:bodyPr vert="eaVert" wrap="square">
            <a:spAutoFit/>
          </a:bodyPr>
          <a:lstStyle/>
          <a:p>
            <a:pPr>
              <a:lnSpc>
                <a:spcPct val="200000"/>
              </a:lnSpc>
            </a:pPr>
            <a:r>
              <a:rPr lang="en-US" altLang="zh-CN" dirty="0">
                <a:latin typeface="华康少女文字W5" panose="040F0509000000000000" pitchFamily="81" charset="-122"/>
                <a:ea typeface="华康少女文字W5" panose="040F0509000000000000" pitchFamily="81" charset="-122"/>
              </a:rPr>
              <a:t>1925</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8</a:t>
            </a:r>
            <a:r>
              <a:rPr lang="zh-CN" altLang="en-US" dirty="0">
                <a:latin typeface="华康少女文字W5" panose="040F0509000000000000" pitchFamily="81" charset="-122"/>
                <a:ea typeface="华康少女文字W5" panose="040F0509000000000000" pitchFamily="81" charset="-122"/>
              </a:rPr>
              <a:t>月，世界</a:t>
            </a:r>
            <a:r>
              <a:rPr lang="en-US" altLang="zh-CN" dirty="0">
                <a:latin typeface="华康少女文字W5" panose="040F0509000000000000" pitchFamily="81" charset="-122"/>
                <a:ea typeface="华康少女文字W5" panose="040F0509000000000000" pitchFamily="81" charset="-122"/>
              </a:rPr>
              <a:t>54</a:t>
            </a:r>
            <a:r>
              <a:rPr lang="zh-CN" altLang="en-US" dirty="0">
                <a:latin typeface="华康少女文字W5" panose="040F0509000000000000" pitchFamily="81" charset="-122"/>
                <a:ea typeface="华康少女文字W5" panose="040F0509000000000000" pitchFamily="81" charset="-122"/>
              </a:rPr>
              <a:t>个国家的代表在瑞士日内瓦举行“儿童幸福国际大会”，发表了爱护儿童、保障儿童福利的宣言。国际儿童幸福促进会倡议建立儿童纪念日，英国、美国、日本等国积极响应，先后建立了自己国家的儿童节。</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40246" t="51852" r="40804" b="29260"/>
          <a:stretch>
            <a:fillRect/>
          </a:stretch>
        </p:blipFill>
        <p:spPr>
          <a:xfrm>
            <a:off x="1028699" y="749301"/>
            <a:ext cx="1422401" cy="2133599"/>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40246" t="51852" r="40804" b="29260"/>
          <a:stretch>
            <a:fillRect/>
          </a:stretch>
        </p:blipFill>
        <p:spPr>
          <a:xfrm>
            <a:off x="3505199" y="749301"/>
            <a:ext cx="1422401" cy="2133599"/>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40246" t="51852" r="40804" b="29260"/>
          <a:stretch>
            <a:fillRect/>
          </a:stretch>
        </p:blipFill>
        <p:spPr>
          <a:xfrm>
            <a:off x="5981699" y="749301"/>
            <a:ext cx="1422401" cy="2133599"/>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40246" t="51852" r="40804" b="29260"/>
          <a:stretch>
            <a:fillRect/>
          </a:stretch>
        </p:blipFill>
        <p:spPr>
          <a:xfrm>
            <a:off x="8458199" y="749301"/>
            <a:ext cx="1422401" cy="2133599"/>
          </a:xfrm>
          <a:prstGeom prst="rect">
            <a:avLst/>
          </a:prstGeom>
        </p:spPr>
      </p:pic>
      <p:sp>
        <p:nvSpPr>
          <p:cNvPr id="8" name="矩形 7"/>
          <p:cNvSpPr/>
          <p:nvPr/>
        </p:nvSpPr>
        <p:spPr>
          <a:xfrm>
            <a:off x="654050" y="2806363"/>
            <a:ext cx="2324100" cy="3316614"/>
          </a:xfrm>
          <a:prstGeom prst="rect">
            <a:avLst/>
          </a:prstGeom>
        </p:spPr>
        <p:txBody>
          <a:bodyPr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二战结束后，世界经济萧条，为了悼念利迪策村和全世界所有在战争中死难的儿童，反对虐杀和毒害儿童，以及保障儿童权利。</a:t>
            </a:r>
          </a:p>
        </p:txBody>
      </p:sp>
      <p:sp>
        <p:nvSpPr>
          <p:cNvPr id="9" name="矩形 8"/>
          <p:cNvSpPr/>
          <p:nvPr/>
        </p:nvSpPr>
        <p:spPr>
          <a:xfrm>
            <a:off x="3263900" y="2908637"/>
            <a:ext cx="2209802" cy="3316614"/>
          </a:xfrm>
          <a:prstGeom prst="rect">
            <a:avLst/>
          </a:prstGeom>
        </p:spPr>
        <p:txBody>
          <a:bodyPr wrap="square">
            <a:spAutoFit/>
          </a:bodyPr>
          <a:lstStyle/>
          <a:p>
            <a:pPr>
              <a:lnSpc>
                <a:spcPct val="200000"/>
              </a:lnSpc>
            </a:pPr>
            <a:r>
              <a:rPr lang="en-US" altLang="zh-CN" dirty="0">
                <a:latin typeface="华康少女文字W5" panose="040F0509000000000000" pitchFamily="81" charset="-122"/>
                <a:ea typeface="华康少女文字W5" panose="040F0509000000000000" pitchFamily="81" charset="-122"/>
              </a:rPr>
              <a:t>1949</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11</a:t>
            </a:r>
            <a:r>
              <a:rPr lang="zh-CN" altLang="en-US" dirty="0">
                <a:latin typeface="华康少女文字W5" panose="040F0509000000000000" pitchFamily="81" charset="-122"/>
                <a:ea typeface="华康少女文字W5" panose="040F0509000000000000" pitchFamily="81" charset="-122"/>
              </a:rPr>
              <a:t>月，国际民主妇女联合会在莫斯科举行理事会议为了保障世界各国儿童的生存权、保健权和受教育权，</a:t>
            </a:r>
          </a:p>
        </p:txBody>
      </p:sp>
      <p:sp>
        <p:nvSpPr>
          <p:cNvPr id="10" name="矩形 9"/>
          <p:cNvSpPr/>
          <p:nvPr/>
        </p:nvSpPr>
        <p:spPr>
          <a:xfrm>
            <a:off x="5797552" y="2921337"/>
            <a:ext cx="1885948" cy="2208618"/>
          </a:xfrm>
          <a:prstGeom prst="rect">
            <a:avLst/>
          </a:prstGeom>
        </p:spPr>
        <p:txBody>
          <a:bodyPr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为了改善儿童的生活，会议决定以每年的</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日为国际儿童节。</a:t>
            </a:r>
          </a:p>
        </p:txBody>
      </p:sp>
      <p:sp>
        <p:nvSpPr>
          <p:cNvPr id="11" name="矩形 10"/>
          <p:cNvSpPr/>
          <p:nvPr/>
        </p:nvSpPr>
        <p:spPr>
          <a:xfrm>
            <a:off x="8366125" y="2921337"/>
            <a:ext cx="1885948" cy="2762616"/>
          </a:xfrm>
          <a:prstGeom prst="rect">
            <a:avLst/>
          </a:prstGeom>
        </p:spPr>
        <p:txBody>
          <a:bodyPr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我国儿童节，早期为每年的</a:t>
            </a:r>
            <a:r>
              <a:rPr lang="en-US" altLang="zh-CN" dirty="0">
                <a:latin typeface="华康少女文字W5" panose="040F0509000000000000" pitchFamily="81" charset="-122"/>
                <a:ea typeface="华康少女文字W5" panose="040F0509000000000000" pitchFamily="81" charset="-122"/>
              </a:rPr>
              <a:t>4</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4</a:t>
            </a:r>
            <a:r>
              <a:rPr lang="zh-CN" altLang="en-US" dirty="0">
                <a:latin typeface="华康少女文字W5" panose="040F0509000000000000" pitchFamily="81" charset="-122"/>
                <a:ea typeface="华康少女文字W5" panose="040F0509000000000000" pitchFamily="81" charset="-122"/>
              </a:rPr>
              <a:t>日，是</a:t>
            </a:r>
            <a:r>
              <a:rPr lang="en-US" altLang="zh-CN" dirty="0">
                <a:latin typeface="华康少女文字W5" panose="040F0509000000000000" pitchFamily="81" charset="-122"/>
                <a:ea typeface="华康少女文字W5" panose="040F0509000000000000" pitchFamily="81" charset="-122"/>
              </a:rPr>
              <a:t>1931</a:t>
            </a:r>
            <a:r>
              <a:rPr lang="zh-CN" altLang="en-US" dirty="0">
                <a:latin typeface="华康少女文字W5" panose="040F0509000000000000" pitchFamily="81" charset="-122"/>
                <a:ea typeface="华康少女文字W5" panose="040F0509000000000000" pitchFamily="81" charset="-122"/>
              </a:rPr>
              <a:t>年根据中华慈幼协会的建议设立的。</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70459" t="51667" r="7083" b="28752"/>
          <a:stretch>
            <a:fillRect/>
          </a:stretch>
        </p:blipFill>
        <p:spPr>
          <a:xfrm>
            <a:off x="4165600" y="2142072"/>
            <a:ext cx="3594100" cy="4715928"/>
          </a:xfrm>
          <a:prstGeom prst="rect">
            <a:avLst/>
          </a:prstGeom>
        </p:spPr>
      </p:pic>
      <p:sp>
        <p:nvSpPr>
          <p:cNvPr id="5" name="矩形 4"/>
          <p:cNvSpPr/>
          <p:nvPr/>
        </p:nvSpPr>
        <p:spPr>
          <a:xfrm>
            <a:off x="2641600" y="808335"/>
            <a:ext cx="6451600" cy="1123513"/>
          </a:xfrm>
          <a:prstGeom prst="rect">
            <a:avLst/>
          </a:prstGeom>
        </p:spPr>
        <p:txBody>
          <a:bodyPr wrap="square">
            <a:spAutoFit/>
          </a:bodyPr>
          <a:lstStyle/>
          <a:p>
            <a:pPr>
              <a:lnSpc>
                <a:spcPct val="200000"/>
              </a:lnSpc>
            </a:pPr>
            <a:r>
              <a:rPr lang="en-US" altLang="zh-CN" dirty="0">
                <a:latin typeface="华康少女文字W5" panose="040F0509000000000000" pitchFamily="81" charset="-122"/>
                <a:ea typeface="华康少女文字W5" panose="040F0509000000000000" pitchFamily="81" charset="-122"/>
              </a:rPr>
              <a:t>1949</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12</a:t>
            </a:r>
            <a:r>
              <a:rPr lang="zh-CN" altLang="en-US" dirty="0">
                <a:latin typeface="华康少女文字W5" panose="040F0509000000000000" pitchFamily="81" charset="-122"/>
                <a:ea typeface="华康少女文字W5" panose="040F0509000000000000" pitchFamily="81" charset="-122"/>
              </a:rPr>
              <a:t>月，中央人民政府政务院发出通令，废除旧的儿童节，将</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日作为我国的儿童节，与国际儿童节统一起来。</a:t>
            </a:r>
          </a:p>
        </p:txBody>
      </p:sp>
      <p:sp>
        <p:nvSpPr>
          <p:cNvPr id="6" name="矩形 5"/>
          <p:cNvSpPr/>
          <p:nvPr/>
        </p:nvSpPr>
        <p:spPr>
          <a:xfrm>
            <a:off x="825500" y="3467100"/>
            <a:ext cx="3175000" cy="2208618"/>
          </a:xfrm>
          <a:prstGeom prst="rect">
            <a:avLst/>
          </a:prstGeom>
        </p:spPr>
        <p:txBody>
          <a:bodyPr wrap="square">
            <a:spAutoFit/>
          </a:bodyPr>
          <a:lstStyle/>
          <a:p>
            <a:pPr>
              <a:lnSpc>
                <a:spcPct val="200000"/>
              </a:lnSpc>
            </a:pPr>
            <a:r>
              <a:rPr lang="en-US" altLang="zh-CN" dirty="0">
                <a:latin typeface="华康少女文字W5" panose="040F0509000000000000" pitchFamily="81" charset="-122"/>
                <a:ea typeface="华康少女文字W5" panose="040F0509000000000000" pitchFamily="81" charset="-122"/>
              </a:rPr>
              <a:t>1949</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12</a:t>
            </a:r>
            <a:r>
              <a:rPr lang="zh-CN" altLang="en-US" dirty="0">
                <a:latin typeface="华康少女文字W5" panose="040F0509000000000000" pitchFamily="81" charset="-122"/>
                <a:ea typeface="华康少女文字W5" panose="040F0509000000000000" pitchFamily="81" charset="-122"/>
              </a:rPr>
              <a:t>月，中央人民政府政务院发出通令，废除旧的儿童节，将</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日作为我国的儿童节，与国际儿童节统一起来。</a:t>
            </a:r>
          </a:p>
        </p:txBody>
      </p:sp>
      <p:sp>
        <p:nvSpPr>
          <p:cNvPr id="7" name="矩形 6"/>
          <p:cNvSpPr/>
          <p:nvPr/>
        </p:nvSpPr>
        <p:spPr>
          <a:xfrm>
            <a:off x="7924800" y="3467100"/>
            <a:ext cx="3175000" cy="2208618"/>
          </a:xfrm>
          <a:prstGeom prst="rect">
            <a:avLst/>
          </a:prstGeom>
        </p:spPr>
        <p:txBody>
          <a:bodyPr wrap="square">
            <a:spAutoFit/>
          </a:bodyPr>
          <a:lstStyle/>
          <a:p>
            <a:pPr>
              <a:lnSpc>
                <a:spcPct val="200000"/>
              </a:lnSpc>
            </a:pPr>
            <a:r>
              <a:rPr lang="en-US" altLang="zh-CN" dirty="0">
                <a:latin typeface="华康少女文字W5" panose="040F0509000000000000" pitchFamily="81" charset="-122"/>
                <a:ea typeface="华康少女文字W5" panose="040F0509000000000000" pitchFamily="81" charset="-122"/>
              </a:rPr>
              <a:t>1949</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12</a:t>
            </a:r>
            <a:r>
              <a:rPr lang="zh-CN" altLang="en-US" dirty="0">
                <a:latin typeface="华康少女文字W5" panose="040F0509000000000000" pitchFamily="81" charset="-122"/>
                <a:ea typeface="华康少女文字W5" panose="040F0509000000000000" pitchFamily="81" charset="-122"/>
              </a:rPr>
              <a:t>月，中央人民政府政务院发出通令，废除旧的儿童节，将</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日作为我国的儿童节，与国际儿童节统一起来。</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8477" t="74259" r="72573" b="5370"/>
          <a:stretch>
            <a:fillRect/>
          </a:stretch>
        </p:blipFill>
        <p:spPr>
          <a:xfrm>
            <a:off x="2409367" y="792672"/>
            <a:ext cx="1534158" cy="2481724"/>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8477" t="74259" r="72573" b="5370"/>
          <a:stretch>
            <a:fillRect/>
          </a:stretch>
        </p:blipFill>
        <p:spPr>
          <a:xfrm rot="2717448">
            <a:off x="3469741" y="1213813"/>
            <a:ext cx="1534158" cy="2481724"/>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8477" t="74259" r="72573" b="5370"/>
          <a:stretch>
            <a:fillRect/>
          </a:stretch>
        </p:blipFill>
        <p:spPr>
          <a:xfrm rot="5672343">
            <a:off x="3891545" y="2277426"/>
            <a:ext cx="1534158" cy="2481724"/>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8477" t="74259" r="72573" b="5370"/>
          <a:stretch>
            <a:fillRect/>
          </a:stretch>
        </p:blipFill>
        <p:spPr>
          <a:xfrm rot="18839797">
            <a:off x="1369469" y="1218179"/>
            <a:ext cx="1534158" cy="2481724"/>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8477" t="74259" r="72573" b="5370"/>
          <a:stretch>
            <a:fillRect/>
          </a:stretch>
        </p:blipFill>
        <p:spPr>
          <a:xfrm flipV="1">
            <a:off x="2585649" y="3586355"/>
            <a:ext cx="1534158" cy="2481724"/>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8477" t="74259" r="72573" b="5370"/>
          <a:stretch>
            <a:fillRect/>
          </a:stretch>
        </p:blipFill>
        <p:spPr>
          <a:xfrm rot="18882552" flipV="1">
            <a:off x="3538050" y="3185306"/>
            <a:ext cx="1534158" cy="2481724"/>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77" t="74259" r="72573" b="5370"/>
          <a:stretch>
            <a:fillRect/>
          </a:stretch>
        </p:blipFill>
        <p:spPr>
          <a:xfrm rot="5081801" flipV="1">
            <a:off x="976913" y="2287722"/>
            <a:ext cx="1534158" cy="2481724"/>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77" t="74259" r="72573" b="5370"/>
          <a:stretch>
            <a:fillRect/>
          </a:stretch>
        </p:blipFill>
        <p:spPr>
          <a:xfrm rot="2760203" flipV="1">
            <a:off x="1488071" y="3180939"/>
            <a:ext cx="1534158" cy="2481724"/>
          </a:xfrm>
          <a:prstGeom prst="rect">
            <a:avLst/>
          </a:prstGeom>
        </p:spPr>
      </p:pic>
      <p:sp>
        <p:nvSpPr>
          <p:cNvPr id="15" name="矩形 14"/>
          <p:cNvSpPr/>
          <p:nvPr/>
        </p:nvSpPr>
        <p:spPr>
          <a:xfrm>
            <a:off x="5963473" y="1573768"/>
            <a:ext cx="4062651" cy="3710464"/>
          </a:xfrm>
          <a:prstGeom prst="rect">
            <a:avLst/>
          </a:prstGeom>
        </p:spPr>
        <p:txBody>
          <a:bodyPr vert="eaVert"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世界上许多国都将</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日定为儿童的节日。欧美国家，儿童节的日期各不相同，而且往往很少举行社会公众性的庆祝活动。有人误解只有社会主义国家才将</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日定为儿童节，事实上，美国的一些组织也开始考虑将儿童节定在</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9602" y="1181100"/>
            <a:ext cx="3530599" cy="3048000"/>
          </a:xfrm>
          <a:prstGeom prst="rect">
            <a:avLst/>
          </a:prstGeom>
          <a:noFill/>
          <a:ln>
            <a:solidFill>
              <a:srgbClr val="FAD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140201" y="1181100"/>
            <a:ext cx="3530599"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670801" y="1181100"/>
            <a:ext cx="3530599" cy="3048000"/>
          </a:xfrm>
          <a:prstGeom prst="rect">
            <a:avLst/>
          </a:prstGeom>
          <a:noFill/>
          <a:ln>
            <a:solidFill>
              <a:srgbClr val="FAD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39410" t="73704" r="39689" b="5926"/>
          <a:stretch>
            <a:fillRect/>
          </a:stretch>
        </p:blipFill>
        <p:spPr>
          <a:xfrm>
            <a:off x="1327152" y="1155704"/>
            <a:ext cx="2095499" cy="307339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9410" t="73704" r="39689" b="5926"/>
          <a:stretch>
            <a:fillRect/>
          </a:stretch>
        </p:blipFill>
        <p:spPr>
          <a:xfrm>
            <a:off x="8388350" y="1155704"/>
            <a:ext cx="2095499" cy="3073396"/>
          </a:xfrm>
          <a:prstGeom prst="rect">
            <a:avLst/>
          </a:prstGeom>
        </p:spPr>
      </p:pic>
      <p:sp>
        <p:nvSpPr>
          <p:cNvPr id="9" name="矩形 8"/>
          <p:cNvSpPr/>
          <p:nvPr/>
        </p:nvSpPr>
        <p:spPr>
          <a:xfrm>
            <a:off x="4162147" y="1561584"/>
            <a:ext cx="3508653" cy="2287032"/>
          </a:xfrm>
          <a:prstGeom prst="rect">
            <a:avLst/>
          </a:prstGeom>
        </p:spPr>
        <p:txBody>
          <a:bodyPr vert="eaVert"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世界上许多国都将</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日定为儿童的节日。欧美国家，儿童节的日期各不相同，而且往往很少举行社会公众性的庆祝活动。</a:t>
            </a:r>
          </a:p>
        </p:txBody>
      </p:sp>
      <p:sp>
        <p:nvSpPr>
          <p:cNvPr id="10" name="矩形 9"/>
          <p:cNvSpPr/>
          <p:nvPr/>
        </p:nvSpPr>
        <p:spPr>
          <a:xfrm>
            <a:off x="796648" y="4609584"/>
            <a:ext cx="10030102" cy="1100622"/>
          </a:xfrm>
          <a:prstGeom prst="rect">
            <a:avLst/>
          </a:prstGeom>
        </p:spPr>
        <p:txBody>
          <a:bodyPr vert="horz"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世界上许多国都将</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日定为儿童的节日。欧美国家，儿童节的日期各不相同，而且往往很少举行社会公众性的庆祝活动。</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65932" t="41096" b="27743"/>
          <a:stretch>
            <a:fillRect/>
          </a:stretch>
        </p:blipFill>
        <p:spPr>
          <a:xfrm>
            <a:off x="3983236" y="530226"/>
            <a:ext cx="3849745" cy="4472024"/>
          </a:xfrm>
          <a:prstGeom prst="rect">
            <a:avLst/>
          </a:prstGeom>
        </p:spPr>
      </p:pic>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t="39055"/>
          <a:stretch>
            <a:fillRect/>
          </a:stretch>
        </p:blipFill>
        <p:spPr>
          <a:xfrm>
            <a:off x="504" y="3873500"/>
            <a:ext cx="12190992" cy="2984216"/>
          </a:xfrm>
          <a:prstGeom prst="rect">
            <a:avLst/>
          </a:prstGeom>
        </p:spPr>
      </p:pic>
      <p:sp>
        <p:nvSpPr>
          <p:cNvPr id="4" name="文本框 3"/>
          <p:cNvSpPr txBox="1"/>
          <p:nvPr/>
        </p:nvSpPr>
        <p:spPr>
          <a:xfrm>
            <a:off x="4930847" y="2082800"/>
            <a:ext cx="1954381" cy="2215991"/>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13800" dirty="0">
                <a:solidFill>
                  <a:schemeClr val="bg1"/>
                </a:solidFill>
                <a:latin typeface="方正少儿简体" panose="03000509000000000000" pitchFamily="65" charset="-122"/>
                <a:ea typeface="方正少儿简体" panose="03000509000000000000" pitchFamily="65" charset="-122"/>
              </a:rPr>
              <a:t>叁</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72436" t="75084" r="9644" b="6318"/>
          <a:stretch>
            <a:fillRect/>
          </a:stretch>
        </p:blipFill>
        <p:spPr>
          <a:xfrm>
            <a:off x="0" y="-44459"/>
            <a:ext cx="4025900" cy="6902459"/>
          </a:xfrm>
          <a:prstGeom prst="rect">
            <a:avLst/>
          </a:prstGeom>
        </p:spPr>
      </p:pic>
      <p:sp>
        <p:nvSpPr>
          <p:cNvPr id="6" name="矩形 5"/>
          <p:cNvSpPr/>
          <p:nvPr/>
        </p:nvSpPr>
        <p:spPr>
          <a:xfrm>
            <a:off x="4064000" y="1810435"/>
            <a:ext cx="6096000" cy="3893502"/>
          </a:xfrm>
          <a:prstGeom prst="rect">
            <a:avLst/>
          </a:prstGeom>
        </p:spPr>
        <p:txBody>
          <a:bodyPr>
            <a:spAutoFit/>
          </a:bodyPr>
          <a:lstStyle/>
          <a:p>
            <a:pPr>
              <a:lnSpc>
                <a:spcPct val="200000"/>
              </a:lnSpc>
            </a:pPr>
            <a:r>
              <a:rPr lang="en-US" altLang="zh-CN" dirty="0">
                <a:latin typeface="华康少女文字W5" panose="040F0509000000000000" pitchFamily="81" charset="-122"/>
                <a:ea typeface="华康少女文字W5" panose="040F0509000000000000" pitchFamily="81" charset="-122"/>
              </a:rPr>
              <a:t>1925</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8</a:t>
            </a:r>
            <a:r>
              <a:rPr lang="zh-CN" altLang="en-US" dirty="0">
                <a:latin typeface="华康少女文字W5" panose="040F0509000000000000" pitchFamily="81" charset="-122"/>
                <a:ea typeface="华康少女文字W5" panose="040F0509000000000000" pitchFamily="81" charset="-122"/>
              </a:rPr>
              <a:t>月在瑞士日内瓦召开的关于儿童福利的国际会议上，首次提出了“国际儿童节”的概念。本次大会有</a:t>
            </a:r>
            <a:r>
              <a:rPr lang="en-US" altLang="zh-CN" dirty="0">
                <a:latin typeface="华康少女文字W5" panose="040F0509000000000000" pitchFamily="81" charset="-122"/>
                <a:ea typeface="华康少女文字W5" panose="040F0509000000000000" pitchFamily="81" charset="-122"/>
              </a:rPr>
              <a:t>54</a:t>
            </a:r>
            <a:r>
              <a:rPr lang="zh-CN" altLang="en-US" dirty="0">
                <a:latin typeface="华康少女文字W5" panose="040F0509000000000000" pitchFamily="81" charset="-122"/>
                <a:ea typeface="华康少女文字W5" panose="040F0509000000000000" pitchFamily="81" charset="-122"/>
              </a:rPr>
              <a:t>个国家的爱护儿童代表，聚集在瑞士日内瓦举行“儿童幸福国际大会”，通过</a:t>
            </a:r>
            <a:r>
              <a:rPr lang="en-US" altLang="zh-CN" dirty="0">
                <a:latin typeface="华康少女文字W5" panose="040F0509000000000000" pitchFamily="81" charset="-122"/>
                <a:ea typeface="华康少女文字W5" panose="040F0509000000000000" pitchFamily="81" charset="-122"/>
              </a:rPr>
              <a:t>《</a:t>
            </a:r>
            <a:r>
              <a:rPr lang="zh-CN" altLang="en-US" dirty="0">
                <a:latin typeface="华康少女文字W5" panose="040F0509000000000000" pitchFamily="81" charset="-122"/>
                <a:ea typeface="华康少女文字W5" panose="040F0509000000000000" pitchFamily="81" charset="-122"/>
              </a:rPr>
              <a:t>日内瓦保障儿童宣言</a:t>
            </a:r>
            <a:r>
              <a:rPr lang="en-US" altLang="zh-CN" dirty="0">
                <a:latin typeface="华康少女文字W5" panose="040F0509000000000000" pitchFamily="81" charset="-122"/>
                <a:ea typeface="华康少女文字W5" panose="040F0509000000000000" pitchFamily="81" charset="-122"/>
              </a:rPr>
              <a:t>》</a:t>
            </a:r>
            <a:r>
              <a:rPr lang="zh-CN" altLang="en-US" dirty="0">
                <a:latin typeface="华康少女文字W5" panose="040F0509000000000000" pitchFamily="81" charset="-122"/>
                <a:ea typeface="华康少女文字W5" panose="040F0509000000000000" pitchFamily="81" charset="-122"/>
              </a:rPr>
              <a:t>。宣言中，对于儿童精神上应有的享受、贫苦儿童的救济、儿童危险工作的避免、儿童谋生机会的获得，以及怎样救养儿童等问题，均有热烈讨论。</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41918" t="5926" r="41640" b="73518"/>
          <a:stretch>
            <a:fillRect/>
          </a:stretch>
        </p:blipFill>
        <p:spPr>
          <a:xfrm>
            <a:off x="1369873" y="475065"/>
            <a:ext cx="1803400" cy="3392837"/>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41918" t="5926" r="41640" b="73518"/>
          <a:stretch>
            <a:fillRect/>
          </a:stretch>
        </p:blipFill>
        <p:spPr>
          <a:xfrm>
            <a:off x="5067300" y="3256365"/>
            <a:ext cx="1803400" cy="3392837"/>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41918" t="5926" r="41640" b="73518"/>
          <a:stretch>
            <a:fillRect/>
          </a:stretch>
        </p:blipFill>
        <p:spPr>
          <a:xfrm>
            <a:off x="8575952" y="475064"/>
            <a:ext cx="1803400" cy="3392837"/>
          </a:xfrm>
          <a:prstGeom prst="rect">
            <a:avLst/>
          </a:prstGeom>
        </p:spPr>
      </p:pic>
      <p:sp>
        <p:nvSpPr>
          <p:cNvPr id="6" name="矩形 5"/>
          <p:cNvSpPr/>
          <p:nvPr/>
        </p:nvSpPr>
        <p:spPr>
          <a:xfrm>
            <a:off x="517247" y="3647538"/>
            <a:ext cx="3508653" cy="2417898"/>
          </a:xfrm>
          <a:prstGeom prst="rect">
            <a:avLst/>
          </a:prstGeom>
        </p:spPr>
        <p:txBody>
          <a:bodyPr vert="eaVert"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自此次大会后，一方面藉以鼓舞儿童，让儿童感到幸福、快乐，另一方面也为引起社会重视与爱护，各国政府都先后规定“儿童节”。</a:t>
            </a:r>
          </a:p>
        </p:txBody>
      </p:sp>
      <p:sp>
        <p:nvSpPr>
          <p:cNvPr id="7" name="矩形 6"/>
          <p:cNvSpPr/>
          <p:nvPr/>
        </p:nvSpPr>
        <p:spPr>
          <a:xfrm>
            <a:off x="4214673" y="688438"/>
            <a:ext cx="3508653" cy="2417898"/>
          </a:xfrm>
          <a:prstGeom prst="rect">
            <a:avLst/>
          </a:prstGeom>
        </p:spPr>
        <p:txBody>
          <a:bodyPr vert="eaVert"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自此次大会后，一方面藉以鼓舞儿童，让儿童感到幸福、快乐，另一方面也为引起社会重视与爱护，各国政府都先后规定“儿童节”。</a:t>
            </a:r>
          </a:p>
        </p:txBody>
      </p:sp>
      <p:sp>
        <p:nvSpPr>
          <p:cNvPr id="8" name="矩形 7"/>
          <p:cNvSpPr/>
          <p:nvPr/>
        </p:nvSpPr>
        <p:spPr>
          <a:xfrm>
            <a:off x="7723326" y="3867901"/>
            <a:ext cx="3508653" cy="2417898"/>
          </a:xfrm>
          <a:prstGeom prst="rect">
            <a:avLst/>
          </a:prstGeom>
        </p:spPr>
        <p:txBody>
          <a:bodyPr vert="eaVert"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自此次大会后，一方面藉以鼓舞儿童，让儿童感到幸福、快乐，另一方面也为引起社会重视与爱护，各国政府都先后规定“儿童节”。</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p:cNvSpPr/>
          <p:nvPr/>
        </p:nvSpPr>
        <p:spPr>
          <a:xfrm>
            <a:off x="12700" y="1828800"/>
            <a:ext cx="12179300" cy="2904571"/>
          </a:xfrm>
          <a:custGeom>
            <a:avLst/>
            <a:gdLst>
              <a:gd name="connsiteX0" fmla="*/ 0 w 12179300"/>
              <a:gd name="connsiteY0" fmla="*/ 0 h 2904571"/>
              <a:gd name="connsiteX1" fmla="*/ 1485900 w 12179300"/>
              <a:gd name="connsiteY1" fmla="*/ 1219200 h 2904571"/>
              <a:gd name="connsiteX2" fmla="*/ 4406900 w 12179300"/>
              <a:gd name="connsiteY2" fmla="*/ 2286000 h 2904571"/>
              <a:gd name="connsiteX3" fmla="*/ 7747000 w 12179300"/>
              <a:gd name="connsiteY3" fmla="*/ 38100 h 2904571"/>
              <a:gd name="connsiteX4" fmla="*/ 10350500 w 12179300"/>
              <a:gd name="connsiteY4" fmla="*/ 2819400 h 2904571"/>
              <a:gd name="connsiteX5" fmla="*/ 12179300 w 12179300"/>
              <a:gd name="connsiteY5" fmla="*/ 1917700 h 290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79300" h="2904571">
                <a:moveTo>
                  <a:pt x="0" y="0"/>
                </a:moveTo>
                <a:cubicBezTo>
                  <a:pt x="375708" y="419100"/>
                  <a:pt x="751417" y="838200"/>
                  <a:pt x="1485900" y="1219200"/>
                </a:cubicBezTo>
                <a:cubicBezTo>
                  <a:pt x="2220383" y="1600200"/>
                  <a:pt x="3363383" y="2482850"/>
                  <a:pt x="4406900" y="2286000"/>
                </a:cubicBezTo>
                <a:cubicBezTo>
                  <a:pt x="5450417" y="2089150"/>
                  <a:pt x="6756400" y="-50800"/>
                  <a:pt x="7747000" y="38100"/>
                </a:cubicBezTo>
                <a:cubicBezTo>
                  <a:pt x="8737600" y="127000"/>
                  <a:pt x="9611783" y="2506133"/>
                  <a:pt x="10350500" y="2819400"/>
                </a:cubicBezTo>
                <a:cubicBezTo>
                  <a:pt x="11089217" y="3132667"/>
                  <a:pt x="11634258" y="2525183"/>
                  <a:pt x="12179300" y="1917700"/>
                </a:cubicBezTo>
              </a:path>
            </a:pathLst>
          </a:custGeom>
          <a:noFill/>
          <a:ln>
            <a:solidFill>
              <a:srgbClr val="FC94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0623" t="5371" r="9312" b="73517"/>
          <a:stretch>
            <a:fillRect/>
          </a:stretch>
        </p:blipFill>
        <p:spPr>
          <a:xfrm flipH="1">
            <a:off x="609600" y="1168793"/>
            <a:ext cx="2101850" cy="2904571"/>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70623" t="5371" r="9312" b="73517"/>
          <a:stretch>
            <a:fillRect/>
          </a:stretch>
        </p:blipFill>
        <p:spPr>
          <a:xfrm flipH="1">
            <a:off x="3460751" y="2527588"/>
            <a:ext cx="2101850" cy="290457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70623" t="5371" r="9312" b="73517"/>
          <a:stretch>
            <a:fillRect/>
          </a:stretch>
        </p:blipFill>
        <p:spPr>
          <a:xfrm flipH="1">
            <a:off x="6629400" y="863623"/>
            <a:ext cx="2101850" cy="2904571"/>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70623" t="5371" r="9312" b="73517"/>
          <a:stretch>
            <a:fillRect/>
          </a:stretch>
        </p:blipFill>
        <p:spPr>
          <a:xfrm flipH="1">
            <a:off x="9480550" y="3060723"/>
            <a:ext cx="2101850" cy="2904571"/>
          </a:xfrm>
          <a:prstGeom prst="rect">
            <a:avLst/>
          </a:prstGeom>
        </p:spPr>
      </p:pic>
      <p:sp>
        <p:nvSpPr>
          <p:cNvPr id="7" name="矩形 6"/>
          <p:cNvSpPr/>
          <p:nvPr/>
        </p:nvSpPr>
        <p:spPr>
          <a:xfrm>
            <a:off x="272098" y="3862161"/>
            <a:ext cx="3436302" cy="2208618"/>
          </a:xfrm>
          <a:prstGeom prst="rect">
            <a:avLst/>
          </a:prstGeom>
        </p:spPr>
        <p:txBody>
          <a:bodyPr vert="horz" wrap="square">
            <a:spAutoFit/>
          </a:bodyPr>
          <a:lstStyle/>
          <a:p>
            <a:pPr>
              <a:lnSpc>
                <a:spcPct val="200000"/>
              </a:lnSpc>
            </a:pPr>
            <a:r>
              <a:rPr lang="en-US" altLang="zh-CN" dirty="0">
                <a:latin typeface="华康少女文字W5" panose="040F0509000000000000" pitchFamily="81" charset="-122"/>
                <a:ea typeface="华康少女文字W5" panose="040F0509000000000000" pitchFamily="81" charset="-122"/>
              </a:rPr>
              <a:t>1949</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11</a:t>
            </a:r>
            <a:r>
              <a:rPr lang="zh-CN" altLang="en-US" dirty="0">
                <a:latin typeface="华康少女文字W5" panose="040F0509000000000000" pitchFamily="81" charset="-122"/>
                <a:ea typeface="华康少女文字W5" panose="040F0509000000000000" pitchFamily="81" charset="-122"/>
              </a:rPr>
              <a:t>月国际民主妇女联合会在莫斯科召开执委会，正式决定每年</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日为全世界少年儿童的节日，即国际儿童节。</a:t>
            </a:r>
          </a:p>
        </p:txBody>
      </p:sp>
      <p:sp>
        <p:nvSpPr>
          <p:cNvPr id="9" name="矩形 8"/>
          <p:cNvSpPr/>
          <p:nvPr/>
        </p:nvSpPr>
        <p:spPr>
          <a:xfrm>
            <a:off x="2793525" y="449956"/>
            <a:ext cx="3436302" cy="2208618"/>
          </a:xfrm>
          <a:prstGeom prst="rect">
            <a:avLst/>
          </a:prstGeom>
        </p:spPr>
        <p:txBody>
          <a:bodyPr vert="horz" wrap="square">
            <a:spAutoFit/>
          </a:bodyPr>
          <a:lstStyle/>
          <a:p>
            <a:pPr>
              <a:lnSpc>
                <a:spcPct val="200000"/>
              </a:lnSpc>
            </a:pPr>
            <a:r>
              <a:rPr lang="en-US" altLang="zh-CN" dirty="0">
                <a:latin typeface="华康少女文字W5" panose="040F0509000000000000" pitchFamily="81" charset="-122"/>
                <a:ea typeface="华康少女文字W5" panose="040F0509000000000000" pitchFamily="81" charset="-122"/>
              </a:rPr>
              <a:t>1949</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11</a:t>
            </a:r>
            <a:r>
              <a:rPr lang="zh-CN" altLang="en-US" dirty="0">
                <a:latin typeface="华康少女文字W5" panose="040F0509000000000000" pitchFamily="81" charset="-122"/>
                <a:ea typeface="华康少女文字W5" panose="040F0509000000000000" pitchFamily="81" charset="-122"/>
              </a:rPr>
              <a:t>月国际民主妇女联合会在莫斯科召开执委会，正式决定每年</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日为全世界少年儿童的节日，即国际儿童节。</a:t>
            </a:r>
          </a:p>
        </p:txBody>
      </p:sp>
      <p:sp>
        <p:nvSpPr>
          <p:cNvPr id="10" name="矩形 9"/>
          <p:cNvSpPr/>
          <p:nvPr/>
        </p:nvSpPr>
        <p:spPr>
          <a:xfrm>
            <a:off x="5803424" y="3511422"/>
            <a:ext cx="3436302" cy="2208618"/>
          </a:xfrm>
          <a:prstGeom prst="rect">
            <a:avLst/>
          </a:prstGeom>
        </p:spPr>
        <p:txBody>
          <a:bodyPr vert="horz" wrap="square">
            <a:spAutoFit/>
          </a:bodyPr>
          <a:lstStyle/>
          <a:p>
            <a:pPr>
              <a:lnSpc>
                <a:spcPct val="200000"/>
              </a:lnSpc>
            </a:pPr>
            <a:r>
              <a:rPr lang="en-US" altLang="zh-CN" dirty="0">
                <a:latin typeface="华康少女文字W5" panose="040F0509000000000000" pitchFamily="81" charset="-122"/>
                <a:ea typeface="华康少女文字W5" panose="040F0509000000000000" pitchFamily="81" charset="-122"/>
              </a:rPr>
              <a:t>1949</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11</a:t>
            </a:r>
            <a:r>
              <a:rPr lang="zh-CN" altLang="en-US" dirty="0">
                <a:latin typeface="华康少女文字W5" panose="040F0509000000000000" pitchFamily="81" charset="-122"/>
                <a:ea typeface="华康少女文字W5" panose="040F0509000000000000" pitchFamily="81" charset="-122"/>
              </a:rPr>
              <a:t>月国际民主妇女联合会在莫斯科召开执委会，正式决定每年</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日为全世界少年儿童的节日，即国际儿童节。</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折角 8"/>
          <p:cNvSpPr/>
          <p:nvPr/>
        </p:nvSpPr>
        <p:spPr>
          <a:xfrm>
            <a:off x="622300" y="634999"/>
            <a:ext cx="10947400" cy="5588000"/>
          </a:xfrm>
          <a:prstGeom prst="foldedCorner">
            <a:avLst/>
          </a:prstGeom>
          <a:solidFill>
            <a:schemeClr val="bg1">
              <a:alpha val="70000"/>
            </a:schemeClr>
          </a:solidFill>
          <a:ln>
            <a:solidFill>
              <a:srgbClr val="FAD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7278" t="6677" r="71192" b="75624"/>
          <a:stretch>
            <a:fillRect/>
          </a:stretch>
        </p:blipFill>
        <p:spPr>
          <a:xfrm flipH="1">
            <a:off x="755650" y="730249"/>
            <a:ext cx="4178300" cy="5168900"/>
          </a:xfrm>
          <a:prstGeom prst="rect">
            <a:avLst/>
          </a:prstGeom>
        </p:spPr>
      </p:pic>
      <p:sp>
        <p:nvSpPr>
          <p:cNvPr id="11" name="矩形 10"/>
          <p:cNvSpPr/>
          <p:nvPr/>
        </p:nvSpPr>
        <p:spPr>
          <a:xfrm>
            <a:off x="5086350" y="1118687"/>
            <a:ext cx="6350000" cy="4620624"/>
          </a:xfrm>
          <a:prstGeom prst="rect">
            <a:avLst/>
          </a:prstGeom>
        </p:spPr>
        <p:txBody>
          <a:bodyPr wrap="square">
            <a:spAutoFit/>
          </a:bodyPr>
          <a:lstStyle/>
          <a:p>
            <a:pPr>
              <a:lnSpc>
                <a:spcPct val="150000"/>
              </a:lnSpc>
            </a:pPr>
            <a:r>
              <a:rPr lang="zh-CN" altLang="en-US" b="1" dirty="0">
                <a:latin typeface="华康少女文字W5" panose="040F0509000000000000" pitchFamily="81" charset="-122"/>
                <a:ea typeface="华康少女文字W5" panose="040F0509000000000000" pitchFamily="81" charset="-122"/>
              </a:rPr>
              <a:t>国际儿童节</a:t>
            </a:r>
            <a:r>
              <a:rPr lang="zh-CN" altLang="en-US" dirty="0">
                <a:latin typeface="华康少女文字W5" panose="040F0509000000000000" pitchFamily="81" charset="-122"/>
                <a:ea typeface="华康少女文字W5" panose="040F0509000000000000" pitchFamily="81" charset="-122"/>
              </a:rPr>
              <a:t>（又称儿童节，</a:t>
            </a:r>
            <a:r>
              <a:rPr lang="en-US" altLang="zh-CN" dirty="0">
                <a:latin typeface="华康少女文字W5" panose="040F0509000000000000" pitchFamily="81" charset="-122"/>
                <a:ea typeface="华康少女文字W5" panose="040F0509000000000000" pitchFamily="81" charset="-122"/>
              </a:rPr>
              <a:t>International Children's Day</a:t>
            </a:r>
            <a:r>
              <a:rPr lang="zh-CN" altLang="en-US" dirty="0">
                <a:latin typeface="华康少女文字W5" panose="040F0509000000000000" pitchFamily="81" charset="-122"/>
                <a:ea typeface="华康少女文字W5" panose="040F0509000000000000" pitchFamily="81" charset="-122"/>
              </a:rPr>
              <a:t>）定于每年的</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日。为了悼念</a:t>
            </a:r>
            <a:r>
              <a:rPr lang="en-US" altLang="zh-CN" dirty="0">
                <a:latin typeface="华康少女文字W5" panose="040F0509000000000000" pitchFamily="81" charset="-122"/>
                <a:ea typeface="华康少女文字W5" panose="040F0509000000000000" pitchFamily="81" charset="-122"/>
              </a:rPr>
              <a:t>1942</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10</a:t>
            </a:r>
            <a:r>
              <a:rPr lang="zh-CN" altLang="en-US" dirty="0">
                <a:latin typeface="华康少女文字W5" panose="040F0509000000000000" pitchFamily="81" charset="-122"/>
                <a:ea typeface="华康少女文字W5" panose="040F0509000000000000" pitchFamily="81" charset="-122"/>
              </a:rPr>
              <a:t>日的利迪策惨案和全世界所有在战争中死难的儿童，反对虐杀和毒害儿童，以及保障儿童权利。</a:t>
            </a:r>
          </a:p>
          <a:p>
            <a:pPr>
              <a:lnSpc>
                <a:spcPct val="150000"/>
              </a:lnSpc>
            </a:pPr>
            <a:r>
              <a:rPr lang="en-US" altLang="zh-CN" dirty="0">
                <a:latin typeface="华康少女文字W5" panose="040F0509000000000000" pitchFamily="81" charset="-122"/>
                <a:ea typeface="华康少女文字W5" panose="040F0509000000000000" pitchFamily="81" charset="-122"/>
              </a:rPr>
              <a:t>1949</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11</a:t>
            </a:r>
            <a:r>
              <a:rPr lang="zh-CN" altLang="en-US" dirty="0">
                <a:latin typeface="华康少女文字W5" panose="040F0509000000000000" pitchFamily="81" charset="-122"/>
                <a:ea typeface="华康少女文字W5" panose="040F0509000000000000" pitchFamily="81" charset="-122"/>
              </a:rPr>
              <a:t>月，国际民主妇女联合会在莫斯科举行理事会议，中国和其他国家的代表愤怒地揭露了帝国主义分子和各国反动派残杀、毒害儿童的罪行。会议决定以每年的</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日为国际儿童节。它是为了保障世界各国儿童的生存权、保健权和受教育权，抚养权，为了改善儿童的生活，为了反对虐杀儿童和毒害儿童而设立的节日。目前世界上许多国家都将</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日定为儿童的节日。</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0459" t="51667" r="7083" b="28752"/>
          <a:stretch>
            <a:fillRect/>
          </a:stretch>
        </p:blipFill>
        <p:spPr>
          <a:xfrm>
            <a:off x="0" y="3025268"/>
            <a:ext cx="2921000" cy="3832732"/>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70459" t="51667" r="7083" b="28752"/>
          <a:stretch>
            <a:fillRect/>
          </a:stretch>
        </p:blipFill>
        <p:spPr>
          <a:xfrm flipH="1">
            <a:off x="2489200" y="3025268"/>
            <a:ext cx="2921000" cy="3832732"/>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70459" t="51667" r="7083" b="28752"/>
          <a:stretch>
            <a:fillRect/>
          </a:stretch>
        </p:blipFill>
        <p:spPr>
          <a:xfrm>
            <a:off x="5295902" y="3025268"/>
            <a:ext cx="2755898" cy="3832732"/>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70459" t="51667" r="7083" b="28752"/>
          <a:stretch>
            <a:fillRect/>
          </a:stretch>
        </p:blipFill>
        <p:spPr>
          <a:xfrm flipH="1">
            <a:off x="7632702" y="3025268"/>
            <a:ext cx="2666998" cy="3832732"/>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70459" t="51667" r="7083" b="28752"/>
          <a:stretch>
            <a:fillRect/>
          </a:stretch>
        </p:blipFill>
        <p:spPr>
          <a:xfrm>
            <a:off x="9436100" y="3025268"/>
            <a:ext cx="2921000" cy="3832732"/>
          </a:xfrm>
          <a:prstGeom prst="rect">
            <a:avLst/>
          </a:prstGeom>
        </p:spPr>
      </p:pic>
      <p:sp>
        <p:nvSpPr>
          <p:cNvPr id="8" name="矩形 7"/>
          <p:cNvSpPr/>
          <p:nvPr/>
        </p:nvSpPr>
        <p:spPr>
          <a:xfrm>
            <a:off x="685802" y="445442"/>
            <a:ext cx="9296398" cy="2231508"/>
          </a:xfrm>
          <a:prstGeom prst="rect">
            <a:avLst/>
          </a:prstGeom>
        </p:spPr>
        <p:txBody>
          <a:bodyPr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自此次大会后，一方面藉以鼓舞儿童，让儿童感到幸福、快乐，另一方面也为引起社会重视与爱护，各国政府都先后规定“儿童节”。</a:t>
            </a:r>
          </a:p>
          <a:p>
            <a:pPr>
              <a:lnSpc>
                <a:spcPct val="200000"/>
              </a:lnSpc>
            </a:pPr>
            <a:r>
              <a:rPr lang="en-US" altLang="zh-CN" dirty="0">
                <a:latin typeface="华康少女文字W5" panose="040F0509000000000000" pitchFamily="81" charset="-122"/>
                <a:ea typeface="华康少女文字W5" panose="040F0509000000000000" pitchFamily="81" charset="-122"/>
              </a:rPr>
              <a:t>1949</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11</a:t>
            </a:r>
            <a:r>
              <a:rPr lang="zh-CN" altLang="en-US" dirty="0">
                <a:latin typeface="华康少女文字W5" panose="040F0509000000000000" pitchFamily="81" charset="-122"/>
                <a:ea typeface="华康少女文字W5" panose="040F0509000000000000" pitchFamily="81" charset="-122"/>
              </a:rPr>
              <a:t>月国际民主妇女联合会在莫斯科召开执委会，正式决定每年</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日为全世界少年儿童的节日，即国际儿童节。</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33734" t="39501" r="32197" b="27743"/>
          <a:stretch>
            <a:fillRect/>
          </a:stretch>
        </p:blipFill>
        <p:spPr>
          <a:xfrm>
            <a:off x="4076287" y="165100"/>
            <a:ext cx="3944646" cy="4816706"/>
          </a:xfrm>
          <a:prstGeom prst="rect">
            <a:avLst/>
          </a:prstGeom>
        </p:spPr>
      </p:pic>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t="39055"/>
          <a:stretch>
            <a:fillRect/>
          </a:stretch>
        </p:blipFill>
        <p:spPr>
          <a:xfrm>
            <a:off x="504" y="3873500"/>
            <a:ext cx="12190992" cy="2984216"/>
          </a:xfrm>
          <a:prstGeom prst="rect">
            <a:avLst/>
          </a:prstGeom>
        </p:spPr>
      </p:pic>
      <p:sp>
        <p:nvSpPr>
          <p:cNvPr id="4" name="文本框 3"/>
          <p:cNvSpPr txBox="1"/>
          <p:nvPr/>
        </p:nvSpPr>
        <p:spPr>
          <a:xfrm>
            <a:off x="4994347" y="2082800"/>
            <a:ext cx="1954381" cy="2215991"/>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13800" dirty="0">
                <a:solidFill>
                  <a:schemeClr val="bg1"/>
                </a:solidFill>
                <a:latin typeface="方正少儿简体" panose="03000509000000000000" pitchFamily="65" charset="-122"/>
                <a:ea typeface="方正少儿简体" panose="03000509000000000000" pitchFamily="65" charset="-122"/>
              </a:rPr>
              <a:t>肆</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54100" y="1114336"/>
            <a:ext cx="8369300" cy="1677511"/>
          </a:xfrm>
          <a:prstGeom prst="rect">
            <a:avLst/>
          </a:prstGeom>
        </p:spPr>
        <p:txBody>
          <a:bodyPr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儿童是国家的未来，是民族的希望，给所有儿童创造良好的家庭、社会和学习环境，让他们健康、快乐、幸福地成长，一直是世界各国努力的目标，一年一度的“六一国际儿童节”就是专门为儿童们设立的节日。</a:t>
            </a:r>
          </a:p>
        </p:txBody>
      </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0311" t="65557" r="58646" b="13145"/>
          <a:stretch>
            <a:fillRect/>
          </a:stretch>
        </p:blipFill>
        <p:spPr>
          <a:xfrm>
            <a:off x="1325993" y="3520815"/>
            <a:ext cx="2547507" cy="2763805"/>
          </a:xfrm>
          <a:prstGeom prst="rect">
            <a:avLst/>
          </a:prstGeom>
        </p:spPr>
      </p:pic>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30311" t="65557" r="58646" b="13145"/>
          <a:stretch>
            <a:fillRect/>
          </a:stretch>
        </p:blipFill>
        <p:spPr>
          <a:xfrm>
            <a:off x="5238750" y="2855347"/>
            <a:ext cx="2547507" cy="2763805"/>
          </a:xfrm>
          <a:prstGeom prst="rect">
            <a:avLst/>
          </a:prstGeom>
        </p:spPr>
      </p:pic>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l="30311" t="65557" r="58646" b="13145"/>
          <a:stretch>
            <a:fillRect/>
          </a:stretch>
        </p:blipFill>
        <p:spPr>
          <a:xfrm>
            <a:off x="8670254" y="2047097"/>
            <a:ext cx="2547507" cy="27638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云形 3"/>
          <p:cNvSpPr/>
          <p:nvPr/>
        </p:nvSpPr>
        <p:spPr>
          <a:xfrm>
            <a:off x="6172200" y="1193800"/>
            <a:ext cx="3132337" cy="2196678"/>
          </a:xfrm>
          <a:prstGeom prst="cloud">
            <a:avLst/>
          </a:prstGeom>
          <a:solidFill>
            <a:schemeClr val="bg1">
              <a:alpha val="70000"/>
            </a:schemeClr>
          </a:solidFill>
          <a:ln>
            <a:solidFill>
              <a:srgbClr val="FAD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73130" t="30926" r="10428" b="53704"/>
          <a:stretch>
            <a:fillRect/>
          </a:stretch>
        </p:blipFill>
        <p:spPr>
          <a:xfrm>
            <a:off x="8486405" y="819527"/>
            <a:ext cx="1495795" cy="2104254"/>
          </a:xfrm>
          <a:prstGeom prst="rect">
            <a:avLst/>
          </a:prstGeom>
        </p:spPr>
      </p:pic>
      <p:sp>
        <p:nvSpPr>
          <p:cNvPr id="6" name="云形 5"/>
          <p:cNvSpPr/>
          <p:nvPr/>
        </p:nvSpPr>
        <p:spPr>
          <a:xfrm>
            <a:off x="1081259" y="1245156"/>
            <a:ext cx="3132337" cy="2196678"/>
          </a:xfrm>
          <a:prstGeom prst="cloud">
            <a:avLst/>
          </a:prstGeom>
          <a:solidFill>
            <a:schemeClr val="bg1">
              <a:alpha val="70000"/>
            </a:schemeClr>
          </a:solidFill>
          <a:ln>
            <a:solidFill>
              <a:srgbClr val="FAD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73130" t="30926" r="10428" b="53704"/>
          <a:stretch>
            <a:fillRect/>
          </a:stretch>
        </p:blipFill>
        <p:spPr>
          <a:xfrm>
            <a:off x="3395464" y="870883"/>
            <a:ext cx="1495795" cy="2104254"/>
          </a:xfrm>
          <a:prstGeom prst="rect">
            <a:avLst/>
          </a:prstGeom>
        </p:spPr>
      </p:pic>
      <p:sp>
        <p:nvSpPr>
          <p:cNvPr id="8" name="云形 7"/>
          <p:cNvSpPr/>
          <p:nvPr/>
        </p:nvSpPr>
        <p:spPr>
          <a:xfrm>
            <a:off x="6350000" y="3956261"/>
            <a:ext cx="3132337" cy="2196678"/>
          </a:xfrm>
          <a:prstGeom prst="cloud">
            <a:avLst/>
          </a:prstGeom>
          <a:solidFill>
            <a:schemeClr val="bg1">
              <a:alpha val="70000"/>
            </a:schemeClr>
          </a:solidFill>
          <a:ln>
            <a:solidFill>
              <a:srgbClr val="FAD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73130" t="30926" r="10428" b="53704"/>
          <a:stretch>
            <a:fillRect/>
          </a:stretch>
        </p:blipFill>
        <p:spPr>
          <a:xfrm>
            <a:off x="8664205" y="3581988"/>
            <a:ext cx="1495795" cy="2104254"/>
          </a:xfrm>
          <a:prstGeom prst="rect">
            <a:avLst/>
          </a:prstGeom>
        </p:spPr>
      </p:pic>
      <p:sp>
        <p:nvSpPr>
          <p:cNvPr id="10" name="云形 9"/>
          <p:cNvSpPr/>
          <p:nvPr/>
        </p:nvSpPr>
        <p:spPr>
          <a:xfrm>
            <a:off x="1081259" y="3956261"/>
            <a:ext cx="3132337" cy="2196678"/>
          </a:xfrm>
          <a:prstGeom prst="cloud">
            <a:avLst/>
          </a:prstGeom>
          <a:solidFill>
            <a:schemeClr val="bg1">
              <a:alpha val="70000"/>
            </a:schemeClr>
          </a:solidFill>
          <a:ln>
            <a:solidFill>
              <a:srgbClr val="FAD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73130" t="30926" r="10428" b="53704"/>
          <a:stretch>
            <a:fillRect/>
          </a:stretch>
        </p:blipFill>
        <p:spPr>
          <a:xfrm>
            <a:off x="3395464" y="3581988"/>
            <a:ext cx="1495795" cy="2104254"/>
          </a:xfrm>
          <a:prstGeom prst="rect">
            <a:avLst/>
          </a:prstGeom>
        </p:spPr>
      </p:pic>
      <p:sp>
        <p:nvSpPr>
          <p:cNvPr id="2" name="矩形 1"/>
          <p:cNvSpPr/>
          <p:nvPr/>
        </p:nvSpPr>
        <p:spPr>
          <a:xfrm>
            <a:off x="1357498" y="1741828"/>
            <a:ext cx="2438400" cy="1100622"/>
          </a:xfrm>
          <a:prstGeom prst="rect">
            <a:avLst/>
          </a:prstGeom>
        </p:spPr>
        <p:txBody>
          <a:bodyPr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日本是世界上庆祝儿童节次数最多的国家，</a:t>
            </a:r>
          </a:p>
        </p:txBody>
      </p:sp>
      <p:sp>
        <p:nvSpPr>
          <p:cNvPr id="12" name="矩形 11"/>
          <p:cNvSpPr/>
          <p:nvPr/>
        </p:nvSpPr>
        <p:spPr>
          <a:xfrm>
            <a:off x="6589542" y="1741828"/>
            <a:ext cx="2438400" cy="1100622"/>
          </a:xfrm>
          <a:prstGeom prst="rect">
            <a:avLst/>
          </a:prstGeom>
        </p:spPr>
        <p:txBody>
          <a:bodyPr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日本是世界上庆祝儿童节次数最多的国家，</a:t>
            </a:r>
          </a:p>
        </p:txBody>
      </p:sp>
      <p:sp>
        <p:nvSpPr>
          <p:cNvPr id="13" name="矩形 12"/>
          <p:cNvSpPr/>
          <p:nvPr/>
        </p:nvSpPr>
        <p:spPr>
          <a:xfrm>
            <a:off x="1357498" y="4514150"/>
            <a:ext cx="2438400" cy="1100622"/>
          </a:xfrm>
          <a:prstGeom prst="rect">
            <a:avLst/>
          </a:prstGeom>
        </p:spPr>
        <p:txBody>
          <a:bodyPr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日本是世界上庆祝儿童节次数最多的国家，</a:t>
            </a:r>
          </a:p>
        </p:txBody>
      </p:sp>
      <p:sp>
        <p:nvSpPr>
          <p:cNvPr id="14" name="矩形 13"/>
          <p:cNvSpPr/>
          <p:nvPr/>
        </p:nvSpPr>
        <p:spPr>
          <a:xfrm>
            <a:off x="6589542" y="4514150"/>
            <a:ext cx="2438400" cy="1100622"/>
          </a:xfrm>
          <a:prstGeom prst="rect">
            <a:avLst/>
          </a:prstGeom>
        </p:spPr>
        <p:txBody>
          <a:bodyPr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日本是世界上庆祝儿童节次数最多的国家，</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2"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9034" t="52222" r="72573" b="29815"/>
          <a:stretch>
            <a:fillRect/>
          </a:stretch>
        </p:blipFill>
        <p:spPr>
          <a:xfrm>
            <a:off x="3850675" y="1100459"/>
            <a:ext cx="1422548" cy="2090712"/>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70459" t="51667" r="7083" b="28752"/>
          <a:stretch>
            <a:fillRect/>
          </a:stretch>
        </p:blipFill>
        <p:spPr>
          <a:xfrm>
            <a:off x="5550943" y="986854"/>
            <a:ext cx="1707057" cy="223988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8477" t="74259" r="72573" b="5370"/>
          <a:stretch>
            <a:fillRect/>
          </a:stretch>
        </p:blipFill>
        <p:spPr>
          <a:xfrm>
            <a:off x="3762952" y="3550866"/>
            <a:ext cx="1432029" cy="2316515"/>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40469" t="29815" r="39994" b="53027"/>
          <a:stretch>
            <a:fillRect/>
          </a:stretch>
        </p:blipFill>
        <p:spPr>
          <a:xfrm>
            <a:off x="5550943" y="3679356"/>
            <a:ext cx="1612221" cy="2130661"/>
          </a:xfrm>
          <a:prstGeom prst="rect">
            <a:avLst/>
          </a:prstGeom>
        </p:spPr>
      </p:pic>
      <p:cxnSp>
        <p:nvCxnSpPr>
          <p:cNvPr id="7" name="直接连接符 6"/>
          <p:cNvCxnSpPr/>
          <p:nvPr/>
        </p:nvCxnSpPr>
        <p:spPr>
          <a:xfrm>
            <a:off x="809631" y="3313773"/>
            <a:ext cx="9139865" cy="0"/>
          </a:xfrm>
          <a:prstGeom prst="line">
            <a:avLst/>
          </a:prstGeom>
          <a:ln>
            <a:solidFill>
              <a:srgbClr val="FC94D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5414964" y="986854"/>
            <a:ext cx="0" cy="4905423"/>
          </a:xfrm>
          <a:prstGeom prst="line">
            <a:avLst/>
          </a:prstGeom>
          <a:ln>
            <a:solidFill>
              <a:srgbClr val="FC94D2"/>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765189" y="770641"/>
            <a:ext cx="2975494" cy="2373835"/>
          </a:xfrm>
          <a:prstGeom prst="rect">
            <a:avLst/>
          </a:prstGeom>
        </p:spPr>
        <p:txBody>
          <a:bodyPr wrap="square">
            <a:spAutoFit/>
          </a:bodyPr>
          <a:lstStyle/>
          <a:p>
            <a:pPr>
              <a:lnSpc>
                <a:spcPct val="150000"/>
              </a:lnSpc>
            </a:pPr>
            <a:r>
              <a:rPr lang="zh-CN" altLang="en-US" dirty="0"/>
              <a:t>韩国的儿童节于</a:t>
            </a:r>
            <a:r>
              <a:rPr lang="en-US" altLang="zh-CN" dirty="0"/>
              <a:t>1923</a:t>
            </a:r>
            <a:r>
              <a:rPr lang="zh-CN" altLang="en-US" dirty="0"/>
              <a:t>年，从“男孩节”演变过来的。也是韩国的公众假日，每年的</a:t>
            </a:r>
            <a:r>
              <a:rPr lang="en-US" altLang="zh-CN" dirty="0"/>
              <a:t>5</a:t>
            </a:r>
            <a:r>
              <a:rPr lang="zh-CN" altLang="en-US" dirty="0"/>
              <a:t>月</a:t>
            </a:r>
            <a:r>
              <a:rPr lang="en-US" altLang="zh-CN" dirty="0"/>
              <a:t>5</a:t>
            </a:r>
            <a:r>
              <a:rPr lang="zh-CN" altLang="en-US" dirty="0"/>
              <a:t>日。这一天，孩子们可以尽情享受欢乐，父母要给孩子准备他们最想要的礼物。</a:t>
            </a:r>
          </a:p>
        </p:txBody>
      </p:sp>
      <p:sp>
        <p:nvSpPr>
          <p:cNvPr id="19" name="矩形 18"/>
          <p:cNvSpPr/>
          <p:nvPr/>
        </p:nvSpPr>
        <p:spPr>
          <a:xfrm>
            <a:off x="7157909" y="770641"/>
            <a:ext cx="3141791" cy="2543132"/>
          </a:xfrm>
          <a:prstGeom prst="rect">
            <a:avLst/>
          </a:prstGeom>
        </p:spPr>
        <p:txBody>
          <a:bodyPr wrap="square">
            <a:spAutoFit/>
          </a:bodyPr>
          <a:lstStyle/>
          <a:p>
            <a:pPr>
              <a:lnSpc>
                <a:spcPct val="150000"/>
              </a:lnSpc>
            </a:pPr>
            <a:r>
              <a:rPr lang="zh-CN" altLang="en-US" dirty="0"/>
              <a:t>韩国的儿童节于</a:t>
            </a:r>
            <a:r>
              <a:rPr lang="en-US" altLang="zh-CN" dirty="0"/>
              <a:t>1923</a:t>
            </a:r>
            <a:r>
              <a:rPr lang="zh-CN" altLang="en-US" dirty="0"/>
              <a:t>年，从“男孩节”演变过来的。也是韩国的公众假日，每年的</a:t>
            </a:r>
            <a:r>
              <a:rPr lang="en-US" altLang="zh-CN" dirty="0"/>
              <a:t>5</a:t>
            </a:r>
            <a:r>
              <a:rPr lang="zh-CN" altLang="en-US" dirty="0"/>
              <a:t>月</a:t>
            </a:r>
            <a:r>
              <a:rPr lang="en-US" altLang="zh-CN" dirty="0"/>
              <a:t>5</a:t>
            </a:r>
            <a:r>
              <a:rPr lang="zh-CN" altLang="en-US" dirty="0"/>
              <a:t>日。这一天，孩子们可以尽情享受欢乐，父母要给孩子准备他们最想要的礼物。</a:t>
            </a:r>
          </a:p>
        </p:txBody>
      </p:sp>
      <p:sp>
        <p:nvSpPr>
          <p:cNvPr id="22" name="矩形 21"/>
          <p:cNvSpPr/>
          <p:nvPr/>
        </p:nvSpPr>
        <p:spPr>
          <a:xfrm>
            <a:off x="765189" y="3436376"/>
            <a:ext cx="2975494" cy="2373835"/>
          </a:xfrm>
          <a:prstGeom prst="rect">
            <a:avLst/>
          </a:prstGeom>
        </p:spPr>
        <p:txBody>
          <a:bodyPr wrap="square">
            <a:spAutoFit/>
          </a:bodyPr>
          <a:lstStyle/>
          <a:p>
            <a:pPr>
              <a:lnSpc>
                <a:spcPct val="150000"/>
              </a:lnSpc>
            </a:pPr>
            <a:r>
              <a:rPr lang="zh-CN" altLang="en-US" dirty="0"/>
              <a:t>韩国的儿童节于</a:t>
            </a:r>
            <a:r>
              <a:rPr lang="en-US" altLang="zh-CN" dirty="0"/>
              <a:t>1923</a:t>
            </a:r>
            <a:r>
              <a:rPr lang="zh-CN" altLang="en-US" dirty="0"/>
              <a:t>年，从“男孩节”演变过来的。也是韩国的公众假日，每年的</a:t>
            </a:r>
            <a:r>
              <a:rPr lang="en-US" altLang="zh-CN" dirty="0"/>
              <a:t>5</a:t>
            </a:r>
            <a:r>
              <a:rPr lang="zh-CN" altLang="en-US" dirty="0"/>
              <a:t>月</a:t>
            </a:r>
            <a:r>
              <a:rPr lang="en-US" altLang="zh-CN" dirty="0"/>
              <a:t>5</a:t>
            </a:r>
            <a:r>
              <a:rPr lang="zh-CN" altLang="en-US" dirty="0"/>
              <a:t>日。这一天，孩子们可以尽情享受欢乐，父母要给孩子准备他们最想要的礼物。</a:t>
            </a:r>
          </a:p>
        </p:txBody>
      </p:sp>
      <p:sp>
        <p:nvSpPr>
          <p:cNvPr id="23" name="矩形 22"/>
          <p:cNvSpPr/>
          <p:nvPr/>
        </p:nvSpPr>
        <p:spPr>
          <a:xfrm>
            <a:off x="7157909" y="3448148"/>
            <a:ext cx="3141791" cy="2543132"/>
          </a:xfrm>
          <a:prstGeom prst="rect">
            <a:avLst/>
          </a:prstGeom>
        </p:spPr>
        <p:txBody>
          <a:bodyPr wrap="square">
            <a:spAutoFit/>
          </a:bodyPr>
          <a:lstStyle/>
          <a:p>
            <a:pPr>
              <a:lnSpc>
                <a:spcPct val="150000"/>
              </a:lnSpc>
            </a:pPr>
            <a:r>
              <a:rPr lang="zh-CN" altLang="en-US" dirty="0"/>
              <a:t>韩国的儿童节于</a:t>
            </a:r>
            <a:r>
              <a:rPr lang="en-US" altLang="zh-CN" dirty="0"/>
              <a:t>1923</a:t>
            </a:r>
            <a:r>
              <a:rPr lang="zh-CN" altLang="en-US" dirty="0"/>
              <a:t>年，从“男孩节”演变过来的。也是韩国的公众假日，每年的</a:t>
            </a:r>
            <a:r>
              <a:rPr lang="en-US" altLang="zh-CN" dirty="0"/>
              <a:t>5</a:t>
            </a:r>
            <a:r>
              <a:rPr lang="zh-CN" altLang="en-US" dirty="0"/>
              <a:t>月</a:t>
            </a:r>
            <a:r>
              <a:rPr lang="en-US" altLang="zh-CN" dirty="0"/>
              <a:t>5</a:t>
            </a:r>
            <a:r>
              <a:rPr lang="zh-CN" altLang="en-US" dirty="0"/>
              <a:t>日。这一天，孩子们可以尽情享受欢乐，父母要给孩子准备他们最想要的礼物。</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r="37811" b="58145"/>
          <a:stretch>
            <a:fillRect/>
          </a:stretch>
        </p:blipFill>
        <p:spPr>
          <a:xfrm>
            <a:off x="-1" y="-1"/>
            <a:ext cx="9250069" cy="3171165"/>
          </a:xfrm>
          <a:prstGeom prst="rect">
            <a:avLst/>
          </a:prstGeom>
        </p:spPr>
      </p:pic>
      <p:sp>
        <p:nvSpPr>
          <p:cNvPr id="8" name="文本框 7"/>
          <p:cNvSpPr txBox="1"/>
          <p:nvPr/>
        </p:nvSpPr>
        <p:spPr>
          <a:xfrm>
            <a:off x="550802" y="136295"/>
            <a:ext cx="2236510" cy="1323439"/>
          </a:xfrm>
          <a:prstGeom prst="rect">
            <a:avLst/>
          </a:prstGeom>
          <a:noFill/>
        </p:spPr>
        <p:txBody>
          <a:bodyPr wrap="none" rtlCol="0">
            <a:spAutoFit/>
          </a:bodyPr>
          <a:lstStyle/>
          <a:p>
            <a:r>
              <a:rPr lang="zh-CN" altLang="en-US" sz="8000" dirty="0">
                <a:latin typeface="方正少儿简体" panose="03000509000000000000" pitchFamily="65" charset="-122"/>
                <a:ea typeface="方正少儿简体" panose="03000509000000000000" pitchFamily="65" charset="-122"/>
              </a:rPr>
              <a:t>目录</a:t>
            </a:r>
          </a:p>
        </p:txBody>
      </p:sp>
      <p:grpSp>
        <p:nvGrpSpPr>
          <p:cNvPr id="16" name="组合 15"/>
          <p:cNvGrpSpPr/>
          <p:nvPr/>
        </p:nvGrpSpPr>
        <p:grpSpPr>
          <a:xfrm>
            <a:off x="1366583" y="1943100"/>
            <a:ext cx="9250069" cy="2870199"/>
            <a:chOff x="1366583" y="1814363"/>
            <a:chExt cx="9250069" cy="2870199"/>
          </a:xfrm>
        </p:grpSpPr>
        <p:grpSp>
          <p:nvGrpSpPr>
            <p:cNvPr id="10" name="组合 9"/>
            <p:cNvGrpSpPr/>
            <p:nvPr/>
          </p:nvGrpSpPr>
          <p:grpSpPr>
            <a:xfrm>
              <a:off x="1366583" y="1814363"/>
              <a:ext cx="9250069" cy="2870199"/>
              <a:chOff x="1341183" y="1993900"/>
              <a:chExt cx="9250069" cy="2870199"/>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39501" b="27743"/>
              <a:stretch>
                <a:fillRect/>
              </a:stretch>
            </p:blipFill>
            <p:spPr>
              <a:xfrm>
                <a:off x="1341183" y="1993900"/>
                <a:ext cx="6899517" cy="2870199"/>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33734" t="39501" r="32197" b="27743"/>
              <a:stretch>
                <a:fillRect/>
              </a:stretch>
            </p:blipFill>
            <p:spPr>
              <a:xfrm>
                <a:off x="8240700" y="1993900"/>
                <a:ext cx="2350552" cy="2870199"/>
              </a:xfrm>
              <a:prstGeom prst="rect">
                <a:avLst/>
              </a:prstGeom>
            </p:spPr>
          </p:pic>
        </p:grpSp>
        <p:sp>
          <p:nvSpPr>
            <p:cNvPr id="11" name="文本框 10"/>
            <p:cNvSpPr txBox="1"/>
            <p:nvPr/>
          </p:nvSpPr>
          <p:spPr>
            <a:xfrm>
              <a:off x="1860549" y="2857295"/>
              <a:ext cx="1313180" cy="1446550"/>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8800" dirty="0">
                  <a:solidFill>
                    <a:schemeClr val="bg1"/>
                  </a:solidFill>
                  <a:latin typeface="方正少儿简体" panose="03000509000000000000" pitchFamily="65" charset="-122"/>
                  <a:ea typeface="方正少儿简体" panose="03000509000000000000" pitchFamily="65" charset="-122"/>
                </a:rPr>
                <a:t>壹</a:t>
              </a:r>
            </a:p>
          </p:txBody>
        </p:sp>
        <p:sp>
          <p:nvSpPr>
            <p:cNvPr id="12" name="文本框 11"/>
            <p:cNvSpPr txBox="1"/>
            <p:nvPr/>
          </p:nvSpPr>
          <p:spPr>
            <a:xfrm>
              <a:off x="4159752" y="2857295"/>
              <a:ext cx="1313180" cy="1446550"/>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8800" dirty="0">
                  <a:solidFill>
                    <a:schemeClr val="bg1"/>
                  </a:solidFill>
                  <a:latin typeface="方正少儿简体" panose="03000509000000000000" pitchFamily="65" charset="-122"/>
                  <a:ea typeface="方正少儿简体" panose="03000509000000000000" pitchFamily="65" charset="-122"/>
                </a:rPr>
                <a:t>贰</a:t>
              </a:r>
            </a:p>
          </p:txBody>
        </p:sp>
        <p:sp>
          <p:nvSpPr>
            <p:cNvPr id="13" name="文本框 12"/>
            <p:cNvSpPr txBox="1"/>
            <p:nvPr/>
          </p:nvSpPr>
          <p:spPr>
            <a:xfrm>
              <a:off x="6458955" y="2857295"/>
              <a:ext cx="1313180" cy="1446550"/>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8800" dirty="0">
                  <a:solidFill>
                    <a:schemeClr val="bg1"/>
                  </a:solidFill>
                  <a:latin typeface="方正少儿简体" panose="03000509000000000000" pitchFamily="65" charset="-122"/>
                  <a:ea typeface="方正少儿简体" panose="03000509000000000000" pitchFamily="65" charset="-122"/>
                </a:rPr>
                <a:t>叁</a:t>
              </a:r>
            </a:p>
          </p:txBody>
        </p:sp>
        <p:sp>
          <p:nvSpPr>
            <p:cNvPr id="14" name="文本框 13"/>
            <p:cNvSpPr txBox="1"/>
            <p:nvPr/>
          </p:nvSpPr>
          <p:spPr>
            <a:xfrm>
              <a:off x="8784786" y="2857295"/>
              <a:ext cx="1313180" cy="1446550"/>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8800" dirty="0">
                  <a:solidFill>
                    <a:schemeClr val="bg1"/>
                  </a:solidFill>
                  <a:latin typeface="方正少儿简体" panose="03000509000000000000" pitchFamily="65" charset="-122"/>
                  <a:ea typeface="方正少儿简体" panose="03000509000000000000" pitchFamily="65" charset="-122"/>
                </a:rPr>
                <a:t>肆</a:t>
              </a:r>
            </a:p>
          </p:txBody>
        </p:sp>
      </p:grpSp>
      <p:sp>
        <p:nvSpPr>
          <p:cNvPr id="15" name="文本框 14"/>
          <p:cNvSpPr txBox="1"/>
          <p:nvPr/>
        </p:nvSpPr>
        <p:spPr>
          <a:xfrm>
            <a:off x="1870808" y="4582962"/>
            <a:ext cx="1200329" cy="1785104"/>
          </a:xfrm>
          <a:prstGeom prst="rect">
            <a:avLst/>
          </a:prstGeom>
          <a:noFill/>
        </p:spPr>
        <p:txBody>
          <a:bodyPr vert="eaVert" wrap="none" rtlCol="0">
            <a:spAutoFit/>
          </a:bodyPr>
          <a:lstStyle/>
          <a:p>
            <a:r>
              <a:rPr lang="zh-CN" altLang="en-US" sz="6600" dirty="0">
                <a:latin typeface="方正少儿简体" panose="03000509000000000000" pitchFamily="65" charset="-122"/>
                <a:ea typeface="方正少儿简体" panose="03000509000000000000" pitchFamily="65" charset="-122"/>
              </a:rPr>
              <a:t>由来</a:t>
            </a:r>
          </a:p>
        </p:txBody>
      </p:sp>
      <p:sp>
        <p:nvSpPr>
          <p:cNvPr id="17" name="文本框 16"/>
          <p:cNvSpPr txBox="1"/>
          <p:nvPr/>
        </p:nvSpPr>
        <p:spPr>
          <a:xfrm>
            <a:off x="4216176" y="4582962"/>
            <a:ext cx="1200329" cy="1785104"/>
          </a:xfrm>
          <a:prstGeom prst="rect">
            <a:avLst/>
          </a:prstGeom>
          <a:noFill/>
        </p:spPr>
        <p:txBody>
          <a:bodyPr vert="eaVert" wrap="none" rtlCol="0">
            <a:spAutoFit/>
          </a:bodyPr>
          <a:lstStyle/>
          <a:p>
            <a:r>
              <a:rPr lang="zh-CN" altLang="en-US" sz="6600" dirty="0">
                <a:latin typeface="方正少儿简体" panose="03000509000000000000" pitchFamily="65" charset="-122"/>
                <a:ea typeface="方正少儿简体" panose="03000509000000000000" pitchFamily="65" charset="-122"/>
              </a:rPr>
              <a:t>沿革</a:t>
            </a:r>
          </a:p>
        </p:txBody>
      </p:sp>
      <p:sp>
        <p:nvSpPr>
          <p:cNvPr id="18" name="文本框 17"/>
          <p:cNvSpPr txBox="1"/>
          <p:nvPr/>
        </p:nvSpPr>
        <p:spPr>
          <a:xfrm>
            <a:off x="6571806" y="4582962"/>
            <a:ext cx="1200329" cy="1785104"/>
          </a:xfrm>
          <a:prstGeom prst="rect">
            <a:avLst/>
          </a:prstGeom>
          <a:noFill/>
        </p:spPr>
        <p:txBody>
          <a:bodyPr vert="eaVert" wrap="none" rtlCol="0">
            <a:spAutoFit/>
          </a:bodyPr>
          <a:lstStyle/>
          <a:p>
            <a:r>
              <a:rPr lang="zh-CN" altLang="en-US" sz="6600" dirty="0">
                <a:latin typeface="方正少儿简体" panose="03000509000000000000" pitchFamily="65" charset="-122"/>
                <a:ea typeface="方正少儿简体" panose="03000509000000000000" pitchFamily="65" charset="-122"/>
              </a:rPr>
              <a:t>提出</a:t>
            </a:r>
          </a:p>
        </p:txBody>
      </p:sp>
      <p:sp>
        <p:nvSpPr>
          <p:cNvPr id="19" name="文本框 18"/>
          <p:cNvSpPr txBox="1"/>
          <p:nvPr/>
        </p:nvSpPr>
        <p:spPr>
          <a:xfrm>
            <a:off x="8917174" y="4582962"/>
            <a:ext cx="1200329" cy="1785104"/>
          </a:xfrm>
          <a:prstGeom prst="rect">
            <a:avLst/>
          </a:prstGeom>
          <a:noFill/>
        </p:spPr>
        <p:txBody>
          <a:bodyPr vert="eaVert" wrap="none" rtlCol="0">
            <a:spAutoFit/>
          </a:bodyPr>
          <a:lstStyle/>
          <a:p>
            <a:r>
              <a:rPr lang="zh-CN" altLang="en-US" sz="6600" dirty="0">
                <a:latin typeface="方正少儿简体" panose="03000509000000000000" pitchFamily="65" charset="-122"/>
                <a:ea typeface="方正少儿简体" panose="03000509000000000000" pitchFamily="65" charset="-122"/>
              </a:rPr>
              <a:t>习俗</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down)">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39501" r="65690" b="29047"/>
          <a:stretch>
            <a:fillRect/>
          </a:stretch>
        </p:blipFill>
        <p:spPr>
          <a:xfrm>
            <a:off x="4076286" y="291288"/>
            <a:ext cx="3841305" cy="4472024"/>
          </a:xfrm>
          <a:prstGeom prst="rect">
            <a:avLst/>
          </a:prstGeom>
        </p:spPr>
      </p:pic>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t="39055"/>
          <a:stretch>
            <a:fillRect/>
          </a:stretch>
        </p:blipFill>
        <p:spPr>
          <a:xfrm>
            <a:off x="504" y="3873500"/>
            <a:ext cx="12190992" cy="2984216"/>
          </a:xfrm>
          <a:prstGeom prst="rect">
            <a:avLst/>
          </a:prstGeom>
        </p:spPr>
      </p:pic>
      <p:sp>
        <p:nvSpPr>
          <p:cNvPr id="4" name="文本框 3"/>
          <p:cNvSpPr txBox="1"/>
          <p:nvPr/>
        </p:nvSpPr>
        <p:spPr>
          <a:xfrm>
            <a:off x="4930847" y="2082800"/>
            <a:ext cx="1954381" cy="2215991"/>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13800" dirty="0">
                <a:solidFill>
                  <a:schemeClr val="bg1"/>
                </a:solidFill>
                <a:latin typeface="方正少儿简体" panose="03000509000000000000" pitchFamily="65" charset="-122"/>
                <a:ea typeface="方正少儿简体" panose="03000509000000000000" pitchFamily="65" charset="-122"/>
              </a:rPr>
              <a:t>壹</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云形 3"/>
          <p:cNvSpPr/>
          <p:nvPr/>
        </p:nvSpPr>
        <p:spPr>
          <a:xfrm>
            <a:off x="1562100" y="1162050"/>
            <a:ext cx="8813800" cy="5016500"/>
          </a:xfrm>
          <a:prstGeom prst="cloud">
            <a:avLst/>
          </a:prstGeom>
          <a:solidFill>
            <a:schemeClr val="bg1">
              <a:alpha val="80000"/>
            </a:schemeClr>
          </a:solidFill>
          <a:ln>
            <a:solidFill>
              <a:srgbClr val="FAD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70623" t="5371" r="9312" b="73517"/>
          <a:stretch>
            <a:fillRect/>
          </a:stretch>
        </p:blipFill>
        <p:spPr>
          <a:xfrm flipH="1">
            <a:off x="615950" y="930540"/>
            <a:ext cx="3155950" cy="4996920"/>
          </a:xfrm>
          <a:prstGeom prst="rect">
            <a:avLst/>
          </a:prstGeom>
        </p:spPr>
      </p:pic>
      <p:sp>
        <p:nvSpPr>
          <p:cNvPr id="6" name="矩形 5"/>
          <p:cNvSpPr/>
          <p:nvPr/>
        </p:nvSpPr>
        <p:spPr>
          <a:xfrm>
            <a:off x="3454400" y="2129586"/>
            <a:ext cx="6096000" cy="2783006"/>
          </a:xfrm>
          <a:prstGeom prst="rect">
            <a:avLst/>
          </a:prstGeom>
        </p:spPr>
        <p:txBody>
          <a:bodyPr>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国际儿童节的设立，和发生在二战期间一次屠杀</a:t>
            </a:r>
            <a:r>
              <a:rPr lang="en-US" altLang="zh-CN" dirty="0">
                <a:latin typeface="华康少女文字W5" panose="040F0509000000000000" pitchFamily="81" charset="-122"/>
                <a:ea typeface="华康少女文字W5" panose="040F0509000000000000" pitchFamily="81" charset="-122"/>
              </a:rPr>
              <a:t>--</a:t>
            </a:r>
            <a:r>
              <a:rPr lang="zh-CN" altLang="en-US" dirty="0">
                <a:latin typeface="华康少女文字W5" panose="040F0509000000000000" pitchFamily="81" charset="-122"/>
                <a:ea typeface="华康少女文字W5" panose="040F0509000000000000" pitchFamily="81" charset="-122"/>
              </a:rPr>
              <a:t>利迪策惨案有关。</a:t>
            </a:r>
            <a:r>
              <a:rPr lang="en-US" altLang="zh-CN" dirty="0">
                <a:latin typeface="华康少女文字W5" panose="040F0509000000000000" pitchFamily="81" charset="-122"/>
                <a:ea typeface="华康少女文字W5" panose="040F0509000000000000" pitchFamily="81" charset="-122"/>
              </a:rPr>
              <a:t>1942</a:t>
            </a:r>
            <a:r>
              <a:rPr lang="zh-CN" altLang="en-US" dirty="0">
                <a:latin typeface="华康少女文字W5" panose="040F0509000000000000" pitchFamily="81" charset="-122"/>
                <a:ea typeface="华康少女文字W5" panose="040F0509000000000000" pitchFamily="81" charset="-122"/>
              </a:rPr>
              <a:t>年</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10</a:t>
            </a:r>
            <a:r>
              <a:rPr lang="zh-CN" altLang="en-US" dirty="0">
                <a:latin typeface="华康少女文字W5" panose="040F0509000000000000" pitchFamily="81" charset="-122"/>
                <a:ea typeface="华康少女文字W5" panose="040F0509000000000000" pitchFamily="81" charset="-122"/>
              </a:rPr>
              <a:t>日，德国法西斯枪杀了捷克利迪策村</a:t>
            </a:r>
            <a:r>
              <a:rPr lang="en-US" altLang="zh-CN" dirty="0">
                <a:latin typeface="华康少女文字W5" panose="040F0509000000000000" pitchFamily="81" charset="-122"/>
                <a:ea typeface="华康少女文字W5" panose="040F0509000000000000" pitchFamily="81" charset="-122"/>
              </a:rPr>
              <a:t>16</a:t>
            </a:r>
            <a:r>
              <a:rPr lang="zh-CN" altLang="en-US" dirty="0">
                <a:latin typeface="华康少女文字W5" panose="040F0509000000000000" pitchFamily="81" charset="-122"/>
                <a:ea typeface="华康少女文字W5" panose="040F0509000000000000" pitchFamily="81" charset="-122"/>
              </a:rPr>
              <a:t>岁以上的男性公民</a:t>
            </a:r>
            <a:r>
              <a:rPr lang="en-US" altLang="zh-CN" dirty="0">
                <a:latin typeface="华康少女文字W5" panose="040F0509000000000000" pitchFamily="81" charset="-122"/>
                <a:ea typeface="华康少女文字W5" panose="040F0509000000000000" pitchFamily="81" charset="-122"/>
              </a:rPr>
              <a:t>140</a:t>
            </a:r>
            <a:r>
              <a:rPr lang="zh-CN" altLang="en-US" dirty="0">
                <a:latin typeface="华康少女文字W5" panose="040F0509000000000000" pitchFamily="81" charset="-122"/>
                <a:ea typeface="华康少女文字W5" panose="040F0509000000000000" pitchFamily="81" charset="-122"/>
              </a:rPr>
              <a:t>余人和全部婴儿，并把妇女和</a:t>
            </a:r>
            <a:r>
              <a:rPr lang="en-US" altLang="zh-CN" dirty="0">
                <a:latin typeface="华康少女文字W5" panose="040F0509000000000000" pitchFamily="81" charset="-122"/>
                <a:ea typeface="华康少女文字W5" panose="040F0509000000000000" pitchFamily="81" charset="-122"/>
              </a:rPr>
              <a:t>90</a:t>
            </a:r>
            <a:r>
              <a:rPr lang="zh-CN" altLang="en-US" dirty="0">
                <a:latin typeface="华康少女文字W5" panose="040F0509000000000000" pitchFamily="81" charset="-122"/>
                <a:ea typeface="华康少女文字W5" panose="040F0509000000000000" pitchFamily="81" charset="-122"/>
              </a:rPr>
              <a:t>名儿童押往集中营。村里的房舍、建筑物均被烧毁，好端端的一个村庄就这样被德国法西斯给毁了。</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9921" y="3378198"/>
            <a:ext cx="2400657" cy="2699933"/>
          </a:xfrm>
          <a:prstGeom prst="rect">
            <a:avLst/>
          </a:prstGeom>
        </p:spPr>
        <p:txBody>
          <a:bodyPr vert="eaVert"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第二次世界大战结束后，世界各地经济萧条，成千上万的工人失业，过着饥寒交迫的生活。</a:t>
            </a: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41918" t="5926" r="41640" b="73518"/>
          <a:stretch>
            <a:fillRect/>
          </a:stretch>
        </p:blipFill>
        <p:spPr>
          <a:xfrm>
            <a:off x="1282700" y="729066"/>
            <a:ext cx="1435100" cy="2699934"/>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41918" t="5926" r="41640" b="73518"/>
          <a:stretch>
            <a:fillRect/>
          </a:stretch>
        </p:blipFill>
        <p:spPr>
          <a:xfrm>
            <a:off x="4768850" y="729066"/>
            <a:ext cx="1435100" cy="2699934"/>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41918" t="5926" r="41640" b="73518"/>
          <a:stretch>
            <a:fillRect/>
          </a:stretch>
        </p:blipFill>
        <p:spPr>
          <a:xfrm>
            <a:off x="8255000" y="729066"/>
            <a:ext cx="1435100" cy="2699934"/>
          </a:xfrm>
          <a:prstGeom prst="rect">
            <a:avLst/>
          </a:prstGeom>
        </p:spPr>
      </p:pic>
      <p:sp>
        <p:nvSpPr>
          <p:cNvPr id="7" name="矩形 6"/>
          <p:cNvSpPr/>
          <p:nvPr/>
        </p:nvSpPr>
        <p:spPr>
          <a:xfrm>
            <a:off x="4286071" y="3378198"/>
            <a:ext cx="2400657" cy="2699933"/>
          </a:xfrm>
          <a:prstGeom prst="rect">
            <a:avLst/>
          </a:prstGeom>
        </p:spPr>
        <p:txBody>
          <a:bodyPr vert="eaVert"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第二次世界大战结束后，世界各地经济萧条，成千上万的工人失业，过着饥寒交迫的生活。</a:t>
            </a:r>
          </a:p>
        </p:txBody>
      </p:sp>
      <p:sp>
        <p:nvSpPr>
          <p:cNvPr id="8" name="矩形 7"/>
          <p:cNvSpPr/>
          <p:nvPr/>
        </p:nvSpPr>
        <p:spPr>
          <a:xfrm>
            <a:off x="7772221" y="3378198"/>
            <a:ext cx="2400657" cy="2699933"/>
          </a:xfrm>
          <a:prstGeom prst="rect">
            <a:avLst/>
          </a:prstGeom>
        </p:spPr>
        <p:txBody>
          <a:bodyPr vert="eaVert"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第二次世界大战结束后，世界各地经济萧条，成千上万的工人失业，过着饥寒交迫的生活。</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7083" t="27963" r="69786" b="51852"/>
          <a:stretch>
            <a:fillRect/>
          </a:stretch>
        </p:blipFill>
        <p:spPr>
          <a:xfrm>
            <a:off x="1130300" y="1067259"/>
            <a:ext cx="1498600" cy="196804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7083" t="27963" r="69786" b="51852"/>
          <a:stretch>
            <a:fillRect/>
          </a:stretch>
        </p:blipFill>
        <p:spPr>
          <a:xfrm>
            <a:off x="1130300" y="3759200"/>
            <a:ext cx="1498600" cy="1968041"/>
          </a:xfrm>
          <a:prstGeom prst="rect">
            <a:avLst/>
          </a:prstGeom>
        </p:spPr>
      </p:pic>
      <p:sp>
        <p:nvSpPr>
          <p:cNvPr id="5" name="矩形 4"/>
          <p:cNvSpPr/>
          <p:nvPr/>
        </p:nvSpPr>
        <p:spPr>
          <a:xfrm>
            <a:off x="2628900" y="1490772"/>
            <a:ext cx="6896278" cy="1121013"/>
          </a:xfrm>
          <a:prstGeom prst="rect">
            <a:avLst/>
          </a:prstGeom>
        </p:spPr>
        <p:txBody>
          <a:bodyPr vert="horz"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儿童的处境更糟，有的得了传染病，一批批地死去；有的则被迫当童工，受尽折磨，生活和生命得不到保障。</a:t>
            </a:r>
          </a:p>
        </p:txBody>
      </p:sp>
      <p:sp>
        <p:nvSpPr>
          <p:cNvPr id="6" name="矩形 5"/>
          <p:cNvSpPr/>
          <p:nvPr/>
        </p:nvSpPr>
        <p:spPr>
          <a:xfrm>
            <a:off x="2628900" y="4203242"/>
            <a:ext cx="6896278" cy="1121013"/>
          </a:xfrm>
          <a:prstGeom prst="rect">
            <a:avLst/>
          </a:prstGeom>
        </p:spPr>
        <p:txBody>
          <a:bodyPr vert="horz"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儿童的处境更糟，有的得了传染病，一批批地死去；有的则被迫当童工，受尽折磨，生活和生命得不到保障。</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40469" t="29815" r="39994" b="53027"/>
          <a:stretch>
            <a:fillRect/>
          </a:stretch>
        </p:blipFill>
        <p:spPr>
          <a:xfrm>
            <a:off x="-1" y="2527300"/>
            <a:ext cx="3276938" cy="4330700"/>
          </a:xfrm>
          <a:prstGeom prst="rect">
            <a:avLst/>
          </a:prstGeom>
        </p:spPr>
      </p:pic>
      <p:sp>
        <p:nvSpPr>
          <p:cNvPr id="6" name="矩形 5"/>
          <p:cNvSpPr/>
          <p:nvPr/>
        </p:nvSpPr>
        <p:spPr>
          <a:xfrm>
            <a:off x="3276937" y="2079033"/>
            <a:ext cx="7039106" cy="2699933"/>
          </a:xfrm>
          <a:prstGeom prst="rect">
            <a:avLst/>
          </a:prstGeom>
        </p:spPr>
        <p:txBody>
          <a:bodyPr vert="wordArtVertRtl" wrap="square">
            <a:spAutoFit/>
          </a:bodyPr>
          <a:lstStyle/>
          <a:p>
            <a:pPr>
              <a:lnSpc>
                <a:spcPct val="200000"/>
              </a:lnSpc>
            </a:pPr>
            <a:r>
              <a:rPr lang="zh-CN" altLang="en-US" sz="1900" dirty="0">
                <a:latin typeface="华康少女文字W5" panose="040F0509000000000000" pitchFamily="81" charset="-122"/>
                <a:ea typeface="华康少女文字W5" panose="040F0509000000000000" pitchFamily="81" charset="-122"/>
              </a:rPr>
              <a:t>为了悼念利迪策惨案和全世界所有在战争中死难的儿童，反对虐杀和毒害儿童，以及保障儿童权利，</a:t>
            </a:r>
            <a:r>
              <a:rPr lang="en-US" altLang="zh-CN" sz="1900" dirty="0">
                <a:latin typeface="华康少女文字W5" panose="040F0509000000000000" pitchFamily="81" charset="-122"/>
                <a:ea typeface="华康少女文字W5" panose="040F0509000000000000" pitchFamily="81" charset="-122"/>
              </a:rPr>
              <a:t>1949</a:t>
            </a:r>
            <a:r>
              <a:rPr lang="zh-CN" altLang="en-US" sz="1900" dirty="0">
                <a:latin typeface="华康少女文字W5" panose="040F0509000000000000" pitchFamily="81" charset="-122"/>
                <a:ea typeface="华康少女文字W5" panose="040F0509000000000000" pitchFamily="81" charset="-122"/>
              </a:rPr>
              <a:t>年</a:t>
            </a:r>
            <a:r>
              <a:rPr lang="en-US" altLang="zh-CN" sz="1900" dirty="0">
                <a:latin typeface="华康少女文字W5" panose="040F0509000000000000" pitchFamily="81" charset="-122"/>
                <a:ea typeface="华康少女文字W5" panose="040F0509000000000000" pitchFamily="81" charset="-122"/>
              </a:rPr>
              <a:t>11</a:t>
            </a:r>
            <a:r>
              <a:rPr lang="zh-CN" altLang="en-US" sz="1900" dirty="0">
                <a:latin typeface="华康少女文字W5" panose="040F0509000000000000" pitchFamily="81" charset="-122"/>
                <a:ea typeface="华康少女文字W5" panose="040F0509000000000000" pitchFamily="81" charset="-122"/>
              </a:rPr>
              <a:t>月，国际民主妇女联合会在莫斯科举行理事会议，各国代表愤怒地揭露了帝国主义分子和各国反动派残杀、毒害儿童的罪行。</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73130" t="30926" r="10428" b="53704"/>
          <a:stretch>
            <a:fillRect/>
          </a:stretch>
        </p:blipFill>
        <p:spPr>
          <a:xfrm>
            <a:off x="673100" y="1277319"/>
            <a:ext cx="1917700" cy="269778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73130" t="30926" r="10428" b="53704"/>
          <a:stretch>
            <a:fillRect/>
          </a:stretch>
        </p:blipFill>
        <p:spPr>
          <a:xfrm>
            <a:off x="4070439" y="3639519"/>
            <a:ext cx="1917700" cy="2697781"/>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73130" t="30926" r="10428" b="53704"/>
          <a:stretch>
            <a:fillRect/>
          </a:stretch>
        </p:blipFill>
        <p:spPr>
          <a:xfrm>
            <a:off x="8242300" y="2510185"/>
            <a:ext cx="1917700" cy="2697781"/>
          </a:xfrm>
          <a:prstGeom prst="rect">
            <a:avLst/>
          </a:prstGeom>
        </p:spPr>
      </p:pic>
      <p:sp>
        <p:nvSpPr>
          <p:cNvPr id="6" name="矩形 5"/>
          <p:cNvSpPr/>
          <p:nvPr/>
        </p:nvSpPr>
        <p:spPr>
          <a:xfrm>
            <a:off x="2590800" y="1494980"/>
            <a:ext cx="6896278" cy="1654620"/>
          </a:xfrm>
          <a:prstGeom prst="rect">
            <a:avLst/>
          </a:prstGeom>
        </p:spPr>
        <p:txBody>
          <a:bodyPr vert="horz" wrap="square">
            <a:spAutoFit/>
          </a:bodyPr>
          <a:lstStyle/>
          <a:p>
            <a:pPr>
              <a:lnSpc>
                <a:spcPct val="200000"/>
              </a:lnSpc>
            </a:pPr>
            <a:r>
              <a:rPr lang="zh-CN" altLang="en-US" dirty="0">
                <a:latin typeface="华康少女文字W5" panose="040F0509000000000000" pitchFamily="81" charset="-122"/>
                <a:ea typeface="华康少女文字W5" panose="040F0509000000000000" pitchFamily="81" charset="-122"/>
              </a:rPr>
              <a:t>为了保障世界各国儿童的生存权、保健权和受教育权，为了改善儿童的生活，会议决定以每年的</a:t>
            </a:r>
            <a:r>
              <a:rPr lang="en-US" altLang="zh-CN" dirty="0">
                <a:latin typeface="华康少女文字W5" panose="040F0509000000000000" pitchFamily="81" charset="-122"/>
                <a:ea typeface="华康少女文字W5" panose="040F0509000000000000" pitchFamily="81" charset="-122"/>
              </a:rPr>
              <a:t>6</a:t>
            </a:r>
            <a:r>
              <a:rPr lang="zh-CN" altLang="en-US" dirty="0">
                <a:latin typeface="华康少女文字W5" panose="040F0509000000000000" pitchFamily="81" charset="-122"/>
                <a:ea typeface="华康少女文字W5" panose="040F0509000000000000" pitchFamily="81" charset="-122"/>
              </a:rPr>
              <a:t>月</a:t>
            </a:r>
            <a:r>
              <a:rPr lang="en-US" altLang="zh-CN" dirty="0">
                <a:latin typeface="华康少女文字W5" panose="040F0509000000000000" pitchFamily="81" charset="-122"/>
                <a:ea typeface="华康少女文字W5" panose="040F0509000000000000" pitchFamily="81" charset="-122"/>
              </a:rPr>
              <a:t>1</a:t>
            </a:r>
            <a:r>
              <a:rPr lang="zh-CN" altLang="en-US" dirty="0">
                <a:latin typeface="华康少女文字W5" panose="040F0509000000000000" pitchFamily="81" charset="-122"/>
                <a:ea typeface="华康少女文字W5" panose="040F0509000000000000" pitchFamily="81" charset="-122"/>
              </a:rPr>
              <a:t>日为国际儿童节。当时的很多国家表示赞同，特别是社会主义国家。</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crus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1515</Words>
  <Application>Microsoft Office PowerPoint</Application>
  <PresentationFormat>宽屏</PresentationFormat>
  <Paragraphs>76</Paragraphs>
  <Slides>24</Slides>
  <Notes>24</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24</vt:i4>
      </vt:variant>
    </vt:vector>
  </HeadingPairs>
  <TitlesOfParts>
    <vt:vector size="29" baseType="lpstr">
      <vt:lpstr>等线</vt:lpstr>
      <vt:lpstr>方正少儿简体</vt:lpstr>
      <vt:lpstr>华康少女文字W5</vt:lpstr>
      <vt:lpstr>Arial</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2</cp:revision>
  <dcterms:created xsi:type="dcterms:W3CDTF">2021-07-05T02:05:08Z</dcterms:created>
  <dcterms:modified xsi:type="dcterms:W3CDTF">2023-01-10T05:01:14Z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EB63373372C04FD7A4000C615621A6E2</vt:lpwstr>
  </property>
  <property fmtid="{A09F084E-AD41-489F-8076-AA5BE3082BCA}" pid="100">
    <vt:ui4>5</vt:ui4>
  </property>
  <property fmtid="{64440492-4C8B-11D1-8B70-080036B11A03}" pid="11">
    <vt:lpwstr>www.2ppt.com-爱PPT提供资源下载</vt:lpwstr>
  </property>
</Properties>
</file>