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719" r:id="rId2"/>
    <p:sldId id="722" r:id="rId3"/>
    <p:sldId id="896" r:id="rId4"/>
    <p:sldId id="889" r:id="rId5"/>
    <p:sldId id="724" r:id="rId6"/>
    <p:sldId id="1005" r:id="rId7"/>
    <p:sldId id="723" r:id="rId8"/>
    <p:sldId id="901" r:id="rId9"/>
    <p:sldId id="1006" r:id="rId10"/>
    <p:sldId id="1007" r:id="rId11"/>
    <p:sldId id="1008" r:id="rId12"/>
    <p:sldId id="1009" r:id="rId13"/>
    <p:sldId id="1010" r:id="rId14"/>
    <p:sldId id="1011" r:id="rId15"/>
    <p:sldId id="905" r:id="rId16"/>
    <p:sldId id="832" r:id="rId17"/>
    <p:sldId id="1018" r:id="rId18"/>
    <p:sldId id="1021" r:id="rId19"/>
    <p:sldId id="1022" r:id="rId20"/>
    <p:sldId id="908" r:id="rId21"/>
    <p:sldId id="953" r:id="rId22"/>
    <p:sldId id="1012" r:id="rId23"/>
    <p:sldId id="1013" r:id="rId24"/>
    <p:sldId id="1014" r:id="rId25"/>
    <p:sldId id="1015" r:id="rId26"/>
    <p:sldId id="1016" r:id="rId27"/>
    <p:sldId id="774" r:id="rId28"/>
  </p:sldIdLst>
  <p:sldSz cx="12192000" cy="6858000"/>
  <p:notesSz cx="6858000" cy="9144000"/>
  <p:custDataLst>
    <p:tags r:id="rId30"/>
  </p:custDataLst>
  <p:defaultTextStyle>
    <a:defPPr>
      <a:defRPr lang="zh-CN"/>
    </a:defPPr>
    <a:lvl1pPr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E61512"/>
    <a:srgbClr val="FF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showGuides="1">
      <p:cViewPr varScale="1">
        <p:scale>
          <a:sx n="99" d="100"/>
          <a:sy n="99" d="100"/>
        </p:scale>
        <p:origin x="108" y="144"/>
      </p:cViewPr>
      <p:guideLst>
        <p:guide orient="horz" pos="2160"/>
        <p:guide pos="3840"/>
      </p:guideLst>
    </p:cSldViewPr>
  </p:slideViewPr>
  <p:notesTextViewPr>
    <p:cViewPr>
      <p:scale>
        <a:sx n="1" d="1"/>
        <a:sy n="1" d="1"/>
      </p:scale>
      <p:origin x="0" y="0"/>
    </p:cViewPr>
  </p:notesTextViewPr>
  <p:sorterViewPr showFormatting="0">
    <p:cViewPr>
      <p:scale>
        <a:sx n="139" d="100"/>
        <a:sy n="139"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atin typeface="思源黑体 CN Normal" panose="020B0400000000000000" pitchFamily="34" charset="-122"/>
                <a:ea typeface="思源黑体 CN Normal" panose="020B0400000000000000"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a:defRPr/>
            </a:pPr>
            <a:fld id="{39411A50-B4F6-491D-91D2-ED7F2731F422}" type="datetimeFigureOut">
              <a:rPr lang="zh-CN" altLang="en-US"/>
              <a:t>2023-01-10</a:t>
            </a:fld>
            <a:endParaRPr lang="zh-CN" altLang="en-US"/>
          </a:p>
        </p:txBody>
      </p:sp>
      <p:sp>
        <p:nvSpPr>
          <p:cNvPr id="717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7173"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defRPr sz="1200" noProof="1">
                <a:latin typeface="思源黑体 CN Normal" panose="020B0400000000000000" pitchFamily="34" charset="-122"/>
                <a:ea typeface="思源黑体 CN Normal" panose="020B0400000000000000"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atin typeface="Calibri" panose="020F0502020204030204" pitchFamily="34" charset="0"/>
                <a:ea typeface="宋体" panose="02010600030101010101" pitchFamily="2" charset="-122"/>
              </a:defRPr>
            </a:lvl1pPr>
          </a:lstStyle>
          <a:p>
            <a:pPr>
              <a:defRPr/>
            </a:pPr>
            <a:fld id="{52D428D5-9E0C-4C7F-9B70-07B3765012E4}"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advClick="0" advTm="200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med" advClick="0" advTm="200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p:transition spd="med"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5" name="图片"/>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99463" y="4471988"/>
            <a:ext cx="2058987"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p:cNvPicPr>
            <a:picLocks noChangeAspect="1" noChangeArrowheads="1"/>
          </p:cNvPicPr>
          <p:nvPr userDrawn="1"/>
        </p:nvPicPr>
        <p:blipFill>
          <a:blip r:embed="rId3">
            <a:extLst>
              <a:ext uri="{28A0092B-C50C-407E-A947-70E740481C1C}">
                <a14:useLocalDpi xmlns:a14="http://schemas.microsoft.com/office/drawing/2010/main" val="0"/>
              </a:ext>
            </a:extLst>
          </a:blip>
          <a:srcRect t="28374" b="16234"/>
          <a:stretch>
            <a:fillRect/>
          </a:stretch>
        </p:blipFill>
        <p:spPr bwMode="auto">
          <a:xfrm>
            <a:off x="0" y="4719638"/>
            <a:ext cx="121920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611563"/>
            <a:ext cx="121920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p:cNvPicPr>
            <a:picLocks noChangeAspect="1" noChangeArrowheads="1"/>
          </p:cNvPicPr>
          <p:nvPr userDrawn="1"/>
        </p:nvPicPr>
        <p:blipFill>
          <a:blip r:embed="rId5">
            <a:extLst>
              <a:ext uri="{28A0092B-C50C-407E-A947-70E740481C1C}">
                <a14:useLocalDpi xmlns:a14="http://schemas.microsoft.com/office/drawing/2010/main" val="0"/>
              </a:ext>
            </a:extLst>
          </a:blip>
          <a:srcRect l="16394" t="14050" r="16823" b="22946"/>
          <a:stretch>
            <a:fillRect/>
          </a:stretch>
        </p:blipFill>
        <p:spPr bwMode="auto">
          <a:xfrm>
            <a:off x="7454900" y="247650"/>
            <a:ext cx="238601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descr="C:\Users\Administrator\Desktop\素材\素材中国 sccn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36888" y="3386138"/>
            <a:ext cx="1179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任意多边形"/>
          <p:cNvSpPr/>
          <p:nvPr/>
        </p:nvSpPr>
        <p:spPr>
          <a:xfrm rot="16200000" flipV="1">
            <a:off x="5773738" y="1092200"/>
            <a:ext cx="52388" cy="1582737"/>
          </a:xfrm>
          <a:custGeom>
            <a:avLst/>
            <a:gdLst>
              <a:gd name="connsiteX0" fmla="*/ 81034 w 162068"/>
              <a:gd name="connsiteY0" fmla="*/ 2924776 h 2924776"/>
              <a:gd name="connsiteX1" fmla="*/ 162013 w 162068"/>
              <a:gd name="connsiteY1" fmla="*/ 265206 h 2924776"/>
              <a:gd name="connsiteX2" fmla="*/ 162068 w 162068"/>
              <a:gd name="connsiteY2" fmla="*/ 265206 h 2924776"/>
              <a:gd name="connsiteX3" fmla="*/ 162018 w 162068"/>
              <a:gd name="connsiteY3" fmla="*/ 265041 h 2924776"/>
              <a:gd name="connsiteX4" fmla="*/ 162067 w 162068"/>
              <a:gd name="connsiteY4" fmla="*/ 263420 h 2924776"/>
              <a:gd name="connsiteX5" fmla="*/ 161522 w 162068"/>
              <a:gd name="connsiteY5" fmla="*/ 263420 h 2924776"/>
              <a:gd name="connsiteX6" fmla="*/ 81034 w 162068"/>
              <a:gd name="connsiteY6" fmla="*/ 0 h 2924776"/>
              <a:gd name="connsiteX7" fmla="*/ 546 w 162068"/>
              <a:gd name="connsiteY7" fmla="*/ 263420 h 2924776"/>
              <a:gd name="connsiteX8" fmla="*/ 0 w 162068"/>
              <a:gd name="connsiteY8" fmla="*/ 263420 h 2924776"/>
              <a:gd name="connsiteX9" fmla="*/ 50 w 162068"/>
              <a:gd name="connsiteY9" fmla="*/ 265044 h 2924776"/>
              <a:gd name="connsiteX10" fmla="*/ 0 w 162068"/>
              <a:gd name="connsiteY10" fmla="*/ 265206 h 2924776"/>
              <a:gd name="connsiteX11" fmla="*/ 54 w 162068"/>
              <a:gd name="connsiteY11" fmla="*/ 265206 h 29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68" h="2924776">
                <a:moveTo>
                  <a:pt x="81034" y="2924776"/>
                </a:moveTo>
                <a:lnTo>
                  <a:pt x="162013" y="265206"/>
                </a:lnTo>
                <a:lnTo>
                  <a:pt x="162068" y="265206"/>
                </a:lnTo>
                <a:lnTo>
                  <a:pt x="162018" y="265041"/>
                </a:lnTo>
                <a:lnTo>
                  <a:pt x="162067" y="263420"/>
                </a:lnTo>
                <a:lnTo>
                  <a:pt x="161522" y="263420"/>
                </a:lnTo>
                <a:lnTo>
                  <a:pt x="81034" y="0"/>
                </a:lnTo>
                <a:lnTo>
                  <a:pt x="546" y="263420"/>
                </a:lnTo>
                <a:lnTo>
                  <a:pt x="0" y="263420"/>
                </a:lnTo>
                <a:lnTo>
                  <a:pt x="50" y="265044"/>
                </a:lnTo>
                <a:lnTo>
                  <a:pt x="0" y="265206"/>
                </a:lnTo>
                <a:lnTo>
                  <a:pt x="54" y="26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12" name="任意多边形"/>
          <p:cNvSpPr/>
          <p:nvPr/>
        </p:nvSpPr>
        <p:spPr>
          <a:xfrm rot="5400000" flipH="1" flipV="1">
            <a:off x="10184606" y="1092994"/>
            <a:ext cx="52388" cy="1581150"/>
          </a:xfrm>
          <a:custGeom>
            <a:avLst/>
            <a:gdLst>
              <a:gd name="connsiteX0" fmla="*/ 81034 w 162068"/>
              <a:gd name="connsiteY0" fmla="*/ 2924776 h 2924776"/>
              <a:gd name="connsiteX1" fmla="*/ 162013 w 162068"/>
              <a:gd name="connsiteY1" fmla="*/ 265206 h 2924776"/>
              <a:gd name="connsiteX2" fmla="*/ 162068 w 162068"/>
              <a:gd name="connsiteY2" fmla="*/ 265206 h 2924776"/>
              <a:gd name="connsiteX3" fmla="*/ 162018 w 162068"/>
              <a:gd name="connsiteY3" fmla="*/ 265041 h 2924776"/>
              <a:gd name="connsiteX4" fmla="*/ 162067 w 162068"/>
              <a:gd name="connsiteY4" fmla="*/ 263420 h 2924776"/>
              <a:gd name="connsiteX5" fmla="*/ 161522 w 162068"/>
              <a:gd name="connsiteY5" fmla="*/ 263420 h 2924776"/>
              <a:gd name="connsiteX6" fmla="*/ 81034 w 162068"/>
              <a:gd name="connsiteY6" fmla="*/ 0 h 2924776"/>
              <a:gd name="connsiteX7" fmla="*/ 546 w 162068"/>
              <a:gd name="connsiteY7" fmla="*/ 263420 h 2924776"/>
              <a:gd name="connsiteX8" fmla="*/ 0 w 162068"/>
              <a:gd name="connsiteY8" fmla="*/ 263420 h 2924776"/>
              <a:gd name="connsiteX9" fmla="*/ 50 w 162068"/>
              <a:gd name="connsiteY9" fmla="*/ 265044 h 2924776"/>
              <a:gd name="connsiteX10" fmla="*/ 0 w 162068"/>
              <a:gd name="connsiteY10" fmla="*/ 265206 h 2924776"/>
              <a:gd name="connsiteX11" fmla="*/ 54 w 162068"/>
              <a:gd name="connsiteY11" fmla="*/ 265206 h 29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68" h="2924776">
                <a:moveTo>
                  <a:pt x="81034" y="2924776"/>
                </a:moveTo>
                <a:lnTo>
                  <a:pt x="162013" y="265206"/>
                </a:lnTo>
                <a:lnTo>
                  <a:pt x="162068" y="265206"/>
                </a:lnTo>
                <a:lnTo>
                  <a:pt x="162018" y="265041"/>
                </a:lnTo>
                <a:lnTo>
                  <a:pt x="162067" y="263420"/>
                </a:lnTo>
                <a:lnTo>
                  <a:pt x="161522" y="263420"/>
                </a:lnTo>
                <a:lnTo>
                  <a:pt x="81034" y="0"/>
                </a:lnTo>
                <a:lnTo>
                  <a:pt x="546" y="263420"/>
                </a:lnTo>
                <a:lnTo>
                  <a:pt x="0" y="263420"/>
                </a:lnTo>
                <a:lnTo>
                  <a:pt x="50" y="265044"/>
                </a:lnTo>
                <a:lnTo>
                  <a:pt x="0" y="265206"/>
                </a:lnTo>
                <a:lnTo>
                  <a:pt x="54" y="26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46" name="文本占位符"/>
          <p:cNvSpPr>
            <a:spLocks noGrp="1"/>
          </p:cNvSpPr>
          <p:nvPr>
            <p:ph type="body" sz="quarter" idx="12"/>
          </p:nvPr>
        </p:nvSpPr>
        <p:spPr>
          <a:xfrm>
            <a:off x="3818430" y="3534514"/>
            <a:ext cx="8373570" cy="369332"/>
          </a:xfrm>
          <a:prstGeom prst="rect">
            <a:avLst/>
          </a:prstGeom>
          <a:noFill/>
        </p:spPr>
        <p:txBody>
          <a:bodyPr vert="horz" wrap="square" lIns="91440" tIns="45720" rIns="91440" bIns="45720" rtlCol="0" anchor="ctr">
            <a:spAutoFit/>
          </a:bodyPr>
          <a:lstStyle>
            <a:lvl1pPr marL="0" indent="0" algn="ctr">
              <a:buNone/>
              <a:defRPr lang="zh-CN" altLang="en-US" sz="2000" b="1" dirty="0">
                <a:gradFill>
                  <a:gsLst>
                    <a:gs pos="80000">
                      <a:schemeClr val="accent1"/>
                    </a:gs>
                    <a:gs pos="30000">
                      <a:schemeClr val="accent5"/>
                    </a:gs>
                  </a:gsLst>
                  <a:lin ang="5400000" scaled="1"/>
                </a:gradFill>
                <a:latin typeface="思源黑体 CN Normal" panose="020B0400000000000000" pitchFamily="34" charset="-122"/>
                <a:ea typeface="思源黑体 CN Normal" panose="020B0400000000000000" pitchFamily="34" charset="-122"/>
              </a:defRPr>
            </a:lvl1pPr>
          </a:lstStyle>
          <a:p>
            <a:pPr lvl="0"/>
            <a:r>
              <a:rPr lang="zh-CN" altLang="en-US" noProof="1"/>
              <a:t>单击此处编辑母版文本样式</a:t>
            </a:r>
          </a:p>
        </p:txBody>
      </p:sp>
      <p:sp>
        <p:nvSpPr>
          <p:cNvPr id="47" name="标题占位符"/>
          <p:cNvSpPr>
            <a:spLocks noGrp="1"/>
          </p:cNvSpPr>
          <p:nvPr>
            <p:ph type="body" sz="quarter" idx="11"/>
          </p:nvPr>
        </p:nvSpPr>
        <p:spPr>
          <a:xfrm>
            <a:off x="3818430" y="2189090"/>
            <a:ext cx="8373570" cy="1615827"/>
          </a:xfrm>
          <a:prstGeom prst="rect">
            <a:avLst/>
          </a:prstGeom>
          <a:noFill/>
        </p:spPr>
        <p:txBody>
          <a:bodyPr vert="horz" wrap="square" lIns="91440" tIns="45720" rIns="91440" bIns="45720" rtlCol="0" anchor="ctr">
            <a:spAutoFit/>
          </a:bodyPr>
          <a:lstStyle>
            <a:lvl1pPr marL="0" indent="0" algn="ctr">
              <a:buNone/>
              <a:defRPr lang="zh-CN" altLang="en-US" sz="5500" b="1" spc="300" baseline="0" dirty="0">
                <a:gradFill>
                  <a:gsLst>
                    <a:gs pos="80000">
                      <a:schemeClr val="accent1"/>
                    </a:gs>
                    <a:gs pos="30000">
                      <a:schemeClr val="accent5"/>
                    </a:gs>
                  </a:gsLst>
                  <a:lin ang="5400000" scaled="1"/>
                </a:gradFill>
                <a:latin typeface="思源黑体 CN Normal" panose="020B0400000000000000" pitchFamily="34" charset="-122"/>
                <a:ea typeface="思源黑体 CN Normal" panose="020B0400000000000000" pitchFamily="34" charset="-122"/>
              </a:defRPr>
            </a:lvl1pPr>
          </a:lstStyle>
          <a:p>
            <a:pPr lvl="0"/>
            <a:r>
              <a:rPr lang="zh-CN" altLang="en-US" noProof="1"/>
              <a:t>单击此处编辑母版文本样式</a:t>
            </a:r>
          </a:p>
        </p:txBody>
      </p:sp>
      <p:sp>
        <p:nvSpPr>
          <p:cNvPr id="48" name="数字占位符"/>
          <p:cNvSpPr>
            <a:spLocks noGrp="1"/>
          </p:cNvSpPr>
          <p:nvPr>
            <p:ph type="body" sz="quarter" idx="10"/>
          </p:nvPr>
        </p:nvSpPr>
        <p:spPr>
          <a:xfrm>
            <a:off x="6247906" y="314042"/>
            <a:ext cx="3514617" cy="3139321"/>
          </a:xfrm>
          <a:prstGeom prst="rect">
            <a:avLst/>
          </a:prstGeom>
          <a:noFill/>
        </p:spPr>
        <p:txBody>
          <a:bodyPr vert="horz" wrap="square" lIns="91440" tIns="45720" rIns="91440" bIns="45720" rtlCol="0" anchor="ctr">
            <a:spAutoFit/>
          </a:bodyPr>
          <a:lstStyle>
            <a:lvl1pPr marL="228600" indent="-228600" algn="ctr">
              <a:buFont typeface="Wingdings" panose="05000000000000000000" pitchFamily="2" charset="2"/>
              <a:buNone/>
              <a:defRPr lang="zh-CN" altLang="en-US" sz="5500" b="1" spc="600" baseline="0" dirty="0">
                <a:gradFill>
                  <a:gsLst>
                    <a:gs pos="80000">
                      <a:schemeClr val="accent1"/>
                    </a:gs>
                    <a:gs pos="30000">
                      <a:schemeClr val="accent5"/>
                    </a:gs>
                  </a:gsLst>
                  <a:lin ang="5400000" scaled="1"/>
                </a:gradFill>
                <a:latin typeface="思源黑体 CN Normal" panose="020B0400000000000000" pitchFamily="34" charset="-122"/>
                <a:ea typeface="思源黑体 CN Normal" panose="020B0400000000000000" pitchFamily="34" charset="-122"/>
              </a:defRPr>
            </a:lvl1pPr>
          </a:lstStyle>
          <a:p>
            <a:pPr lvl="0"/>
            <a:r>
              <a:rPr lang="zh-CN" altLang="en-US" noProof="1"/>
              <a:t>单击此处编辑母版文本样式</a:t>
            </a:r>
          </a:p>
        </p:txBody>
      </p:sp>
    </p:spTree>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3" name="图片"/>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8200" y="334963"/>
            <a:ext cx="2257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占位符"/>
          <p:cNvSpPr>
            <a:spLocks noGrp="1"/>
          </p:cNvSpPr>
          <p:nvPr>
            <p:ph type="body" sz="quarter" idx="11"/>
          </p:nvPr>
        </p:nvSpPr>
        <p:spPr>
          <a:xfrm>
            <a:off x="1571418" y="342472"/>
            <a:ext cx="8639865" cy="630942"/>
          </a:xfrm>
          <a:prstGeom prst="rect">
            <a:avLst/>
          </a:prstGeom>
        </p:spPr>
        <p:txBody>
          <a:bodyPr wrap="square" anchor="ctr">
            <a:spAutoFit/>
          </a:bodyPr>
          <a:lstStyle>
            <a:lvl1pPr marL="0" indent="0" algn="l">
              <a:lnSpc>
                <a:spcPct val="100000"/>
              </a:lnSpc>
              <a:buFontTx/>
              <a:buNone/>
              <a:defRPr lang="zh-CN" altLang="en-US" sz="3500" b="1" spc="300" dirty="0" smtClean="0">
                <a:gradFill>
                  <a:gsLst>
                    <a:gs pos="80000">
                      <a:schemeClr val="accent1"/>
                    </a:gs>
                    <a:gs pos="30000">
                      <a:schemeClr val="accent5"/>
                    </a:gs>
                  </a:gsLst>
                  <a:lin ang="5400000" scaled="1"/>
                </a:gradFill>
                <a:latin typeface="思源黑体 CN Normal" panose="020B0400000000000000" pitchFamily="34" charset="-122"/>
                <a:ea typeface="思源黑体 CN Normal" panose="020B0400000000000000" pitchFamily="34" charset="-122"/>
              </a:defRPr>
            </a:lvl1pPr>
          </a:lstStyle>
          <a:p>
            <a:pPr lvl="0"/>
            <a:r>
              <a:rPr lang="zh-CN" altLang="en-US" noProof="1"/>
              <a:t>单击此处编辑母版文本样式</a:t>
            </a:r>
          </a:p>
        </p:txBody>
      </p:sp>
    </p:spTree>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介绍页">
    <p:spTree>
      <p:nvGrpSpPr>
        <p:cNvPr id="1" name=""/>
        <p:cNvGrpSpPr/>
        <p:nvPr/>
      </p:nvGrpSpPr>
      <p:grpSpPr>
        <a:xfrm>
          <a:off x="0" y="0"/>
          <a:ext cx="0" cy="0"/>
          <a:chOff x="0" y="0"/>
          <a:chExt cx="0" cy="0"/>
        </a:xfrm>
      </p:grpSpPr>
    </p:spTree>
  </p:cSld>
  <p:clrMapOvr>
    <a:masterClrMapping/>
  </p:clrMapOvr>
  <p:transition spd="med" advClick="0"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med" advClick="0"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黑体 CN Normal" panose="020B0400000000000000" pitchFamily="34" charset="-122"/>
                <a:ea typeface="思源黑体 CN Normal" panose="020B0400000000000000" pitchFamily="34" charset="-122"/>
                <a:cs typeface="+mj-cs"/>
                <a:sym typeface="+mn-ea"/>
              </a:defRPr>
            </a:lvl1pPr>
          </a:lstStyle>
          <a:p>
            <a:pPr lvl="0"/>
            <a:r>
              <a:rPr noProof="1">
                <a:sym typeface="+mn-ea"/>
              </a:rPr>
              <a:t>单击此处编辑母版标题样式</a:t>
            </a:r>
          </a:p>
        </p:txBody>
      </p:sp>
      <p:sp>
        <p:nvSpPr>
          <p:cNvPr id="3" name="内容占位符 2"/>
          <p:cNvSpPr>
            <a:spLocks noGrp="1"/>
          </p:cNvSpPr>
          <p:nvPr>
            <p:ph idx="1"/>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Normal" panose="020B0400000000000000" pitchFamily="34" charset="-122"/>
                <a:ea typeface="思源黑体 CN Normal" panose="020B0400000000000000"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黑体 CN Normal" panose="020B0400000000000000" pitchFamily="34" charset="-122"/>
                <a:ea typeface="思源黑体 CN Normal" panose="020B0400000000000000"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Normal" panose="020B0400000000000000" pitchFamily="34" charset="-122"/>
                <a:ea typeface="思源黑体 CN Normal" panose="020B0400000000000000"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Normal" panose="020B0400000000000000" pitchFamily="34" charset="-122"/>
                <a:ea typeface="思源黑体 CN Normal" panose="020B0400000000000000"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Normal" panose="020B0400000000000000" pitchFamily="34" charset="-122"/>
                <a:ea typeface="思源黑体 CN Normal" panose="020B0400000000000000" pitchFamily="3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4" name="日期占位符 3"/>
          <p:cNvSpPr>
            <a:spLocks noGrp="1"/>
          </p:cNvSpPr>
          <p:nvPr>
            <p:ph type="dt" sz="half" idx="10"/>
            <p:custDataLst>
              <p:tags r:id="rId1"/>
            </p:custDataLst>
          </p:nvPr>
        </p:nvSpPr>
        <p:spPr>
          <a:xfrm>
            <a:off x="879475" y="6350000"/>
            <a:ext cx="2700338" cy="315913"/>
          </a:xfrm>
        </p:spPr>
        <p:txBody>
          <a:bodyPr/>
          <a:lstStyle>
            <a:lvl1pPr eaLnBrk="1" fontAlgn="auto" hangingPunct="1">
              <a:defRPr noProof="1">
                <a:latin typeface="思源黑体 CN Normal" panose="020B0400000000000000" pitchFamily="34" charset="-122"/>
                <a:ea typeface="思源黑体 CN Normal" panose="020B0400000000000000" pitchFamily="34" charset="-122"/>
              </a:defRPr>
            </a:lvl1pPr>
          </a:lstStyle>
          <a:p>
            <a:pPr>
              <a:defRPr/>
            </a:pPr>
            <a:fld id="{AB151A2C-9AB6-4BBA-9C93-FF854085DE37}" type="datetimeFigureOut">
              <a:rPr lang="zh-CN" altLang="en-US" smtClean="0"/>
              <a:t>2023-01-10</a:t>
            </a:fld>
            <a:endParaRPr lang="zh-CN" altLang="en-US" dirty="0"/>
          </a:p>
        </p:txBody>
      </p:sp>
      <p:sp>
        <p:nvSpPr>
          <p:cNvPr id="5" name="页脚占位符 4"/>
          <p:cNvSpPr>
            <a:spLocks noGrp="1"/>
          </p:cNvSpPr>
          <p:nvPr>
            <p:ph type="ftr" sz="quarter" idx="11"/>
            <p:custDataLst>
              <p:tags r:id="rId2"/>
            </p:custDataLst>
          </p:nvPr>
        </p:nvSpPr>
        <p:spPr>
          <a:xfrm>
            <a:off x="4116388" y="6350000"/>
            <a:ext cx="3959225" cy="315913"/>
          </a:xfrm>
        </p:spPr>
        <p:txBody>
          <a:bodyPr/>
          <a:lstStyle>
            <a:lvl1pPr eaLnBrk="1" fontAlgn="auto" hangingPunct="1">
              <a:defRPr noProof="1">
                <a:latin typeface="思源黑体 CN Normal" panose="020B0400000000000000" pitchFamily="34" charset="-122"/>
                <a:ea typeface="思源黑体 CN Normal" panose="020B0400000000000000" pitchFamily="34" charset="-122"/>
              </a:defRPr>
            </a:lvl1pPr>
          </a:lstStyle>
          <a:p>
            <a:pPr>
              <a:defRPr/>
            </a:pPr>
            <a:endParaRPr lang="zh-CN" altLang="en-US" dirty="0"/>
          </a:p>
        </p:txBody>
      </p:sp>
      <p:sp>
        <p:nvSpPr>
          <p:cNvPr id="6" name="灯片编号占位符 5"/>
          <p:cNvSpPr>
            <a:spLocks noGrp="1"/>
          </p:cNvSpPr>
          <p:nvPr>
            <p:ph type="sldNum" sz="quarter" idx="12"/>
            <p:custDataLst>
              <p:tags r:id="rId3"/>
            </p:custDataLst>
          </p:nvPr>
        </p:nvSpPr>
        <p:spPr>
          <a:xfrm>
            <a:off x="8610600" y="6350000"/>
            <a:ext cx="2700338" cy="315913"/>
          </a:xfrm>
        </p:spPr>
        <p:txBody>
          <a:bodyPr vert="horz" wrap="square" lIns="91440" tIns="45720" rIns="91440" bIns="45720" numCol="1" anchor="t" anchorCtr="0" compatLnSpc="1"/>
          <a:lstStyle>
            <a:lvl1pPr eaLnBrk="1" hangingPunct="1">
              <a:defRPr noProof="1">
                <a:latin typeface="思源黑体 CN Normal" panose="020B0400000000000000" pitchFamily="34" charset="-122"/>
                <a:ea typeface="思源黑体 CN Normal" panose="020B0400000000000000" pitchFamily="34" charset="-122"/>
              </a:defRPr>
            </a:lvl1pPr>
          </a:lstStyle>
          <a:p>
            <a:pPr>
              <a:defRPr/>
            </a:pPr>
            <a:fld id="{FE9ACF1F-8F7E-40DA-A2FA-E73B919939D5}" type="slidenum">
              <a:rPr lang="zh-CN" altLang="en-US" smtClean="0"/>
              <a:t>‹#›</a:t>
            </a:fld>
            <a:endParaRPr lang="zh-CN" altLang="en-US" dirty="0"/>
          </a:p>
        </p:txBody>
      </p:sp>
    </p:spTree>
  </p:cSld>
  <p:clrMapOvr>
    <a:masterClrMapping/>
  </p:clrMapOvr>
  <p:transition spd="med" advClick="0" advTm="2000"/>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eaLnBrk="1" fontAlgn="auto" hangingPunct="1">
              <a:defRPr noProof="1">
                <a:latin typeface="思源黑体 CN Normal" panose="020B0400000000000000" pitchFamily="34" charset="-122"/>
                <a:ea typeface="思源黑体 CN Normal" panose="020B0400000000000000" pitchFamily="34" charset="-122"/>
              </a:defRPr>
            </a:lvl1pPr>
          </a:lstStyle>
          <a:p>
            <a:pPr>
              <a:defRPr/>
            </a:pPr>
            <a:fld id="{A2F85D32-EAE1-449E-8645-0678C0290C3B}"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eaLnBrk="1" fontAlgn="auto" hangingPunct="1">
              <a:defRPr noProof="1">
                <a:latin typeface="思源黑体 CN Normal" panose="020B0400000000000000" pitchFamily="34" charset="-122"/>
                <a:ea typeface="思源黑体 CN Normal" panose="020B0400000000000000" pitchFamily="34" charset="-122"/>
              </a:defRPr>
            </a:lvl1pPr>
          </a:lstStyle>
          <a:p>
            <a:pPr>
              <a:defRPr/>
            </a:pPr>
            <a:endParaRPr lang="zh-CN" altLang="en-US" dirty="0"/>
          </a:p>
        </p:txBody>
      </p:sp>
      <p:sp>
        <p:nvSpPr>
          <p:cNvPr id="4" name="灯片编号占位符 3"/>
          <p:cNvSpPr>
            <a:spLocks noGrp="1"/>
          </p:cNvSpPr>
          <p:nvPr>
            <p:ph type="sldNum" sz="quarter" idx="12"/>
          </p:nvPr>
        </p:nvSpPr>
        <p:spPr>
          <a:xfrm>
            <a:off x="8610600" y="6356350"/>
            <a:ext cx="2743200" cy="365125"/>
          </a:xfrm>
        </p:spPr>
        <p:txBody>
          <a:bodyPr vert="horz" wrap="square" lIns="91440" tIns="45720" rIns="91440" bIns="45720" numCol="1" anchor="t" anchorCtr="0" compatLnSpc="1"/>
          <a:lstStyle>
            <a:lvl1pPr eaLnBrk="1" hangingPunct="1">
              <a:defRPr noProof="1">
                <a:latin typeface="思源黑体 CN Normal" panose="020B0400000000000000" pitchFamily="34" charset="-122"/>
                <a:ea typeface="思源黑体 CN Normal" panose="020B0400000000000000" pitchFamily="34" charset="-122"/>
              </a:defRPr>
            </a:lvl1pPr>
          </a:lstStyle>
          <a:p>
            <a:pPr>
              <a:defRPr/>
            </a:pPr>
            <a:fld id="{1FDF990A-D46D-44E3-868E-A6C29A61861E}" type="slidenum">
              <a:rPr lang="zh-CN" altLang="en-US" smtClean="0"/>
              <a:t>‹#›</a:t>
            </a:fld>
            <a:endParaRPr lang="zh-CN" altLang="en-US" dirty="0"/>
          </a:p>
        </p:txBody>
      </p:sp>
    </p:spTree>
  </p:cSld>
  <p:clrMapOvr>
    <a:masterClrMapping/>
  </p:clrMapOvr>
  <p:transition spd="med" advClick="0"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AF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2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slideLayout" Target="../slideLayouts/slideLayout8.xml"/><Relationship Id="rId4" Type="http://schemas.openxmlformats.org/officeDocument/2006/relationships/tags" Target="../tags/tag4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9d63638f075e0f7e18232fae95b869d"/>
          <p:cNvPicPr>
            <a:picLocks noChangeAspect="1"/>
          </p:cNvPicPr>
          <p:nvPr/>
        </p:nvPicPr>
        <p:blipFill>
          <a:blip r:embed="rId3"/>
          <a:stretch>
            <a:fillRect/>
          </a:stretch>
        </p:blipFill>
        <p:spPr>
          <a:xfrm>
            <a:off x="0" y="635"/>
            <a:ext cx="12192000" cy="6856730"/>
          </a:xfrm>
          <a:prstGeom prst="rect">
            <a:avLst/>
          </a:prstGeom>
        </p:spPr>
      </p:pic>
      <p:sp>
        <p:nvSpPr>
          <p:cNvPr id="3" name="文本占位符 2"/>
          <p:cNvSpPr>
            <a:spLocks noGrp="1"/>
          </p:cNvSpPr>
          <p:nvPr/>
        </p:nvSpPr>
        <p:spPr>
          <a:xfrm>
            <a:off x="892810" y="2209165"/>
            <a:ext cx="10217785" cy="645160"/>
          </a:xfrm>
          <a:prstGeom prst="rect">
            <a:avLst/>
          </a:prstGeom>
          <a:noFill/>
        </p:spPr>
        <p:txBody>
          <a:bodyPr vert="horz" wrap="square" lIns="91440" tIns="45720" rIns="91440" bIns="45720" rtlCol="0" anchor="ctr">
            <a:spAutoFit/>
          </a:bodyPr>
          <a:lstStyle>
            <a:lvl1pPr marL="0" indent="0" algn="ctr" rtl="0" eaLnBrk="0" fontAlgn="base" hangingPunct="0">
              <a:lnSpc>
                <a:spcPct val="90000"/>
              </a:lnSpc>
              <a:spcBef>
                <a:spcPts val="1000"/>
              </a:spcBef>
              <a:spcAft>
                <a:spcPct val="0"/>
              </a:spcAft>
              <a:buFont typeface="Arial" panose="020B0604020202020204" pitchFamily="34" charset="0"/>
              <a:buNone/>
              <a:defRPr lang="zh-CN" altLang="en-US" sz="5500" b="1" kern="1200" spc="300" baseline="0" dirty="0">
                <a:gradFill>
                  <a:gsLst>
                    <a:gs pos="80000">
                      <a:schemeClr val="accent1"/>
                    </a:gs>
                    <a:gs pos="30000">
                      <a:schemeClr val="accent5"/>
                    </a:gs>
                  </a:gsLst>
                  <a:lin ang="5400000" scaled="1"/>
                </a:gradFill>
                <a:latin typeface="思源黑体 CN Normal" panose="020B0400000000000000" pitchFamily="34" charset="-122"/>
                <a:ea typeface="思源黑体 CN Normal" panose="020B0400000000000000"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defRPr/>
            </a:pPr>
            <a:r>
              <a:rPr lang="zh-CN" altLang="en-US"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一次具有全局性、历史性意义的重要会方</a:t>
            </a:r>
            <a:endParaRPr lang="en-US" altLang="zh-CN"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9054"/>
            <a:ext cx="12192000" cy="1338946"/>
          </a:xfrm>
          <a:prstGeom prst="rect">
            <a:avLst/>
          </a:prstGeom>
        </p:spPr>
      </p:pic>
      <p:sp>
        <p:nvSpPr>
          <p:cNvPr id="5" name="矩形 4"/>
          <p:cNvSpPr/>
          <p:nvPr/>
        </p:nvSpPr>
        <p:spPr>
          <a:xfrm>
            <a:off x="4305935" y="3471545"/>
            <a:ext cx="2814320" cy="577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825365" y="3575685"/>
            <a:ext cx="1775460" cy="368300"/>
          </a:xfrm>
          <a:prstGeom prst="rect">
            <a:avLst/>
          </a:prstGeom>
          <a:noFill/>
        </p:spPr>
        <p:txBody>
          <a:bodyPr wrap="square" rtlCol="0">
            <a:spAutoFit/>
          </a:bodyPr>
          <a:lstStyle/>
          <a:p>
            <a:pPr algn="dist"/>
            <a:r>
              <a:rPr lang="zh-CN" altLang="en-US">
                <a:solidFill>
                  <a:schemeClr val="bg1"/>
                </a:solidFill>
              </a:rPr>
              <a:t>汇报人：</a:t>
            </a:r>
            <a:r>
              <a:rPr lang="en-US" altLang="zh-CN">
                <a:solidFill>
                  <a:schemeClr val="bg1"/>
                </a:solidFill>
              </a:rPr>
              <a:t>XXX</a:t>
            </a:r>
          </a:p>
        </p:txBody>
      </p:sp>
    </p:spTree>
    <p:custDataLst>
      <p:tags r:id="rId1"/>
    </p:custDataLst>
  </p:cSld>
  <p:clrMapOvr>
    <a:masterClrMapping/>
  </p:clrMapOvr>
  <p:transition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993775" y="2022475"/>
            <a:ext cx="10534650" cy="3552825"/>
          </a:xfrm>
          <a:prstGeom prst="round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1119188" y="1657350"/>
            <a:ext cx="3883025" cy="67468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5" name="TextBox 54"/>
          <p:cNvSpPr txBox="1">
            <a:spLocks noChangeArrowheads="1"/>
          </p:cNvSpPr>
          <p:nvPr/>
        </p:nvSpPr>
        <p:spPr bwMode="auto">
          <a:xfrm>
            <a:off x="1266825" y="1701800"/>
            <a:ext cx="3883025"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39" tIns="34118" rIns="68239" bIns="34118">
            <a:spAutoFit/>
          </a:bodyPr>
          <a:lstStyle>
            <a:lvl1pPr defTabSz="1279525">
              <a:defRPr>
                <a:solidFill>
                  <a:schemeClr val="tx1"/>
                </a:solidFill>
                <a:latin typeface="微软雅黑" panose="020B0503020204020204" pitchFamily="34" charset="-122"/>
                <a:ea typeface="微软雅黑" panose="020B0503020204020204" pitchFamily="34" charset="-122"/>
              </a:defRPr>
            </a:lvl1pPr>
            <a:lvl2pPr marL="742950" indent="-285750" defTabSz="1279525">
              <a:defRPr>
                <a:solidFill>
                  <a:schemeClr val="tx1"/>
                </a:solidFill>
                <a:latin typeface="微软雅黑" panose="020B0503020204020204" pitchFamily="34" charset="-122"/>
                <a:ea typeface="微软雅黑" panose="020B0503020204020204" pitchFamily="34" charset="-122"/>
              </a:defRPr>
            </a:lvl2pPr>
            <a:lvl3pPr marL="1143000" indent="-228600" defTabSz="1279525">
              <a:defRPr>
                <a:solidFill>
                  <a:schemeClr val="tx1"/>
                </a:solidFill>
                <a:latin typeface="微软雅黑" panose="020B0503020204020204" pitchFamily="34" charset="-122"/>
                <a:ea typeface="微软雅黑" panose="020B0503020204020204" pitchFamily="34" charset="-122"/>
              </a:defRPr>
            </a:lvl3pPr>
            <a:lvl4pPr marL="1600200" indent="-228600" defTabSz="1279525">
              <a:defRPr>
                <a:solidFill>
                  <a:schemeClr val="tx1"/>
                </a:solidFill>
                <a:latin typeface="微软雅黑" panose="020B0503020204020204" pitchFamily="34" charset="-122"/>
                <a:ea typeface="微软雅黑" panose="020B0503020204020204" pitchFamily="34" charset="-122"/>
              </a:defRPr>
            </a:lvl4pPr>
            <a:lvl5pPr marL="2057400" indent="-228600" defTabSz="1279525">
              <a:defRPr>
                <a:solidFill>
                  <a:schemeClr val="tx1"/>
                </a:solidFill>
                <a:latin typeface="微软雅黑" panose="020B0503020204020204" pitchFamily="34" charset="-122"/>
                <a:ea typeface="微软雅黑" panose="020B0503020204020204" pitchFamily="34" charset="-122"/>
              </a:defRPr>
            </a:lvl5pPr>
            <a:lvl6pPr marL="25146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pPr>
            <a:r>
              <a:rPr lang="en-US" altLang="zh-CN"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2.</a:t>
            </a:r>
            <a:r>
              <a:rPr lang="zh-CN" altLang="en-US"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改革开放迈出新步伐</a:t>
            </a:r>
          </a:p>
        </p:txBody>
      </p:sp>
      <p:sp>
        <p:nvSpPr>
          <p:cNvPr id="8" name="TextBox 138"/>
          <p:cNvSpPr txBox="1">
            <a:spLocks noChangeArrowheads="1"/>
          </p:cNvSpPr>
          <p:nvPr/>
        </p:nvSpPr>
        <p:spPr bwMode="auto">
          <a:xfrm>
            <a:off x="1141413" y="2622550"/>
            <a:ext cx="10240962" cy="190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just" eaLnBrk="1" hangingPunct="1">
              <a:lnSpc>
                <a:spcPts val="5000"/>
              </a:lnSpc>
            </a:pPr>
            <a:r>
              <a:rPr lang="zh-CN" altLang="en-US" sz="24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社会主义市场经济体制更加完善，高标准市场体系基本建成，市场主体更加充满活力，产权制度改革和要素市场化配置改革取得重大进展，公平竞争制度更加健全，更高水平开放型经济新体制基本形成；</a:t>
            </a:r>
          </a:p>
        </p:txBody>
      </p:sp>
      <p:sp>
        <p:nvSpPr>
          <p:cNvPr id="48134"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48136"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二、“十四五”经济社会发展主要目标</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4" grpId="0" bldLvl="0" animBg="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993775" y="2022475"/>
            <a:ext cx="10534650" cy="3552825"/>
          </a:xfrm>
          <a:prstGeom prst="round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1119188" y="1657350"/>
            <a:ext cx="4527850" cy="67468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5" name="TextBox 54"/>
          <p:cNvSpPr txBox="1">
            <a:spLocks noChangeArrowheads="1"/>
          </p:cNvSpPr>
          <p:nvPr/>
        </p:nvSpPr>
        <p:spPr bwMode="auto">
          <a:xfrm>
            <a:off x="1266825" y="1701800"/>
            <a:ext cx="4380213"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39" tIns="34118" rIns="68239" bIns="34118">
            <a:spAutoFit/>
          </a:bodyPr>
          <a:lstStyle>
            <a:lvl1pPr defTabSz="1279525">
              <a:defRPr>
                <a:solidFill>
                  <a:schemeClr val="tx1"/>
                </a:solidFill>
                <a:latin typeface="微软雅黑" panose="020B0503020204020204" pitchFamily="34" charset="-122"/>
                <a:ea typeface="微软雅黑" panose="020B0503020204020204" pitchFamily="34" charset="-122"/>
              </a:defRPr>
            </a:lvl1pPr>
            <a:lvl2pPr marL="742950" indent="-285750" defTabSz="1279525">
              <a:defRPr>
                <a:solidFill>
                  <a:schemeClr val="tx1"/>
                </a:solidFill>
                <a:latin typeface="微软雅黑" panose="020B0503020204020204" pitchFamily="34" charset="-122"/>
                <a:ea typeface="微软雅黑" panose="020B0503020204020204" pitchFamily="34" charset="-122"/>
              </a:defRPr>
            </a:lvl2pPr>
            <a:lvl3pPr marL="1143000" indent="-228600" defTabSz="1279525">
              <a:defRPr>
                <a:solidFill>
                  <a:schemeClr val="tx1"/>
                </a:solidFill>
                <a:latin typeface="微软雅黑" panose="020B0503020204020204" pitchFamily="34" charset="-122"/>
                <a:ea typeface="微软雅黑" panose="020B0503020204020204" pitchFamily="34" charset="-122"/>
              </a:defRPr>
            </a:lvl3pPr>
            <a:lvl4pPr marL="1600200" indent="-228600" defTabSz="1279525">
              <a:defRPr>
                <a:solidFill>
                  <a:schemeClr val="tx1"/>
                </a:solidFill>
                <a:latin typeface="微软雅黑" panose="020B0503020204020204" pitchFamily="34" charset="-122"/>
                <a:ea typeface="微软雅黑" panose="020B0503020204020204" pitchFamily="34" charset="-122"/>
              </a:defRPr>
            </a:lvl4pPr>
            <a:lvl5pPr marL="2057400" indent="-228600" defTabSz="1279525">
              <a:defRPr>
                <a:solidFill>
                  <a:schemeClr val="tx1"/>
                </a:solidFill>
                <a:latin typeface="微软雅黑" panose="020B0503020204020204" pitchFamily="34" charset="-122"/>
                <a:ea typeface="微软雅黑" panose="020B0503020204020204" pitchFamily="34" charset="-122"/>
              </a:defRPr>
            </a:lvl5pPr>
            <a:lvl6pPr marL="25146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pPr>
            <a:r>
              <a:rPr lang="en-US" altLang="zh-CN"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3.</a:t>
            </a:r>
            <a:r>
              <a:rPr lang="zh-CN" altLang="en-US"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社会文明程度得到新提高</a:t>
            </a:r>
          </a:p>
        </p:txBody>
      </p:sp>
      <p:sp>
        <p:nvSpPr>
          <p:cNvPr id="8" name="TextBox 138"/>
          <p:cNvSpPr txBox="1">
            <a:spLocks noChangeArrowheads="1"/>
          </p:cNvSpPr>
          <p:nvPr/>
        </p:nvSpPr>
        <p:spPr bwMode="auto">
          <a:xfrm>
            <a:off x="1141413" y="2622550"/>
            <a:ext cx="10240962" cy="190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just" eaLnBrk="1" hangingPunct="1">
              <a:lnSpc>
                <a:spcPts val="5000"/>
              </a:lnSpc>
            </a:pPr>
            <a:r>
              <a:rPr lang="zh-CN" altLang="en-US" sz="24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社会主义核心价值观深入人心，人民思想道德素质、科学文化素质和身心健康素质明显提高，公共文化服务体系和文化产业体系更加健全，人民精神文化生活日益丰富，中华文化影响力进一步提升，中华民族凝聚力进一步增强；</a:t>
            </a:r>
          </a:p>
        </p:txBody>
      </p:sp>
      <p:sp>
        <p:nvSpPr>
          <p:cNvPr id="48134"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48136"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二、“十四五”经济社会发展主要目标</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4" grpId="0" bldLvl="0" animBg="1"/>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993775" y="2022475"/>
            <a:ext cx="10534650" cy="3552825"/>
          </a:xfrm>
          <a:prstGeom prst="round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1119188" y="1657350"/>
            <a:ext cx="4527850" cy="67468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5" name="TextBox 54"/>
          <p:cNvSpPr txBox="1">
            <a:spLocks noChangeArrowheads="1"/>
          </p:cNvSpPr>
          <p:nvPr/>
        </p:nvSpPr>
        <p:spPr bwMode="auto">
          <a:xfrm>
            <a:off x="1266825" y="1701800"/>
            <a:ext cx="4380213"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39" tIns="34118" rIns="68239" bIns="34118">
            <a:spAutoFit/>
          </a:bodyPr>
          <a:lstStyle>
            <a:lvl1pPr defTabSz="1279525">
              <a:defRPr>
                <a:solidFill>
                  <a:schemeClr val="tx1"/>
                </a:solidFill>
                <a:latin typeface="微软雅黑" panose="020B0503020204020204" pitchFamily="34" charset="-122"/>
                <a:ea typeface="微软雅黑" panose="020B0503020204020204" pitchFamily="34" charset="-122"/>
              </a:defRPr>
            </a:lvl1pPr>
            <a:lvl2pPr marL="742950" indent="-285750" defTabSz="1279525">
              <a:defRPr>
                <a:solidFill>
                  <a:schemeClr val="tx1"/>
                </a:solidFill>
                <a:latin typeface="微软雅黑" panose="020B0503020204020204" pitchFamily="34" charset="-122"/>
                <a:ea typeface="微软雅黑" panose="020B0503020204020204" pitchFamily="34" charset="-122"/>
              </a:defRPr>
            </a:lvl2pPr>
            <a:lvl3pPr marL="1143000" indent="-228600" defTabSz="1279525">
              <a:defRPr>
                <a:solidFill>
                  <a:schemeClr val="tx1"/>
                </a:solidFill>
                <a:latin typeface="微软雅黑" panose="020B0503020204020204" pitchFamily="34" charset="-122"/>
                <a:ea typeface="微软雅黑" panose="020B0503020204020204" pitchFamily="34" charset="-122"/>
              </a:defRPr>
            </a:lvl3pPr>
            <a:lvl4pPr marL="1600200" indent="-228600" defTabSz="1279525">
              <a:defRPr>
                <a:solidFill>
                  <a:schemeClr val="tx1"/>
                </a:solidFill>
                <a:latin typeface="微软雅黑" panose="020B0503020204020204" pitchFamily="34" charset="-122"/>
                <a:ea typeface="微软雅黑" panose="020B0503020204020204" pitchFamily="34" charset="-122"/>
              </a:defRPr>
            </a:lvl4pPr>
            <a:lvl5pPr marL="2057400" indent="-228600" defTabSz="1279525">
              <a:defRPr>
                <a:solidFill>
                  <a:schemeClr val="tx1"/>
                </a:solidFill>
                <a:latin typeface="微软雅黑" panose="020B0503020204020204" pitchFamily="34" charset="-122"/>
                <a:ea typeface="微软雅黑" panose="020B0503020204020204" pitchFamily="34" charset="-122"/>
              </a:defRPr>
            </a:lvl5pPr>
            <a:lvl6pPr marL="25146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pPr>
            <a:r>
              <a:rPr lang="en-US" altLang="zh-CN"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4.</a:t>
            </a:r>
            <a:r>
              <a:rPr lang="zh-CN" altLang="en-US"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生态文明建设实现新进步</a:t>
            </a:r>
          </a:p>
        </p:txBody>
      </p:sp>
      <p:sp>
        <p:nvSpPr>
          <p:cNvPr id="8" name="TextBox 138"/>
          <p:cNvSpPr txBox="1">
            <a:spLocks noChangeArrowheads="1"/>
          </p:cNvSpPr>
          <p:nvPr/>
        </p:nvSpPr>
        <p:spPr bwMode="auto">
          <a:xfrm>
            <a:off x="1141413" y="2622550"/>
            <a:ext cx="10240962" cy="190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just" eaLnBrk="1" hangingPunct="1">
              <a:lnSpc>
                <a:spcPts val="5000"/>
              </a:lnSpc>
            </a:pPr>
            <a:r>
              <a:rPr lang="zh-CN" altLang="en-US" sz="24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国土空间开发保护格局得到优化，生产生活方式绿色转型成效显著，能源资源配置更加合理、利用效率大幅提高，主要污染物排放总量持续减少，生态环境持续改善，生态安全屏障更加牢固，城乡人居环境明显改善；</a:t>
            </a:r>
          </a:p>
        </p:txBody>
      </p:sp>
      <p:sp>
        <p:nvSpPr>
          <p:cNvPr id="48134"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48136"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二、“十四五”经济社会发展主要目标</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4" grpId="0" bldLvl="0" animBg="1"/>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993775" y="2022475"/>
            <a:ext cx="10534650" cy="3552825"/>
          </a:xfrm>
          <a:prstGeom prst="round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1119188" y="1657350"/>
            <a:ext cx="4527850" cy="67468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5" name="TextBox 54"/>
          <p:cNvSpPr txBox="1">
            <a:spLocks noChangeArrowheads="1"/>
          </p:cNvSpPr>
          <p:nvPr/>
        </p:nvSpPr>
        <p:spPr bwMode="auto">
          <a:xfrm>
            <a:off x="1266825" y="1701800"/>
            <a:ext cx="4380213"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39" tIns="34118" rIns="68239" bIns="34118">
            <a:spAutoFit/>
          </a:bodyPr>
          <a:lstStyle>
            <a:lvl1pPr defTabSz="1279525">
              <a:defRPr>
                <a:solidFill>
                  <a:schemeClr val="tx1"/>
                </a:solidFill>
                <a:latin typeface="微软雅黑" panose="020B0503020204020204" pitchFamily="34" charset="-122"/>
                <a:ea typeface="微软雅黑" panose="020B0503020204020204" pitchFamily="34" charset="-122"/>
              </a:defRPr>
            </a:lvl1pPr>
            <a:lvl2pPr marL="742950" indent="-285750" defTabSz="1279525">
              <a:defRPr>
                <a:solidFill>
                  <a:schemeClr val="tx1"/>
                </a:solidFill>
                <a:latin typeface="微软雅黑" panose="020B0503020204020204" pitchFamily="34" charset="-122"/>
                <a:ea typeface="微软雅黑" panose="020B0503020204020204" pitchFamily="34" charset="-122"/>
              </a:defRPr>
            </a:lvl2pPr>
            <a:lvl3pPr marL="1143000" indent="-228600" defTabSz="1279525">
              <a:defRPr>
                <a:solidFill>
                  <a:schemeClr val="tx1"/>
                </a:solidFill>
                <a:latin typeface="微软雅黑" panose="020B0503020204020204" pitchFamily="34" charset="-122"/>
                <a:ea typeface="微软雅黑" panose="020B0503020204020204" pitchFamily="34" charset="-122"/>
              </a:defRPr>
            </a:lvl3pPr>
            <a:lvl4pPr marL="1600200" indent="-228600" defTabSz="1279525">
              <a:defRPr>
                <a:solidFill>
                  <a:schemeClr val="tx1"/>
                </a:solidFill>
                <a:latin typeface="微软雅黑" panose="020B0503020204020204" pitchFamily="34" charset="-122"/>
                <a:ea typeface="微软雅黑" panose="020B0503020204020204" pitchFamily="34" charset="-122"/>
              </a:defRPr>
            </a:lvl4pPr>
            <a:lvl5pPr marL="2057400" indent="-228600" defTabSz="1279525">
              <a:defRPr>
                <a:solidFill>
                  <a:schemeClr val="tx1"/>
                </a:solidFill>
                <a:latin typeface="微软雅黑" panose="020B0503020204020204" pitchFamily="34" charset="-122"/>
                <a:ea typeface="微软雅黑" panose="020B0503020204020204" pitchFamily="34" charset="-122"/>
              </a:defRPr>
            </a:lvl5pPr>
            <a:lvl6pPr marL="25146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pPr>
            <a:r>
              <a:rPr lang="en-US" altLang="zh-CN"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5.</a:t>
            </a:r>
            <a:r>
              <a:rPr lang="zh-CN" altLang="en-US"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民生福祉达到新水平</a:t>
            </a:r>
          </a:p>
        </p:txBody>
      </p:sp>
      <p:sp>
        <p:nvSpPr>
          <p:cNvPr id="8" name="TextBox 138"/>
          <p:cNvSpPr txBox="1">
            <a:spLocks noChangeArrowheads="1"/>
          </p:cNvSpPr>
          <p:nvPr/>
        </p:nvSpPr>
        <p:spPr bwMode="auto">
          <a:xfrm>
            <a:off x="1141413" y="2622550"/>
            <a:ext cx="10240962" cy="254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just" eaLnBrk="1" hangingPunct="1">
              <a:lnSpc>
                <a:spcPts val="5000"/>
              </a:lnSpc>
            </a:pPr>
            <a:r>
              <a:rPr lang="zh-CN" altLang="en-US" sz="24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实现更加充分更高质量就业，居民收入增长和经济增长基本同步，分配结构明显改善，基本公共服务均等化水平明显提高，全民受教育程度不断提升，多层次社会保障体系更加健全，卫生健康体系更加完善，脱贫攻坚成果巩固拓展，乡村振兴战略全面推进；</a:t>
            </a:r>
          </a:p>
        </p:txBody>
      </p:sp>
      <p:sp>
        <p:nvSpPr>
          <p:cNvPr id="48134"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48136"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二、“十四五”经济社会发展主要目标</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4" grpId="0" bldLvl="0" animBg="1"/>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993775" y="2022475"/>
            <a:ext cx="10534650" cy="3552825"/>
          </a:xfrm>
          <a:prstGeom prst="round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1119188" y="1657350"/>
            <a:ext cx="4527850" cy="67468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5" name="TextBox 54"/>
          <p:cNvSpPr txBox="1">
            <a:spLocks noChangeArrowheads="1"/>
          </p:cNvSpPr>
          <p:nvPr/>
        </p:nvSpPr>
        <p:spPr bwMode="auto">
          <a:xfrm>
            <a:off x="1266825" y="1701800"/>
            <a:ext cx="4380213"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39" tIns="34118" rIns="68239" bIns="34118">
            <a:spAutoFit/>
          </a:bodyPr>
          <a:lstStyle>
            <a:lvl1pPr defTabSz="1279525">
              <a:defRPr>
                <a:solidFill>
                  <a:schemeClr val="tx1"/>
                </a:solidFill>
                <a:latin typeface="微软雅黑" panose="020B0503020204020204" pitchFamily="34" charset="-122"/>
                <a:ea typeface="微软雅黑" panose="020B0503020204020204" pitchFamily="34" charset="-122"/>
              </a:defRPr>
            </a:lvl1pPr>
            <a:lvl2pPr marL="742950" indent="-285750" defTabSz="1279525">
              <a:defRPr>
                <a:solidFill>
                  <a:schemeClr val="tx1"/>
                </a:solidFill>
                <a:latin typeface="微软雅黑" panose="020B0503020204020204" pitchFamily="34" charset="-122"/>
                <a:ea typeface="微软雅黑" panose="020B0503020204020204" pitchFamily="34" charset="-122"/>
              </a:defRPr>
            </a:lvl2pPr>
            <a:lvl3pPr marL="1143000" indent="-228600" defTabSz="1279525">
              <a:defRPr>
                <a:solidFill>
                  <a:schemeClr val="tx1"/>
                </a:solidFill>
                <a:latin typeface="微软雅黑" panose="020B0503020204020204" pitchFamily="34" charset="-122"/>
                <a:ea typeface="微软雅黑" panose="020B0503020204020204" pitchFamily="34" charset="-122"/>
              </a:defRPr>
            </a:lvl3pPr>
            <a:lvl4pPr marL="1600200" indent="-228600" defTabSz="1279525">
              <a:defRPr>
                <a:solidFill>
                  <a:schemeClr val="tx1"/>
                </a:solidFill>
                <a:latin typeface="微软雅黑" panose="020B0503020204020204" pitchFamily="34" charset="-122"/>
                <a:ea typeface="微软雅黑" panose="020B0503020204020204" pitchFamily="34" charset="-122"/>
              </a:defRPr>
            </a:lvl4pPr>
            <a:lvl5pPr marL="2057400" indent="-228600" defTabSz="1279525">
              <a:defRPr>
                <a:solidFill>
                  <a:schemeClr val="tx1"/>
                </a:solidFill>
                <a:latin typeface="微软雅黑" panose="020B0503020204020204" pitchFamily="34" charset="-122"/>
                <a:ea typeface="微软雅黑" panose="020B0503020204020204" pitchFamily="34" charset="-122"/>
              </a:defRPr>
            </a:lvl5pPr>
            <a:lvl6pPr marL="25146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pPr>
            <a:r>
              <a:rPr lang="en-US" altLang="zh-CN"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6.</a:t>
            </a:r>
            <a:r>
              <a:rPr lang="zh-CN" altLang="en-US"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国家治理效能得到新提升</a:t>
            </a:r>
          </a:p>
        </p:txBody>
      </p:sp>
      <p:sp>
        <p:nvSpPr>
          <p:cNvPr id="8" name="TextBox 138"/>
          <p:cNvSpPr txBox="1">
            <a:spLocks noChangeArrowheads="1"/>
          </p:cNvSpPr>
          <p:nvPr/>
        </p:nvSpPr>
        <p:spPr bwMode="auto">
          <a:xfrm>
            <a:off x="1119188" y="2376488"/>
            <a:ext cx="10240962" cy="318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just" eaLnBrk="1" hangingPunct="1">
              <a:lnSpc>
                <a:spcPts val="5000"/>
              </a:lnSpc>
            </a:pPr>
            <a:r>
              <a:rPr lang="zh-CN" altLang="en-US" sz="24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社会主义民主法治更加健全，社会公平正义进一步彰显，国家行政体系更加完善，政府作用更好发挥，行政效率和公信力显著提升，社会治理特别是基层治理水平明显提高，防范化解重大风险体制机制不断健全，突发公共事件应急能力显著增强，自然灾害防御水平明显提升，发展安全保障更加有力，国防和军队现代化迈出重大步伐。</a:t>
            </a:r>
          </a:p>
        </p:txBody>
      </p:sp>
      <p:sp>
        <p:nvSpPr>
          <p:cNvPr id="48134"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48136"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二、“十四五”经济社会发展主要目标</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4" grpId="0" bldLvl="0" animBg="1"/>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3719576" y="1883696"/>
            <a:ext cx="8373570" cy="1328569"/>
          </a:xfrm>
        </p:spPr>
        <p:txBody>
          <a:bodyPr/>
          <a:lstStyle/>
          <a:p>
            <a:pPr eaLnBrk="1" fontAlgn="auto" hangingPunct="1">
              <a:defRPr/>
            </a:pPr>
            <a:endParaRPr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endParaRPr>
          </a:p>
          <a:p>
            <a:pPr eaLnBrk="1" fontAlgn="auto" hangingPunct="1">
              <a:defRPr/>
            </a:pPr>
            <a:r>
              <a:rPr lang="zh-CN" altLang="en-US"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到</a:t>
            </a:r>
            <a:r>
              <a:rPr lang="en-US" altLang="zh-CN"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2035</a:t>
            </a:r>
            <a:r>
              <a:rPr lang="zh-CN" altLang="en-US"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年要实现的远景目标 </a:t>
            </a:r>
          </a:p>
        </p:txBody>
      </p:sp>
      <p:sp>
        <p:nvSpPr>
          <p:cNvPr id="4" name="文本占位符 3"/>
          <p:cNvSpPr>
            <a:spLocks noGrp="1"/>
          </p:cNvSpPr>
          <p:nvPr>
            <p:ph type="body" sz="quarter" idx="10"/>
          </p:nvPr>
        </p:nvSpPr>
        <p:spPr>
          <a:xfrm>
            <a:off x="6247905" y="1533494"/>
            <a:ext cx="3514617" cy="700405"/>
          </a:xfrm>
        </p:spPr>
        <p:txBody>
          <a:bodyPr/>
          <a:lstStyle/>
          <a:p>
            <a:pPr eaLnBrk="1" fontAlgn="auto" hangingPunct="1">
              <a:defRPr/>
            </a:pPr>
            <a:r>
              <a:rPr altLang="zh-CN" sz="4400" noProof="1">
                <a:latin typeface="思源黑体 CN Heavy" panose="020B0A00000000000000" pitchFamily="34" charset="-122"/>
                <a:ea typeface="思源黑体 CN Heavy" panose="020B0A00000000000000" pitchFamily="34" charset="-122"/>
              </a:rPr>
              <a:t>第三个方面</a:t>
            </a:r>
          </a:p>
        </p:txBody>
      </p:sp>
    </p:spTree>
    <p:custDataLst>
      <p:tags r:id="rId1"/>
    </p:custDataLst>
  </p:cSld>
  <p:clrMapOvr>
    <a:masterClrMapping/>
  </p:clrMapOvr>
  <p:transition spd="med" advClick="0"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37897" name="矩形 6"/>
          <p:cNvSpPr>
            <a:spLocks noChangeArrowheads="1"/>
          </p:cNvSpPr>
          <p:nvPr/>
        </p:nvSpPr>
        <p:spPr bwMode="auto">
          <a:xfrm>
            <a:off x="1249362" y="169820"/>
            <a:ext cx="1067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三、到</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2035</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年要实现的远景目标</a:t>
            </a:r>
          </a:p>
        </p:txBody>
      </p:sp>
      <p:sp>
        <p:nvSpPr>
          <p:cNvPr id="43" name="矩形 42"/>
          <p:cNvSpPr/>
          <p:nvPr/>
        </p:nvSpPr>
        <p:spPr>
          <a:xfrm>
            <a:off x="6477209"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4" name="任意多边形: 形状 43"/>
          <p:cNvSpPr/>
          <p:nvPr/>
        </p:nvSpPr>
        <p:spPr>
          <a:xfrm>
            <a:off x="6330355"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5" name="矩形 44"/>
          <p:cNvSpPr/>
          <p:nvPr/>
        </p:nvSpPr>
        <p:spPr>
          <a:xfrm>
            <a:off x="1076627"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6" name="任意多边形: 形状 45"/>
          <p:cNvSpPr/>
          <p:nvPr/>
        </p:nvSpPr>
        <p:spPr>
          <a:xfrm>
            <a:off x="929773"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7" name="Freeform 5"/>
          <p:cNvSpPr/>
          <p:nvPr/>
        </p:nvSpPr>
        <p:spPr bwMode="auto">
          <a:xfrm flipH="1">
            <a:off x="881761"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8" name="Freeform 5"/>
          <p:cNvSpPr/>
          <p:nvPr/>
        </p:nvSpPr>
        <p:spPr bwMode="auto">
          <a:xfrm flipH="1">
            <a:off x="6286897"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9" name="矩形 48"/>
          <p:cNvSpPr/>
          <p:nvPr>
            <p:custDataLst>
              <p:tags r:id="rId2"/>
            </p:custDataLst>
          </p:nvPr>
        </p:nvSpPr>
        <p:spPr>
          <a:xfrm>
            <a:off x="1234478"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1</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0" name="矩形 49"/>
          <p:cNvSpPr/>
          <p:nvPr>
            <p:custDataLst>
              <p:tags r:id="rId3"/>
            </p:custDataLst>
          </p:nvPr>
        </p:nvSpPr>
        <p:spPr>
          <a:xfrm>
            <a:off x="6660383"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2</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1" name="矩形 50"/>
          <p:cNvSpPr/>
          <p:nvPr/>
        </p:nvSpPr>
        <p:spPr>
          <a:xfrm>
            <a:off x="1321222" y="3035323"/>
            <a:ext cx="4043334" cy="1912575"/>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我国经济实力、科技实力、综合国力将大幅跃升，经济总量和城乡居民人均收入将再迈上新的大台阶，关键核心技术实现重大突破，进入创新型国家前列；</a:t>
            </a:r>
          </a:p>
        </p:txBody>
      </p:sp>
      <p:sp>
        <p:nvSpPr>
          <p:cNvPr id="2" name="矩形 1"/>
          <p:cNvSpPr/>
          <p:nvPr/>
        </p:nvSpPr>
        <p:spPr>
          <a:xfrm>
            <a:off x="6659286" y="2994723"/>
            <a:ext cx="4043334" cy="1136978"/>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基本实现新型工业化、信息化、城镇化、农业现代化，建成现代化经济体系</a:t>
            </a:r>
            <a:r>
              <a:rPr kumimoji="0" lang="en-US" altLang="zh-CN"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a:t>
            </a:r>
            <a:endPar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37897" name="矩形 6"/>
          <p:cNvSpPr>
            <a:spLocks noChangeArrowheads="1"/>
          </p:cNvSpPr>
          <p:nvPr/>
        </p:nvSpPr>
        <p:spPr bwMode="auto">
          <a:xfrm>
            <a:off x="1249362" y="169820"/>
            <a:ext cx="1067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三、到</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2035</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年要实现的远景目标</a:t>
            </a:r>
          </a:p>
        </p:txBody>
      </p:sp>
      <p:sp>
        <p:nvSpPr>
          <p:cNvPr id="43" name="矩形 42"/>
          <p:cNvSpPr/>
          <p:nvPr/>
        </p:nvSpPr>
        <p:spPr>
          <a:xfrm>
            <a:off x="6477209"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4" name="任意多边形: 形状 43"/>
          <p:cNvSpPr/>
          <p:nvPr/>
        </p:nvSpPr>
        <p:spPr>
          <a:xfrm>
            <a:off x="6330355"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5" name="矩形 44"/>
          <p:cNvSpPr/>
          <p:nvPr/>
        </p:nvSpPr>
        <p:spPr>
          <a:xfrm>
            <a:off x="1076627"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6" name="任意多边形: 形状 45"/>
          <p:cNvSpPr/>
          <p:nvPr/>
        </p:nvSpPr>
        <p:spPr>
          <a:xfrm>
            <a:off x="929773"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7" name="Freeform 5"/>
          <p:cNvSpPr/>
          <p:nvPr/>
        </p:nvSpPr>
        <p:spPr bwMode="auto">
          <a:xfrm flipH="1">
            <a:off x="881761"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8" name="Freeform 5"/>
          <p:cNvSpPr/>
          <p:nvPr/>
        </p:nvSpPr>
        <p:spPr bwMode="auto">
          <a:xfrm flipH="1">
            <a:off x="6286897"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9" name="矩形 48"/>
          <p:cNvSpPr/>
          <p:nvPr>
            <p:custDataLst>
              <p:tags r:id="rId2"/>
            </p:custDataLst>
          </p:nvPr>
        </p:nvSpPr>
        <p:spPr>
          <a:xfrm>
            <a:off x="1234478"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3</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0" name="矩形 49"/>
          <p:cNvSpPr/>
          <p:nvPr>
            <p:custDataLst>
              <p:tags r:id="rId3"/>
            </p:custDataLst>
          </p:nvPr>
        </p:nvSpPr>
        <p:spPr>
          <a:xfrm>
            <a:off x="6660383"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4</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1" name="矩形 50"/>
          <p:cNvSpPr/>
          <p:nvPr/>
        </p:nvSpPr>
        <p:spPr>
          <a:xfrm>
            <a:off x="1321222" y="3035323"/>
            <a:ext cx="4043334" cy="1524776"/>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基本实现国家治理体系和治理能力现代化，人民平等参与、平等发展权利得到充分保障，基本建成法治国家、法治政府、法治社会；</a:t>
            </a:r>
          </a:p>
        </p:txBody>
      </p:sp>
      <p:sp>
        <p:nvSpPr>
          <p:cNvPr id="2" name="矩形 1"/>
          <p:cNvSpPr/>
          <p:nvPr/>
        </p:nvSpPr>
        <p:spPr>
          <a:xfrm>
            <a:off x="6659286" y="2994723"/>
            <a:ext cx="4043334" cy="1524776"/>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建成文化强国、教育强国、人才强国、体育强国、健康中国，国民素质和社会文明程度达到新高度，国家文化软实力显著增强；</a:t>
            </a:r>
          </a:p>
        </p:txBody>
      </p:sp>
    </p:spTree>
    <p:custDataLst>
      <p:tags r:id="rId1"/>
    </p:custDataLst>
  </p:cSld>
  <p:clrMapOvr>
    <a:masterClrMapping/>
  </p:clrMapOvr>
  <p:transition spd="med" advClick="0"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pic>
        <p:nvPicPr>
          <p:cNvPr id="37896" name="图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 y="-25400"/>
            <a:ext cx="94138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矩形 6"/>
          <p:cNvSpPr>
            <a:spLocks noChangeArrowheads="1"/>
          </p:cNvSpPr>
          <p:nvPr/>
        </p:nvSpPr>
        <p:spPr bwMode="auto">
          <a:xfrm>
            <a:off x="1249362" y="169820"/>
            <a:ext cx="1067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三、到</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2035</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年要实现的远景目标</a:t>
            </a:r>
          </a:p>
        </p:txBody>
      </p:sp>
      <p:sp>
        <p:nvSpPr>
          <p:cNvPr id="43" name="矩形 42"/>
          <p:cNvSpPr/>
          <p:nvPr/>
        </p:nvSpPr>
        <p:spPr>
          <a:xfrm>
            <a:off x="6477209"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4" name="任意多边形: 形状 43"/>
          <p:cNvSpPr/>
          <p:nvPr/>
        </p:nvSpPr>
        <p:spPr>
          <a:xfrm>
            <a:off x="6330355"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5" name="矩形 44"/>
          <p:cNvSpPr/>
          <p:nvPr/>
        </p:nvSpPr>
        <p:spPr>
          <a:xfrm>
            <a:off x="1076627"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6" name="任意多边形: 形状 45"/>
          <p:cNvSpPr/>
          <p:nvPr/>
        </p:nvSpPr>
        <p:spPr>
          <a:xfrm>
            <a:off x="929773"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7" name="Freeform 5"/>
          <p:cNvSpPr/>
          <p:nvPr/>
        </p:nvSpPr>
        <p:spPr bwMode="auto">
          <a:xfrm flipH="1">
            <a:off x="881761"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8" name="Freeform 5"/>
          <p:cNvSpPr/>
          <p:nvPr/>
        </p:nvSpPr>
        <p:spPr bwMode="auto">
          <a:xfrm flipH="1">
            <a:off x="6286897"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9" name="矩形 48"/>
          <p:cNvSpPr/>
          <p:nvPr>
            <p:custDataLst>
              <p:tags r:id="rId2"/>
            </p:custDataLst>
          </p:nvPr>
        </p:nvSpPr>
        <p:spPr>
          <a:xfrm>
            <a:off x="1234478"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5</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0" name="矩形 49"/>
          <p:cNvSpPr/>
          <p:nvPr>
            <p:custDataLst>
              <p:tags r:id="rId3"/>
            </p:custDataLst>
          </p:nvPr>
        </p:nvSpPr>
        <p:spPr>
          <a:xfrm>
            <a:off x="6660383"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6</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1" name="矩形 50"/>
          <p:cNvSpPr/>
          <p:nvPr/>
        </p:nvSpPr>
        <p:spPr>
          <a:xfrm>
            <a:off x="1321222" y="3035323"/>
            <a:ext cx="4043334" cy="1136978"/>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广泛形成绿色生产生活方式，碳排放达峰后稳中有降，生态环境根本好转，美丽中国建设目标基本实现；</a:t>
            </a:r>
          </a:p>
        </p:txBody>
      </p:sp>
      <p:sp>
        <p:nvSpPr>
          <p:cNvPr id="2" name="矩形 1"/>
          <p:cNvSpPr/>
          <p:nvPr/>
        </p:nvSpPr>
        <p:spPr>
          <a:xfrm>
            <a:off x="6659286" y="2994723"/>
            <a:ext cx="4043334" cy="749179"/>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成对外开放新格局，参与国际经济合作和竞争新优势明显增强；</a:t>
            </a:r>
          </a:p>
        </p:txBody>
      </p:sp>
    </p:spTree>
    <p:custDataLst>
      <p:tags r:id="rId1"/>
    </p:custDataLst>
  </p:cSld>
  <p:clrMapOvr>
    <a:masterClrMapping/>
  </p:clrMapOvr>
  <p:transition spd="med" advClick="0"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37897" name="矩形 6"/>
          <p:cNvSpPr>
            <a:spLocks noChangeArrowheads="1"/>
          </p:cNvSpPr>
          <p:nvPr/>
        </p:nvSpPr>
        <p:spPr bwMode="auto">
          <a:xfrm>
            <a:off x="1249362" y="169820"/>
            <a:ext cx="1067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三、到</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2035</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年要实现的远景目标</a:t>
            </a:r>
          </a:p>
        </p:txBody>
      </p:sp>
      <p:sp>
        <p:nvSpPr>
          <p:cNvPr id="43" name="矩形 42"/>
          <p:cNvSpPr/>
          <p:nvPr/>
        </p:nvSpPr>
        <p:spPr>
          <a:xfrm>
            <a:off x="6477209"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4" name="任意多边形: 形状 43"/>
          <p:cNvSpPr/>
          <p:nvPr/>
        </p:nvSpPr>
        <p:spPr>
          <a:xfrm>
            <a:off x="6330355"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5" name="矩形 44"/>
          <p:cNvSpPr/>
          <p:nvPr/>
        </p:nvSpPr>
        <p:spPr>
          <a:xfrm>
            <a:off x="1076627" y="1984612"/>
            <a:ext cx="4785018" cy="3211946"/>
          </a:xfrm>
          <a:prstGeom prst="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6" name="任意多边形: 形状 45"/>
          <p:cNvSpPr/>
          <p:nvPr/>
        </p:nvSpPr>
        <p:spPr>
          <a:xfrm>
            <a:off x="929773" y="2092108"/>
            <a:ext cx="4826232" cy="3503694"/>
          </a:xfrm>
          <a:custGeom>
            <a:avLst/>
            <a:gdLst>
              <a:gd name="connsiteX0" fmla="*/ 0 w 5062514"/>
              <a:gd name="connsiteY0" fmla="*/ 0 h 3675227"/>
              <a:gd name="connsiteX1" fmla="*/ 5062514 w 5062514"/>
              <a:gd name="connsiteY1" fmla="*/ 0 h 3675227"/>
              <a:gd name="connsiteX2" fmla="*/ 5062514 w 5062514"/>
              <a:gd name="connsiteY2" fmla="*/ 3428843 h 3675227"/>
              <a:gd name="connsiteX3" fmla="*/ 210677 w 5062514"/>
              <a:gd name="connsiteY3" fmla="*/ 3428843 h 3675227"/>
              <a:gd name="connsiteX4" fmla="*/ 0 w 5062514"/>
              <a:gd name="connsiteY4" fmla="*/ 3675227 h 3675227"/>
              <a:gd name="connsiteX5" fmla="*/ 0 w 5062514"/>
              <a:gd name="connsiteY5" fmla="*/ 3428843 h 3675227"/>
              <a:gd name="connsiteX6" fmla="*/ 0 w 5062514"/>
              <a:gd name="connsiteY6" fmla="*/ 3237077 h 367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514" h="3675227">
                <a:moveTo>
                  <a:pt x="0" y="0"/>
                </a:moveTo>
                <a:lnTo>
                  <a:pt x="5062514" y="0"/>
                </a:lnTo>
                <a:lnTo>
                  <a:pt x="5062514" y="3428843"/>
                </a:lnTo>
                <a:lnTo>
                  <a:pt x="210677" y="3428843"/>
                </a:lnTo>
                <a:lnTo>
                  <a:pt x="0" y="3675227"/>
                </a:lnTo>
                <a:lnTo>
                  <a:pt x="0" y="3428843"/>
                </a:lnTo>
                <a:lnTo>
                  <a:pt x="0" y="3237077"/>
                </a:lnTo>
                <a:close/>
              </a:path>
            </a:pathLst>
          </a:custGeom>
          <a:solidFill>
            <a:srgbClr val="FFFFFF"/>
          </a:solidFill>
          <a:ln w="25400" cap="flat" cmpd="sng" algn="ctr">
            <a:gradFill flip="none" rotWithShape="1">
              <a:gsLst>
                <a:gs pos="100000">
                  <a:srgbClr val="E3882D"/>
                </a:gs>
                <a:gs pos="0">
                  <a:srgbClr val="D92411"/>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47" name="Freeform 5"/>
          <p:cNvSpPr/>
          <p:nvPr/>
        </p:nvSpPr>
        <p:spPr bwMode="auto">
          <a:xfrm flipH="1">
            <a:off x="881761"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8" name="Freeform 5"/>
          <p:cNvSpPr/>
          <p:nvPr/>
        </p:nvSpPr>
        <p:spPr bwMode="auto">
          <a:xfrm flipH="1">
            <a:off x="6286897" y="2273082"/>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字魂105号-简雅黑" panose="00000500000000000000" pitchFamily="2" charset="-122"/>
              <a:ea typeface="字魂105号-简雅黑" panose="00000500000000000000" pitchFamily="2" charset="-122"/>
            </a:endParaRPr>
          </a:p>
        </p:txBody>
      </p:sp>
      <p:sp>
        <p:nvSpPr>
          <p:cNvPr id="49" name="矩形 48"/>
          <p:cNvSpPr/>
          <p:nvPr>
            <p:custDataLst>
              <p:tags r:id="rId2"/>
            </p:custDataLst>
          </p:nvPr>
        </p:nvSpPr>
        <p:spPr>
          <a:xfrm>
            <a:off x="1234478"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7</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0" name="矩形 49"/>
          <p:cNvSpPr/>
          <p:nvPr>
            <p:custDataLst>
              <p:tags r:id="rId3"/>
            </p:custDataLst>
          </p:nvPr>
        </p:nvSpPr>
        <p:spPr>
          <a:xfrm>
            <a:off x="6660383" y="2326290"/>
            <a:ext cx="406865" cy="480592"/>
          </a:xfrm>
          <a:prstGeom prst="rect">
            <a:avLst/>
          </a:prstGeom>
        </p:spPr>
        <p:txBody>
          <a:bodyPr wrap="none" lIns="110184" tIns="55092" rIns="110184" bIns="55092">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rPr>
              <a:t>8</a:t>
            </a:r>
            <a:endParaRPr kumimoji="0" lang="zh-CN" altLang="en-US" sz="2400" b="1"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endParaRPr>
          </a:p>
        </p:txBody>
      </p:sp>
      <p:sp>
        <p:nvSpPr>
          <p:cNvPr id="51" name="矩形 50"/>
          <p:cNvSpPr/>
          <p:nvPr/>
        </p:nvSpPr>
        <p:spPr>
          <a:xfrm>
            <a:off x="1321222" y="3035323"/>
            <a:ext cx="4043334" cy="1912575"/>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人均国内生产总值达到中等发达国家水平，中等收入群体显著扩大，基本公共服务实现均等化，城乡区域发展差距和居民生活水平差距显著缩小；</a:t>
            </a:r>
          </a:p>
        </p:txBody>
      </p:sp>
      <p:sp>
        <p:nvSpPr>
          <p:cNvPr id="2" name="矩形 1"/>
          <p:cNvSpPr/>
          <p:nvPr/>
        </p:nvSpPr>
        <p:spPr>
          <a:xfrm>
            <a:off x="6659286" y="2994723"/>
            <a:ext cx="4043334" cy="1912575"/>
          </a:xfrm>
          <a:prstGeom prst="rect">
            <a:avLst/>
          </a:prstGeom>
          <a:noFill/>
        </p:spPr>
        <p:txBody>
          <a:bodyPr wrap="square" lIns="0" tIns="0" rIns="0" bIns="0" rtlCol="0" anchor="t" anchorCtr="0">
            <a:spAutoFit/>
          </a:bodyPr>
          <a:lstStyle/>
          <a:p>
            <a:pPr marL="0" marR="0" lvl="0" indent="0" algn="just" defTabSz="1216660" eaLnBrk="1" fontAlgn="auto" latinLnBrk="0" hangingPunct="1">
              <a:lnSpc>
                <a:spcPct val="120000"/>
              </a:lnSpc>
              <a:spcBef>
                <a:spcPct val="20000"/>
              </a:spcBef>
              <a:spcAft>
                <a:spcPts val="0"/>
              </a:spcAft>
              <a:buClrTx/>
              <a:buSzTx/>
              <a:buFontTx/>
              <a:buNone/>
              <a:defRPr/>
            </a:pPr>
            <a:r>
              <a:rPr kumimoji="0" lang="zh-CN" altLang="en-US" sz="2100" b="0" i="0" u="none" strike="noStrike" kern="0" cap="none" spc="0" normalizeH="0" baseline="0" noProof="0" dirty="0">
                <a:ln>
                  <a:noFill/>
                </a:ln>
                <a:solidFill>
                  <a:srgbClr val="FF0000"/>
                </a:solidFill>
                <a:effectLst/>
                <a:uLnTx/>
                <a:uFillTx/>
                <a:latin typeface="思源黑体 CN Medium" panose="020B0600000000000000" pitchFamily="34" charset="-122"/>
                <a:ea typeface="思源黑体 CN Medium" panose="020B0600000000000000" pitchFamily="34" charset="-122"/>
                <a:sym typeface="Arial" panose="020B0604020202020204" pitchFamily="34" charset="0"/>
              </a:rPr>
              <a:t>平安中国建设达到更高水平，基本实现国防和军队现代化；人民生活更加美好，人的全面发展、全体人民共同富裕取得更为明显的实质性进展。</a:t>
            </a:r>
          </a:p>
        </p:txBody>
      </p:sp>
    </p:spTree>
    <p:custDataLst>
      <p:tags r:id="rId1"/>
    </p:custDataLst>
  </p:cSld>
  <p:clrMapOvr>
    <a:masterClrMapping/>
  </p:clrMapOvr>
  <p:transition spd="med" advClick="0"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93775" y="1562100"/>
            <a:ext cx="10534650" cy="467995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6" name="矩形 5"/>
          <p:cNvSpPr/>
          <p:nvPr/>
        </p:nvSpPr>
        <p:spPr>
          <a:xfrm>
            <a:off x="1119188" y="1196975"/>
            <a:ext cx="3513137" cy="6731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10244" name="TextBox 54"/>
          <p:cNvSpPr txBox="1">
            <a:spLocks noChangeArrowheads="1"/>
          </p:cNvSpPr>
          <p:nvPr/>
        </p:nvSpPr>
        <p:spPr bwMode="auto">
          <a:xfrm>
            <a:off x="1266825" y="1241425"/>
            <a:ext cx="3883025" cy="5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39" tIns="34118" rIns="68239" bIns="34118">
            <a:spAutoFit/>
          </a:bodyPr>
          <a:lstStyle>
            <a:lvl1pPr defTabSz="1279525">
              <a:defRPr>
                <a:solidFill>
                  <a:schemeClr val="tx1"/>
                </a:solidFill>
                <a:latin typeface="微软雅黑" panose="020B0503020204020204" pitchFamily="34" charset="-122"/>
                <a:ea typeface="微软雅黑" panose="020B0503020204020204" pitchFamily="34" charset="-122"/>
              </a:defRPr>
            </a:lvl1pPr>
            <a:lvl2pPr marL="742950" indent="-285750" defTabSz="1279525">
              <a:defRPr>
                <a:solidFill>
                  <a:schemeClr val="tx1"/>
                </a:solidFill>
                <a:latin typeface="微软雅黑" panose="020B0503020204020204" pitchFamily="34" charset="-122"/>
                <a:ea typeface="微软雅黑" panose="020B0503020204020204" pitchFamily="34" charset="-122"/>
              </a:defRPr>
            </a:lvl2pPr>
            <a:lvl3pPr marL="1143000" indent="-228600" defTabSz="1279525">
              <a:defRPr>
                <a:solidFill>
                  <a:schemeClr val="tx1"/>
                </a:solidFill>
                <a:latin typeface="微软雅黑" panose="020B0503020204020204" pitchFamily="34" charset="-122"/>
                <a:ea typeface="微软雅黑" panose="020B0503020204020204" pitchFamily="34" charset="-122"/>
              </a:defRPr>
            </a:lvl3pPr>
            <a:lvl4pPr marL="1600200" indent="-228600" defTabSz="1279525">
              <a:defRPr>
                <a:solidFill>
                  <a:schemeClr val="tx1"/>
                </a:solidFill>
                <a:latin typeface="微软雅黑" panose="020B0503020204020204" pitchFamily="34" charset="-122"/>
                <a:ea typeface="微软雅黑" panose="020B0503020204020204" pitchFamily="34" charset="-122"/>
              </a:defRPr>
            </a:lvl4pPr>
            <a:lvl5pPr marL="2057400" indent="-228600" defTabSz="1279525">
              <a:defRPr>
                <a:solidFill>
                  <a:schemeClr val="tx1"/>
                </a:solidFill>
                <a:latin typeface="微软雅黑" panose="020B0503020204020204" pitchFamily="34" charset="-122"/>
                <a:ea typeface="微软雅黑" panose="020B0503020204020204" pitchFamily="34" charset="-122"/>
              </a:defRPr>
            </a:lvl5pPr>
            <a:lvl6pPr marL="25146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pPr>
            <a:r>
              <a:rPr lang="zh-CN" altLang="en-US"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党的十九届五中全会</a:t>
            </a:r>
          </a:p>
        </p:txBody>
      </p:sp>
      <p:sp>
        <p:nvSpPr>
          <p:cNvPr id="10245" name="TextBox 138"/>
          <p:cNvSpPr txBox="1">
            <a:spLocks noChangeArrowheads="1"/>
          </p:cNvSpPr>
          <p:nvPr/>
        </p:nvSpPr>
        <p:spPr bwMode="auto">
          <a:xfrm>
            <a:off x="1141413" y="2117725"/>
            <a:ext cx="10240962" cy="375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just" eaLnBrk="1" hangingPunct="1">
              <a:lnSpc>
                <a:spcPct val="150000"/>
              </a:lnSpc>
            </a:pPr>
            <a:r>
              <a:rPr lang="en-US" altLang="zh-CN" sz="2000" b="1" dirty="0">
                <a:solidFill>
                  <a:srgbClr val="C00000"/>
                </a:solidFill>
                <a:latin typeface="思源黑体 CN Normal" panose="020B0400000000000000" pitchFamily="34" charset="-122"/>
                <a:ea typeface="思源黑体 CN Normal" panose="020B0400000000000000" pitchFamily="34" charset="-122"/>
                <a:sym typeface="微软雅黑" panose="020B0503020204020204" pitchFamily="34" charset="-122"/>
              </a:rPr>
              <a:t>    </a:t>
            </a:r>
            <a:r>
              <a:rPr lang="en-US" altLang="zh-CN" sz="2800" b="1" dirty="0">
                <a:solidFill>
                  <a:srgbClr val="C00000"/>
                </a:solidFill>
                <a:latin typeface="思源黑体 CN Normal" panose="020B0400000000000000" pitchFamily="34" charset="-122"/>
                <a:ea typeface="思源黑体 CN Normal" panose="020B0400000000000000" pitchFamily="34" charset="-122"/>
                <a:sym typeface="微软雅黑" panose="020B0503020204020204" pitchFamily="34" charset="-122"/>
              </a:rPr>
              <a:t> </a:t>
            </a:r>
            <a:r>
              <a:rPr lang="en-US" altLang="zh-CN" sz="2800" b="1" dirty="0">
                <a:latin typeface="方正楷体_GBK" panose="03000509000000000000" pitchFamily="65" charset="-122"/>
                <a:ea typeface="方正楷体_GBK" panose="03000509000000000000" pitchFamily="65" charset="-122"/>
                <a:sym typeface="微软雅黑" panose="020B0503020204020204" pitchFamily="34" charset="-122"/>
              </a:rPr>
              <a:t> </a:t>
            </a:r>
            <a:r>
              <a:rPr lang="en-US" altLang="zh-CN" sz="2700" b="1" dirty="0">
                <a:latin typeface="方正楷体_GBK" panose="03000509000000000000" pitchFamily="65" charset="-122"/>
                <a:ea typeface="方正楷体_GBK" panose="03000509000000000000" pitchFamily="65" charset="-122"/>
                <a:sym typeface="微软雅黑" panose="020B0503020204020204" pitchFamily="34" charset="-122"/>
              </a:rPr>
              <a:t>  </a:t>
            </a:r>
            <a:r>
              <a:rPr lang="zh-CN" altLang="en-US" sz="27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“这次全会是在我国将进入新发展阶段、实现中华民族伟大复兴正处在关键时期召开的一次具有全局性、历史性意义的重要会议。”中央宣传部分管日常工作的副部长王晓晖在介绍全会重大意义时指出。</a:t>
            </a:r>
            <a:endParaRPr lang="en-US" altLang="zh-CN" sz="27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endParaRPr>
          </a:p>
          <a:p>
            <a:pPr algn="just" eaLnBrk="1" hangingPunct="1">
              <a:lnSpc>
                <a:spcPct val="150000"/>
              </a:lnSpc>
            </a:pPr>
            <a:r>
              <a:rPr lang="zh-CN" altLang="en-US" sz="27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          全会审议通过了</a:t>
            </a:r>
            <a:r>
              <a:rPr lang="en-US" altLang="zh-CN" sz="27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a:t>
            </a:r>
            <a:r>
              <a:rPr lang="zh-CN" altLang="en-US" sz="27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中共中央关于制定国民经济和社会发展第十四个五年规划和二〇三五年远景目标的建议</a:t>
            </a:r>
            <a:r>
              <a:rPr lang="en-US" altLang="zh-CN" sz="27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a:t>
            </a:r>
            <a:r>
              <a:rPr lang="zh-CN" altLang="en-US" sz="27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a:t>
            </a:r>
          </a:p>
        </p:txBody>
      </p:sp>
    </p:spTree>
    <p:custDataLst>
      <p:tags r:id="rId1"/>
    </p:custDataLst>
  </p:cSld>
  <p:clrMapOvr>
    <a:masterClrMapping/>
  </p:clrMapOvr>
  <p:transition spd="med" advClick="0" advTm="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3818430" y="1883696"/>
            <a:ext cx="8373570" cy="1328569"/>
          </a:xfrm>
        </p:spPr>
        <p:txBody>
          <a:bodyPr/>
          <a:lstStyle/>
          <a:p>
            <a:pPr eaLnBrk="1" fontAlgn="auto" hangingPunct="1">
              <a:defRPr/>
            </a:pPr>
            <a:endParaRPr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endParaRPr>
          </a:p>
          <a:p>
            <a:pPr eaLnBrk="1" fontAlgn="auto" hangingPunct="1">
              <a:defRPr/>
            </a:pPr>
            <a:r>
              <a:rPr lang="zh-CN" altLang="en-US"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全会提出的</a:t>
            </a:r>
            <a:r>
              <a:rPr lang="en-US" altLang="zh-CN"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12</a:t>
            </a:r>
            <a:r>
              <a:rPr lang="zh-CN" altLang="en-US"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项重要举措</a:t>
            </a:r>
          </a:p>
        </p:txBody>
      </p:sp>
      <p:sp>
        <p:nvSpPr>
          <p:cNvPr id="4" name="文本占位符 3"/>
          <p:cNvSpPr>
            <a:spLocks noGrp="1"/>
          </p:cNvSpPr>
          <p:nvPr>
            <p:ph type="body" sz="quarter" idx="10"/>
          </p:nvPr>
        </p:nvSpPr>
        <p:spPr>
          <a:xfrm>
            <a:off x="6247905" y="1533494"/>
            <a:ext cx="3514617" cy="700405"/>
          </a:xfrm>
        </p:spPr>
        <p:txBody>
          <a:bodyPr/>
          <a:lstStyle/>
          <a:p>
            <a:pPr eaLnBrk="1" fontAlgn="auto" hangingPunct="1">
              <a:defRPr/>
            </a:pPr>
            <a:r>
              <a:rPr altLang="zh-CN" sz="4400" noProof="1">
                <a:latin typeface="思源黑体 CN Heavy" panose="020B0A00000000000000" pitchFamily="34" charset="-122"/>
                <a:ea typeface="思源黑体 CN Heavy" panose="020B0A00000000000000" pitchFamily="34" charset="-122"/>
              </a:rPr>
              <a:t>第四个方面</a:t>
            </a:r>
          </a:p>
        </p:txBody>
      </p:sp>
    </p:spTree>
    <p:custDataLst>
      <p:tags r:id="rId1"/>
    </p:custDataLst>
  </p:cSld>
  <p:clrMapOvr>
    <a:masterClrMapping/>
  </p:clrMapOvr>
  <p:transition spd="med" advClick="0"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过程 10"/>
          <p:cNvSpPr/>
          <p:nvPr/>
        </p:nvSpPr>
        <p:spPr>
          <a:xfrm>
            <a:off x="741363" y="4053696"/>
            <a:ext cx="10928350" cy="1401763"/>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10" name="流程图: 过程 9"/>
          <p:cNvSpPr/>
          <p:nvPr/>
        </p:nvSpPr>
        <p:spPr>
          <a:xfrm>
            <a:off x="768350" y="2156123"/>
            <a:ext cx="10928350" cy="1130316"/>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3" name="矩形 2"/>
          <p:cNvSpPr/>
          <p:nvPr/>
        </p:nvSpPr>
        <p:spPr>
          <a:xfrm>
            <a:off x="741363" y="2183109"/>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把科技自立自强作为国家发展的战略支撑。要强化国家战略科技力量，提升企业技术创新能力，激发人才创新活力，完善科技创新体制机制。</a:t>
            </a:r>
            <a:endParaRPr lang="zh-CN" altLang="en-US"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2" name="矩形 1"/>
          <p:cNvSpPr/>
          <p:nvPr/>
        </p:nvSpPr>
        <p:spPr>
          <a:xfrm>
            <a:off x="768350" y="1421109"/>
            <a:ext cx="10929938"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一是坚持创新在我国现代化建设全局中的核心地位</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a:t>
            </a:r>
          </a:p>
        </p:txBody>
      </p:sp>
      <p:sp>
        <p:nvSpPr>
          <p:cNvPr id="4" name="矩形 3"/>
          <p:cNvSpPr/>
          <p:nvPr/>
        </p:nvSpPr>
        <p:spPr>
          <a:xfrm>
            <a:off x="741363" y="4063221"/>
            <a:ext cx="10928350" cy="1322388"/>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坚持把发展经济着力点放在实体经济上，坚定不移建设制造强国、质量强国、网络强国、数字中国，推进产业基础高级化、产业链现代化，提高经济质量效益和核心竞争力。推进能源革命，加快数字化发展。</a:t>
            </a:r>
            <a:endParaRPr lang="en-US" altLang="zh-CN"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6" name="矩形 5"/>
          <p:cNvSpPr/>
          <p:nvPr/>
        </p:nvSpPr>
        <p:spPr>
          <a:xfrm>
            <a:off x="741363" y="3453621"/>
            <a:ext cx="1092835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二是</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加快发展现代产业体系，推动经济体系优化升级。</a:t>
            </a:r>
          </a:p>
        </p:txBody>
      </p:sp>
      <p:sp>
        <p:nvSpPr>
          <p:cNvPr id="57353"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57355"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四、全会提出的</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12</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项重要举措</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过程 9"/>
          <p:cNvSpPr/>
          <p:nvPr/>
        </p:nvSpPr>
        <p:spPr>
          <a:xfrm>
            <a:off x="768350" y="2156123"/>
            <a:ext cx="10928350" cy="1130316"/>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3" name="矩形 2"/>
          <p:cNvSpPr/>
          <p:nvPr/>
        </p:nvSpPr>
        <p:spPr>
          <a:xfrm>
            <a:off x="741363" y="2183109"/>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坚持扩大内需这个战略基点，要畅通国内大循环，促进国内国际双循环，全面促进消费，拓展投资空间。</a:t>
            </a:r>
            <a:endParaRPr lang="zh-CN" altLang="en-US"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2" name="矩形 1"/>
          <p:cNvSpPr/>
          <p:nvPr/>
        </p:nvSpPr>
        <p:spPr>
          <a:xfrm>
            <a:off x="768350" y="1421109"/>
            <a:ext cx="10929938"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三是形成强大国内市场，构建新发展格局</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a:t>
            </a:r>
          </a:p>
        </p:txBody>
      </p:sp>
      <p:sp>
        <p:nvSpPr>
          <p:cNvPr id="6" name="矩形 5"/>
          <p:cNvSpPr/>
          <p:nvPr/>
        </p:nvSpPr>
        <p:spPr>
          <a:xfrm>
            <a:off x="741363" y="3453621"/>
            <a:ext cx="1092835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四是</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全面深化改革，构建高水平社会主义市场经济体制。</a:t>
            </a:r>
          </a:p>
        </p:txBody>
      </p:sp>
      <p:sp>
        <p:nvSpPr>
          <p:cNvPr id="57353"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57355"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四、全会提出的</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12</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项重要举措</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过程 10"/>
          <p:cNvSpPr/>
          <p:nvPr/>
        </p:nvSpPr>
        <p:spPr>
          <a:xfrm>
            <a:off x="741363" y="4053696"/>
            <a:ext cx="10928350" cy="1401763"/>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10" name="流程图: 过程 9"/>
          <p:cNvSpPr/>
          <p:nvPr/>
        </p:nvSpPr>
        <p:spPr>
          <a:xfrm>
            <a:off x="768350" y="2156123"/>
            <a:ext cx="10928350" cy="1130316"/>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3" name="矩形 2"/>
          <p:cNvSpPr/>
          <p:nvPr/>
        </p:nvSpPr>
        <p:spPr>
          <a:xfrm>
            <a:off x="741363" y="2183109"/>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全面实施乡村振兴战略，强化以工补农、以城带乡，推动形成工农互促、城乡互补、协调发展、共同繁荣的新型工农城乡关系，加快农业农村现代化。</a:t>
            </a:r>
            <a:endParaRPr lang="zh-CN" altLang="en-US"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2" name="矩形 1"/>
          <p:cNvSpPr/>
          <p:nvPr/>
        </p:nvSpPr>
        <p:spPr>
          <a:xfrm>
            <a:off x="768350" y="1421109"/>
            <a:ext cx="10929938"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五是优先发展农业农村，全面推进乡村振兴</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a:t>
            </a:r>
          </a:p>
        </p:txBody>
      </p:sp>
      <p:sp>
        <p:nvSpPr>
          <p:cNvPr id="4" name="矩形 3"/>
          <p:cNvSpPr/>
          <p:nvPr/>
        </p:nvSpPr>
        <p:spPr>
          <a:xfrm>
            <a:off x="741363" y="4462212"/>
            <a:ext cx="10928350" cy="466218"/>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要构建国土空间开发保护新格局，推动区域协调发展，推进以人为核心的新型城镇化。</a:t>
            </a:r>
            <a:endParaRPr lang="en-US" altLang="zh-CN"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6" name="矩形 5"/>
          <p:cNvSpPr/>
          <p:nvPr/>
        </p:nvSpPr>
        <p:spPr>
          <a:xfrm>
            <a:off x="741363" y="3453621"/>
            <a:ext cx="1092835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六是</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优化国土空间布局，推进区域协调发展和新型城镇化。</a:t>
            </a:r>
          </a:p>
        </p:txBody>
      </p:sp>
      <p:sp>
        <p:nvSpPr>
          <p:cNvPr id="57353"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57355"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四、全会提出的</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12</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项重要举措</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过程 10"/>
          <p:cNvSpPr/>
          <p:nvPr/>
        </p:nvSpPr>
        <p:spPr>
          <a:xfrm>
            <a:off x="741363" y="4053696"/>
            <a:ext cx="10928350" cy="1401763"/>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10" name="流程图: 过程 9"/>
          <p:cNvSpPr/>
          <p:nvPr/>
        </p:nvSpPr>
        <p:spPr>
          <a:xfrm>
            <a:off x="768350" y="2156123"/>
            <a:ext cx="10928350" cy="1130316"/>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3" name="矩形 2"/>
          <p:cNvSpPr/>
          <p:nvPr/>
        </p:nvSpPr>
        <p:spPr>
          <a:xfrm>
            <a:off x="741363" y="2183109"/>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围绕举旗帜、聚民心、育新人、兴文化、展形象的使命任务，促进满足人民文化需求和增强人民精神力量相统一。</a:t>
            </a:r>
            <a:endParaRPr lang="zh-CN" altLang="en-US"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2" name="矩形 1"/>
          <p:cNvSpPr/>
          <p:nvPr/>
        </p:nvSpPr>
        <p:spPr>
          <a:xfrm>
            <a:off x="768350" y="1421109"/>
            <a:ext cx="10929938"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七是繁荣发展文化事业和文化产业，提高国家文化软实力</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a:t>
            </a:r>
          </a:p>
        </p:txBody>
      </p:sp>
      <p:sp>
        <p:nvSpPr>
          <p:cNvPr id="4" name="矩形 3"/>
          <p:cNvSpPr/>
          <p:nvPr/>
        </p:nvSpPr>
        <p:spPr>
          <a:xfrm>
            <a:off x="741363" y="4063221"/>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坚持绿水青山就是金山银山理念，坚持尊重自然、顺应自然、保护自然，坚持节约优先、保护优先、自然恢复为主，守住自然生态安全边界。 </a:t>
            </a:r>
            <a:endParaRPr lang="en-US" altLang="zh-CN"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6" name="矩形 5"/>
          <p:cNvSpPr/>
          <p:nvPr/>
        </p:nvSpPr>
        <p:spPr>
          <a:xfrm>
            <a:off x="741363" y="3453621"/>
            <a:ext cx="1092835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八是</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推动绿色发展，促进人与自然和谐共生。</a:t>
            </a:r>
          </a:p>
        </p:txBody>
      </p:sp>
      <p:sp>
        <p:nvSpPr>
          <p:cNvPr id="57353"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57355"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四、全会提出的</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12</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项重要举措</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过程 10"/>
          <p:cNvSpPr/>
          <p:nvPr/>
        </p:nvSpPr>
        <p:spPr>
          <a:xfrm>
            <a:off x="741363" y="4053696"/>
            <a:ext cx="10928350" cy="1401763"/>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10" name="流程图: 过程 9"/>
          <p:cNvSpPr/>
          <p:nvPr/>
        </p:nvSpPr>
        <p:spPr>
          <a:xfrm>
            <a:off x="768350" y="2156123"/>
            <a:ext cx="10928350" cy="1130316"/>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3" name="矩形 2"/>
          <p:cNvSpPr/>
          <p:nvPr/>
        </p:nvSpPr>
        <p:spPr>
          <a:xfrm>
            <a:off x="741363" y="2183109"/>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要建设更高水平开放型经济新体制，全面提高对外开放水平，推动贸易和投资自由化便利化，推进贸易创新发展。</a:t>
            </a:r>
            <a:endParaRPr lang="zh-CN" altLang="en-US"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2" name="矩形 1"/>
          <p:cNvSpPr/>
          <p:nvPr/>
        </p:nvSpPr>
        <p:spPr>
          <a:xfrm>
            <a:off x="768350" y="1421109"/>
            <a:ext cx="10929938"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九是实行高水平对外开放，开拓合作共赢新局面</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a:t>
            </a:r>
          </a:p>
        </p:txBody>
      </p:sp>
      <p:sp>
        <p:nvSpPr>
          <p:cNvPr id="4" name="矩形 3"/>
          <p:cNvSpPr/>
          <p:nvPr/>
        </p:nvSpPr>
        <p:spPr>
          <a:xfrm>
            <a:off x="741363" y="4293176"/>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要提高人民收入水平，强化就业优先政策，建设高质量教育体系，健全多层次社会保障体系，全面推进健康中国建设，实施积极应对人口老龄化国家战略，加强和创新社会治理。</a:t>
            </a:r>
            <a:endParaRPr lang="en-US" altLang="zh-CN"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6" name="矩形 5"/>
          <p:cNvSpPr/>
          <p:nvPr/>
        </p:nvSpPr>
        <p:spPr>
          <a:xfrm>
            <a:off x="741363" y="3453621"/>
            <a:ext cx="1092835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十是</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改善人民生活品质，提高社会建设水平。</a:t>
            </a:r>
          </a:p>
        </p:txBody>
      </p:sp>
      <p:sp>
        <p:nvSpPr>
          <p:cNvPr id="57353"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57355"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四、全会提出的</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12</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项重要举措</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过程 10"/>
          <p:cNvSpPr/>
          <p:nvPr/>
        </p:nvSpPr>
        <p:spPr>
          <a:xfrm>
            <a:off x="741363" y="4288479"/>
            <a:ext cx="10928350" cy="1401763"/>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10" name="流程图: 过程 9"/>
          <p:cNvSpPr/>
          <p:nvPr/>
        </p:nvSpPr>
        <p:spPr>
          <a:xfrm>
            <a:off x="768350" y="2156123"/>
            <a:ext cx="10928350" cy="1265532"/>
          </a:xfrm>
          <a:prstGeom prst="flowChartProcess">
            <a:avLst/>
          </a:prstGeom>
          <a:solidFill>
            <a:srgbClr val="FF0000">
              <a:alpha val="6000"/>
            </a:srgbClr>
          </a:solidFill>
          <a:ln w="158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endParaRPr>
          </a:p>
        </p:txBody>
      </p:sp>
      <p:sp>
        <p:nvSpPr>
          <p:cNvPr id="3" name="矩形 2"/>
          <p:cNvSpPr/>
          <p:nvPr/>
        </p:nvSpPr>
        <p:spPr>
          <a:xfrm>
            <a:off x="741363" y="2183109"/>
            <a:ext cx="10928350" cy="1281889"/>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坚持总体国家安全观，实施国家安全战略，维护和塑造国家安全，统筹传统安全和非传统安全，把安全发展贯穿国家发展各领域和全过程，防范和化解影响我国现代化进程的各种风险，筑牢国家安全屏障。</a:t>
            </a:r>
            <a:endParaRPr lang="zh-CN" altLang="en-US"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2" name="矩形 1"/>
          <p:cNvSpPr/>
          <p:nvPr/>
        </p:nvSpPr>
        <p:spPr>
          <a:xfrm>
            <a:off x="768350" y="1421109"/>
            <a:ext cx="10929938"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十一是统筹发展和安全，建设更高水平的平安中国</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a:t>
            </a:r>
          </a:p>
        </p:txBody>
      </p:sp>
      <p:sp>
        <p:nvSpPr>
          <p:cNvPr id="4" name="矩形 3"/>
          <p:cNvSpPr/>
          <p:nvPr/>
        </p:nvSpPr>
        <p:spPr>
          <a:xfrm>
            <a:off x="741363" y="4462318"/>
            <a:ext cx="10928350" cy="871521"/>
          </a:xfrm>
          <a:prstGeom prst="rect">
            <a:avLst/>
          </a:prstGeom>
          <a:noFill/>
          <a:ln w="9525">
            <a:noFill/>
          </a:ln>
        </p:spPr>
        <p:txBody>
          <a:bodyPr>
            <a:spAutoFit/>
          </a:bodyPr>
          <a:lstStyle/>
          <a:p>
            <a:pPr eaLnBrk="1" fontAlgn="auto" hangingPunct="1">
              <a:lnSpc>
                <a:spcPts val="3200"/>
              </a:lnSpc>
              <a:defRPr/>
            </a:pPr>
            <a:r>
              <a:rPr lang="zh-CN" altLang="en-US" sz="2000" noProof="1">
                <a:solidFill>
                  <a:srgbClr val="FF0000"/>
                </a:solidFill>
                <a:latin typeface="思源黑体 CN Light" panose="020B0300000000000000" pitchFamily="34" charset="-122"/>
                <a:ea typeface="思源黑体 CN Light" panose="020B0300000000000000" pitchFamily="34" charset="-122"/>
                <a:sym typeface="方正兰亭黑简体" pitchFamily="2" charset="-122"/>
              </a:rPr>
              <a:t>全面加强练兵备战，提高捍卫国家主权、安全、发展利益的战略能力，确保二〇二七年实现建军百年奋斗目标。</a:t>
            </a:r>
            <a:endParaRPr lang="en-US" altLang="zh-CN" sz="2200" spc="150" noProof="1">
              <a:solidFill>
                <a:srgbClr val="FF0000"/>
              </a:solidFill>
              <a:latin typeface="思源黑体 CN Normal" panose="020B0400000000000000" pitchFamily="34" charset="-122"/>
              <a:ea typeface="思源黑体 CN Normal" panose="020B0400000000000000" pitchFamily="34" charset="-122"/>
              <a:sym typeface="方正兰亭黑简体" pitchFamily="2" charset="-122"/>
            </a:endParaRPr>
          </a:p>
        </p:txBody>
      </p:sp>
      <p:sp>
        <p:nvSpPr>
          <p:cNvPr id="6" name="矩形 5"/>
          <p:cNvSpPr/>
          <p:nvPr/>
        </p:nvSpPr>
        <p:spPr>
          <a:xfrm>
            <a:off x="741363" y="3688404"/>
            <a:ext cx="1092835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defRPr/>
            </a:pPr>
            <a:r>
              <a:rPr lang="zh-CN" altLang="en-US" sz="2400" noProof="1">
                <a:solidFill>
                  <a:schemeClr val="bg1"/>
                </a:solidFill>
                <a:latin typeface="思源黑体 CN Heavy" panose="020B0A00000000000000" pitchFamily="34" charset="-122"/>
                <a:ea typeface="思源黑体 CN Heavy" panose="020B0A00000000000000" pitchFamily="34" charset="-122"/>
              </a:rPr>
              <a:t>十二是</a:t>
            </a:r>
            <a:r>
              <a:rPr lang="zh-CN" altLang="en-US" sz="2400" noProof="1">
                <a:solidFill>
                  <a:schemeClr val="bg1"/>
                </a:solidFill>
                <a:latin typeface="思源黑体 CN Heavy" panose="020B0A00000000000000" pitchFamily="34" charset="-122"/>
                <a:ea typeface="思源黑体 CN Heavy" panose="020B0A00000000000000" pitchFamily="34" charset="-122"/>
                <a:sym typeface="+mn-ea"/>
              </a:rPr>
              <a:t>加快国防和军队现代化，实现富国和强军相统一。</a:t>
            </a:r>
          </a:p>
        </p:txBody>
      </p:sp>
      <p:sp>
        <p:nvSpPr>
          <p:cNvPr id="57353"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57355"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四、全会提出的</a:t>
            </a:r>
            <a:r>
              <a:rPr lang="en-US" altLang="zh-CN"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12</a:t>
            </a:r>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项重要举措</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noChangeArrowheads="1"/>
          </p:cNvSpPr>
          <p:nvPr>
            <p:ph idx="1"/>
          </p:nvPr>
        </p:nvSpPr>
        <p:spPr bwMode="auto">
          <a:xfrm>
            <a:off x="4233139" y="2302413"/>
            <a:ext cx="6604714" cy="2108886"/>
          </a:xfrm>
          <a:prstGeom prst="rect">
            <a:avLst/>
          </a:prstGeom>
          <a:ln>
            <a:miter lim="800000"/>
          </a:ln>
        </p:spPr>
        <p:txBody>
          <a:bodyPr wrap="square" numCol="1" anchor="t" anchorCtr="0" compatLnSpc="1"/>
          <a:lstStyle/>
          <a:p>
            <a:pPr marL="0" indent="0" algn="just" fontAlgn="base">
              <a:lnSpc>
                <a:spcPts val="5000"/>
              </a:lnSpc>
              <a:spcBef>
                <a:spcPct val="0"/>
              </a:spcBef>
              <a:buNone/>
              <a:defRPr/>
            </a:pPr>
            <a:r>
              <a:rPr lang="zh-CN" altLang="en-US" sz="2600" dirty="0">
                <a:solidFill>
                  <a:srgbClr val="FF0000"/>
                </a:solidFill>
                <a:sym typeface="微软雅黑" panose="020B0503020204020204" pitchFamily="34" charset="-122"/>
              </a:rPr>
              <a:t>实现“十四五”规划和二〇三五年远景目标，必须坚持党的全面领导，充分调动一切积极因素，广泛团结一切可以团结的力量，形成推动发展的强大合力。</a:t>
            </a:r>
            <a:endParaRPr altLang="zh-CN" sz="2600" dirty="0">
              <a:solidFill>
                <a:srgbClr val="FF0000"/>
              </a:solidFill>
              <a:sym typeface="微软雅黑" panose="020B0503020204020204" pitchFamily="34" charset="-122"/>
            </a:endParaRPr>
          </a:p>
        </p:txBody>
      </p:sp>
      <p:grpSp>
        <p:nvGrpSpPr>
          <p:cNvPr id="3" name="组合 2"/>
          <p:cNvGrpSpPr/>
          <p:nvPr/>
        </p:nvGrpSpPr>
        <p:grpSpPr>
          <a:xfrm>
            <a:off x="4233139" y="1917309"/>
            <a:ext cx="5440846" cy="196075"/>
            <a:chOff x="5883636" y="3332382"/>
            <a:chExt cx="5440846" cy="196075"/>
          </a:xfrm>
        </p:grpSpPr>
        <p:sp>
          <p:nvSpPr>
            <p:cNvPr id="4" name="任意多边形: 形状 3"/>
            <p:cNvSpPr/>
            <p:nvPr>
              <p:custDataLst>
                <p:tags r:id="rId3"/>
              </p:custDataLst>
            </p:nvPr>
          </p:nvSpPr>
          <p:spPr>
            <a:xfrm flipV="1">
              <a:off x="5883636" y="3332382"/>
              <a:ext cx="520622" cy="196075"/>
            </a:xfrm>
            <a:custGeom>
              <a:avLst/>
              <a:gdLst>
                <a:gd name="connsiteX0" fmla="*/ 0 w 6415214"/>
                <a:gd name="connsiteY0" fmla="*/ 171407 h 171407"/>
                <a:gd name="connsiteX1" fmla="*/ 6415214 w 6415214"/>
                <a:gd name="connsiteY1" fmla="*/ 171407 h 171407"/>
                <a:gd name="connsiteX2" fmla="*/ 6415214 w 6415214"/>
                <a:gd name="connsiteY2" fmla="*/ 100390 h 171407"/>
                <a:gd name="connsiteX3" fmla="*/ 511261 w 6415214"/>
                <a:gd name="connsiteY3" fmla="*/ 100390 h 171407"/>
                <a:gd name="connsiteX4" fmla="*/ 229919 w 6415214"/>
                <a:gd name="connsiteY4" fmla="*/ 0 h 171407"/>
                <a:gd name="connsiteX5" fmla="*/ 229919 w 6415214"/>
                <a:gd name="connsiteY5" fmla="*/ 100390 h 171407"/>
                <a:gd name="connsiteX6" fmla="*/ 0 w 6415214"/>
                <a:gd name="connsiteY6" fmla="*/ 100390 h 171407"/>
                <a:gd name="connsiteX0-1" fmla="*/ 0 w 6415214"/>
                <a:gd name="connsiteY0-2" fmla="*/ 171407 h 262847"/>
                <a:gd name="connsiteX1-3" fmla="*/ 6415214 w 6415214"/>
                <a:gd name="connsiteY1-4" fmla="*/ 171407 h 262847"/>
                <a:gd name="connsiteX2-5" fmla="*/ 6415214 w 6415214"/>
                <a:gd name="connsiteY2-6" fmla="*/ 100390 h 262847"/>
                <a:gd name="connsiteX3-7" fmla="*/ 511261 w 6415214"/>
                <a:gd name="connsiteY3-8" fmla="*/ 100390 h 262847"/>
                <a:gd name="connsiteX4-9" fmla="*/ 229919 w 6415214"/>
                <a:gd name="connsiteY4-10" fmla="*/ 0 h 262847"/>
                <a:gd name="connsiteX5-11" fmla="*/ 229919 w 6415214"/>
                <a:gd name="connsiteY5-12" fmla="*/ 100390 h 262847"/>
                <a:gd name="connsiteX6-13" fmla="*/ 0 w 6415214"/>
                <a:gd name="connsiteY6-14" fmla="*/ 100390 h 262847"/>
                <a:gd name="connsiteX7" fmla="*/ 91440 w 6415214"/>
                <a:gd name="connsiteY7" fmla="*/ 262847 h 262847"/>
                <a:gd name="connsiteX0-15" fmla="*/ 0 w 6415214"/>
                <a:gd name="connsiteY0-16" fmla="*/ 171407 h 171407"/>
                <a:gd name="connsiteX1-17" fmla="*/ 6415214 w 6415214"/>
                <a:gd name="connsiteY1-18" fmla="*/ 171407 h 171407"/>
                <a:gd name="connsiteX2-19" fmla="*/ 6415214 w 6415214"/>
                <a:gd name="connsiteY2-20" fmla="*/ 100390 h 171407"/>
                <a:gd name="connsiteX3-21" fmla="*/ 511261 w 6415214"/>
                <a:gd name="connsiteY3-22" fmla="*/ 100390 h 171407"/>
                <a:gd name="connsiteX4-23" fmla="*/ 229919 w 6415214"/>
                <a:gd name="connsiteY4-24" fmla="*/ 0 h 171407"/>
                <a:gd name="connsiteX5-25" fmla="*/ 229919 w 6415214"/>
                <a:gd name="connsiteY5-26" fmla="*/ 100390 h 171407"/>
                <a:gd name="connsiteX6-27" fmla="*/ 0 w 6415214"/>
                <a:gd name="connsiteY6-28" fmla="*/ 100390 h 171407"/>
                <a:gd name="connsiteX0-29" fmla="*/ 0 w 6415214"/>
                <a:gd name="connsiteY0-30" fmla="*/ 171407 h 171407"/>
                <a:gd name="connsiteX1-31" fmla="*/ 6415214 w 6415214"/>
                <a:gd name="connsiteY1-32" fmla="*/ 100390 h 171407"/>
                <a:gd name="connsiteX2-33" fmla="*/ 511261 w 6415214"/>
                <a:gd name="connsiteY2-34" fmla="*/ 100390 h 171407"/>
                <a:gd name="connsiteX3-35" fmla="*/ 229919 w 6415214"/>
                <a:gd name="connsiteY3-36" fmla="*/ 0 h 171407"/>
                <a:gd name="connsiteX4-37" fmla="*/ 229919 w 6415214"/>
                <a:gd name="connsiteY4-38" fmla="*/ 100390 h 171407"/>
                <a:gd name="connsiteX5-39" fmla="*/ 0 w 6415214"/>
                <a:gd name="connsiteY5-40" fmla="*/ 100390 h 171407"/>
                <a:gd name="connsiteX0-41" fmla="*/ 6415214 w 6415214"/>
                <a:gd name="connsiteY0-42" fmla="*/ 100390 h 100390"/>
                <a:gd name="connsiteX1-43" fmla="*/ 511261 w 6415214"/>
                <a:gd name="connsiteY1-44" fmla="*/ 100390 h 100390"/>
                <a:gd name="connsiteX2-45" fmla="*/ 229919 w 6415214"/>
                <a:gd name="connsiteY2-46" fmla="*/ 0 h 100390"/>
                <a:gd name="connsiteX3-47" fmla="*/ 229919 w 6415214"/>
                <a:gd name="connsiteY3-48" fmla="*/ 100390 h 100390"/>
                <a:gd name="connsiteX4-49" fmla="*/ 0 w 6415214"/>
                <a:gd name="connsiteY4-50" fmla="*/ 100390 h 100390"/>
                <a:gd name="connsiteX0-51" fmla="*/ 6415214 w 6415214"/>
                <a:gd name="connsiteY0-52" fmla="*/ 195640 h 195640"/>
                <a:gd name="connsiteX1-53" fmla="*/ 511261 w 6415214"/>
                <a:gd name="connsiteY1-54" fmla="*/ 195640 h 195640"/>
                <a:gd name="connsiteX2-55" fmla="*/ 227538 w 6415214"/>
                <a:gd name="connsiteY2-56" fmla="*/ 0 h 195640"/>
                <a:gd name="connsiteX3-57" fmla="*/ 229919 w 6415214"/>
                <a:gd name="connsiteY3-58" fmla="*/ 195640 h 195640"/>
                <a:gd name="connsiteX4-59" fmla="*/ 0 w 6415214"/>
                <a:gd name="connsiteY4-60" fmla="*/ 195640 h 195640"/>
                <a:gd name="connsiteX0-61" fmla="*/ 6415214 w 6415214"/>
                <a:gd name="connsiteY0-62" fmla="*/ 193259 h 193259"/>
                <a:gd name="connsiteX1-63" fmla="*/ 511261 w 6415214"/>
                <a:gd name="connsiteY1-64" fmla="*/ 193259 h 193259"/>
                <a:gd name="connsiteX2-65" fmla="*/ 232301 w 6415214"/>
                <a:gd name="connsiteY2-66" fmla="*/ 0 h 193259"/>
                <a:gd name="connsiteX3-67" fmla="*/ 229919 w 6415214"/>
                <a:gd name="connsiteY3-68" fmla="*/ 193259 h 193259"/>
                <a:gd name="connsiteX4-69" fmla="*/ 0 w 6415214"/>
                <a:gd name="connsiteY4-70" fmla="*/ 193259 h 193259"/>
                <a:gd name="connsiteX0-71" fmla="*/ 511261 w 511261"/>
                <a:gd name="connsiteY0-72" fmla="*/ 193259 h 193259"/>
                <a:gd name="connsiteX1-73" fmla="*/ 232301 w 511261"/>
                <a:gd name="connsiteY1-74" fmla="*/ 0 h 193259"/>
                <a:gd name="connsiteX2-75" fmla="*/ 229919 w 511261"/>
                <a:gd name="connsiteY2-76" fmla="*/ 193259 h 193259"/>
                <a:gd name="connsiteX3-77" fmla="*/ 0 w 511261"/>
                <a:gd name="connsiteY3-78" fmla="*/ 193259 h 193259"/>
              </a:gdLst>
              <a:ahLst/>
              <a:cxnLst>
                <a:cxn ang="0">
                  <a:pos x="connsiteX0-1" y="connsiteY0-2"/>
                </a:cxn>
                <a:cxn ang="0">
                  <a:pos x="connsiteX1-3" y="connsiteY1-4"/>
                </a:cxn>
                <a:cxn ang="0">
                  <a:pos x="connsiteX2-5" y="connsiteY2-6"/>
                </a:cxn>
                <a:cxn ang="0">
                  <a:pos x="connsiteX3-7" y="connsiteY3-8"/>
                </a:cxn>
              </a:cxnLst>
              <a:rect l="l" t="t" r="r" b="b"/>
              <a:pathLst>
                <a:path w="511261" h="193259">
                  <a:moveTo>
                    <a:pt x="511261" y="193259"/>
                  </a:moveTo>
                  <a:lnTo>
                    <a:pt x="232301" y="0"/>
                  </a:lnTo>
                  <a:cubicBezTo>
                    <a:pt x="233095" y="65213"/>
                    <a:pt x="229125" y="128046"/>
                    <a:pt x="229919" y="193259"/>
                  </a:cubicBezTo>
                  <a:lnTo>
                    <a:pt x="0" y="193259"/>
                  </a:lnTo>
                </a:path>
              </a:pathLst>
            </a:custGeom>
            <a:noFill/>
            <a:ln w="26247">
              <a:gradFill flip="none" rotWithShape="1">
                <a:gsLst>
                  <a:gs pos="0">
                    <a:schemeClr val="accent1">
                      <a:lumMod val="5000"/>
                      <a:lumOff val="95000"/>
                      <a:alpha val="69000"/>
                    </a:schemeClr>
                  </a:gs>
                  <a:gs pos="62000">
                    <a:srgbClr val="C000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4489" tIns="47245" rIns="94489" bIns="47245" rtlCol="0" anchor="ctr"/>
            <a:lstStyle/>
            <a:p>
              <a:pPr marL="0" marR="0" lvl="0" indent="0" algn="ctr" defTabSz="914400" rtl="0" eaLnBrk="1" fontAlgn="auto" latinLnBrk="0" hangingPunct="1">
                <a:lnSpc>
                  <a:spcPct val="130000"/>
                </a:lnSpc>
                <a:spcBef>
                  <a:spcPts val="0"/>
                </a:spcBef>
                <a:buClrTx/>
                <a:buSzTx/>
                <a:buFontTx/>
                <a:buNone/>
                <a:defRPr/>
              </a:pPr>
              <a:endParaRPr kumimoji="0" lang="zh-CN" altLang="en-US" sz="1860" b="0" i="0" u="none" strike="noStrike" kern="1200" cap="none" spc="0" normalizeH="0" baseline="0" noProof="0" dirty="0">
                <a:ln>
                  <a:noFill/>
                </a:ln>
                <a:solidFill>
                  <a:prstClr val="white"/>
                </a:solidFill>
                <a:effectLst/>
                <a:uLnTx/>
                <a:uFillTx/>
                <a:latin typeface="Arial" panose="020B0604020202020204"/>
                <a:ea typeface="思源黑体 CN Medium" panose="020B0600000000000000" pitchFamily="34" charset="-122"/>
                <a:cs typeface="+mn-ea"/>
                <a:sym typeface="+mn-lt"/>
              </a:endParaRPr>
            </a:p>
          </p:txBody>
        </p:sp>
        <p:cxnSp>
          <p:nvCxnSpPr>
            <p:cNvPr id="6" name="直接连接符 5"/>
            <p:cNvCxnSpPr/>
            <p:nvPr>
              <p:custDataLst>
                <p:tags r:id="rId4"/>
              </p:custDataLst>
            </p:nvPr>
          </p:nvCxnSpPr>
          <p:spPr>
            <a:xfrm>
              <a:off x="6389492" y="3335635"/>
              <a:ext cx="4934990" cy="0"/>
            </a:xfrm>
            <a:prstGeom prst="line">
              <a:avLst/>
            </a:prstGeom>
            <a:noFill/>
            <a:ln w="26247">
              <a:gradFill flip="none" rotWithShape="1">
                <a:gsLst>
                  <a:gs pos="0">
                    <a:schemeClr val="accent1">
                      <a:lumMod val="5000"/>
                      <a:lumOff val="95000"/>
                    </a:schemeClr>
                  </a:gs>
                  <a:gs pos="48000">
                    <a:srgbClr val="C0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cxnSp>
      </p:grpSp>
      <p:sp>
        <p:nvSpPr>
          <p:cNvPr id="8" name="31"/>
          <p:cNvSpPr txBox="1"/>
          <p:nvPr>
            <p:custDataLst>
              <p:tags r:id="rId2"/>
            </p:custDataLst>
          </p:nvPr>
        </p:nvSpPr>
        <p:spPr bwMode="auto">
          <a:xfrm>
            <a:off x="4184837" y="1279277"/>
            <a:ext cx="5634188" cy="62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76" tIns="48347" rIns="92976" bIns="48347">
            <a:spAutoFit/>
          </a:bodyPr>
          <a:lstStyle>
            <a:defPPr>
              <a:defRPr lang="zh-CN"/>
            </a:defPPr>
            <a:lvl1pPr marL="0" algn="l" defTabSz="914400" rtl="0" eaLnBrk="1" latinLnBrk="0" hangingPunct="1">
              <a:defRPr sz="1800" kern="1200">
                <a:solidFill>
                  <a:srgbClr val="000000"/>
                </a:solidFill>
              </a:defRPr>
            </a:lvl1pPr>
            <a:lvl2pPr marL="457200" algn="l" defTabSz="914400" rtl="0" eaLnBrk="1" latinLnBrk="0" hangingPunct="1">
              <a:defRPr sz="1800" kern="1200">
                <a:solidFill>
                  <a:srgbClr val="000000"/>
                </a:solidFill>
              </a:defRPr>
            </a:lvl2pPr>
            <a:lvl3pPr marL="914400" algn="l" defTabSz="914400" rtl="0" eaLnBrk="1" latinLnBrk="0" hangingPunct="1">
              <a:defRPr sz="1800" kern="1200">
                <a:solidFill>
                  <a:srgbClr val="000000"/>
                </a:solidFill>
              </a:defRPr>
            </a:lvl3pPr>
            <a:lvl4pPr marL="1371600" algn="l" defTabSz="914400" rtl="0" eaLnBrk="1" latinLnBrk="0" hangingPunct="1">
              <a:defRPr sz="1800" kern="1200">
                <a:solidFill>
                  <a:srgbClr val="000000"/>
                </a:solidFill>
              </a:defRPr>
            </a:lvl4pPr>
            <a:lvl5pPr marL="1828800" algn="l" defTabSz="914400" rtl="0" eaLnBrk="1" latinLnBrk="0" hangingPunct="1">
              <a:defRPr sz="1800" kern="1200">
                <a:solidFill>
                  <a:srgbClr val="000000"/>
                </a:solidFill>
              </a:defRPr>
            </a:lvl5pPr>
            <a:lvl6pPr marL="2286000" algn="l" defTabSz="914400" rtl="0" eaLnBrk="1" latinLnBrk="0" hangingPunct="1">
              <a:defRPr sz="1800" kern="1200">
                <a:solidFill>
                  <a:srgbClr val="000000"/>
                </a:solidFill>
              </a:defRPr>
            </a:lvl6pPr>
            <a:lvl7pPr marL="2743200" algn="l" defTabSz="914400" rtl="0" eaLnBrk="1" latinLnBrk="0" hangingPunct="1">
              <a:defRPr sz="1800" kern="1200">
                <a:solidFill>
                  <a:srgbClr val="000000"/>
                </a:solidFill>
              </a:defRPr>
            </a:lvl7pPr>
            <a:lvl8pPr marL="3200400" algn="l" defTabSz="914400" rtl="0" eaLnBrk="1" latinLnBrk="0" hangingPunct="1">
              <a:defRPr sz="1800" kern="1200">
                <a:solidFill>
                  <a:srgbClr val="000000"/>
                </a:solidFill>
              </a:defRPr>
            </a:lvl8pPr>
            <a:lvl9pPr marL="3657600" algn="l" defTabSz="914400" rtl="0" eaLnBrk="1" latinLnBrk="0" hangingPunct="1">
              <a:defRPr sz="1800" kern="1200">
                <a:solidFill>
                  <a:srgbClr val="000000"/>
                </a:solidFill>
              </a:defRPr>
            </a:lvl9pPr>
          </a:lstStyle>
          <a:p>
            <a:pPr defTabSz="609600" fontAlgn="auto">
              <a:lnSpc>
                <a:spcPct val="130000"/>
              </a:lnSpc>
              <a:spcBef>
                <a:spcPts val="0"/>
              </a:spcBef>
              <a:spcAft>
                <a:spcPts val="0"/>
              </a:spcAft>
              <a:defRPr/>
            </a:pPr>
            <a:r>
              <a:rPr kumimoji="1" lang="zh-CN" altLang="en-US" sz="2895" spc="400" dirty="0">
                <a:ln w="6350">
                  <a:noFill/>
                </a:ln>
                <a:gradFill flip="none" rotWithShape="1">
                  <a:gsLst>
                    <a:gs pos="23000">
                      <a:srgbClr val="E3882D"/>
                    </a:gs>
                    <a:gs pos="100000">
                      <a:srgbClr val="D92411"/>
                    </a:gs>
                  </a:gsLst>
                  <a:lin ang="5400000" scaled="1"/>
                  <a:tileRect/>
                </a:gradFill>
                <a:latin typeface="思源宋体 CN Heavy" panose="02020900000000000000" pitchFamily="18" charset="-122"/>
                <a:ea typeface="思源宋体 CN Heavy" panose="02020900000000000000" pitchFamily="18" charset="-122"/>
              </a:rPr>
              <a:t>全会强调：</a:t>
            </a:r>
            <a:r>
              <a:rPr kumimoji="1" lang="zh-CN" altLang="zh-CN" sz="2895" spc="400" dirty="0">
                <a:ln w="6350">
                  <a:noFill/>
                </a:ln>
                <a:gradFill flip="none" rotWithShape="1">
                  <a:gsLst>
                    <a:gs pos="23000">
                      <a:srgbClr val="E3882D"/>
                    </a:gs>
                    <a:gs pos="100000">
                      <a:srgbClr val="D92411"/>
                    </a:gs>
                  </a:gsLst>
                  <a:lin ang="5400000" scaled="1"/>
                  <a:tileRect/>
                </a:gradFill>
                <a:latin typeface="思源宋体 CN Heavy" panose="02020900000000000000" pitchFamily="18" charset="-122"/>
                <a:ea typeface="思源宋体 CN Heavy" panose="02020900000000000000" pitchFamily="18" charset="-122"/>
              </a:rPr>
              <a:t> </a:t>
            </a:r>
            <a:endParaRPr kumimoji="1" lang="zh-CN" altLang="en-US" sz="2895" spc="400" dirty="0">
              <a:ln w="6350">
                <a:noFill/>
              </a:ln>
              <a:gradFill flip="none" rotWithShape="1">
                <a:gsLst>
                  <a:gs pos="23000">
                    <a:srgbClr val="E3882D"/>
                  </a:gs>
                  <a:gs pos="100000">
                    <a:srgbClr val="D92411"/>
                  </a:gs>
                </a:gsLst>
                <a:lin ang="5400000" scaled="1"/>
                <a:tileRect/>
              </a:gradFill>
              <a:latin typeface="思源宋体 CN Heavy" panose="02020900000000000000" pitchFamily="18" charset="-122"/>
              <a:ea typeface="思源宋体 CN Heavy" panose="02020900000000000000" pitchFamily="18" charset="-122"/>
              <a:sym typeface="微软雅黑" panose="020B0503020204020204" pitchFamily="34" charset="-122"/>
            </a:endParaRP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519054"/>
            <a:ext cx="12192000" cy="1338946"/>
          </a:xfrm>
          <a:prstGeom prst="rect">
            <a:avLst/>
          </a:prstGeom>
        </p:spPr>
      </p:pic>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000"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Effect transition="in" filter="fade">
                                      <p:cBhvr>
                                        <p:cTn id="9" dur="10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000"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974725" y="1878013"/>
            <a:ext cx="2644775" cy="2876550"/>
          </a:xfrm>
          <a:custGeom>
            <a:avLst/>
            <a:gdLst>
              <a:gd name="txL" fmla="*/ 0 w 3175"/>
              <a:gd name="txT" fmla="*/ 0 h 3561"/>
              <a:gd name="txR" fmla="*/ 3175 w 3175"/>
              <a:gd name="txB" fmla="*/ 3561 h 356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rect l="txL" t="txT" r="txR" b="tx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solid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defRPr/>
            </a:pPr>
            <a:endPar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
        <p:nvSpPr>
          <p:cNvPr id="4" name="Freeform 5"/>
          <p:cNvSpPr/>
          <p:nvPr/>
        </p:nvSpPr>
        <p:spPr bwMode="auto">
          <a:xfrm>
            <a:off x="1170304" y="2082799"/>
            <a:ext cx="2218690" cy="2414266"/>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alpha val="77000"/>
                  <a:lumMod val="75000"/>
                  <a:lumOff val="25000"/>
                </a:srgbClr>
              </a:gs>
              <a:gs pos="100000">
                <a:srgbClr val="760303">
                  <a:alpha val="50000"/>
                  <a:lumMod val="82000"/>
                  <a:lumOff val="18000"/>
                </a:srgbClr>
              </a:gs>
            </a:gsLst>
            <a:lin ang="5400000" scaled="0"/>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defRPr/>
            </a:pPr>
            <a:endParaRPr lang="zh-CN" sz="2800" b="1" noProof="1">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
        <p:nvSpPr>
          <p:cNvPr id="5" name="矩形 4"/>
          <p:cNvSpPr/>
          <p:nvPr/>
        </p:nvSpPr>
        <p:spPr>
          <a:xfrm>
            <a:off x="1177925" y="2865438"/>
            <a:ext cx="2201863" cy="1117600"/>
          </a:xfrm>
          <a:prstGeom prst="rect">
            <a:avLst/>
          </a:prstGeom>
          <a:noFill/>
          <a:effectLst/>
        </p:spPr>
        <p:txBody>
          <a:bodyPr>
            <a:spAutoFit/>
          </a:bodyPr>
          <a:lstStyle/>
          <a:p>
            <a:pPr algn="ctr" eaLnBrk="1" hangingPunct="1">
              <a:buFont typeface="Arial" panose="020B0604020202020204" pitchFamily="34" charset="0"/>
              <a:buNone/>
              <a:defRPr/>
            </a:pPr>
            <a:r>
              <a:rPr lang="zh-CN" altLang="en-US" sz="6665" b="1" dirty="0">
                <a:solidFill>
                  <a:schemeClr val="bg1"/>
                </a:solidFill>
                <a:effectLst>
                  <a:outerShdw blurRad="152400" dist="152400" dir="2700000" algn="tl" rotWithShape="0">
                    <a:prstClr val="black">
                      <a:alpha val="60000"/>
                    </a:prstClr>
                  </a:outerShdw>
                </a:effectLst>
                <a:latin typeface="思源黑体 CN Normal" panose="020B0400000000000000" pitchFamily="34" charset="-122"/>
                <a:ea typeface="思源黑体 CN Normal" panose="020B0400000000000000" pitchFamily="34" charset="-122"/>
              </a:rPr>
              <a:t>目录</a:t>
            </a:r>
          </a:p>
        </p:txBody>
      </p:sp>
      <p:pic>
        <p:nvPicPr>
          <p:cNvPr id="13321"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2133600"/>
            <a:ext cx="7286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组合 29"/>
          <p:cNvGrpSpPr/>
          <p:nvPr/>
        </p:nvGrpSpPr>
        <p:grpSpPr bwMode="auto">
          <a:xfrm>
            <a:off x="4460875" y="1018541"/>
            <a:ext cx="7308850" cy="1008062"/>
            <a:chOff x="5544649" y="861109"/>
            <a:chExt cx="4752903" cy="523222"/>
          </a:xfrm>
        </p:grpSpPr>
        <p:sp>
          <p:nvSpPr>
            <p:cNvPr id="13" name="圆角矩形 12"/>
            <p:cNvSpPr/>
            <p:nvPr/>
          </p:nvSpPr>
          <p:spPr bwMode="auto">
            <a:xfrm>
              <a:off x="5544649" y="861109"/>
              <a:ext cx="4752903" cy="523222"/>
            </a:xfrm>
            <a:prstGeom prst="roundRect">
              <a:avLst/>
            </a:prstGeom>
            <a:solidFill>
              <a:schemeClr val="bg1"/>
            </a:solid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defRPr/>
              </a:pPr>
              <a:endPar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
          <p:nvSpPr>
            <p:cNvPr id="19" name="圆角矩形 18"/>
            <p:cNvSpPr>
              <a:spLocks noChangeAspect="1"/>
            </p:cNvSpPr>
            <p:nvPr/>
          </p:nvSpPr>
          <p:spPr bwMode="auto">
            <a:xfrm>
              <a:off x="5601428" y="908075"/>
              <a:ext cx="583273" cy="430113"/>
            </a:xfrm>
            <a:prstGeom prst="roundRect">
              <a:avLst/>
            </a:prstGeom>
            <a:gradFill>
              <a:gsLst>
                <a:gs pos="0">
                  <a:srgbClr val="E30000"/>
                </a:gs>
                <a:gs pos="100000">
                  <a:srgbClr val="760303">
                    <a:alpha val="53000"/>
                    <a:lumMod val="78000"/>
                    <a:lumOff val="22000"/>
                  </a:srgbClr>
                </a:gs>
              </a:gsLst>
              <a:lin ang="5400000" scaled="0"/>
            </a:grad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rPr>
                <a:t>一</a:t>
              </a:r>
            </a:p>
          </p:txBody>
        </p:sp>
      </p:grpSp>
      <p:grpSp>
        <p:nvGrpSpPr>
          <p:cNvPr id="7" name="组合 30"/>
          <p:cNvGrpSpPr/>
          <p:nvPr/>
        </p:nvGrpSpPr>
        <p:grpSpPr>
          <a:xfrm>
            <a:off x="4460237" y="2264093"/>
            <a:ext cx="7308850" cy="1007745"/>
            <a:chOff x="5544649" y="1533136"/>
            <a:chExt cx="4752902" cy="523222"/>
          </a:xfrm>
          <a:solidFill>
            <a:schemeClr val="bg1"/>
          </a:solidFill>
        </p:grpSpPr>
        <p:sp>
          <p:nvSpPr>
            <p:cNvPr id="14" name="圆角矩形 13"/>
            <p:cNvSpPr/>
            <p:nvPr/>
          </p:nvSpPr>
          <p:spPr bwMode="auto">
            <a:xfrm>
              <a:off x="5544649" y="1533136"/>
              <a:ext cx="4752902" cy="523222"/>
            </a:xfrm>
            <a:prstGeom prst="roundRect">
              <a:avLst/>
            </a:prstGeom>
            <a:grp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defRPr/>
              </a:pPr>
              <a:endPar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
          <p:nvSpPr>
            <p:cNvPr id="11" name="圆角矩形 10"/>
            <p:cNvSpPr>
              <a:spLocks noChangeAspect="1"/>
            </p:cNvSpPr>
            <p:nvPr/>
          </p:nvSpPr>
          <p:spPr bwMode="auto">
            <a:xfrm>
              <a:off x="5601578" y="1579623"/>
              <a:ext cx="581936" cy="430578"/>
            </a:xfrm>
            <a:prstGeom prst="roundRect">
              <a:avLst/>
            </a:prstGeom>
            <a:gradFill>
              <a:gsLst>
                <a:gs pos="0">
                  <a:srgbClr val="E30000"/>
                </a:gs>
                <a:gs pos="100000">
                  <a:srgbClr val="760303">
                    <a:alpha val="50000"/>
                    <a:lumMod val="62000"/>
                    <a:lumOff val="38000"/>
                  </a:srgbClr>
                </a:gs>
              </a:gsLst>
              <a:lin ang="5400000" scaled="0"/>
            </a:grad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rPr>
                <a:t>二</a:t>
              </a:r>
            </a:p>
          </p:txBody>
        </p:sp>
      </p:grpSp>
      <p:grpSp>
        <p:nvGrpSpPr>
          <p:cNvPr id="13324" name="组合 31"/>
          <p:cNvGrpSpPr/>
          <p:nvPr/>
        </p:nvGrpSpPr>
        <p:grpSpPr bwMode="auto">
          <a:xfrm>
            <a:off x="4460875" y="3509328"/>
            <a:ext cx="7308850" cy="1008063"/>
            <a:chOff x="5544649" y="2205163"/>
            <a:chExt cx="5905716" cy="523090"/>
          </a:xfrm>
        </p:grpSpPr>
        <p:sp>
          <p:nvSpPr>
            <p:cNvPr id="15" name="圆角矩形 14"/>
            <p:cNvSpPr/>
            <p:nvPr/>
          </p:nvSpPr>
          <p:spPr bwMode="auto">
            <a:xfrm>
              <a:off x="5544649" y="2205163"/>
              <a:ext cx="5905716" cy="523090"/>
            </a:xfrm>
            <a:prstGeom prst="roundRect">
              <a:avLst/>
            </a:prstGeom>
            <a:solidFill>
              <a:schemeClr val="bg1"/>
            </a:solid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defRPr/>
              </a:pPr>
              <a:endPar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
          <p:nvSpPr>
            <p:cNvPr id="16" name="圆角矩形 15"/>
            <p:cNvSpPr>
              <a:spLocks noChangeAspect="1"/>
            </p:cNvSpPr>
            <p:nvPr/>
          </p:nvSpPr>
          <p:spPr bwMode="auto">
            <a:xfrm>
              <a:off x="5602373" y="2252118"/>
              <a:ext cx="736290" cy="430004"/>
            </a:xfrm>
            <a:prstGeom prst="roundRect">
              <a:avLst/>
            </a:prstGeom>
            <a:gradFill>
              <a:gsLst>
                <a:gs pos="0">
                  <a:srgbClr val="E30000"/>
                </a:gs>
                <a:gs pos="100000">
                  <a:srgbClr val="760303">
                    <a:alpha val="48000"/>
                    <a:lumMod val="78000"/>
                    <a:lumOff val="22000"/>
                  </a:srgbClr>
                </a:gs>
              </a:gsLst>
              <a:lin ang="5400000" scaled="0"/>
            </a:grad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rPr>
                <a:t>三</a:t>
              </a:r>
            </a:p>
          </p:txBody>
        </p:sp>
      </p:grpSp>
      <p:sp>
        <p:nvSpPr>
          <p:cNvPr id="42" name="文本框 82"/>
          <p:cNvSpPr txBox="1"/>
          <p:nvPr/>
        </p:nvSpPr>
        <p:spPr>
          <a:xfrm>
            <a:off x="5422900" y="1293178"/>
            <a:ext cx="5598796" cy="461665"/>
          </a:xfrm>
          <a:prstGeom prst="rect">
            <a:avLst/>
          </a:prstGeom>
          <a:noFill/>
          <a:ln w="9525">
            <a:noFill/>
          </a:ln>
        </p:spPr>
        <p:txBody>
          <a:bodyPr wrap="square">
            <a:spAutoFit/>
          </a:bodyPr>
          <a:lstStyle/>
          <a:p>
            <a:pPr algn="just" eaLnBrk="1" fontAlgn="auto" hangingPunct="1">
              <a:defRPr/>
            </a:pPr>
            <a:r>
              <a:rPr lang="zh-CN" altLang="en-US"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sym typeface="+mn-ea"/>
              </a:rPr>
              <a:t>决胜全面建成小康社会取得决定性成就</a:t>
            </a:r>
          </a:p>
        </p:txBody>
      </p:sp>
      <p:sp>
        <p:nvSpPr>
          <p:cNvPr id="17" name="文本框 82"/>
          <p:cNvSpPr txBox="1"/>
          <p:nvPr/>
        </p:nvSpPr>
        <p:spPr>
          <a:xfrm>
            <a:off x="5269666" y="2538636"/>
            <a:ext cx="6194425" cy="461665"/>
          </a:xfrm>
          <a:prstGeom prst="rect">
            <a:avLst/>
          </a:prstGeom>
          <a:noFill/>
          <a:ln w="9525">
            <a:noFill/>
          </a:ln>
        </p:spPr>
        <p:txBody>
          <a:bodyPr>
            <a:spAutoFit/>
          </a:bodyPr>
          <a:lstStyle/>
          <a:p>
            <a:pPr algn="just" eaLnBrk="1" fontAlgn="auto" hangingPunct="1">
              <a:defRPr/>
            </a:pPr>
            <a:r>
              <a:rPr lang="zh-CN" altLang="en-US"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rPr>
              <a:t>“十四五”经济社会发展主要目标</a:t>
            </a:r>
          </a:p>
        </p:txBody>
      </p:sp>
      <p:sp>
        <p:nvSpPr>
          <p:cNvPr id="18" name="文本框 82"/>
          <p:cNvSpPr txBox="1"/>
          <p:nvPr/>
        </p:nvSpPr>
        <p:spPr>
          <a:xfrm>
            <a:off x="5494339" y="3785921"/>
            <a:ext cx="6346825" cy="461665"/>
          </a:xfrm>
          <a:prstGeom prst="rect">
            <a:avLst/>
          </a:prstGeom>
          <a:noFill/>
          <a:ln w="9525">
            <a:noFill/>
          </a:ln>
        </p:spPr>
        <p:txBody>
          <a:bodyPr>
            <a:spAutoFit/>
          </a:bodyPr>
          <a:lstStyle/>
          <a:p>
            <a:pPr algn="just" eaLnBrk="1" fontAlgn="auto" hangingPunct="1">
              <a:defRPr/>
            </a:pPr>
            <a:r>
              <a:rPr lang="zh-CN" altLang="en-US"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rPr>
              <a:t>到</a:t>
            </a:r>
            <a:r>
              <a:rPr lang="en-US" altLang="zh-CN"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rPr>
              <a:t>2035</a:t>
            </a:r>
            <a:r>
              <a:rPr lang="zh-CN" altLang="en-US"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rPr>
              <a:t>年要实现的远景目标 </a:t>
            </a:r>
          </a:p>
        </p:txBody>
      </p:sp>
      <p:grpSp>
        <p:nvGrpSpPr>
          <p:cNvPr id="9" name="组合 30"/>
          <p:cNvGrpSpPr/>
          <p:nvPr/>
        </p:nvGrpSpPr>
        <p:grpSpPr>
          <a:xfrm>
            <a:off x="4460237" y="4754563"/>
            <a:ext cx="7308850" cy="1007745"/>
            <a:chOff x="5544649" y="1533136"/>
            <a:chExt cx="5905716" cy="523090"/>
          </a:xfrm>
          <a:solidFill>
            <a:schemeClr val="bg1"/>
          </a:solidFill>
        </p:grpSpPr>
        <p:sp>
          <p:nvSpPr>
            <p:cNvPr id="21" name="圆角矩形 20"/>
            <p:cNvSpPr/>
            <p:nvPr/>
          </p:nvSpPr>
          <p:spPr bwMode="auto">
            <a:xfrm>
              <a:off x="5544649" y="1533136"/>
              <a:ext cx="5905716" cy="523090"/>
            </a:xfrm>
            <a:prstGeom prst="roundRect">
              <a:avLst/>
            </a:prstGeom>
            <a:grp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defRPr/>
              </a:pPr>
              <a:endPar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
          <p:nvSpPr>
            <p:cNvPr id="22" name="圆角矩形 21"/>
            <p:cNvSpPr>
              <a:spLocks noChangeAspect="1"/>
            </p:cNvSpPr>
            <p:nvPr/>
          </p:nvSpPr>
          <p:spPr bwMode="auto">
            <a:xfrm>
              <a:off x="5601762" y="1579611"/>
              <a:ext cx="737232" cy="430469"/>
            </a:xfrm>
            <a:prstGeom prst="roundRect">
              <a:avLst/>
            </a:prstGeom>
            <a:gradFill>
              <a:gsLst>
                <a:gs pos="0">
                  <a:srgbClr val="E30000"/>
                </a:gs>
                <a:gs pos="100000">
                  <a:srgbClr val="760303">
                    <a:alpha val="50000"/>
                    <a:lumMod val="62000"/>
                    <a:lumOff val="38000"/>
                  </a:srgbClr>
                </a:gs>
              </a:gsLst>
              <a:lin ang="5400000" scaled="0"/>
            </a:gradFill>
            <a:ln w="12700"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sz="2800" b="1" noProof="1">
                  <a:effectLst>
                    <a:outerShdw blurRad="38100" dist="38100" dir="2700000" algn="tl">
                      <a:srgbClr val="000000">
                        <a:alpha val="43137"/>
                      </a:srgbClr>
                    </a:outerShdw>
                  </a:effectLst>
                  <a:latin typeface="黑体" panose="02010609060101010101" charset="-122"/>
                  <a:ea typeface="黑体" panose="02010609060101010101" charset="-122"/>
                  <a:sym typeface="+mn-ea"/>
                </a:rPr>
                <a:t>四</a:t>
              </a:r>
            </a:p>
          </p:txBody>
        </p:sp>
      </p:grpSp>
      <p:sp>
        <p:nvSpPr>
          <p:cNvPr id="26" name="文本框 82"/>
          <p:cNvSpPr txBox="1"/>
          <p:nvPr/>
        </p:nvSpPr>
        <p:spPr>
          <a:xfrm>
            <a:off x="5422899" y="5031156"/>
            <a:ext cx="6194425" cy="461665"/>
          </a:xfrm>
          <a:prstGeom prst="rect">
            <a:avLst/>
          </a:prstGeom>
          <a:noFill/>
          <a:ln w="9525">
            <a:noFill/>
          </a:ln>
        </p:spPr>
        <p:txBody>
          <a:bodyPr>
            <a:spAutoFit/>
          </a:bodyPr>
          <a:lstStyle/>
          <a:p>
            <a:pPr algn="just" eaLnBrk="1" fontAlgn="auto" hangingPunct="1">
              <a:defRPr/>
            </a:pPr>
            <a:r>
              <a:rPr lang="zh-CN" altLang="en-US"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rPr>
              <a:t>全会提出的</a:t>
            </a:r>
            <a:r>
              <a:rPr lang="en-US" altLang="zh-CN"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rPr>
              <a:t>12</a:t>
            </a:r>
            <a:r>
              <a:rPr lang="zh-CN" altLang="en-US" sz="2400" b="1"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rPr>
              <a:t>项重要举措</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19054"/>
            <a:ext cx="12192000" cy="1338946"/>
          </a:xfrm>
          <a:prstGeom prst="rect">
            <a:avLst/>
          </a:prstGeom>
        </p:spPr>
      </p:pic>
      <p:pic>
        <p:nvPicPr>
          <p:cNvPr id="8" name="图片 7" descr="图片包含 游戏机, 物体, 花, 钟表&#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03162">
            <a:off x="9647692" y="-667008"/>
            <a:ext cx="1903678" cy="1611780"/>
          </a:xfrm>
          <a:prstGeom prst="rect">
            <a:avLst/>
          </a:prstGeom>
        </p:spPr>
      </p:pic>
    </p:spTree>
    <p:custDataLst>
      <p:tags r:id="rId1"/>
    </p:custDataLst>
  </p:cSld>
  <p:clrMapOvr>
    <a:masterClrMapping/>
  </p:clrMapOvr>
  <p:transition spd="med" advClick="0"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2508421" y="2698546"/>
            <a:ext cx="9510584" cy="646331"/>
          </a:xfrm>
        </p:spPr>
        <p:txBody>
          <a:bodyPr/>
          <a:lstStyle/>
          <a:p>
            <a:pPr eaLnBrk="1" fontAlgn="auto" hangingPunct="1">
              <a:defRPr/>
            </a:pPr>
            <a:r>
              <a:rPr lang="zh-CN" altLang="en-US"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决胜全面建成小康社会取得决定性成就</a:t>
            </a:r>
          </a:p>
        </p:txBody>
      </p:sp>
      <p:sp>
        <p:nvSpPr>
          <p:cNvPr id="4" name="文本占位符 3"/>
          <p:cNvSpPr>
            <a:spLocks noGrp="1"/>
          </p:cNvSpPr>
          <p:nvPr>
            <p:ph type="body" sz="quarter" idx="10"/>
          </p:nvPr>
        </p:nvSpPr>
        <p:spPr>
          <a:xfrm>
            <a:off x="6247905" y="1533494"/>
            <a:ext cx="3514617" cy="700405"/>
          </a:xfrm>
        </p:spPr>
        <p:txBody>
          <a:bodyPr/>
          <a:lstStyle/>
          <a:p>
            <a:pPr eaLnBrk="1" fontAlgn="auto" hangingPunct="1">
              <a:defRPr/>
            </a:pPr>
            <a:r>
              <a:rPr altLang="zh-CN" sz="4400" noProof="1">
                <a:latin typeface="思源黑体 CN Heavy" panose="020B0A00000000000000" pitchFamily="34" charset="-122"/>
                <a:ea typeface="思源黑体 CN Heavy" panose="020B0A00000000000000" pitchFamily="34" charset="-122"/>
              </a:rPr>
              <a:t>第一个方面</a:t>
            </a:r>
          </a:p>
        </p:txBody>
      </p:sp>
    </p:spTree>
    <p:custDataLst>
      <p:tags r:id="rId1"/>
    </p:custDataLst>
  </p:cSld>
  <p:clrMapOvr>
    <a:masterClrMapping/>
  </p:clrMapOvr>
  <p:transition spd="med" advClick="0"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32"/>
          <p:cNvSpPr/>
          <p:nvPr/>
        </p:nvSpPr>
        <p:spPr>
          <a:xfrm>
            <a:off x="1314450" y="4120222"/>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15" name="圆角矩形 32"/>
          <p:cNvSpPr/>
          <p:nvPr/>
        </p:nvSpPr>
        <p:spPr>
          <a:xfrm>
            <a:off x="1265238" y="2802031"/>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25" name="圆角矩形 32"/>
          <p:cNvSpPr/>
          <p:nvPr/>
        </p:nvSpPr>
        <p:spPr>
          <a:xfrm>
            <a:off x="1314450" y="5381816"/>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15362"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15364" name="矩形 6"/>
          <p:cNvSpPr>
            <a:spLocks noChangeArrowheads="1"/>
          </p:cNvSpPr>
          <p:nvPr/>
        </p:nvSpPr>
        <p:spPr bwMode="auto">
          <a:xfrm>
            <a:off x="1265238" y="136525"/>
            <a:ext cx="90155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600" b="1" dirty="0">
                <a:solidFill>
                  <a:schemeClr val="bg1"/>
                </a:solidFill>
                <a:latin typeface="方正小标宋_GBK" panose="03000509000000000000" pitchFamily="65" charset="-122"/>
                <a:ea typeface="方正小标宋_GBK" panose="03000509000000000000" pitchFamily="65" charset="-122"/>
              </a:rPr>
              <a:t>一、决胜全面建成小康社会取得决定性成就</a:t>
            </a:r>
          </a:p>
          <a:p>
            <a:pPr eaLnBrk="1" hangingPunct="1"/>
            <a:endParaRPr lang="zh-CN" altLang="en-US" sz="3600" b="1" dirty="0">
              <a:solidFill>
                <a:schemeClr val="bg1"/>
              </a:solidFill>
              <a:latin typeface="方正小标宋_GBK" panose="03000509000000000000" pitchFamily="65" charset="-122"/>
              <a:ea typeface="方正小标宋_GBK" panose="03000509000000000000" pitchFamily="65" charset="-122"/>
            </a:endParaRPr>
          </a:p>
        </p:txBody>
      </p:sp>
      <p:sp>
        <p:nvSpPr>
          <p:cNvPr id="33" name="圆角矩形 32"/>
          <p:cNvSpPr/>
          <p:nvPr/>
        </p:nvSpPr>
        <p:spPr>
          <a:xfrm>
            <a:off x="1196975" y="1460164"/>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18433" name="矩形 2"/>
          <p:cNvSpPr/>
          <p:nvPr/>
        </p:nvSpPr>
        <p:spPr>
          <a:xfrm>
            <a:off x="1574800" y="1727074"/>
            <a:ext cx="10229850" cy="561757"/>
          </a:xfrm>
          <a:prstGeom prst="rect">
            <a:avLst/>
          </a:prstGeom>
          <a:noFill/>
          <a:ln w="9525">
            <a:noFill/>
          </a:ln>
        </p:spPr>
        <p:txBody>
          <a:bodyPr>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预计二〇二〇年国内生产总值突破</a:t>
            </a:r>
            <a:r>
              <a:rPr lang="zh-CN" altLang="en-US" sz="2500" b="1" spc="200" noProof="1">
                <a:solidFill>
                  <a:srgbClr val="FF0000"/>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一百万亿元</a:t>
            </a:r>
            <a:r>
              <a:rPr lang="zh-CN" altLang="en-US" sz="2500" spc="200" noProof="1">
                <a:solidFill>
                  <a:srgbClr val="FF0000"/>
                </a:solidFill>
                <a:latin typeface="思源黑体 CN Normal" panose="020B0400000000000000" pitchFamily="34" charset="-122"/>
                <a:ea typeface="思源黑体 CN Normal" panose="020B0400000000000000" pitchFamily="34" charset="-122"/>
              </a:rPr>
              <a:t>。</a:t>
            </a:r>
          </a:p>
        </p:txBody>
      </p:sp>
      <p:sp>
        <p:nvSpPr>
          <p:cNvPr id="13" name="6"/>
          <p:cNvSpPr/>
          <p:nvPr/>
        </p:nvSpPr>
        <p:spPr>
          <a:xfrm>
            <a:off x="977900" y="1782941"/>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
        <p:nvSpPr>
          <p:cNvPr id="19" name="矩形 2"/>
          <p:cNvSpPr/>
          <p:nvPr/>
        </p:nvSpPr>
        <p:spPr>
          <a:xfrm>
            <a:off x="1470025" y="3098974"/>
            <a:ext cx="10566400" cy="561757"/>
          </a:xfrm>
          <a:prstGeom prst="rect">
            <a:avLst/>
          </a:prstGeom>
          <a:noFill/>
          <a:ln w="9525">
            <a:noFill/>
          </a:ln>
        </p:spPr>
        <p:txBody>
          <a:bodyPr wrap="square">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脱贫攻坚成果举世瞩目，</a:t>
            </a:r>
            <a:r>
              <a:rPr lang="zh-CN" altLang="en-US" sz="2500" b="1" spc="200" noProof="1">
                <a:solidFill>
                  <a:srgbClr val="FF0000"/>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五千五百七十五万</a:t>
            </a:r>
            <a:r>
              <a:rPr lang="zh-CN" altLang="en-US" sz="2500" spc="200" noProof="1">
                <a:solidFill>
                  <a:srgbClr val="FF0000"/>
                </a:solidFill>
                <a:latin typeface="思源黑体 CN Normal" panose="020B0400000000000000" pitchFamily="34" charset="-122"/>
                <a:ea typeface="思源黑体 CN Normal" panose="020B0400000000000000" pitchFamily="34" charset="-122"/>
              </a:rPr>
              <a:t>农村贫困人口实现脱贫。</a:t>
            </a:r>
          </a:p>
        </p:txBody>
      </p:sp>
      <p:sp>
        <p:nvSpPr>
          <p:cNvPr id="20" name="6"/>
          <p:cNvSpPr/>
          <p:nvPr/>
        </p:nvSpPr>
        <p:spPr>
          <a:xfrm>
            <a:off x="979488" y="3154840"/>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
        <p:nvSpPr>
          <p:cNvPr id="22" name="矩形 2"/>
          <p:cNvSpPr/>
          <p:nvPr/>
        </p:nvSpPr>
        <p:spPr>
          <a:xfrm>
            <a:off x="1470025" y="4411478"/>
            <a:ext cx="10229850" cy="550151"/>
          </a:xfrm>
          <a:prstGeom prst="rect">
            <a:avLst/>
          </a:prstGeom>
          <a:noFill/>
          <a:ln w="9525">
            <a:noFill/>
          </a:ln>
        </p:spPr>
        <p:txBody>
          <a:bodyPr>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粮食年产量连续五年稳定在</a:t>
            </a:r>
            <a:r>
              <a:rPr lang="zh-CN" altLang="en-US" sz="2500" b="1" spc="200" noProof="1">
                <a:solidFill>
                  <a:srgbClr val="FF0000"/>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一万三千亿斤</a:t>
            </a:r>
            <a:r>
              <a:rPr lang="zh-CN" altLang="en-US" sz="2500" spc="200" noProof="1">
                <a:solidFill>
                  <a:srgbClr val="FF0000"/>
                </a:solidFill>
                <a:latin typeface="思源黑体 CN Normal" panose="020B0400000000000000" pitchFamily="34" charset="-122"/>
                <a:ea typeface="思源黑体 CN Normal" panose="020B0400000000000000" pitchFamily="34" charset="-122"/>
              </a:rPr>
              <a:t>以上。</a:t>
            </a:r>
          </a:p>
        </p:txBody>
      </p:sp>
      <p:sp>
        <p:nvSpPr>
          <p:cNvPr id="23" name="6"/>
          <p:cNvSpPr/>
          <p:nvPr/>
        </p:nvSpPr>
        <p:spPr>
          <a:xfrm>
            <a:off x="977900" y="4449295"/>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
        <p:nvSpPr>
          <p:cNvPr id="17" name="矩形 2"/>
          <p:cNvSpPr/>
          <p:nvPr/>
        </p:nvSpPr>
        <p:spPr>
          <a:xfrm>
            <a:off x="1470025" y="5673072"/>
            <a:ext cx="10229850" cy="550151"/>
          </a:xfrm>
          <a:prstGeom prst="rect">
            <a:avLst/>
          </a:prstGeom>
          <a:noFill/>
          <a:ln w="9525">
            <a:noFill/>
          </a:ln>
        </p:spPr>
        <p:txBody>
          <a:bodyPr>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污染防治力度加大，生态环境明显改善。</a:t>
            </a:r>
          </a:p>
        </p:txBody>
      </p:sp>
      <p:sp>
        <p:nvSpPr>
          <p:cNvPr id="24" name="6"/>
          <p:cNvSpPr/>
          <p:nvPr/>
        </p:nvSpPr>
        <p:spPr>
          <a:xfrm>
            <a:off x="977900" y="5710889"/>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32"/>
          <p:cNvSpPr/>
          <p:nvPr/>
        </p:nvSpPr>
        <p:spPr>
          <a:xfrm>
            <a:off x="1314450" y="4120222"/>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15" name="圆角矩形 32"/>
          <p:cNvSpPr/>
          <p:nvPr/>
        </p:nvSpPr>
        <p:spPr>
          <a:xfrm>
            <a:off x="1265238" y="2802031"/>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25" name="圆角矩形 32"/>
          <p:cNvSpPr/>
          <p:nvPr/>
        </p:nvSpPr>
        <p:spPr>
          <a:xfrm>
            <a:off x="1314450" y="5381816"/>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15362"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15364" name="矩形 6"/>
          <p:cNvSpPr>
            <a:spLocks noChangeArrowheads="1"/>
          </p:cNvSpPr>
          <p:nvPr/>
        </p:nvSpPr>
        <p:spPr bwMode="auto">
          <a:xfrm>
            <a:off x="1265238" y="136525"/>
            <a:ext cx="90155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600" b="1" dirty="0">
                <a:solidFill>
                  <a:schemeClr val="bg1"/>
                </a:solidFill>
                <a:latin typeface="方正小标宋_GBK" panose="03000509000000000000" pitchFamily="65" charset="-122"/>
                <a:ea typeface="方正小标宋_GBK" panose="03000509000000000000" pitchFamily="65" charset="-122"/>
              </a:rPr>
              <a:t>一、决胜全面建成小康社会取得决定性成就</a:t>
            </a:r>
          </a:p>
          <a:p>
            <a:pPr eaLnBrk="1" hangingPunct="1"/>
            <a:endParaRPr lang="zh-CN" altLang="en-US" sz="3600" b="1" dirty="0">
              <a:solidFill>
                <a:schemeClr val="bg1"/>
              </a:solidFill>
              <a:latin typeface="方正小标宋_GBK" panose="03000509000000000000" pitchFamily="65" charset="-122"/>
              <a:ea typeface="方正小标宋_GBK" panose="03000509000000000000" pitchFamily="65" charset="-122"/>
            </a:endParaRPr>
          </a:p>
        </p:txBody>
      </p:sp>
      <p:sp>
        <p:nvSpPr>
          <p:cNvPr id="33" name="圆角矩形 32"/>
          <p:cNvSpPr/>
          <p:nvPr/>
        </p:nvSpPr>
        <p:spPr>
          <a:xfrm>
            <a:off x="1196975" y="1460164"/>
            <a:ext cx="10385425" cy="1069411"/>
          </a:xfrm>
          <a:prstGeom prst="roundRect">
            <a:avLst>
              <a:gd name="adj" fmla="val 21532"/>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18433" name="矩形 2"/>
          <p:cNvSpPr/>
          <p:nvPr/>
        </p:nvSpPr>
        <p:spPr>
          <a:xfrm>
            <a:off x="1574800" y="1727074"/>
            <a:ext cx="10229850" cy="550151"/>
          </a:xfrm>
          <a:prstGeom prst="rect">
            <a:avLst/>
          </a:prstGeom>
          <a:noFill/>
          <a:ln w="9525">
            <a:noFill/>
          </a:ln>
        </p:spPr>
        <p:txBody>
          <a:bodyPr>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对外开放持续扩大，共建“一带一路”成果丰硕。</a:t>
            </a:r>
          </a:p>
        </p:txBody>
      </p:sp>
      <p:sp>
        <p:nvSpPr>
          <p:cNvPr id="13" name="6"/>
          <p:cNvSpPr/>
          <p:nvPr/>
        </p:nvSpPr>
        <p:spPr>
          <a:xfrm>
            <a:off x="977900" y="1782941"/>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
        <p:nvSpPr>
          <p:cNvPr id="19" name="矩形 2"/>
          <p:cNvSpPr/>
          <p:nvPr/>
        </p:nvSpPr>
        <p:spPr>
          <a:xfrm>
            <a:off x="1470025" y="3098974"/>
            <a:ext cx="10229850" cy="550151"/>
          </a:xfrm>
          <a:prstGeom prst="rect">
            <a:avLst/>
          </a:prstGeom>
          <a:noFill/>
          <a:ln w="9525">
            <a:noFill/>
          </a:ln>
        </p:spPr>
        <p:txBody>
          <a:bodyPr>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文化事业和文化产业繁荣发展。</a:t>
            </a:r>
          </a:p>
        </p:txBody>
      </p:sp>
      <p:sp>
        <p:nvSpPr>
          <p:cNvPr id="20" name="6"/>
          <p:cNvSpPr/>
          <p:nvPr/>
        </p:nvSpPr>
        <p:spPr>
          <a:xfrm>
            <a:off x="979488" y="3154840"/>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
        <p:nvSpPr>
          <p:cNvPr id="22" name="矩形 2"/>
          <p:cNvSpPr/>
          <p:nvPr/>
        </p:nvSpPr>
        <p:spPr>
          <a:xfrm>
            <a:off x="1470025" y="4411478"/>
            <a:ext cx="10229850" cy="550151"/>
          </a:xfrm>
          <a:prstGeom prst="rect">
            <a:avLst/>
          </a:prstGeom>
          <a:noFill/>
          <a:ln w="9525">
            <a:noFill/>
          </a:ln>
        </p:spPr>
        <p:txBody>
          <a:bodyPr>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国防和军队建设水平大幅提升，军队组织形态实现重大变革。</a:t>
            </a:r>
          </a:p>
        </p:txBody>
      </p:sp>
      <p:sp>
        <p:nvSpPr>
          <p:cNvPr id="23" name="6"/>
          <p:cNvSpPr/>
          <p:nvPr/>
        </p:nvSpPr>
        <p:spPr>
          <a:xfrm>
            <a:off x="977900" y="4449295"/>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
        <p:nvSpPr>
          <p:cNvPr id="17" name="矩形 2"/>
          <p:cNvSpPr/>
          <p:nvPr/>
        </p:nvSpPr>
        <p:spPr>
          <a:xfrm>
            <a:off x="1470025" y="5673072"/>
            <a:ext cx="10229850" cy="550151"/>
          </a:xfrm>
          <a:prstGeom prst="rect">
            <a:avLst/>
          </a:prstGeom>
          <a:noFill/>
          <a:ln w="9525">
            <a:noFill/>
          </a:ln>
        </p:spPr>
        <p:txBody>
          <a:bodyPr>
            <a:spAutoFit/>
          </a:bodyPr>
          <a:lstStyle/>
          <a:p>
            <a:pPr eaLnBrk="1" fontAlgn="auto" hangingPunct="1">
              <a:lnSpc>
                <a:spcPct val="130000"/>
              </a:lnSpc>
              <a:spcBef>
                <a:spcPts val="0"/>
              </a:spcBef>
              <a:spcAft>
                <a:spcPts val="0"/>
              </a:spcAft>
              <a:defRPr/>
            </a:pPr>
            <a:r>
              <a:rPr lang="zh-CN" altLang="en-US" sz="2500" spc="200" noProof="1">
                <a:solidFill>
                  <a:srgbClr val="FF0000"/>
                </a:solidFill>
                <a:latin typeface="思源黑体 CN Normal" panose="020B0400000000000000" pitchFamily="34" charset="-122"/>
                <a:ea typeface="思源黑体 CN Normal" panose="020B0400000000000000" pitchFamily="34" charset="-122"/>
              </a:rPr>
              <a:t>国家安全全面加强，社会保持和谐稳定。</a:t>
            </a:r>
          </a:p>
        </p:txBody>
      </p:sp>
      <p:sp>
        <p:nvSpPr>
          <p:cNvPr id="24" name="6"/>
          <p:cNvSpPr/>
          <p:nvPr/>
        </p:nvSpPr>
        <p:spPr>
          <a:xfrm>
            <a:off x="977900" y="5710889"/>
            <a:ext cx="377825" cy="377825"/>
          </a:xfrm>
          <a:prstGeom prst="ellipse">
            <a:avLst/>
          </a:prstGeom>
          <a:solidFill>
            <a:srgbClr val="FF0000"/>
          </a:solidFill>
          <a:ln w="101600" cap="flat" cmpd="sng" algn="ctr">
            <a:solidFill>
              <a:srgbClr val="FF0000">
                <a:alpha val="25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000" b="1" noProof="1">
              <a:latin typeface="思源黑体 CN Normal" panose="020B0400000000000000" pitchFamily="34" charset="-122"/>
              <a:ea typeface="思源黑体 CN Normal" panose="020B0400000000000000" pitchFamily="34" charset="-122"/>
            </a:endParaRPr>
          </a:p>
        </p:txBody>
      </p:sp>
    </p:spTree>
    <p:custDataLst>
      <p:tags r:id="rId1"/>
    </p:custDataLst>
  </p:cSld>
  <p:clrMapOvr>
    <a:masterClrMapping/>
  </p:clrMapOvr>
  <p:transition spd="med" advClick="0"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914525" y="2392363"/>
            <a:ext cx="9582150" cy="3921125"/>
          </a:xfrm>
          <a:prstGeom prst="roundRect">
            <a:avLst/>
          </a:prstGeom>
          <a:solidFill>
            <a:srgbClr val="FF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思源黑体 CN Normal" panose="020B0400000000000000" pitchFamily="34" charset="-122"/>
              <a:ea typeface="思源黑体 CN Normal" panose="020B0400000000000000" pitchFamily="34" charset="-122"/>
              <a:sym typeface="+mn-ea"/>
            </a:endParaRPr>
          </a:p>
        </p:txBody>
      </p:sp>
      <p:sp>
        <p:nvSpPr>
          <p:cNvPr id="3" name="文本框 82"/>
          <p:cNvSpPr txBox="1"/>
          <p:nvPr/>
        </p:nvSpPr>
        <p:spPr>
          <a:xfrm>
            <a:off x="2297112" y="2997397"/>
            <a:ext cx="8816975" cy="2573140"/>
          </a:xfrm>
          <a:prstGeom prst="rect">
            <a:avLst/>
          </a:prstGeom>
          <a:noFill/>
          <a:ln w="9525">
            <a:noFill/>
          </a:ln>
        </p:spPr>
        <p:txBody>
          <a:bodyPr>
            <a:spAutoFit/>
          </a:bodyPr>
          <a:lstStyle/>
          <a:p>
            <a:pPr algn="just" eaLnBrk="1" fontAlgn="auto" hangingPunct="1">
              <a:lnSpc>
                <a:spcPts val="5000"/>
              </a:lnSpc>
              <a:defRPr/>
            </a:pPr>
            <a:r>
              <a:rPr lang="zh-CN" altLang="en-US" sz="2500" kern="0" noProof="1">
                <a:solidFill>
                  <a:srgbClr val="FF0000"/>
                </a:solidFill>
                <a:latin typeface="思源黑体 CN Normal" panose="020B0400000000000000" pitchFamily="34" charset="-122"/>
                <a:ea typeface="思源黑体 CN Normal" panose="020B0400000000000000" pitchFamily="34" charset="-122"/>
                <a:cs typeface="+mn-ea"/>
                <a:sym typeface="+mn-ea"/>
              </a:rPr>
              <a:t>          </a:t>
            </a:r>
            <a:r>
              <a:rPr lang="zh-CN" altLang="en-US" sz="2500" spc="200" noProof="1">
                <a:solidFill>
                  <a:srgbClr val="FF0000"/>
                </a:solidFill>
                <a:latin typeface="思源黑体 CN Normal" panose="020B0400000000000000" pitchFamily="34" charset="-122"/>
                <a:ea typeface="思源黑体 CN Normal" panose="020B0400000000000000" pitchFamily="34" charset="-122"/>
                <a:sym typeface="+mn-ea"/>
              </a:rPr>
              <a:t>人民生活水平显著提高，高等教育进入普及化阶段，城镇新增就业超过</a:t>
            </a:r>
            <a:r>
              <a:rPr lang="zh-CN" altLang="en-US" sz="2500" b="1" spc="200" noProof="1">
                <a:solidFill>
                  <a:srgbClr val="FF0000"/>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sym typeface="+mn-ea"/>
              </a:rPr>
              <a:t>六千万人</a:t>
            </a:r>
            <a:r>
              <a:rPr lang="zh-CN" altLang="en-US" sz="2500" kern="0" noProof="1">
                <a:solidFill>
                  <a:srgbClr val="FF0000"/>
                </a:solidFill>
                <a:latin typeface="思源黑体 CN Normal" panose="020B0400000000000000" pitchFamily="34" charset="-122"/>
                <a:ea typeface="思源黑体 CN Normal" panose="020B0400000000000000" pitchFamily="34" charset="-122"/>
                <a:cs typeface="+mn-ea"/>
                <a:sym typeface="+mn-ea"/>
              </a:rPr>
              <a:t>，</a:t>
            </a:r>
            <a:r>
              <a:rPr lang="zh-CN" altLang="en-US" sz="2500" spc="200" noProof="1">
                <a:solidFill>
                  <a:srgbClr val="FF0000"/>
                </a:solidFill>
                <a:latin typeface="思源黑体 CN Normal" panose="020B0400000000000000" pitchFamily="34" charset="-122"/>
                <a:ea typeface="思源黑体 CN Normal" panose="020B0400000000000000" pitchFamily="34" charset="-122"/>
                <a:sym typeface="+mn-ea"/>
              </a:rPr>
              <a:t>建成世界上规模最大的社会保障体系，基本医疗保险覆盖超过</a:t>
            </a:r>
            <a:r>
              <a:rPr lang="zh-CN" altLang="en-US" sz="2500" b="1" spc="200" noProof="1">
                <a:solidFill>
                  <a:srgbClr val="FF0000"/>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sym typeface="+mn-ea"/>
              </a:rPr>
              <a:t>十三亿人</a:t>
            </a:r>
            <a:r>
              <a:rPr lang="zh-CN" altLang="en-US" sz="2500" spc="200" noProof="1">
                <a:solidFill>
                  <a:srgbClr val="FF0000"/>
                </a:solidFill>
                <a:latin typeface="思源黑体 CN Normal" panose="020B0400000000000000" pitchFamily="34" charset="-122"/>
                <a:ea typeface="思源黑体 CN Normal" panose="020B0400000000000000" pitchFamily="34" charset="-122"/>
                <a:sym typeface="+mn-ea"/>
              </a:rPr>
              <a:t>，基本养老保险覆盖</a:t>
            </a:r>
            <a:r>
              <a:rPr lang="zh-CN" altLang="en-US" sz="2500" b="1" spc="200" noProof="1">
                <a:solidFill>
                  <a:srgbClr val="FF0000"/>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sym typeface="+mn-ea"/>
              </a:rPr>
              <a:t>近十亿人</a:t>
            </a:r>
            <a:r>
              <a:rPr lang="zh-CN" altLang="en-US" sz="2500" spc="200" noProof="1">
                <a:solidFill>
                  <a:srgbClr val="FF0000"/>
                </a:solidFill>
                <a:latin typeface="思源黑体 CN Normal" panose="020B0400000000000000" pitchFamily="34" charset="-122"/>
                <a:ea typeface="思源黑体 CN Normal" panose="020B0400000000000000" pitchFamily="34" charset="-122"/>
                <a:sym typeface="+mn-ea"/>
              </a:rPr>
              <a:t>，新冠肺炎疫情防控取得重大战略成果</a:t>
            </a:r>
            <a:r>
              <a:rPr lang="en-US" altLang="zh-CN" sz="2500" spc="200" noProof="1">
                <a:solidFill>
                  <a:srgbClr val="FF0000"/>
                </a:solidFill>
                <a:latin typeface="思源黑体 CN Normal" panose="020B0400000000000000" pitchFamily="34" charset="-122"/>
                <a:ea typeface="思源黑体 CN Normal" panose="020B0400000000000000" pitchFamily="34" charset="-122"/>
                <a:sym typeface="+mn-ea"/>
              </a:rPr>
              <a:t>。</a:t>
            </a:r>
          </a:p>
        </p:txBody>
      </p:sp>
      <p:sp>
        <p:nvSpPr>
          <p:cNvPr id="16389"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16391" name="矩形 6"/>
          <p:cNvSpPr>
            <a:spLocks noChangeArrowheads="1"/>
          </p:cNvSpPr>
          <p:nvPr/>
        </p:nvSpPr>
        <p:spPr bwMode="auto">
          <a:xfrm>
            <a:off x="1265238" y="136525"/>
            <a:ext cx="9287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600" b="1" dirty="0">
                <a:solidFill>
                  <a:schemeClr val="bg1"/>
                </a:solidFill>
                <a:latin typeface="方正小标宋_GBK" panose="03000509000000000000" pitchFamily="65" charset="-122"/>
                <a:ea typeface="方正小标宋_GBK" panose="03000509000000000000" pitchFamily="65" charset="-122"/>
              </a:rPr>
              <a:t>一、决胜全面建成小康社会取得决定性成就</a:t>
            </a:r>
          </a:p>
        </p:txBody>
      </p:sp>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3512785" y="1789218"/>
            <a:ext cx="8543290" cy="1328569"/>
          </a:xfrm>
        </p:spPr>
        <p:txBody>
          <a:bodyPr/>
          <a:lstStyle/>
          <a:p>
            <a:pPr eaLnBrk="1" fontAlgn="auto" hangingPunct="1">
              <a:defRPr/>
            </a:pPr>
            <a:endParaRPr sz="4000" dirty="0">
              <a:solidFill>
                <a:schemeClr val="accent1"/>
              </a:solidFill>
              <a:effectLst>
                <a:outerShdw blurRad="38100" dist="25400" dir="5400000" algn="ctr" rotWithShape="0">
                  <a:srgbClr val="6E747A">
                    <a:alpha val="43000"/>
                  </a:srgbClr>
                </a:outerShdw>
              </a:effectLst>
              <a:sym typeface="+mn-ea"/>
            </a:endParaRPr>
          </a:p>
          <a:p>
            <a:pPr eaLnBrk="1" fontAlgn="auto" hangingPunct="1">
              <a:defRPr/>
            </a:pPr>
            <a:r>
              <a:rPr lang="zh-CN" altLang="en-US" sz="4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sym typeface="+mn-ea"/>
              </a:rPr>
              <a:t>“十四五”经济社会发展主要目标</a:t>
            </a:r>
          </a:p>
        </p:txBody>
      </p:sp>
      <p:sp>
        <p:nvSpPr>
          <p:cNvPr id="4" name="文本占位符 3"/>
          <p:cNvSpPr>
            <a:spLocks noGrp="1"/>
          </p:cNvSpPr>
          <p:nvPr>
            <p:ph type="body" sz="quarter" idx="10"/>
          </p:nvPr>
        </p:nvSpPr>
        <p:spPr>
          <a:xfrm>
            <a:off x="6247905" y="1533494"/>
            <a:ext cx="3514617" cy="700405"/>
          </a:xfrm>
        </p:spPr>
        <p:txBody>
          <a:bodyPr/>
          <a:lstStyle/>
          <a:p>
            <a:pPr eaLnBrk="1" fontAlgn="auto" hangingPunct="1">
              <a:defRPr/>
            </a:pPr>
            <a:r>
              <a:rPr altLang="zh-CN" sz="4400" noProof="1">
                <a:latin typeface="思源黑体 CN Heavy" panose="020B0A00000000000000" pitchFamily="34" charset="-122"/>
                <a:ea typeface="思源黑体 CN Heavy" panose="020B0A00000000000000" pitchFamily="34" charset="-122"/>
              </a:rPr>
              <a:t>第二个方面</a:t>
            </a:r>
          </a:p>
        </p:txBody>
      </p:sp>
    </p:spTree>
    <p:custDataLst>
      <p:tags r:id="rId1"/>
    </p:custDataLst>
  </p:cSld>
  <p:clrMapOvr>
    <a:masterClrMapping/>
  </p:clrMapOvr>
  <p:transition spd="med" advClick="0"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993775" y="2022475"/>
            <a:ext cx="10534650" cy="3552825"/>
          </a:xfrm>
          <a:prstGeom prst="round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1119188" y="1657350"/>
            <a:ext cx="3883025" cy="67468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50" noProof="1">
              <a:latin typeface="思源黑体 CN Normal" panose="020B0400000000000000" pitchFamily="34" charset="-122"/>
              <a:ea typeface="思源黑体 CN Normal" panose="020B0400000000000000" pitchFamily="34" charset="-122"/>
            </a:endParaRPr>
          </a:p>
        </p:txBody>
      </p:sp>
      <p:sp>
        <p:nvSpPr>
          <p:cNvPr id="5" name="TextBox 54"/>
          <p:cNvSpPr txBox="1">
            <a:spLocks noChangeArrowheads="1"/>
          </p:cNvSpPr>
          <p:nvPr/>
        </p:nvSpPr>
        <p:spPr bwMode="auto">
          <a:xfrm>
            <a:off x="1266825" y="1701800"/>
            <a:ext cx="3883025"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39" tIns="34118" rIns="68239" bIns="34118">
            <a:spAutoFit/>
          </a:bodyPr>
          <a:lstStyle>
            <a:lvl1pPr defTabSz="1279525">
              <a:defRPr>
                <a:solidFill>
                  <a:schemeClr val="tx1"/>
                </a:solidFill>
                <a:latin typeface="微软雅黑" panose="020B0503020204020204" pitchFamily="34" charset="-122"/>
                <a:ea typeface="微软雅黑" panose="020B0503020204020204" pitchFamily="34" charset="-122"/>
              </a:defRPr>
            </a:lvl1pPr>
            <a:lvl2pPr marL="742950" indent="-285750" defTabSz="1279525">
              <a:defRPr>
                <a:solidFill>
                  <a:schemeClr val="tx1"/>
                </a:solidFill>
                <a:latin typeface="微软雅黑" panose="020B0503020204020204" pitchFamily="34" charset="-122"/>
                <a:ea typeface="微软雅黑" panose="020B0503020204020204" pitchFamily="34" charset="-122"/>
              </a:defRPr>
            </a:lvl2pPr>
            <a:lvl3pPr marL="1143000" indent="-228600" defTabSz="1279525">
              <a:defRPr>
                <a:solidFill>
                  <a:schemeClr val="tx1"/>
                </a:solidFill>
                <a:latin typeface="微软雅黑" panose="020B0503020204020204" pitchFamily="34" charset="-122"/>
                <a:ea typeface="微软雅黑" panose="020B0503020204020204" pitchFamily="34" charset="-122"/>
              </a:defRPr>
            </a:lvl3pPr>
            <a:lvl4pPr marL="1600200" indent="-228600" defTabSz="1279525">
              <a:defRPr>
                <a:solidFill>
                  <a:schemeClr val="tx1"/>
                </a:solidFill>
                <a:latin typeface="微软雅黑" panose="020B0503020204020204" pitchFamily="34" charset="-122"/>
                <a:ea typeface="微软雅黑" panose="020B0503020204020204" pitchFamily="34" charset="-122"/>
              </a:defRPr>
            </a:lvl4pPr>
            <a:lvl5pPr marL="2057400" indent="-228600" defTabSz="1279525">
              <a:defRPr>
                <a:solidFill>
                  <a:schemeClr val="tx1"/>
                </a:solidFill>
                <a:latin typeface="微软雅黑" panose="020B0503020204020204" pitchFamily="34" charset="-122"/>
                <a:ea typeface="微软雅黑" panose="020B0503020204020204" pitchFamily="34" charset="-122"/>
              </a:defRPr>
            </a:lvl5pPr>
            <a:lvl6pPr marL="25146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79525"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pPr>
            <a:r>
              <a:rPr lang="en-US" altLang="zh-CN"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1.</a:t>
            </a:r>
            <a:r>
              <a:rPr lang="zh-CN" altLang="en-US" sz="2800" dirty="0">
                <a:solidFill>
                  <a:schemeClr val="bg1"/>
                </a:solidFill>
                <a:latin typeface="思源黑体 CN Normal" panose="020B0400000000000000" pitchFamily="34" charset="-122"/>
                <a:ea typeface="思源黑体 CN Normal" panose="020B0400000000000000" pitchFamily="34" charset="-122"/>
                <a:sym typeface="微软雅黑" panose="020B0503020204020204" pitchFamily="34" charset="-122"/>
              </a:rPr>
              <a:t>经济发展取得新成效</a:t>
            </a:r>
          </a:p>
        </p:txBody>
      </p:sp>
      <p:sp>
        <p:nvSpPr>
          <p:cNvPr id="8" name="TextBox 138"/>
          <p:cNvSpPr txBox="1">
            <a:spLocks noChangeArrowheads="1"/>
          </p:cNvSpPr>
          <p:nvPr/>
        </p:nvSpPr>
        <p:spPr bwMode="auto">
          <a:xfrm>
            <a:off x="1141413" y="2622550"/>
            <a:ext cx="102409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just" eaLnBrk="1" hangingPunct="1">
              <a:lnSpc>
                <a:spcPts val="5000"/>
              </a:lnSpc>
            </a:pPr>
            <a:r>
              <a:rPr lang="zh-CN" altLang="en-US" sz="2400" dirty="0">
                <a:solidFill>
                  <a:srgbClr val="FF0000"/>
                </a:solidFill>
                <a:latin typeface="思源黑体 CN Normal" panose="020B0400000000000000" pitchFamily="34" charset="-122"/>
                <a:ea typeface="思源黑体 CN Normal" panose="020B0400000000000000" pitchFamily="34" charset="-122"/>
                <a:sym typeface="微软雅黑" panose="020B0503020204020204" pitchFamily="34" charset="-122"/>
              </a:rPr>
              <a:t>在质量效益明显提升的基础上实现经济持续健康发展，增长潜力充分发挥，国内市场更加强大，经济结构更加优化，创新能力显著提升，产业基础高级化、产业链现代化水平明显提高，农业基础更加稳固，城乡区域发展协调性明显增强，现代化经济体系建设取得重大进展；</a:t>
            </a:r>
          </a:p>
        </p:txBody>
      </p:sp>
      <p:sp>
        <p:nvSpPr>
          <p:cNvPr id="48134" name="圆角矩形 3"/>
          <p:cNvSpPr>
            <a:spLocks noChangeArrowheads="1"/>
          </p:cNvSpPr>
          <p:nvPr/>
        </p:nvSpPr>
        <p:spPr bwMode="auto">
          <a:xfrm>
            <a:off x="977900" y="0"/>
            <a:ext cx="11214100" cy="874713"/>
          </a:xfrm>
          <a:prstGeom prst="roundRect">
            <a:avLst>
              <a:gd name="adj" fmla="val 16667"/>
            </a:avLst>
          </a:prstGeom>
          <a:solidFill>
            <a:srgbClr val="C00000"/>
          </a:solidFill>
          <a:ln w="28575">
            <a:solidFill>
              <a:schemeClr val="bg1"/>
            </a:solidFill>
            <a:round/>
          </a:ln>
        </p:spPr>
        <p:txBody>
          <a:bodyPr anchor="ct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endParaRPr lang="zh-CN" altLang="en-US">
              <a:solidFill>
                <a:srgbClr val="FFFFFF"/>
              </a:solidFill>
              <a:latin typeface="方正小标宋_GBK" panose="03000509000000000000" pitchFamily="65" charset="-122"/>
              <a:ea typeface="方正小标宋_GBK" panose="03000509000000000000" pitchFamily="65" charset="-122"/>
            </a:endParaRPr>
          </a:p>
        </p:txBody>
      </p:sp>
      <p:sp>
        <p:nvSpPr>
          <p:cNvPr id="48136" name="矩形 6"/>
          <p:cNvSpPr>
            <a:spLocks noChangeArrowheads="1"/>
          </p:cNvSpPr>
          <p:nvPr/>
        </p:nvSpPr>
        <p:spPr bwMode="auto">
          <a:xfrm>
            <a:off x="1266825" y="136525"/>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rPr>
              <a:t>二、“十四五”经济社会发展主要目标</a:t>
            </a:r>
          </a:p>
          <a:p>
            <a:pPr eaLnBrk="1" hangingPunct="1"/>
            <a:endParaRPr lang="zh-CN" altLang="en-US" sz="3200" b="1" dirty="0">
              <a:solidFill>
                <a:schemeClr val="bg1"/>
              </a:solidFill>
              <a:latin typeface="方正小标宋_GBK" panose="03000509000000000000" pitchFamily="65" charset="-122"/>
              <a:ea typeface="方正小标宋_GBK" panose="03000509000000000000" pitchFamily="65" charset="-122"/>
              <a:sym typeface="微软雅黑" panose="020B0503020204020204" pitchFamily="34" charset="-122"/>
            </a:endParaRPr>
          </a:p>
        </p:txBody>
      </p:sp>
    </p:spTree>
    <p:custDataLst>
      <p:tags r:id="rId1"/>
    </p:custDataLst>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4" grpId="0" bldLvl="0" animBg="1"/>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1c763442-7e92-4698-9f89-7eebc6a044aa}"/>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22.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4.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25.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7.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28.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31.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ITEM_CNT" val="5"/>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ITEM_CNT" val="5"/>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ITEM_CNT" val="5"/>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ITEM_CNT" val="5"/>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ITEM_CNT" val="5"/>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ITEM_CNT" val="5"/>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TOP" val="156.4048"/>
  <p:tag name="LEFT" val="453.036"/>
  <p:tag name="WIDTH" val="482.214"/>
  <p:tag name="HEIGHT" val="102.6401"/>
  <p:tag name="FONTSIZE" val="31.45"/>
  <p:tag name="MARGINBOTTOM" val="4.137874"/>
  <p:tag name="MARGINLEFT" val="7.957559"/>
  <p:tag name="MARGINRIGHT" val="7.957559"/>
  <p:tag name="MARGINTOP" val="4.137874"/>
  <p:tag name="LINERULEAFTER" val="0"/>
</p:tagLst>
</file>

<file path=ppt/tags/tag41.xml><?xml version="1.0" encoding="utf-8"?>
<p:tagLst xmlns:a="http://schemas.openxmlformats.org/drawingml/2006/main" xmlns:r="http://schemas.openxmlformats.org/officeDocument/2006/relationships" xmlns:p="http://schemas.openxmlformats.org/presentationml/2006/main">
  <p:tag name="TOP" val="263.7791"/>
  <p:tag name="LEFT" val="461.3336"/>
  <p:tag name="WIDTH" val="44.55858"/>
  <p:tag name="HEIGHT" val="16.7815"/>
  <p:tag name="LINEWEIGHT" val="2.246378"/>
  <p:tag name="FONTSIZE" val="20.22"/>
  <p:tag name="MARGINBOTTOM" val="4.043543"/>
  <p:tag name="MARGINLEFT" val="8.087008"/>
  <p:tag name="MARGINRIGHT" val="8.087008"/>
  <p:tag name="MARGINTOP" val="4.043543"/>
  <p:tag name="LINERULEAFTER" val="0"/>
</p:tagLst>
</file>

<file path=ppt/tags/tag42.xml><?xml version="1.0" encoding="utf-8"?>
<p:tagLst xmlns:a="http://schemas.openxmlformats.org/drawingml/2006/main" xmlns:r="http://schemas.openxmlformats.org/officeDocument/2006/relationships" xmlns:p="http://schemas.openxmlformats.org/presentationml/2006/main">
  <p:tag name="TOP" val="264.0575"/>
  <p:tag name="LEFT" val="504.6284"/>
  <p:tag name="WIDTH" val="422.3716"/>
  <p:tag name="HEIGHT" val="0"/>
  <p:tag name="LINEWEIGHT" val="2.24637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主题字体">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1685</Words>
  <Application>Microsoft Office PowerPoint</Application>
  <PresentationFormat>宽屏</PresentationFormat>
  <Paragraphs>106</Paragraphs>
  <Slides>27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方正楷体_GBK</vt:lpstr>
      <vt:lpstr>方正兰亭黑简体</vt:lpstr>
      <vt:lpstr>方正小标宋_GBK</vt:lpstr>
      <vt:lpstr>黑体</vt:lpstr>
      <vt:lpstr>思源黑体 CN Heavy</vt:lpstr>
      <vt:lpstr>思源黑体 CN Light</vt:lpstr>
      <vt:lpstr>思源黑体 CN Medium</vt:lpstr>
      <vt:lpstr>思源黑体 CN Normal</vt:lpstr>
      <vt:lpstr>思源宋体 CN Heavy</vt:lpstr>
      <vt:lpstr>宋体</vt:lpstr>
      <vt:lpstr>微软雅黑</vt:lpstr>
      <vt:lpstr>微软雅黑 Light</vt:lpstr>
      <vt:lpstr>字魂105号-简雅黑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2021-05-18T06:33:02Z</dcterms:created>
  <dcterms:modified xsi:type="dcterms:W3CDTF">2023-01-10T05:01:19Z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590F1D979FC746DFB62BA49BF86BB19F</vt:lpwstr>
  </property>
  <property fmtid="{A09F084E-AD41-489F-8076-AA5BE3082BCA}" pid="100">
    <vt:ui4>5</vt:ui4>
  </property>
  <property fmtid="{64440492-4C8B-11D1-8B70-080036B11A03}" pid="11">
    <vt:lpwstr>www.2ppt.com-爱PPT提供资源下载</vt:lpwstr>
  </property>
</Properties>
</file>