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72" r:id="rId2"/>
    <p:sldId id="405" r:id="rId3"/>
    <p:sldId id="406" r:id="rId4"/>
    <p:sldId id="407" r:id="rId5"/>
    <p:sldId id="410" r:id="rId6"/>
    <p:sldId id="409" r:id="rId7"/>
    <p:sldId id="411" r:id="rId8"/>
    <p:sldId id="408" r:id="rId9"/>
    <p:sldId id="306" r:id="rId10"/>
    <p:sldId id="307" r:id="rId11"/>
    <p:sldId id="308" r:id="rId12"/>
    <p:sldId id="309" r:id="rId13"/>
    <p:sldId id="312" r:id="rId14"/>
    <p:sldId id="313" r:id="rId15"/>
    <p:sldId id="339" r:id="rId16"/>
    <p:sldId id="333" r:id="rId17"/>
    <p:sldId id="337" r:id="rId18"/>
    <p:sldId id="335" r:id="rId19"/>
    <p:sldId id="336" r:id="rId20"/>
    <p:sldId id="315" r:id="rId21"/>
    <p:sldId id="319" r:id="rId22"/>
    <p:sldId id="320" r:id="rId23"/>
    <p:sldId id="338" r:id="rId24"/>
    <p:sldId id="321" r:id="rId25"/>
    <p:sldId id="322" r:id="rId26"/>
    <p:sldId id="323" r:id="rId27"/>
    <p:sldId id="324" r:id="rId28"/>
    <p:sldId id="332" r:id="rId29"/>
    <p:sldId id="325" r:id="rId30"/>
    <p:sldId id="326" r:id="rId31"/>
    <p:sldId id="373" r:id="rId32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26" autoAdjust="0"/>
  </p:normalViewPr>
  <p:slideViewPr>
    <p:cSldViewPr>
      <p:cViewPr>
        <p:scale>
          <a:sx n="140" d="100"/>
          <a:sy n="140" d="100"/>
        </p:scale>
        <p:origin x="-804" y="-330"/>
      </p:cViewPr>
      <p:guideLst>
        <p:guide orient="horz" pos="162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fld id="{F87223E2-BBA1-46CF-87BE-1247E129606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fld id="{6BE4D87B-9DD3-4C59-B320-A0D268C71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>
              <a:solidFill>
                <a:schemeClr val="tx1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4D87B-9DD3-4C59-B320-A0D268C71A7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86EC-1DBD-45CF-93F5-DF9F329EC51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6102-FDFD-4C91-B1C5-DA7E2E5BCC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1702E-DCBB-4D86-A4BB-5C220CFF0AF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4802F-FFDB-4D6D-832F-CBC06974D0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1702E-DCBB-4D86-A4BB-5C220CFF0AF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4802F-FFDB-4D6D-832F-CBC06974D0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380FDB-C937-4448-9563-A94E8ABB5A8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D1BE88-C111-402A-8DFF-ED6DA9AB8C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1702E-DCBB-4D86-A4BB-5C220CFF0AF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4802F-FFDB-4D6D-832F-CBC06974D0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1702E-DCBB-4D86-A4BB-5C220CFF0AF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4802F-FFDB-4D6D-832F-CBC06974D0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1702E-DCBB-4D86-A4BB-5C220CFF0AF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4802F-FFDB-4D6D-832F-CBC06974D0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1702E-DCBB-4D86-A4BB-5C220CFF0AF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4802F-FFDB-4D6D-832F-CBC06974D0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1702E-DCBB-4D86-A4BB-5C220CFF0AF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4802F-FFDB-4D6D-832F-CBC06974D0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1702E-DCBB-4D86-A4BB-5C220CFF0AF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4802F-FFDB-4D6D-832F-CBC06974D0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84" y="4767263"/>
            <a:ext cx="205750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071702E-DCBB-4D86-A4BB-5C220CFF0AF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107" y="4767263"/>
            <a:ext cx="308626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287" y="4767263"/>
            <a:ext cx="205750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A5B4802F-FFDB-4D6D-832F-CBC06974D0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171450" indent="-171450" algn="l" rtl="0" eaLnBrk="0" fontAlgn="base" hangingPunct="0"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1pPr>
      <a:lvl2pPr marL="514350" indent="-171450" algn="l" rtl="0" eaLnBrk="0" fontAlgn="base" hangingPunct="0"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2pPr>
      <a:lvl3pPr marL="6858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10.xml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4.mp3"/><Relationship Id="rId4" Type="http://schemas.microsoft.com/office/2007/relationships/media" Target="../media/media4.mp3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/>
          </p:cNvSpPr>
          <p:nvPr>
            <p:ph type="title" idx="4294967295"/>
          </p:nvPr>
        </p:nvSpPr>
        <p:spPr>
          <a:xfrm>
            <a:off x="-6845" y="303498"/>
            <a:ext cx="9144000" cy="1404156"/>
          </a:xfrm>
        </p:spPr>
        <p:txBody>
          <a:bodyPr wrap="square" lIns="68580" tIns="34290" rIns="68580" bIns="34290" anchor="ctr" anchorCtr="0">
            <a:spAutoFit/>
          </a:bodyPr>
          <a:lstStyle/>
          <a:p>
            <a:pPr algn="ctr" eaLnBrk="1" hangingPunct="1"/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Module 8   Story time</a:t>
            </a:r>
          </a:p>
        </p:txBody>
      </p:sp>
      <p:sp>
        <p:nvSpPr>
          <p:cNvPr id="7170" name="副标题 2"/>
          <p:cNvSpPr>
            <a:spLocks noGrp="1"/>
          </p:cNvSpPr>
          <p:nvPr>
            <p:ph type="subTitle" idx="4294967295"/>
          </p:nvPr>
        </p:nvSpPr>
        <p:spPr>
          <a:xfrm>
            <a:off x="2537" y="1869672"/>
            <a:ext cx="9141463" cy="715780"/>
          </a:xfrm>
        </p:spPr>
        <p:txBody>
          <a:bodyPr wrap="square" lIns="68580" tIns="34290" rIns="68580" bIns="34290" anchor="ctr" anchorCtr="0">
            <a:sp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41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Unit 1 Once upon a time…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083918"/>
            <a:ext cx="9144000" cy="4235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1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2439" y="1396354"/>
            <a:ext cx="1214446" cy="346186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answer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push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enter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bowl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hungry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right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finish</a:t>
            </a:r>
            <a:endParaRPr lang="zh-CN" altLang="en-US" sz="21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4009" y="1324916"/>
            <a:ext cx="3286148" cy="37847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应门；回答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进入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碗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感到饿的；饥饿的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合适的；恰当的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吃完；喝完；用尽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8546" y="1243954"/>
            <a:ext cx="1285884" cy="34618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soon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lost 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around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little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towards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knock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door</a:t>
            </a:r>
          </a:p>
        </p:txBody>
      </p:sp>
      <p:sp>
        <p:nvSpPr>
          <p:cNvPr id="9" name="矩形 8"/>
          <p:cNvSpPr/>
          <p:nvPr/>
        </p:nvSpPr>
        <p:spPr>
          <a:xfrm>
            <a:off x="1196340" y="1243966"/>
            <a:ext cx="3569494" cy="34618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adv.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立刻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；不久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迷路的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prep.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环绕着；围绕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小的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prep.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往；向；朝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方向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敲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Pre-listening</a:t>
            </a:r>
            <a:endParaRPr lang="en-US" altLang="zh-CN"/>
          </a:p>
        </p:txBody>
      </p:sp>
      <p:sp>
        <p:nvSpPr>
          <p:cNvPr id="13" name="矩形 12"/>
          <p:cNvSpPr/>
          <p:nvPr/>
        </p:nvSpPr>
        <p:spPr>
          <a:xfrm>
            <a:off x="69533" y="771195"/>
            <a:ext cx="2447882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Words &amp; Phrases</a:t>
            </a:r>
            <a:endParaRPr lang="zh-CN" altLang="en-US" sz="2400" b="1">
              <a:solidFill>
                <a:srgbClr val="C00000"/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758" y="738928"/>
            <a:ext cx="657229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Listen and check (√) the true sentences.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047" y="1296340"/>
            <a:ext cx="7500990" cy="29770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1) The story is </a:t>
            </a:r>
            <a:r>
              <a:rPr lang="en-US" altLang="zh-CN" sz="2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Goldilocks and the Three Bears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        (   )</a:t>
            </a:r>
          </a:p>
          <a:p>
            <a:pPr marL="257175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2) The story begins: Once upon a time…                   (   )</a:t>
            </a:r>
          </a:p>
          <a:p>
            <a:pPr marL="257175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3) Goldilocks was a girl with hair of gold.                 (   )</a:t>
            </a:r>
          </a:p>
          <a:p>
            <a:pPr marL="257175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4) Goldilocks lived in the forest.                                 (   )</a:t>
            </a:r>
          </a:p>
          <a:p>
            <a:pPr marL="257175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5) She decided to go for a walk in the park with </a:t>
            </a:r>
          </a:p>
          <a:p>
            <a:pPr marL="257175">
              <a:lnSpc>
                <a:spcPct val="150000"/>
              </a:lnSpc>
              <a:tabLst>
                <a:tab pos="536575" algn="l"/>
              </a:tabLst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her basket.                                                               (   )                                                                        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2217" y="1454455"/>
            <a:ext cx="42862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5441" y="1936655"/>
            <a:ext cx="42862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2217" y="2396486"/>
            <a:ext cx="42862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583673" y="2838389"/>
            <a:ext cx="857256" cy="35719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near</a:t>
            </a:r>
          </a:p>
        </p:txBody>
      </p:sp>
      <p:sp>
        <p:nvSpPr>
          <p:cNvPr id="13" name="下弧形箭头 12"/>
          <p:cNvSpPr/>
          <p:nvPr/>
        </p:nvSpPr>
        <p:spPr>
          <a:xfrm>
            <a:off x="2951820" y="3189447"/>
            <a:ext cx="2143140" cy="231877"/>
          </a:xfrm>
          <a:prstGeom prst="curved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923589" y="3308572"/>
            <a:ext cx="1285884" cy="4286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forest</a:t>
            </a:r>
          </a:p>
        </p:txBody>
      </p:sp>
      <p:sp>
        <p:nvSpPr>
          <p:cNvPr id="15" name="下弧形箭头 14"/>
          <p:cNvSpPr/>
          <p:nvPr/>
        </p:nvSpPr>
        <p:spPr>
          <a:xfrm>
            <a:off x="4896310" y="3725235"/>
            <a:ext cx="1785950" cy="238832"/>
          </a:xfrm>
          <a:prstGeom prst="curved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【听力训练】Module 8 Unit 1 Activity 1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9285" y="816651"/>
            <a:ext cx="304800" cy="304800"/>
          </a:xfrm>
          <a:prstGeom prst="rect">
            <a:avLst/>
          </a:prstGeom>
        </p:spPr>
      </p:pic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Pre-listening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9686" y="1259548"/>
            <a:ext cx="6102678" cy="3924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basket       decide       forest	  gold     hair     story</a:t>
            </a:r>
            <a:endParaRPr lang="en-US" altLang="zh-CN" sz="21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10" y="583866"/>
            <a:ext cx="800105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Look at the pictures and answer the questions.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9686" y="2193708"/>
            <a:ext cx="6226574" cy="2160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24228" y="2247714"/>
            <a:ext cx="2322258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Who was Goldilocks?</a:t>
            </a: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Where was she? </a:t>
            </a: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What did Goldilocks     </a:t>
            </a:r>
          </a:p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  notice?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Pre-listening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3142" y="646774"/>
            <a:ext cx="7804309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Listen and number the pictures in Activity 2 in the </a:t>
            </a:r>
          </a:p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correct order.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【听力训练】Module 8 Unit 1 Activity 3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0282" y="745930"/>
            <a:ext cx="304800" cy="3048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61610" y="1977684"/>
            <a:ext cx="6226574" cy="21602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347513" y="3789632"/>
            <a:ext cx="22826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smtClean="0">
                <a:solidFill>
                  <a:srgbClr val="FF0000"/>
                </a:solidFill>
                <a:latin typeface="+mj-lt"/>
              </a:rPr>
              <a:t>1</a:t>
            </a:r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02270" y="3805904"/>
            <a:ext cx="22826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smtClean="0">
                <a:solidFill>
                  <a:srgbClr val="FF0000"/>
                </a:solidFill>
                <a:latin typeface="+mj-lt"/>
              </a:rPr>
              <a:t>2</a:t>
            </a:r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28084" y="3805904"/>
            <a:ext cx="22826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smtClean="0">
                <a:solidFill>
                  <a:srgbClr val="FF0000"/>
                </a:solidFill>
                <a:latin typeface="+mj-lt"/>
              </a:rPr>
              <a:t>3</a:t>
            </a:r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54348" y="2730975"/>
            <a:ext cx="22826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smtClean="0">
                <a:solidFill>
                  <a:srgbClr val="FF0000"/>
                </a:solidFill>
                <a:latin typeface="+mj-lt"/>
              </a:rPr>
              <a:t>4</a:t>
            </a:r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02270" y="2730975"/>
            <a:ext cx="22826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smtClean="0">
                <a:solidFill>
                  <a:srgbClr val="FF0000"/>
                </a:solidFill>
                <a:latin typeface="+mj-lt"/>
              </a:rPr>
              <a:t>5</a:t>
            </a:r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97663" y="3789632"/>
            <a:ext cx="22826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smtClean="0">
                <a:solidFill>
                  <a:srgbClr val="FF0000"/>
                </a:solidFill>
                <a:latin typeface="+mj-lt"/>
              </a:rPr>
              <a:t>6</a:t>
            </a:r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93362" y="2730975"/>
            <a:ext cx="22826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smtClean="0">
                <a:solidFill>
                  <a:srgbClr val="FF0000"/>
                </a:solidFill>
                <a:latin typeface="+mj-lt"/>
              </a:rPr>
              <a:t>7</a:t>
            </a:r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21249" y="2724616"/>
            <a:ext cx="22826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smtClean="0">
                <a:solidFill>
                  <a:srgbClr val="FF0000"/>
                </a:solidFill>
                <a:latin typeface="+mj-lt"/>
              </a:rPr>
              <a:t>8</a:t>
            </a:r>
            <a:endParaRPr lang="zh-CN" alt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While-listening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/>
      <p:bldP spid="21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30" y="621490"/>
            <a:ext cx="450059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 Answer the questions.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8702" y="1184671"/>
            <a:ext cx="4578032" cy="346186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1) Did she pick any flowers in the forest?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2) Did she notice a big tree in the forest?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3) Was the door open?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</a:pP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3779" y="1747851"/>
            <a:ext cx="338971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Yes, she picked some flowers.</a:t>
            </a:r>
          </a:p>
        </p:txBody>
      </p:sp>
      <p:sp>
        <p:nvSpPr>
          <p:cNvPr id="9" name="矩形 8"/>
          <p:cNvSpPr/>
          <p:nvPr/>
        </p:nvSpPr>
        <p:spPr>
          <a:xfrm>
            <a:off x="2626642" y="2699125"/>
            <a:ext cx="333809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No, she noticed a little house.</a:t>
            </a:r>
          </a:p>
        </p:txBody>
      </p:sp>
      <p:sp>
        <p:nvSpPr>
          <p:cNvPr id="12" name="矩形 11"/>
          <p:cNvSpPr/>
          <p:nvPr/>
        </p:nvSpPr>
        <p:spPr>
          <a:xfrm>
            <a:off x="2348655" y="3650399"/>
            <a:ext cx="4275574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>
              <a:lnSpc>
                <a:spcPct val="150000"/>
              </a:lnSpc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No, Goldilocks pushed the door and then it was open.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514" y="657777"/>
            <a:ext cx="450059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 Answer the questions.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8417" y="1383618"/>
            <a:ext cx="3627166" cy="2977039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4) Was there food in the bowls?</a:t>
            </a:r>
          </a:p>
          <a:p>
            <a:pPr marL="257175" indent="-257175">
              <a:lnSpc>
                <a:spcPct val="150000"/>
              </a:lnSpc>
            </a:pP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5) Did she want to eat the food?</a:t>
            </a:r>
          </a:p>
          <a:p>
            <a:pPr marL="257175" indent="-257175">
              <a:lnSpc>
                <a:spcPct val="150000"/>
              </a:lnSpc>
            </a:pP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6) Did she like the big bowl?</a:t>
            </a:r>
          </a:p>
          <a:p>
            <a:pPr marL="257175" indent="-257175">
              <a:lnSpc>
                <a:spcPct val="150000"/>
              </a:lnSpc>
            </a:pP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43808" y="1830701"/>
            <a:ext cx="4320480" cy="7148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Yes, on a table there were three bowls with some nice food in them.</a:t>
            </a:r>
          </a:p>
        </p:txBody>
      </p:sp>
      <p:sp>
        <p:nvSpPr>
          <p:cNvPr id="7" name="矩形 6"/>
          <p:cNvSpPr/>
          <p:nvPr/>
        </p:nvSpPr>
        <p:spPr>
          <a:xfrm>
            <a:off x="3059832" y="2872137"/>
            <a:ext cx="150132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Yes, she did.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0796" y="3846186"/>
            <a:ext cx="2286016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No, she didn’t.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453" y="1032974"/>
            <a:ext cx="8308234" cy="12326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en-US" altLang="zh-CN" sz="2100" ker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All alone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in the dark, dark forest, Goldilocks picked some flowers. </a:t>
            </a:r>
            <a:r>
              <a:rPr lang="zh-CN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金凤花姑娘独自一人走在漆黑的森林里，摘了一些花。</a:t>
            </a:r>
          </a:p>
          <a:p>
            <a:pPr marL="342900" indent="-342900">
              <a:lnSpc>
                <a:spcPct val="120000"/>
              </a:lnSpc>
            </a:pPr>
            <a:endParaRPr lang="zh-CN" altLang="en-US" sz="2100" ker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501" y="1825402"/>
            <a:ext cx="7215238" cy="12326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ker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alone    adj. </a:t>
            </a:r>
            <a:r>
              <a:rPr lang="zh-CN" altLang="en-US" sz="2100" ker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独自的；单独的</a:t>
            </a:r>
            <a:endParaRPr lang="en-US" altLang="zh-CN" sz="2100" ker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100" ker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adv. </a:t>
            </a:r>
            <a:r>
              <a:rPr lang="zh-CN" altLang="en-US" sz="2100" ker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独自</a:t>
            </a:r>
            <a:endParaRPr lang="en-US" altLang="zh-CN" sz="2100" ker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She left school </a:t>
            </a:r>
            <a:r>
              <a:rPr lang="en-US" altLang="zh-CN" sz="2100" ker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alone</a:t>
            </a:r>
            <a:r>
              <a:rPr lang="en-US" altLang="zh-CN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她独自一人离开了学校。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575" y="3165817"/>
            <a:ext cx="8308234" cy="162044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ker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辨析：</a:t>
            </a:r>
            <a:r>
              <a:rPr lang="en-US" altLang="zh-CN" sz="2100" ker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alone</a:t>
            </a:r>
            <a:r>
              <a:rPr lang="zh-CN" alt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2100" ker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lonely</a:t>
            </a:r>
          </a:p>
          <a:p>
            <a:pPr>
              <a:lnSpc>
                <a:spcPct val="120000"/>
              </a:lnSpc>
            </a:pPr>
            <a:r>
              <a:rPr lang="zh-CN" alt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它们作形容词时都可以作表语。</a:t>
            </a:r>
            <a:r>
              <a:rPr lang="en-US" altLang="zh-CN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alone</a:t>
            </a:r>
            <a:r>
              <a:rPr lang="zh-CN" alt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侧重于独自一人，无他人在场；</a:t>
            </a:r>
            <a:r>
              <a:rPr lang="en-US" altLang="zh-CN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lonely </a:t>
            </a:r>
            <a:r>
              <a:rPr lang="zh-CN" alt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作形容词时表示“孤独的”，用于人时，指心理状态，也作定语，修饰地点，意为“荒凉的”。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3208" y="646785"/>
            <a:ext cx="5094215" cy="5124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Language points and grammar points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041" y="546243"/>
            <a:ext cx="7643866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And soon she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was lost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很快她迷路了。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lost </a:t>
            </a:r>
            <a:r>
              <a:rPr lang="zh-CN" altLang="en-US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迷路</a:t>
            </a: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=get lost</a:t>
            </a:r>
            <a:endParaRPr lang="zh-CN" altLang="en-US" sz="21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041" y="1523626"/>
            <a:ext cx="7332296" cy="346186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… so she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hurried towards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it, … 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……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所以她赶快向房子走去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hurry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赶紧；急匆匆   </a:t>
            </a:r>
            <a:endParaRPr lang="en-US" altLang="zh-CN" sz="21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873125">
              <a:lnSpc>
                <a:spcPct val="15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后跟地点名词时，应接“介词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to+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地点名词”的结构，即“匆匆赶往某地”；后跟地点副词时，省略介词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</a:rPr>
              <a:t>         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匆忙；急忙  </a:t>
            </a:r>
            <a:endParaRPr lang="en-US" altLang="zh-CN" sz="21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a hurry 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匆忙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411" y="789552"/>
            <a:ext cx="439185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100" b="1" kern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一般过去时 </a:t>
            </a:r>
            <a:r>
              <a:rPr lang="en-US" altLang="zh-CN" sz="2100" b="1" kern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simple past tense</a:t>
            </a:r>
            <a:endParaRPr lang="zh-CN" altLang="en-US" sz="2100" b="1" kern="0">
              <a:solidFill>
                <a:srgbClr val="00B05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1922" y="1071552"/>
            <a:ext cx="7500990" cy="200739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100" ker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定义</a:t>
            </a:r>
            <a:endParaRPr lang="en-US" altLang="zh-CN" sz="2100" ker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/>
            </a:endParaRPr>
          </a:p>
          <a:p>
            <a:pPr indent="537210"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表示过去某个时间里发生的动作或存在的状态，也表示过去经常性、规律性、习惯性的动作或者状态或者主语过去所具备的能力和性格。</a:t>
            </a:r>
          </a:p>
        </p:txBody>
      </p:sp>
      <p:sp>
        <p:nvSpPr>
          <p:cNvPr id="10" name="矩形 9"/>
          <p:cNvSpPr/>
          <p:nvPr/>
        </p:nvSpPr>
        <p:spPr>
          <a:xfrm>
            <a:off x="571922" y="2928940"/>
            <a:ext cx="4572000" cy="2007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100" ker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构成</a:t>
            </a:r>
            <a:endParaRPr lang="en-US" altLang="zh-CN" sz="2100" ker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1. </a:t>
            </a:r>
            <a:r>
              <a:rPr lang="zh-CN" alt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主</a:t>
            </a:r>
            <a:r>
              <a:rPr 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+was/were+</a:t>
            </a:r>
            <a:r>
              <a:rPr lang="zh-CN" alt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表语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2. </a:t>
            </a:r>
            <a:r>
              <a:rPr lang="zh-CN" alt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主</a:t>
            </a:r>
            <a:r>
              <a:rPr 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+</a:t>
            </a:r>
            <a:r>
              <a:rPr lang="zh-CN" alt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动词过去式</a:t>
            </a:r>
            <a:r>
              <a:rPr 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+(</a:t>
            </a:r>
            <a:r>
              <a:rPr lang="zh-CN" alt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宾语</a:t>
            </a:r>
            <a:r>
              <a:rPr 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)</a:t>
            </a:r>
            <a:endParaRPr lang="zh-CN" altLang="en-US" sz="2100" ker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3. </a:t>
            </a:r>
            <a:r>
              <a:rPr lang="zh-CN" alt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主</a:t>
            </a:r>
            <a:r>
              <a:rPr 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+could/had to</a:t>
            </a:r>
            <a:r>
              <a:rPr lang="zh-CN" altLang="en-US" sz="2100" ker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/>
              </a:rPr>
              <a:t>等＋动词原形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4" descr="E:\分类图片\装饰图\大框\20982798_073214757657_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526" y="635794"/>
            <a:ext cx="8074343" cy="4244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 rot="631614">
            <a:off x="2043588" y="1567815"/>
            <a:ext cx="5388293" cy="20073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实义动词的一般过去时形式变化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否定形式</a:t>
            </a:r>
            <a:r>
              <a:rPr lang="zh-CN" altLang="en-US" sz="210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did (do/does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的过去式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not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即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didn’t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)+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动词原形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其他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r>
              <a:rPr lang="zh-CN" altLang="en-US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一般疑问句</a:t>
            </a:r>
            <a:r>
              <a:rPr lang="zh-CN" altLang="en-US" sz="210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Did+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动词原形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其他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  <a:p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答语</a:t>
            </a:r>
            <a:r>
              <a:rPr lang="zh-CN" altLang="en-US" sz="2100">
                <a:solidFill>
                  <a:srgbClr val="66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Yes,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did.</a:t>
            </a:r>
          </a:p>
          <a:p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No,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+didn’t.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标注 1"/>
          <p:cNvSpPr/>
          <p:nvPr/>
        </p:nvSpPr>
        <p:spPr>
          <a:xfrm>
            <a:off x="1439652" y="1304885"/>
            <a:ext cx="6912768" cy="653435"/>
          </a:xfrm>
          <a:prstGeom prst="wedgeRectCallout">
            <a:avLst>
              <a:gd name="adj1" fmla="val 47533"/>
              <a:gd name="adj2" fmla="val 83509"/>
            </a:avLst>
          </a:prstGeom>
          <a:solidFill>
            <a:schemeClr val="bg1"/>
          </a:solidFill>
          <a:ln w="12700" cap="flat" cmpd="sng" algn="ctr">
            <a:solidFill>
              <a:srgbClr val="5DB8C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Boys and girls, do you like fairy tales? How many fairy tales (</a:t>
            </a:r>
            <a:r>
              <a:rPr lang="en-US" altLang="zh-CN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童话故事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do you know? Can you say the names of these 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fairy tales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2085696"/>
            <a:ext cx="5122428" cy="2800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圆角矩形 2"/>
          <p:cNvSpPr/>
          <p:nvPr/>
        </p:nvSpPr>
        <p:spPr>
          <a:xfrm>
            <a:off x="1871700" y="3867894"/>
            <a:ext cx="3078342" cy="10801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5pPr>
          </a:lstStyle>
          <a:p>
            <a:pPr algn="ctr" defTabSz="685800"/>
            <a:r>
              <a:rPr lang="en-US" altLang="zh-CN" sz="2400" noProof="1">
                <a:solidFill>
                  <a:srgbClr val="0070C0"/>
                </a:solidFill>
                <a:latin typeface="+mj-lt"/>
                <a:ea typeface="黑体" panose="02010609060101010101" pitchFamily="49" charset="-122"/>
                <a:sym typeface="+mn-ea"/>
              </a:rPr>
              <a:t>?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/>
              <a:t>Warming-up</a:t>
            </a:r>
            <a:endParaRPr lang="en-US" altLang="zh-CN" dirty="0"/>
          </a:p>
        </p:txBody>
      </p:sp>
      <p:sp>
        <p:nvSpPr>
          <p:cNvPr id="7" name="TextBox 4"/>
          <p:cNvSpPr txBox="1"/>
          <p:nvPr/>
        </p:nvSpPr>
        <p:spPr>
          <a:xfrm>
            <a:off x="197514" y="583326"/>
            <a:ext cx="657229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and say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6182" y="2096446"/>
            <a:ext cx="8143932" cy="29770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One day Goldilocks walked into the forest and (1) _______ some flowers. It was very (2) _______ and soon she was lost. She looked (3) _______                her, and saw a little house, and she walked (4) _______ it. Then she (5) _______ on the door, but there was (6) _______ in. She (7) _______               the door and (8) _______ the house. There were three (9) _______               on the table, a small one, a big one and a very big one.</a:t>
            </a:r>
            <a:r>
              <a:rPr lang="en-US" altLang="zh-CN" sz="2100" u="sng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1071538" y="1470648"/>
            <a:ext cx="7000925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around  bowl  dark  enter  knock  nobody  pick  push  towards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68144" y="2188739"/>
            <a:ext cx="1023502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picked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33570" y="2674846"/>
            <a:ext cx="857256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dark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62792" y="2671078"/>
            <a:ext cx="114300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around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14344" y="3155392"/>
            <a:ext cx="107157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towards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661" y="3619137"/>
            <a:ext cx="114300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knocked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26743" y="3619137"/>
            <a:ext cx="107157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nobody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94797" y="3619137"/>
            <a:ext cx="107157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pushed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33570" y="4112281"/>
            <a:ext cx="107157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entered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78234" y="4110190"/>
            <a:ext cx="857256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bowls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203" y="659606"/>
            <a:ext cx="7770164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67970" indent="-267970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 Complete the passage with the correct form of the words from the box.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04" y="636270"/>
            <a:ext cx="7474226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267970" indent="-267970"/>
            <a:r>
              <a:rPr lang="en-US" altLang="zh-CN"/>
              <a:t>6 Listen and notice the different ways  the speaker says the words.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00188" y="1396980"/>
          <a:ext cx="6143625" cy="3096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/t/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/d/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100" b="0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ɪd/</a:t>
                      </a:r>
                      <a:endParaRPr lang="en-US" altLang="en-US" sz="21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74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finish</a:t>
                      </a:r>
                      <a:r>
                        <a:rPr lang="en-US" altLang="zh-CN" sz="2100" b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ed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knock</a:t>
                      </a:r>
                      <a:r>
                        <a:rPr lang="en-US" altLang="zh-CN" sz="2100" b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ed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lik</a:t>
                      </a:r>
                      <a:r>
                        <a:rPr lang="en-US" altLang="zh-CN" sz="2100" b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ed</a:t>
                      </a: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notic</a:t>
                      </a:r>
                      <a:r>
                        <a:rPr lang="en-US" altLang="zh-CN" sz="2100" b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ed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pick</a:t>
                      </a:r>
                      <a:r>
                        <a:rPr lang="en-US" altLang="zh-CN" sz="2100" b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ed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push</a:t>
                      </a:r>
                      <a:r>
                        <a:rPr lang="en-US" altLang="zh-CN" sz="2100" b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ed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stopp</a:t>
                      </a:r>
                      <a:r>
                        <a:rPr lang="en-US" altLang="zh-CN" sz="2100" b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answer</a:t>
                      </a:r>
                      <a:r>
                        <a:rPr lang="en-US" altLang="zh-CN" sz="2100" b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ed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enter</a:t>
                      </a:r>
                      <a:r>
                        <a:rPr lang="en-US" altLang="zh-CN" sz="2100" b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ed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hurri</a:t>
                      </a:r>
                      <a:r>
                        <a:rPr lang="en-US" altLang="zh-CN" sz="2100" b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ed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liv</a:t>
                      </a:r>
                      <a:r>
                        <a:rPr lang="en-US" altLang="zh-CN" sz="2100" b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ed</a:t>
                      </a:r>
                      <a:endParaRPr lang="zh-CN" altLang="en-US" sz="2100" b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21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decid</a:t>
                      </a:r>
                      <a:r>
                        <a:rPr lang="en-US" altLang="zh-CN" sz="2100" b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ed</a:t>
                      </a:r>
                      <a:endParaRPr lang="zh-CN" altLang="en-US" sz="2100" b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21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8"/>
          <p:cNvSpPr txBox="1"/>
          <p:nvPr/>
        </p:nvSpPr>
        <p:spPr>
          <a:xfrm>
            <a:off x="359532" y="4569973"/>
            <a:ext cx="600079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357505" indent="-357505">
              <a:defRPr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Now listen again and repeat.</a:t>
            </a:r>
          </a:p>
        </p:txBody>
      </p:sp>
      <p:pic>
        <p:nvPicPr>
          <p:cNvPr id="2" name="【听力训练】Module 8 Unit 1 Activity 6-1音频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7694" y="1125668"/>
            <a:ext cx="304800" cy="304800"/>
          </a:xfrm>
          <a:prstGeom prst="rect">
            <a:avLst/>
          </a:prstGeom>
        </p:spPr>
      </p:pic>
      <p:pic>
        <p:nvPicPr>
          <p:cNvPr id="6" name="【听力训练】Module 8 Unit 1 Activity 6-2音频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09121" y="4681510"/>
            <a:ext cx="304800" cy="304800"/>
          </a:xfrm>
          <a:prstGeom prst="rect">
            <a:avLst/>
          </a:prstGeom>
        </p:spPr>
      </p:pic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046" y="785800"/>
            <a:ext cx="5943153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规则动词过去式的变化及发音</a:t>
            </a:r>
          </a:p>
        </p:txBody>
      </p:sp>
      <p:sp>
        <p:nvSpPr>
          <p:cNvPr id="5" name="矩形 4"/>
          <p:cNvSpPr/>
          <p:nvPr/>
        </p:nvSpPr>
        <p:spPr>
          <a:xfrm>
            <a:off x="980601" y="1761660"/>
            <a:ext cx="7182798" cy="313932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一般情况下加</a:t>
            </a:r>
            <a:r>
              <a:rPr lang="en-US" sz="21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ed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en-US" altLang="zh-CN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finish</a:t>
            </a:r>
            <a:r>
              <a:rPr lang="en-US" altLang="zh-CN" sz="2100" kern="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ed</a:t>
            </a:r>
            <a:r>
              <a:rPr lang="en-US" altLang="zh-CN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knock</a:t>
            </a:r>
            <a:r>
              <a:rPr lang="en-US" altLang="zh-CN" sz="2100" kern="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ed</a:t>
            </a:r>
            <a:r>
              <a:rPr lang="en-US" altLang="zh-CN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pick</a:t>
            </a:r>
            <a:r>
              <a:rPr lang="en-US" altLang="zh-CN" sz="2100" kern="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ed</a:t>
            </a:r>
            <a:r>
              <a:rPr lang="en-US" altLang="zh-CN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push</a:t>
            </a:r>
            <a:r>
              <a:rPr lang="en-US" altLang="zh-CN" sz="2100" kern="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ed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以不发音字母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结尾的加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d，</a:t>
            </a:r>
            <a:r>
              <a:rPr lang="zh-CN" alt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like</a:t>
            </a:r>
            <a:r>
              <a:rPr lang="en-US" sz="2100" kern="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move</a:t>
            </a:r>
            <a:r>
              <a:rPr lang="en-US" sz="2100" kern="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taste</a:t>
            </a:r>
            <a:r>
              <a:rPr lang="en-US" sz="2100" kern="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以辅音字母加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结尾的变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再加</a:t>
            </a:r>
            <a:r>
              <a:rPr lang="en-US" sz="21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ed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study——stud</a:t>
            </a:r>
            <a:r>
              <a:rPr lang="en-US" sz="2100" kern="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ied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267970" indent="-267970">
              <a:lnSpc>
                <a:spcPct val="150000"/>
              </a:lnSpc>
            </a:pP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个元音字母加</a:t>
            </a:r>
            <a:r>
              <a:rPr lang="en-US" altLang="zh-CN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个辅音字母结尾的重读闭音节，双写最后一个辅音字母再加</a:t>
            </a:r>
            <a:r>
              <a:rPr lang="en-US" sz="21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ed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stop——sto</a:t>
            </a:r>
            <a:r>
              <a:rPr lang="en-US" sz="2100" kern="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pp</a:t>
            </a:r>
            <a:r>
              <a:rPr lang="en-US" sz="2100" kern="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ed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endParaRPr lang="en-US" sz="2100" kern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sz="2100" kern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endParaRPr lang="zh-CN" altLang="en-US" sz="2100" kern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8901" y="1437624"/>
            <a:ext cx="7240438" cy="28392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词尾</a:t>
            </a:r>
            <a:r>
              <a:rPr lang="zh-CN" altLang="en-US" sz="240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读音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种：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在浊辅音和元音后读</a:t>
            </a:r>
            <a:r>
              <a:rPr lang="en-US" altLang="zh-CN" sz="240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en-US" sz="240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d]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lived, watered, listened, played。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在清辅音后读</a:t>
            </a:r>
            <a:r>
              <a:rPr lang="en-US" altLang="zh-CN" sz="240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en-US" sz="240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t]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liked, helped, watched。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t],[d]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音后读</a:t>
            </a:r>
            <a:r>
              <a:rPr lang="en-US" altLang="zh-CN" sz="240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en-US" sz="2400" dirty="0" err="1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ɪd</a:t>
            </a:r>
            <a:r>
              <a:rPr lang="en-US" sz="240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planted, wanted, handed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4" y="712017"/>
            <a:ext cx="400052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7 Listen and repeat.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311" y="1649364"/>
            <a:ext cx="6715172" cy="20073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1) Goldilocks walked into the forest.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2) She noticed a little house.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3) She knocked on the door.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4) She liked the food.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图片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50822" y="972489"/>
            <a:ext cx="1357322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 descr="图片2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65070" y="2401249"/>
            <a:ext cx="131740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 descr="图片2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222061" y="2832260"/>
            <a:ext cx="1230321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图片2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936178" y="3758574"/>
            <a:ext cx="1285884" cy="122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【听力训练】Module 8 Unit 1 Activity 7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45642" y="854502"/>
            <a:ext cx="304800" cy="304800"/>
          </a:xfrm>
          <a:prstGeom prst="rect">
            <a:avLst/>
          </a:prstGeom>
        </p:spPr>
      </p:pic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90" y="716263"/>
            <a:ext cx="4714908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8 Work in pairs. Tell the story.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41428" y="1438740"/>
            <a:ext cx="4187606" cy="2023705"/>
            <a:chOff x="0" y="928676"/>
            <a:chExt cx="4187606" cy="2023705"/>
          </a:xfrm>
        </p:grpSpPr>
        <p:pic>
          <p:nvPicPr>
            <p:cNvPr id="6" name="图片 5" descr="图片2 (2)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928676"/>
              <a:ext cx="4187606" cy="202370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0" y="1643056"/>
              <a:ext cx="38576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How does the story begin?</a:t>
              </a:r>
            </a:p>
          </p:txBody>
        </p:sp>
      </p:grpSp>
      <p:sp>
        <p:nvSpPr>
          <p:cNvPr id="8" name="云形标注 7"/>
          <p:cNvSpPr/>
          <p:nvPr/>
        </p:nvSpPr>
        <p:spPr>
          <a:xfrm>
            <a:off x="4727707" y="1367302"/>
            <a:ext cx="4002755" cy="190652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altLang="zh-CN" sz="1800" i="1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Once upon a time…</a:t>
            </a:r>
            <a:r>
              <a:rPr lang="en-US" altLang="zh-CN"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there was a little girl called Goldilocks. She lived near a big forest. She had hair of gold...</a:t>
            </a:r>
            <a:endParaRPr lang="en-US" altLang="zh-CN" sz="1800" i="1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-2147482624" descr="200606242158128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93608" y="3153251"/>
            <a:ext cx="4139565" cy="1836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7514" y="735547"/>
            <a:ext cx="357187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Test</a:t>
            </a:r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1141044" y="1674487"/>
            <a:ext cx="2500330" cy="31384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/>
            <a:r>
              <a:rPr lang="zh-CN" altLang="en-US" sz="21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一、</a:t>
            </a:r>
            <a:r>
              <a:rPr lang="zh-CN" altLang="en-US" sz="2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汉译英。</a:t>
            </a:r>
            <a:endParaRPr lang="en-US" altLang="zh-CN" sz="210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57175" indent="-257175">
              <a:lnSpc>
                <a:spcPct val="150000"/>
              </a:lnSpc>
            </a:pPr>
            <a:r>
              <a:rPr lang="zh-CN" altLang="en-US" sz="210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从前           </a:t>
            </a:r>
            <a:endParaRPr lang="en-US" altLang="zh-CN" sz="2100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57175" indent="-257175">
              <a:lnSpc>
                <a:spcPct val="150000"/>
              </a:lnSpc>
            </a:pPr>
            <a:r>
              <a:rPr lang="zh-CN" altLang="en-US" sz="210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散步</a:t>
            </a:r>
            <a:endParaRPr lang="en-US" altLang="zh-CN" sz="2100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57175" indent="-257175">
              <a:lnSpc>
                <a:spcPct val="150000"/>
              </a:lnSpc>
            </a:pPr>
            <a:r>
              <a:rPr lang="zh-CN" altLang="en-US" sz="210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独自一人的</a:t>
            </a:r>
            <a:endParaRPr lang="en-US" altLang="zh-CN" sz="2100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57175" indent="-257175">
              <a:lnSpc>
                <a:spcPct val="150000"/>
              </a:lnSpc>
            </a:pPr>
            <a:r>
              <a:rPr lang="zh-CN" altLang="en-US" sz="210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拿起；举起</a:t>
            </a:r>
            <a:endParaRPr lang="en-US" altLang="zh-CN" sz="2100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57175" indent="-257175">
              <a:lnSpc>
                <a:spcPct val="150000"/>
              </a:lnSpc>
            </a:pPr>
            <a:r>
              <a:rPr lang="zh-CN" altLang="en-US" sz="210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环顾四周</a:t>
            </a:r>
            <a:endParaRPr lang="en-US" altLang="zh-CN" sz="2100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57175" indent="-257175"/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970" y="1997623"/>
            <a:ext cx="3357586" cy="24922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once upon a time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for a walk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 alone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pick up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around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33699" y="1086088"/>
            <a:ext cx="6264696" cy="47544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二、写出下列动词的过去式。</a:t>
            </a:r>
            <a:endParaRPr lang="en-US" altLang="zh-CN" sz="21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zh-CN" altLang="en-US" sz="21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is/am ________	plant _________	hurry  _________ </a:t>
            </a:r>
          </a:p>
          <a:p>
            <a:pPr>
              <a:lnSpc>
                <a:spcPct val="150000"/>
              </a:lnSpc>
            </a:pPr>
            <a:r>
              <a:rPr 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    _________	does  _________	dance  _________</a:t>
            </a:r>
          </a:p>
          <a:p>
            <a:pPr>
              <a:lnSpc>
                <a:spcPct val="150000"/>
              </a:lnSpc>
            </a:pPr>
            <a:r>
              <a:rPr 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worry ________	ask    _________	decide _________ </a:t>
            </a:r>
          </a:p>
          <a:p>
            <a:pPr>
              <a:lnSpc>
                <a:spcPct val="150000"/>
              </a:lnSpc>
            </a:pPr>
            <a:r>
              <a:rPr 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finish ________	like   _________	pick    _________ </a:t>
            </a:r>
          </a:p>
          <a:p>
            <a:pPr>
              <a:lnSpc>
                <a:spcPct val="150000"/>
              </a:lnSpc>
            </a:pPr>
            <a:r>
              <a:rPr 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stop  _________	push _________ </a:t>
            </a:r>
          </a:p>
          <a:p>
            <a:pPr>
              <a:lnSpc>
                <a:spcPct val="150000"/>
              </a:lnSpc>
            </a:pPr>
            <a:endParaRPr lang="en-US" sz="2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sz="210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sz="2100">
                <a:latin typeface="Times New Roman" panose="02020603050405020304" pitchFamily="18" charset="0"/>
                <a:ea typeface="黑体" panose="02010609060101010101" pitchFamily="49" charset="-122"/>
              </a:rPr>
            </a:br>
            <a:endParaRPr 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239" y="1785342"/>
            <a:ext cx="70485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9273" y="1818144"/>
            <a:ext cx="169164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planted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7754" y="2289798"/>
            <a:ext cx="84582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728" y="2289798"/>
            <a:ext cx="140970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2731" y="2305765"/>
            <a:ext cx="140970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danced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4182" y="2776061"/>
            <a:ext cx="140970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worried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1551" y="2767489"/>
            <a:ext cx="140970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asked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7417" y="2786925"/>
            <a:ext cx="140970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decided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3593" y="3267550"/>
            <a:ext cx="140970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finished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9601" y="3253918"/>
            <a:ext cx="140970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liked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3392" y="3267016"/>
            <a:ext cx="140970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picked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8000" y="3697022"/>
            <a:ext cx="140970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stopped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2885" y="3724632"/>
            <a:ext cx="140970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pushed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2731" y="1804946"/>
            <a:ext cx="140970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hurried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8108" y="640540"/>
            <a:ext cx="10572824" cy="49139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三、句型变换。</a:t>
            </a:r>
          </a:p>
          <a:p>
            <a:pPr>
              <a:lnSpc>
                <a:spcPct val="120000"/>
              </a:lnSpc>
            </a:pPr>
            <a:r>
              <a:rPr lang="zh-CN" altLang="en-US" sz="2100"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was a car in front of the house just now.</a:t>
            </a:r>
          </a:p>
          <a:p>
            <a:pPr>
              <a:lnSpc>
                <a:spcPct val="120000"/>
              </a:lnSpc>
            </a:pPr>
            <a:r>
              <a:rPr 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否定句：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一般疑问句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:____________________________________________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肯定回答：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否定回答：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They played football in the playground.</a:t>
            </a:r>
          </a:p>
          <a:p>
            <a:pPr>
              <a:lnSpc>
                <a:spcPct val="120000"/>
              </a:lnSpc>
            </a:pPr>
            <a:r>
              <a:rPr 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否定句：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一般疑问句：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肯定回答：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否定回答：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_____________________________________________</a:t>
            </a:r>
          </a:p>
          <a:p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5495" y="1346824"/>
            <a:ext cx="578647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wasn’t a car in front of the house just now.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1248" y="1738304"/>
            <a:ext cx="578647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Was there a car in front of the house just now?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5496" y="2129784"/>
            <a:ext cx="578647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Yes, there was.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7894" y="2521264"/>
            <a:ext cx="578647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No, there wasn’t.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5495" y="3287555"/>
            <a:ext cx="578647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They didn’t play football in the playground.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1248" y="3679035"/>
            <a:ext cx="578647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Did they play football in the playground?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1246" y="4070515"/>
            <a:ext cx="578647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Yes, they did.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1246" y="4461995"/>
            <a:ext cx="578647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No, they didn’t.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9532" y="1113588"/>
            <a:ext cx="8600442" cy="3624069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词汇：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hair, gold, forest, basket, notice, dark, soon, lost, around, little, towards, knock, door, answer, push, enter, bowl, hungry, right, finish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句型：</a:t>
            </a: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 There be…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肯定和否定形式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Once upon a time…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 Who was Goldilocks?			(4) Where was she? 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(5) What did Goldilocks?</a:t>
            </a:r>
            <a:endParaRPr lang="zh-CN" altLang="en-US" sz="2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(6)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Did she often go for a walk in the forest alone?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No, she didn’t.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(7) One bowl was small, one was big and one was very big.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语法：一般过去时</a:t>
            </a: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语音：动词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ed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/t/ /d/ /</a:t>
            </a: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ɪd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/ 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3504" name="TextBox 16"/>
          <p:cNvSpPr txBox="1"/>
          <p:nvPr/>
        </p:nvSpPr>
        <p:spPr>
          <a:xfrm>
            <a:off x="0" y="54001"/>
            <a:ext cx="9144000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 defTabSz="514350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Summary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The Sleeping Beau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70" y="1208172"/>
            <a:ext cx="3941899" cy="3415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圆角矩形 2"/>
          <p:cNvSpPr/>
          <p:nvPr/>
        </p:nvSpPr>
        <p:spPr>
          <a:xfrm>
            <a:off x="2790230" y="1316183"/>
            <a:ext cx="3563541" cy="133945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5pPr>
          </a:lstStyle>
          <a:p>
            <a:pPr algn="ctr" defTabSz="685800"/>
            <a:r>
              <a:rPr lang="en-US" altLang="zh-CN" sz="2400" noProof="1">
                <a:solidFill>
                  <a:srgbClr val="0070C0"/>
                </a:solidFill>
                <a:latin typeface="+mj-lt"/>
                <a:ea typeface="黑体" panose="02010609060101010101" pitchFamily="49" charset="-122"/>
                <a:sym typeface="+mn-ea"/>
              </a:rPr>
              <a:t>?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Warming-up</a:t>
            </a:r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197514" y="662914"/>
            <a:ext cx="657229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and say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88"/>
          <p:cNvGrpSpPr/>
          <p:nvPr/>
        </p:nvGrpSpPr>
        <p:grpSpPr>
          <a:xfrm>
            <a:off x="899592" y="1275607"/>
            <a:ext cx="7584371" cy="2825969"/>
            <a:chOff x="1039753" y="1923413"/>
            <a:chExt cx="10112494" cy="3767959"/>
          </a:xfrm>
        </p:grpSpPr>
        <p:grpSp>
          <p:nvGrpSpPr>
            <p:cNvPr id="12" name="组合 135"/>
            <p:cNvGrpSpPr/>
            <p:nvPr/>
          </p:nvGrpSpPr>
          <p:grpSpPr>
            <a:xfrm>
              <a:off x="1039753" y="1923413"/>
              <a:ext cx="10112494" cy="3767959"/>
              <a:chOff x="-405595" y="915022"/>
              <a:chExt cx="13023569" cy="4933975"/>
            </a:xfrm>
          </p:grpSpPr>
          <p:sp>
            <p:nvSpPr>
              <p:cNvPr id="14" name="圆角矩形 17"/>
              <p:cNvSpPr/>
              <p:nvPr/>
            </p:nvSpPr>
            <p:spPr>
              <a:xfrm>
                <a:off x="-405595" y="1073088"/>
                <a:ext cx="13023569" cy="4775909"/>
              </a:xfrm>
              <a:prstGeom prst="roundRect">
                <a:avLst>
                  <a:gd name="adj" fmla="val 542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" h="12700" prst="coolSlant"/>
              </a:sp3d>
            </p:spPr>
            <p:txBody>
              <a:bodyPr rtlCol="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8"/>
              <p:cNvSpPr/>
              <p:nvPr/>
            </p:nvSpPr>
            <p:spPr>
              <a:xfrm>
                <a:off x="-188523" y="1269640"/>
                <a:ext cx="12576250" cy="4443119"/>
              </a:xfrm>
              <a:prstGeom prst="roundRect">
                <a:avLst>
                  <a:gd name="adj" fmla="val 2201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" name="组合 119"/>
              <p:cNvGrpSpPr/>
              <p:nvPr/>
            </p:nvGrpSpPr>
            <p:grpSpPr>
              <a:xfrm>
                <a:off x="1316421" y="915022"/>
                <a:ext cx="9695793" cy="599736"/>
                <a:chOff x="2885658" y="1419534"/>
                <a:chExt cx="7475748" cy="599736"/>
              </a:xfrm>
            </p:grpSpPr>
            <p:grpSp>
              <p:nvGrpSpPr>
                <p:cNvPr id="17" name="组合 104"/>
                <p:cNvGrpSpPr/>
                <p:nvPr/>
              </p:nvGrpSpPr>
              <p:grpSpPr>
                <a:xfrm>
                  <a:off x="2885658" y="1419534"/>
                  <a:ext cx="2262617" cy="599736"/>
                  <a:chOff x="3734206" y="1430045"/>
                  <a:chExt cx="2262617" cy="599736"/>
                </a:xfrm>
              </p:grpSpPr>
              <p:grpSp>
                <p:nvGrpSpPr>
                  <p:cNvPr id="70" name="组合 83"/>
                  <p:cNvGrpSpPr/>
                  <p:nvPr/>
                </p:nvGrpSpPr>
                <p:grpSpPr>
                  <a:xfrm>
                    <a:off x="4244699" y="1430045"/>
                    <a:ext cx="220646" cy="599736"/>
                    <a:chOff x="4621429" y="1440947"/>
                    <a:chExt cx="220646" cy="599736"/>
                  </a:xfrm>
                </p:grpSpPr>
                <p:sp>
                  <p:nvSpPr>
                    <p:cNvPr id="91" name="椭圆 90"/>
                    <p:cNvSpPr/>
                    <p:nvPr/>
                  </p:nvSpPr>
                  <p:spPr>
                    <a:xfrm flipH="1">
                      <a:off x="462142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92" name="椭圆 91"/>
                    <p:cNvSpPr/>
                    <p:nvPr/>
                  </p:nvSpPr>
                  <p:spPr>
                    <a:xfrm flipH="1">
                      <a:off x="4641492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93" name="圆角矩形 96"/>
                    <p:cNvSpPr/>
                    <p:nvPr/>
                  </p:nvSpPr>
                  <p:spPr>
                    <a:xfrm flipH="1">
                      <a:off x="4759206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94" name="圆角矩形 97"/>
                    <p:cNvSpPr/>
                    <p:nvPr/>
                  </p:nvSpPr>
                  <p:spPr>
                    <a:xfrm flipH="1">
                      <a:off x="468851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71" name="组合 82"/>
                  <p:cNvGrpSpPr/>
                  <p:nvPr/>
                </p:nvGrpSpPr>
                <p:grpSpPr>
                  <a:xfrm>
                    <a:off x="3734206" y="1430045"/>
                    <a:ext cx="220646" cy="599736"/>
                    <a:chOff x="4339321" y="1440947"/>
                    <a:chExt cx="220646" cy="599736"/>
                  </a:xfrm>
                </p:grpSpPr>
                <p:sp>
                  <p:nvSpPr>
                    <p:cNvPr id="87" name="椭圆 59"/>
                    <p:cNvSpPr/>
                    <p:nvPr/>
                  </p:nvSpPr>
                  <p:spPr>
                    <a:xfrm flipH="1">
                      <a:off x="4339321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8" name="椭圆 60"/>
                    <p:cNvSpPr/>
                    <p:nvPr/>
                  </p:nvSpPr>
                  <p:spPr>
                    <a:xfrm flipH="1">
                      <a:off x="4359385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9" name="圆角矩形 61"/>
                    <p:cNvSpPr/>
                    <p:nvPr/>
                  </p:nvSpPr>
                  <p:spPr>
                    <a:xfrm flipH="1">
                      <a:off x="447043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90" name="圆角矩形 62"/>
                    <p:cNvSpPr/>
                    <p:nvPr/>
                  </p:nvSpPr>
                  <p:spPr>
                    <a:xfrm flipH="1">
                      <a:off x="439974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72" name="组合 85"/>
                  <p:cNvGrpSpPr/>
                  <p:nvPr/>
                </p:nvGrpSpPr>
                <p:grpSpPr>
                  <a:xfrm>
                    <a:off x="5265685" y="1430045"/>
                    <a:ext cx="220646" cy="599736"/>
                    <a:chOff x="5670727" y="1440947"/>
                    <a:chExt cx="220646" cy="599736"/>
                  </a:xfrm>
                </p:grpSpPr>
                <p:sp>
                  <p:nvSpPr>
                    <p:cNvPr id="83" name="椭圆 82"/>
                    <p:cNvSpPr/>
                    <p:nvPr/>
                  </p:nvSpPr>
                  <p:spPr>
                    <a:xfrm flipH="1">
                      <a:off x="5670727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4" name="椭圆 83"/>
                    <p:cNvSpPr/>
                    <p:nvPr/>
                  </p:nvSpPr>
                  <p:spPr>
                    <a:xfrm flipH="1">
                      <a:off x="5690790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5" name="圆角矩形 88"/>
                    <p:cNvSpPr/>
                    <p:nvPr/>
                  </p:nvSpPr>
                  <p:spPr>
                    <a:xfrm flipH="1">
                      <a:off x="5808504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6" name="圆角矩形 58"/>
                    <p:cNvSpPr/>
                    <p:nvPr/>
                  </p:nvSpPr>
                  <p:spPr>
                    <a:xfrm flipH="1">
                      <a:off x="573781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73" name="组合 84"/>
                  <p:cNvGrpSpPr/>
                  <p:nvPr/>
                </p:nvGrpSpPr>
                <p:grpSpPr>
                  <a:xfrm>
                    <a:off x="4755192" y="1430045"/>
                    <a:ext cx="220646" cy="599736"/>
                    <a:chOff x="5388619" y="1440947"/>
                    <a:chExt cx="220646" cy="599736"/>
                  </a:xfrm>
                </p:grpSpPr>
                <p:sp>
                  <p:nvSpPr>
                    <p:cNvPr id="79" name="椭圆 78"/>
                    <p:cNvSpPr/>
                    <p:nvPr/>
                  </p:nvSpPr>
                  <p:spPr>
                    <a:xfrm flipH="1">
                      <a:off x="538861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0" name="椭圆 79"/>
                    <p:cNvSpPr/>
                    <p:nvPr/>
                  </p:nvSpPr>
                  <p:spPr>
                    <a:xfrm flipH="1">
                      <a:off x="5408683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1" name="圆角矩形 84"/>
                    <p:cNvSpPr/>
                    <p:nvPr/>
                  </p:nvSpPr>
                  <p:spPr>
                    <a:xfrm flipH="1">
                      <a:off x="551973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82" name="圆角矩形 85"/>
                    <p:cNvSpPr/>
                    <p:nvPr/>
                  </p:nvSpPr>
                  <p:spPr>
                    <a:xfrm flipH="1">
                      <a:off x="544904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74" name="组合 87"/>
                  <p:cNvGrpSpPr/>
                  <p:nvPr/>
                </p:nvGrpSpPr>
                <p:grpSpPr>
                  <a:xfrm>
                    <a:off x="5776177" y="1430045"/>
                    <a:ext cx="220646" cy="599736"/>
                    <a:chOff x="6720025" y="1419143"/>
                    <a:chExt cx="220646" cy="599736"/>
                  </a:xfrm>
                </p:grpSpPr>
                <p:sp>
                  <p:nvSpPr>
                    <p:cNvPr id="75" name="椭圆 74"/>
                    <p:cNvSpPr/>
                    <p:nvPr/>
                  </p:nvSpPr>
                  <p:spPr>
                    <a:xfrm flipH="1">
                      <a:off x="6720025" y="1798236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6" name="椭圆 75"/>
                    <p:cNvSpPr/>
                    <p:nvPr/>
                  </p:nvSpPr>
                  <p:spPr>
                    <a:xfrm flipH="1">
                      <a:off x="6740088" y="1818293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7" name="圆角矩形 80"/>
                    <p:cNvSpPr/>
                    <p:nvPr/>
                  </p:nvSpPr>
                  <p:spPr>
                    <a:xfrm flipH="1">
                      <a:off x="6857802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78" name="圆角矩形 81"/>
                    <p:cNvSpPr/>
                    <p:nvPr/>
                  </p:nvSpPr>
                  <p:spPr>
                    <a:xfrm flipH="1">
                      <a:off x="6787113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18" name="组合 104"/>
                <p:cNvGrpSpPr/>
                <p:nvPr/>
              </p:nvGrpSpPr>
              <p:grpSpPr>
                <a:xfrm>
                  <a:off x="5492223" y="1419534"/>
                  <a:ext cx="2262617" cy="599736"/>
                  <a:chOff x="3734206" y="1430045"/>
                  <a:chExt cx="2262617" cy="599736"/>
                </a:xfrm>
              </p:grpSpPr>
              <p:grpSp>
                <p:nvGrpSpPr>
                  <p:cNvPr id="45" name="组合 83"/>
                  <p:cNvGrpSpPr/>
                  <p:nvPr/>
                </p:nvGrpSpPr>
                <p:grpSpPr>
                  <a:xfrm>
                    <a:off x="4244699" y="1430045"/>
                    <a:ext cx="220646" cy="599736"/>
                    <a:chOff x="4621429" y="1440947"/>
                    <a:chExt cx="220646" cy="599736"/>
                  </a:xfrm>
                </p:grpSpPr>
                <p:sp>
                  <p:nvSpPr>
                    <p:cNvPr id="66" name="椭圆 65"/>
                    <p:cNvSpPr/>
                    <p:nvPr/>
                  </p:nvSpPr>
                  <p:spPr>
                    <a:xfrm flipH="1">
                      <a:off x="462142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7" name="椭圆 66"/>
                    <p:cNvSpPr/>
                    <p:nvPr/>
                  </p:nvSpPr>
                  <p:spPr>
                    <a:xfrm flipH="1">
                      <a:off x="4641492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8" name="圆角矩形 71"/>
                    <p:cNvSpPr/>
                    <p:nvPr/>
                  </p:nvSpPr>
                  <p:spPr>
                    <a:xfrm flipH="1">
                      <a:off x="4759206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9" name="圆角矩形 72"/>
                    <p:cNvSpPr/>
                    <p:nvPr/>
                  </p:nvSpPr>
                  <p:spPr>
                    <a:xfrm flipH="1">
                      <a:off x="468851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6" name="组合 82"/>
                  <p:cNvGrpSpPr/>
                  <p:nvPr/>
                </p:nvGrpSpPr>
                <p:grpSpPr>
                  <a:xfrm>
                    <a:off x="3734206" y="1430045"/>
                    <a:ext cx="220646" cy="599736"/>
                    <a:chOff x="4339321" y="1440947"/>
                    <a:chExt cx="220646" cy="599736"/>
                  </a:xfrm>
                </p:grpSpPr>
                <p:sp>
                  <p:nvSpPr>
                    <p:cNvPr id="62" name="椭圆 61"/>
                    <p:cNvSpPr/>
                    <p:nvPr/>
                  </p:nvSpPr>
                  <p:spPr>
                    <a:xfrm flipH="1">
                      <a:off x="4339321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3" name="椭圆 62"/>
                    <p:cNvSpPr/>
                    <p:nvPr/>
                  </p:nvSpPr>
                  <p:spPr>
                    <a:xfrm flipH="1">
                      <a:off x="4359385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4" name="圆角矩形 67"/>
                    <p:cNvSpPr/>
                    <p:nvPr/>
                  </p:nvSpPr>
                  <p:spPr>
                    <a:xfrm flipH="1">
                      <a:off x="447043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5" name="圆角矩形 68"/>
                    <p:cNvSpPr/>
                    <p:nvPr/>
                  </p:nvSpPr>
                  <p:spPr>
                    <a:xfrm flipH="1">
                      <a:off x="439974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7" name="组合 85"/>
                  <p:cNvGrpSpPr/>
                  <p:nvPr/>
                </p:nvGrpSpPr>
                <p:grpSpPr>
                  <a:xfrm>
                    <a:off x="5265685" y="1430045"/>
                    <a:ext cx="220646" cy="599736"/>
                    <a:chOff x="5670727" y="1440947"/>
                    <a:chExt cx="220646" cy="599736"/>
                  </a:xfrm>
                </p:grpSpPr>
                <p:sp>
                  <p:nvSpPr>
                    <p:cNvPr id="58" name="椭圆 57"/>
                    <p:cNvSpPr/>
                    <p:nvPr/>
                  </p:nvSpPr>
                  <p:spPr>
                    <a:xfrm flipH="1">
                      <a:off x="5670727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9" name="椭圆 58"/>
                    <p:cNvSpPr/>
                    <p:nvPr/>
                  </p:nvSpPr>
                  <p:spPr>
                    <a:xfrm flipH="1">
                      <a:off x="5690790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0" name="圆角矩形 63"/>
                    <p:cNvSpPr/>
                    <p:nvPr/>
                  </p:nvSpPr>
                  <p:spPr>
                    <a:xfrm flipH="1">
                      <a:off x="5808504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61" name="圆角矩形 64"/>
                    <p:cNvSpPr/>
                    <p:nvPr/>
                  </p:nvSpPr>
                  <p:spPr>
                    <a:xfrm flipH="1">
                      <a:off x="573781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8" name="组合 84"/>
                  <p:cNvGrpSpPr/>
                  <p:nvPr/>
                </p:nvGrpSpPr>
                <p:grpSpPr>
                  <a:xfrm>
                    <a:off x="4755192" y="1430045"/>
                    <a:ext cx="220646" cy="599736"/>
                    <a:chOff x="5388619" y="1440947"/>
                    <a:chExt cx="220646" cy="599736"/>
                  </a:xfrm>
                </p:grpSpPr>
                <p:sp>
                  <p:nvSpPr>
                    <p:cNvPr id="54" name="椭圆 53"/>
                    <p:cNvSpPr/>
                    <p:nvPr/>
                  </p:nvSpPr>
                  <p:spPr>
                    <a:xfrm flipH="1">
                      <a:off x="538861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5" name="椭圆 54"/>
                    <p:cNvSpPr/>
                    <p:nvPr/>
                  </p:nvSpPr>
                  <p:spPr>
                    <a:xfrm flipH="1">
                      <a:off x="5408683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6" name="圆角矩形 59"/>
                    <p:cNvSpPr/>
                    <p:nvPr/>
                  </p:nvSpPr>
                  <p:spPr>
                    <a:xfrm flipH="1">
                      <a:off x="551973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7" name="圆角矩形 60"/>
                    <p:cNvSpPr/>
                    <p:nvPr/>
                  </p:nvSpPr>
                  <p:spPr>
                    <a:xfrm flipH="1">
                      <a:off x="544904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9" name="组合 87"/>
                  <p:cNvGrpSpPr/>
                  <p:nvPr/>
                </p:nvGrpSpPr>
                <p:grpSpPr>
                  <a:xfrm>
                    <a:off x="5776177" y="1430045"/>
                    <a:ext cx="220646" cy="599736"/>
                    <a:chOff x="6720025" y="1419143"/>
                    <a:chExt cx="220646" cy="599736"/>
                  </a:xfrm>
                </p:grpSpPr>
                <p:sp>
                  <p:nvSpPr>
                    <p:cNvPr id="50" name="椭圆 49"/>
                    <p:cNvSpPr/>
                    <p:nvPr/>
                  </p:nvSpPr>
                  <p:spPr>
                    <a:xfrm flipH="1">
                      <a:off x="6720025" y="1798236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1" name="椭圆 50"/>
                    <p:cNvSpPr/>
                    <p:nvPr/>
                  </p:nvSpPr>
                  <p:spPr>
                    <a:xfrm flipH="1">
                      <a:off x="6740088" y="1818293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2" name="圆角矩形 55"/>
                    <p:cNvSpPr/>
                    <p:nvPr/>
                  </p:nvSpPr>
                  <p:spPr>
                    <a:xfrm flipH="1">
                      <a:off x="6857802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3" name="圆角矩形 56"/>
                    <p:cNvSpPr/>
                    <p:nvPr/>
                  </p:nvSpPr>
                  <p:spPr>
                    <a:xfrm flipH="1">
                      <a:off x="6787113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19" name="组合 104"/>
                <p:cNvGrpSpPr/>
                <p:nvPr/>
              </p:nvGrpSpPr>
              <p:grpSpPr>
                <a:xfrm>
                  <a:off x="8098789" y="1419534"/>
                  <a:ext cx="2262617" cy="599736"/>
                  <a:chOff x="3734206" y="1430045"/>
                  <a:chExt cx="2262617" cy="599736"/>
                </a:xfrm>
              </p:grpSpPr>
              <p:grpSp>
                <p:nvGrpSpPr>
                  <p:cNvPr id="20" name="组合 83"/>
                  <p:cNvGrpSpPr/>
                  <p:nvPr/>
                </p:nvGrpSpPr>
                <p:grpSpPr>
                  <a:xfrm>
                    <a:off x="4244699" y="1430045"/>
                    <a:ext cx="220646" cy="599736"/>
                    <a:chOff x="4621429" y="1440947"/>
                    <a:chExt cx="220646" cy="599736"/>
                  </a:xfrm>
                </p:grpSpPr>
                <p:sp>
                  <p:nvSpPr>
                    <p:cNvPr id="41" name="椭圆 40"/>
                    <p:cNvSpPr/>
                    <p:nvPr/>
                  </p:nvSpPr>
                  <p:spPr>
                    <a:xfrm flipH="1">
                      <a:off x="462142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2" name="椭圆 41"/>
                    <p:cNvSpPr/>
                    <p:nvPr/>
                  </p:nvSpPr>
                  <p:spPr>
                    <a:xfrm flipH="1">
                      <a:off x="4641492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3" name="圆角矩形 46"/>
                    <p:cNvSpPr/>
                    <p:nvPr/>
                  </p:nvSpPr>
                  <p:spPr>
                    <a:xfrm flipH="1">
                      <a:off x="4759206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4" name="圆角矩形 47"/>
                    <p:cNvSpPr/>
                    <p:nvPr/>
                  </p:nvSpPr>
                  <p:spPr>
                    <a:xfrm flipH="1">
                      <a:off x="468851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21" name="组合 82"/>
                  <p:cNvGrpSpPr/>
                  <p:nvPr/>
                </p:nvGrpSpPr>
                <p:grpSpPr>
                  <a:xfrm>
                    <a:off x="3734206" y="1430045"/>
                    <a:ext cx="220646" cy="599736"/>
                    <a:chOff x="4339321" y="1440947"/>
                    <a:chExt cx="220646" cy="599736"/>
                  </a:xfrm>
                </p:grpSpPr>
                <p:sp>
                  <p:nvSpPr>
                    <p:cNvPr id="37" name="椭圆 36"/>
                    <p:cNvSpPr/>
                    <p:nvPr/>
                  </p:nvSpPr>
                  <p:spPr>
                    <a:xfrm flipH="1">
                      <a:off x="4339321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" name="椭圆 37"/>
                    <p:cNvSpPr/>
                    <p:nvPr/>
                  </p:nvSpPr>
                  <p:spPr>
                    <a:xfrm flipH="1">
                      <a:off x="4359385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9" name="圆角矩形 42"/>
                    <p:cNvSpPr/>
                    <p:nvPr/>
                  </p:nvSpPr>
                  <p:spPr>
                    <a:xfrm flipH="1">
                      <a:off x="447043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0" name="圆角矩形 43"/>
                    <p:cNvSpPr/>
                    <p:nvPr/>
                  </p:nvSpPr>
                  <p:spPr>
                    <a:xfrm flipH="1">
                      <a:off x="4399747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22" name="组合 85"/>
                  <p:cNvGrpSpPr/>
                  <p:nvPr/>
                </p:nvGrpSpPr>
                <p:grpSpPr>
                  <a:xfrm>
                    <a:off x="5265685" y="1430045"/>
                    <a:ext cx="220646" cy="599736"/>
                    <a:chOff x="5670727" y="1440947"/>
                    <a:chExt cx="220646" cy="599736"/>
                  </a:xfrm>
                </p:grpSpPr>
                <p:sp>
                  <p:nvSpPr>
                    <p:cNvPr id="33" name="椭圆 32"/>
                    <p:cNvSpPr/>
                    <p:nvPr/>
                  </p:nvSpPr>
                  <p:spPr>
                    <a:xfrm flipH="1">
                      <a:off x="5670727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4" name="椭圆 33"/>
                    <p:cNvSpPr/>
                    <p:nvPr/>
                  </p:nvSpPr>
                  <p:spPr>
                    <a:xfrm flipH="1">
                      <a:off x="5690790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5" name="圆角矩形 38"/>
                    <p:cNvSpPr/>
                    <p:nvPr/>
                  </p:nvSpPr>
                  <p:spPr>
                    <a:xfrm flipH="1">
                      <a:off x="5808504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6" name="圆角矩形 39"/>
                    <p:cNvSpPr/>
                    <p:nvPr/>
                  </p:nvSpPr>
                  <p:spPr>
                    <a:xfrm flipH="1">
                      <a:off x="573781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23" name="组合 84"/>
                  <p:cNvGrpSpPr/>
                  <p:nvPr/>
                </p:nvGrpSpPr>
                <p:grpSpPr>
                  <a:xfrm>
                    <a:off x="4755192" y="1430045"/>
                    <a:ext cx="220646" cy="599736"/>
                    <a:chOff x="5388619" y="1440947"/>
                    <a:chExt cx="220646" cy="599736"/>
                  </a:xfrm>
                </p:grpSpPr>
                <p:sp>
                  <p:nvSpPr>
                    <p:cNvPr id="29" name="椭圆 28"/>
                    <p:cNvSpPr/>
                    <p:nvPr/>
                  </p:nvSpPr>
                  <p:spPr>
                    <a:xfrm flipH="1">
                      <a:off x="5388619" y="1820040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0" name="椭圆 29"/>
                    <p:cNvSpPr/>
                    <p:nvPr/>
                  </p:nvSpPr>
                  <p:spPr>
                    <a:xfrm flipH="1">
                      <a:off x="5408683" y="1840097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1" name="圆角矩形 34"/>
                    <p:cNvSpPr/>
                    <p:nvPr/>
                  </p:nvSpPr>
                  <p:spPr>
                    <a:xfrm flipH="1">
                      <a:off x="551973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2" name="圆角矩形 35"/>
                    <p:cNvSpPr/>
                    <p:nvPr/>
                  </p:nvSpPr>
                  <p:spPr>
                    <a:xfrm flipH="1">
                      <a:off x="5449045" y="1440947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24" name="组合 87"/>
                  <p:cNvGrpSpPr/>
                  <p:nvPr/>
                </p:nvGrpSpPr>
                <p:grpSpPr>
                  <a:xfrm>
                    <a:off x="5776177" y="1430045"/>
                    <a:ext cx="220646" cy="599736"/>
                    <a:chOff x="6720025" y="1419143"/>
                    <a:chExt cx="220646" cy="599736"/>
                  </a:xfrm>
                </p:grpSpPr>
                <p:sp>
                  <p:nvSpPr>
                    <p:cNvPr id="25" name="椭圆 24"/>
                    <p:cNvSpPr/>
                    <p:nvPr/>
                  </p:nvSpPr>
                  <p:spPr>
                    <a:xfrm flipH="1">
                      <a:off x="6720025" y="1798236"/>
                      <a:ext cx="220646" cy="220643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6" name="椭圆 25"/>
                    <p:cNvSpPr/>
                    <p:nvPr/>
                  </p:nvSpPr>
                  <p:spPr>
                    <a:xfrm flipH="1">
                      <a:off x="6740088" y="1818293"/>
                      <a:ext cx="180528" cy="180526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27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7" name="圆角矩形 30"/>
                    <p:cNvSpPr/>
                    <p:nvPr/>
                  </p:nvSpPr>
                  <p:spPr>
                    <a:xfrm flipH="1">
                      <a:off x="6857802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8" name="圆角矩形 31"/>
                    <p:cNvSpPr/>
                    <p:nvPr/>
                  </p:nvSpPr>
                  <p:spPr>
                    <a:xfrm flipH="1">
                      <a:off x="6787113" y="1419143"/>
                      <a:ext cx="26354" cy="497154"/>
                    </a:xfrm>
                    <a:prstGeom prst="roundRect">
                      <a:avLst>
                        <a:gd name="adj" fmla="val 50000"/>
                      </a:avLst>
                    </a:prstGeom>
                    <a:gradFill>
                      <a:gsLst>
                        <a:gs pos="74000">
                          <a:sysClr val="window" lastClr="FFFFFF"/>
                        </a:gs>
                        <a:gs pos="52000">
                          <a:sysClr val="window" lastClr="FFFFFF">
                            <a:lumMod val="85000"/>
                          </a:sysClr>
                        </a:gs>
                        <a:gs pos="23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>
                            <a:lumMod val="5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1"/>
                    </a:gradFill>
                    <a:ln w="6350" cap="flat" cmpd="sng" algn="ctr">
                      <a:gradFill flip="none" rotWithShape="1">
                        <a:gsLst>
                          <a:gs pos="0">
                            <a:sysClr val="window" lastClr="FFFFFF">
                              <a:lumMod val="65000"/>
                            </a:sysClr>
                          </a:gs>
                          <a:gs pos="43000">
                            <a:sysClr val="window" lastClr="FFFFFF">
                              <a:lumMod val="75000"/>
                            </a:sysClr>
                          </a:gs>
                          <a:gs pos="79000">
                            <a:sysClr val="window" lastClr="FFFFFF"/>
                          </a:gs>
                          <a:gs pos="61000">
                            <a:sysClr val="window" lastClr="FFFFFF">
                              <a:lumMod val="100000"/>
                            </a:sysClr>
                          </a:gs>
                          <a:gs pos="100000">
                            <a:sysClr val="window" lastClr="FFFFFF">
                              <a:lumMod val="65000"/>
                            </a:sysClr>
                          </a:gs>
                        </a:gsLst>
                        <a:lin ang="5400000" scaled="0"/>
                      </a:gradFill>
                      <a:prstDash val="solid"/>
                      <a:miter lim="800000"/>
                    </a:ln>
                    <a:effectLst>
                      <a:outerShdw blurRad="254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kern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</p:grp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666316" y="3352346"/>
              <a:ext cx="9044597" cy="90280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121917" tIns="60958" rIns="121917" bIns="60958" numCol="1" anchor="ctr" anchorCtr="0" compatLnSpc="1">
              <a:spAutoFit/>
            </a:bodyPr>
            <a:lstStyle>
              <a:defPPr>
                <a:defRPr lang="zh-CN"/>
              </a:defPPr>
              <a:lvl1pPr marL="514350" indent="-514350" algn="just">
                <a:lnSpc>
                  <a:spcPct val="150000"/>
                </a:lnSpc>
                <a:buFont typeface="+mj-lt"/>
                <a:buAutoNum type="arabicPeriod"/>
                <a:defRPr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defRPr>
              </a:lvl1pPr>
            </a:lstStyle>
            <a:p>
              <a:pPr marL="0" indent="0">
                <a:buNone/>
              </a:pPr>
              <a:endParaRPr lang="zh-CN" altLang="zh-CN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108162" y="716263"/>
            <a:ext cx="2657155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en-US" altLang="zh-CN" sz="21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8339" y="2001157"/>
            <a:ext cx="5749952" cy="15234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1.Tell a story to your friends.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Review the conversation in Unit 1.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Preview the new words and expressions in Unit 2.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3504" name="TextBox 16"/>
          <p:cNvSpPr txBox="1"/>
          <p:nvPr/>
        </p:nvSpPr>
        <p:spPr>
          <a:xfrm>
            <a:off x="0" y="54000"/>
            <a:ext cx="9144000" cy="5309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 defTabSz="514350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Homework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ctrTitle" idx="4294967295"/>
          </p:nvPr>
        </p:nvSpPr>
        <p:spPr>
          <a:xfrm>
            <a:off x="2141730" y="2247715"/>
            <a:ext cx="2430270" cy="648071"/>
          </a:xfrm>
        </p:spPr>
        <p:txBody>
          <a:bodyPr wrap="square" lIns="68580" tIns="34290" rIns="68580" bIns="34290" anchor="ctr" anchorCtr="0">
            <a:spAutoFit/>
          </a:bodyPr>
          <a:lstStyle/>
          <a:p>
            <a:pPr algn="ctr" eaLnBrk="1" hangingPunct="1"/>
            <a:r>
              <a:rPr lang="en-US" altLang="zh-CN" sz="4500"/>
              <a:t>Goodbye!</a:t>
            </a:r>
          </a:p>
        </p:txBody>
      </p:sp>
      <p:pic>
        <p:nvPicPr>
          <p:cNvPr id="4301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667625" y="8591550"/>
            <a:ext cx="228600" cy="17145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0217" y="1332501"/>
            <a:ext cx="4583564" cy="3183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5" name="Picture 2" descr="Cinderella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" y="1497807"/>
            <a:ext cx="4842986" cy="3522821"/>
          </a:xfrm>
        </p:spPr>
      </p:pic>
      <p:sp>
        <p:nvSpPr>
          <p:cNvPr id="3" name="圆角矩形 2"/>
          <p:cNvSpPr/>
          <p:nvPr/>
        </p:nvSpPr>
        <p:spPr>
          <a:xfrm>
            <a:off x="3167844" y="1327943"/>
            <a:ext cx="2430270" cy="59733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5pPr>
          </a:lstStyle>
          <a:p>
            <a:pPr algn="ctr"/>
            <a:r>
              <a:rPr lang="en-US" altLang="zh-CN" sz="2400" noProof="1">
                <a:solidFill>
                  <a:srgbClr val="0070C0"/>
                </a:solidFill>
                <a:latin typeface="+mj-lt"/>
                <a:ea typeface="黑体" panose="02010609060101010101" pitchFamily="49" charset="-122"/>
                <a:sym typeface="+mn-ea"/>
              </a:rPr>
              <a:t>?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Warming-up</a:t>
            </a:r>
            <a:endParaRPr lang="en-US" altLang="zh-CN"/>
          </a:p>
        </p:txBody>
      </p:sp>
      <p:sp>
        <p:nvSpPr>
          <p:cNvPr id="6" name="TextBox 4"/>
          <p:cNvSpPr txBox="1"/>
          <p:nvPr/>
        </p:nvSpPr>
        <p:spPr>
          <a:xfrm>
            <a:off x="143508" y="642986"/>
            <a:ext cx="657229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and say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9802" y="1263340"/>
            <a:ext cx="3672408" cy="3360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圆角矩形 2"/>
          <p:cNvSpPr/>
          <p:nvPr/>
        </p:nvSpPr>
        <p:spPr>
          <a:xfrm>
            <a:off x="2896550" y="1263340"/>
            <a:ext cx="3458912" cy="114424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5pPr>
          </a:lstStyle>
          <a:p>
            <a:pPr algn="ctr"/>
            <a:r>
              <a:rPr lang="en-US" altLang="zh-CN" sz="2400" noProof="1">
                <a:solidFill>
                  <a:srgbClr val="0070C0"/>
                </a:solidFill>
                <a:latin typeface="+mj-lt"/>
                <a:ea typeface="黑体" panose="02010609060101010101" pitchFamily="49" charset="-122"/>
                <a:sym typeface="+mn-ea"/>
              </a:rPr>
              <a:t>?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Warming-up</a:t>
            </a:r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143508" y="627535"/>
            <a:ext cx="657229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and say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686" y="994368"/>
            <a:ext cx="2672150" cy="3899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圆角矩形 2"/>
          <p:cNvSpPr/>
          <p:nvPr/>
        </p:nvSpPr>
        <p:spPr>
          <a:xfrm>
            <a:off x="3427794" y="1053978"/>
            <a:ext cx="2302651" cy="70207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5pPr>
          </a:lstStyle>
          <a:p>
            <a:pPr algn="ctr"/>
            <a:r>
              <a:rPr lang="en-US" altLang="zh-CN" sz="2400" noProof="1">
                <a:solidFill>
                  <a:srgbClr val="0070C0"/>
                </a:solidFill>
                <a:latin typeface="+mj-lt"/>
                <a:ea typeface="黑体" panose="02010609060101010101" pitchFamily="49" charset="-122"/>
                <a:sym typeface="+mn-ea"/>
              </a:rPr>
              <a:t>?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Warming-up</a:t>
            </a:r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141646" y="573529"/>
            <a:ext cx="657229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and say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5856" y="1255389"/>
            <a:ext cx="3348372" cy="3422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圆角矩形 2"/>
          <p:cNvSpPr/>
          <p:nvPr/>
        </p:nvSpPr>
        <p:spPr>
          <a:xfrm>
            <a:off x="3599892" y="1255388"/>
            <a:ext cx="2700300" cy="64807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defRPr>
            </a:lvl5pPr>
          </a:lstStyle>
          <a:p>
            <a:pPr algn="ctr"/>
            <a:r>
              <a:rPr lang="en-US" altLang="zh-CN" sz="2400" noProof="1">
                <a:solidFill>
                  <a:srgbClr val="0070C0"/>
                </a:solidFill>
                <a:latin typeface="+mj-lt"/>
                <a:ea typeface="黑体" panose="02010609060101010101" pitchFamily="49" charset="-122"/>
                <a:sym typeface="+mn-ea"/>
              </a:rPr>
              <a:t>?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Warming-up</a:t>
            </a:r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143508" y="691640"/>
            <a:ext cx="657229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Look and say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1790" y="2463739"/>
            <a:ext cx="442849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700">
                <a:ln w="222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</a:t>
            </a:r>
            <a:r>
              <a:rPr lang="en-US" altLang="zh-CN" sz="2700">
                <a:ln w="222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’</a:t>
            </a:r>
            <a:r>
              <a:rPr lang="zh-CN" altLang="en-US" sz="2700">
                <a:ln w="222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 your favourie story?</a:t>
            </a: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Warming-up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60274" y="1618785"/>
            <a:ext cx="2571768" cy="29770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头发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金色；黄金；金牌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森林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从前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决定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散步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3481" y="1833099"/>
            <a:ext cx="1214446" cy="28151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basket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notice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 alone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dark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pick up </a:t>
            </a:r>
          </a:p>
          <a:p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1761660"/>
            <a:ext cx="2286016" cy="28151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篮子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注意到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独自一人的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黑暗的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拿起；举起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8572" y="1618785"/>
            <a:ext cx="2357454" cy="29770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hair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gold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forest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once  upon a time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decide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for a walk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49506" y="36406"/>
            <a:ext cx="905922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 defTabSz="685800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Pre-listening</a:t>
            </a:r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69533" y="771195"/>
            <a:ext cx="2447882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Words &amp; Phrases</a:t>
            </a:r>
            <a:endParaRPr lang="zh-CN" altLang="en-US" sz="2400" b="1" dirty="0">
              <a:solidFill>
                <a:srgbClr val="C00000"/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1"/>
      <p:bldP spid="7" grpId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66099ad-49bd-4eab-8ebf-0c1685b88bb3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1444</Words>
  <Application>Microsoft Office PowerPoint</Application>
  <PresentationFormat>全屏显示(16:9)</PresentationFormat>
  <Paragraphs>306</Paragraphs>
  <Slides>31</Slides>
  <Notes>16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Module 8   Story time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Goodbye!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2021-02-12T01:04:00Z</cp:lastPrinted>
  <dcterms:created xsi:type="dcterms:W3CDTF">2021-02-12T01:04:00Z</dcterms:created>
  <dcterms:modified xsi:type="dcterms:W3CDTF">2023-01-16T13:47:02Z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DC9703B746574DE18050588D382B8E57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