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2" r:id="rId2"/>
    <p:sldId id="317" r:id="rId3"/>
    <p:sldId id="318" r:id="rId4"/>
    <p:sldId id="319" r:id="rId5"/>
    <p:sldId id="320" r:id="rId6"/>
    <p:sldId id="306" r:id="rId7"/>
    <p:sldId id="321" r:id="rId8"/>
    <p:sldId id="322" r:id="rId9"/>
    <p:sldId id="323" r:id="rId10"/>
    <p:sldId id="324" r:id="rId11"/>
    <p:sldId id="32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7</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第二课时　</a:t>
            </a:r>
            <a:r>
              <a:rPr lang="en-US" altLang="zh-CN"/>
              <a:t>Reading (  1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5400" dirty="0" smtClean="0"/>
              <a:t>International </a:t>
            </a:r>
            <a:r>
              <a:rPr lang="en-US" altLang="zh-CN" sz="5400" dirty="0"/>
              <a:t>charities</a:t>
            </a:r>
            <a:endParaRPr lang="zh-CN" altLang="zh-CN" sz="5400" dirty="0"/>
          </a:p>
        </p:txBody>
      </p:sp>
      <p:sp>
        <p:nvSpPr>
          <p:cNvPr id="5" name="矩形 4"/>
          <p:cNvSpPr/>
          <p:nvPr/>
        </p:nvSpPr>
        <p:spPr>
          <a:xfrm>
            <a:off x="0" y="1135447"/>
            <a:ext cx="12192000" cy="830997"/>
          </a:xfrm>
          <a:prstGeom prst="rect">
            <a:avLst/>
          </a:prstGeom>
        </p:spPr>
        <p:txBody>
          <a:bodyPr wrap="square">
            <a:spAutoFit/>
          </a:bodyPr>
          <a:lstStyle/>
          <a:p>
            <a:pPr algn="ctr"/>
            <a:r>
              <a:rPr lang="en-US" altLang="zh-CN" sz="4800" dirty="0"/>
              <a:t>Unit 7</a:t>
            </a:r>
            <a:endParaRPr lang="zh-CN" altLang="en-US" sz="4800" dirty="0"/>
          </a:p>
        </p:txBody>
      </p:sp>
      <p:sp>
        <p:nvSpPr>
          <p:cNvPr id="6" name="矩形 5"/>
          <p:cNvSpPr/>
          <p:nvPr/>
        </p:nvSpPr>
        <p:spPr>
          <a:xfrm>
            <a:off x="0" y="4603576"/>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2</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6015896"/>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59544"/>
            <a:ext cx="8128000" cy="574580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Besides the Flying Eye Hospital,ORBIS has also set up offices in some developing countries.In many countries,ORBIS works with local hospitals and provides one-week-long hospital-based training programmes for them.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ORBIS has also created an e-hospital called Cyber-Sight.It provides an e-library and e-learning programmes for doctors and nurses.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Volunteers are the most important part of ORBIS.They include more than 500 leading medical professionals(  </a:t>
            </a:r>
            <a:r>
              <a:rPr lang="zh-CN" altLang="zh-CN" sz="2200">
                <a:solidFill>
                  <a:srgbClr val="000000"/>
                </a:solidFill>
                <a:latin typeface="Times New Roman" panose="02020603050405020304" pitchFamily="18" charset="0"/>
                <a:cs typeface="Times New Roman" panose="02020603050405020304" pitchFamily="18" charset="0"/>
              </a:rPr>
              <a:t>专家</a:t>
            </a:r>
            <a:r>
              <a:rPr lang="en-US" altLang="zh-CN" sz="2200">
                <a:solidFill>
                  <a:srgbClr val="000000"/>
                </a:solidFill>
                <a:latin typeface="Times New Roman" panose="02020603050405020304" pitchFamily="18" charset="0"/>
                <a:cs typeface="Times New Roman" panose="02020603050405020304" pitchFamily="18" charset="0"/>
              </a:rPr>
              <a:t>  ),as well as volunteer pilots from airline companies.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Up to now,more than three million people have directly received medical treatment from ORBIS.More than 195,000 doctors and nurses have been trained in ORBIS programmes.Most importantly,about 6.8 million children and adults have benefited from ORBIS programmes worldwide.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248144" y="1169967"/>
            <a:ext cx="9695712"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)1.What is ORBIS?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 plane.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B.Some doctors.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 charity organization.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 Flying Eye Hospital.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)2.When did the ORBIS Flying Eye Hospital start to work?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A.In 1982.	B.In the 1970s.</a:t>
            </a:r>
            <a:r>
              <a:rPr lang="en-US"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C.In 1970.	D.In 1994.</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)3.Who is/are the most important part of ORBIS?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A.Professionals.	B.Volunteers.</a:t>
            </a:r>
            <a:r>
              <a:rPr lang="en-US"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C.Pilots.	D.Dr David Paton.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)4.What is Cyber-Sight?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A.An e-hospital.</a:t>
            </a:r>
            <a:r>
              <a:rPr lang="en-US"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B.An e-library.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C.An e-learning programme.</a:t>
            </a:r>
            <a:r>
              <a:rPr lang="en-US"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D.A mobile teaching hospital.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4" name="矩形 3"/>
          <p:cNvSpPr/>
          <p:nvPr/>
        </p:nvSpPr>
        <p:spPr>
          <a:xfrm>
            <a:off x="1624540" y="126526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517011" y="327703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1517011" y="408510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1517011" y="489318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744279" y="1223748"/>
            <a:ext cx="11015330"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1.Many people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the money for medical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treatment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治疗</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2.How many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operations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手术</a:t>
            </a:r>
            <a:r>
              <a:rPr lang="en-US" altLang="zh-CN" sz="2200" dirty="0">
                <a:solidFill>
                  <a:srgbClr val="000000"/>
                </a:solidFill>
                <a:latin typeface="Times New Roman" panose="02020603050405020304" pitchFamily="18" charset="0"/>
                <a:cs typeface="Times New Roman" panose="02020603050405020304" pitchFamily="18" charset="0"/>
              </a:rPr>
              <a:t>  ) do you perform during a visit?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3.Her job is to look after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patients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病人</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4.These years many doctors are trying to work out the problems of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blindness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失明</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病例</a:t>
            </a:r>
            <a:r>
              <a:rPr lang="en-US" altLang="zh-CN" sz="2200" dirty="0">
                <a:solidFill>
                  <a:srgbClr val="000000"/>
                </a:solidFill>
                <a:latin typeface="Times New Roman" panose="02020603050405020304" pitchFamily="18" charset="0"/>
                <a:cs typeface="Times New Roman" panose="02020603050405020304" pitchFamily="18" charset="0"/>
              </a:rPr>
              <a:t>  ) is not </a:t>
            </a:r>
            <a:r>
              <a:rPr lang="en-US" altLang="zh-CN" sz="2200" dirty="0" err="1">
                <a:solidFill>
                  <a:srgbClr val="000000"/>
                </a:solidFill>
                <a:latin typeface="Times New Roman" panose="02020603050405020304" pitchFamily="18" charset="0"/>
                <a:cs typeface="Times New Roman" panose="02020603050405020304" pitchFamily="18" charset="0"/>
              </a:rPr>
              <a:t>common.Doctors</a:t>
            </a:r>
            <a:r>
              <a:rPr lang="en-US" altLang="zh-CN" sz="2200" dirty="0">
                <a:solidFill>
                  <a:srgbClr val="000000"/>
                </a:solidFill>
                <a:latin typeface="Times New Roman" panose="02020603050405020304" pitchFamily="18" charset="0"/>
                <a:cs typeface="Times New Roman" panose="02020603050405020304" pitchFamily="18" charset="0"/>
              </a:rPr>
              <a:t> are having a discussion about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1.All the players are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proud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pride  ) to play for their motherland.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2.Modern music was first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developed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develop  ) in Italy.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doctor says lifestyle changes should be part of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treatment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treat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victims of the disaster area need more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medical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medicine  ) support.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5.Thank you very much for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helping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help  ) me a lot.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734497" y="1739096"/>
            <a:ext cx="13568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734497" y="2025035"/>
            <a:ext cx="1356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460208" y="2153766"/>
            <a:ext cx="13887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460208" y="2439705"/>
            <a:ext cx="13887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768012" y="2536537"/>
            <a:ext cx="118675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768013" y="2822476"/>
            <a:ext cx="11867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8499501" y="2940575"/>
            <a:ext cx="12824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8499501" y="3226514"/>
            <a:ext cx="1282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673398" y="3365202"/>
            <a:ext cx="78680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673399" y="3651141"/>
            <a:ext cx="7868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204486" y="4172514"/>
            <a:ext cx="94221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204487" y="4458453"/>
            <a:ext cx="9422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3799909" y="4555285"/>
            <a:ext cx="141004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3799909" y="4841224"/>
            <a:ext cx="14100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287389" y="4960761"/>
            <a:ext cx="128245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7287390" y="5246700"/>
            <a:ext cx="12824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900559" y="5334029"/>
            <a:ext cx="120199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5900559" y="5619968"/>
            <a:ext cx="1201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033826" y="5748069"/>
            <a:ext cx="108043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4033827" y="6034008"/>
            <a:ext cx="10804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skill,case,develop,treat,go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1.With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development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of science and </a:t>
            </a:r>
            <a:r>
              <a:rPr lang="en-US" altLang="zh-CN" sz="2200" dirty="0" err="1">
                <a:solidFill>
                  <a:srgbClr val="000000"/>
                </a:solidFill>
                <a:latin typeface="Times New Roman" panose="02020603050405020304" pitchFamily="18" charset="0"/>
                <a:cs typeface="Times New Roman" panose="02020603050405020304" pitchFamily="18" charset="0"/>
              </a:rPr>
              <a:t>technology,life</a:t>
            </a:r>
            <a:r>
              <a:rPr lang="en-US" altLang="zh-CN" sz="2200" dirty="0">
                <a:solidFill>
                  <a:srgbClr val="000000"/>
                </a:solidFill>
                <a:latin typeface="Times New Roman" panose="02020603050405020304" pitchFamily="18" charset="0"/>
                <a:cs typeface="Times New Roman" panose="02020603050405020304" pitchFamily="18" charset="0"/>
              </a:rPr>
              <a:t> is becoming much easier.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 lot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cases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of the disease have been cured in this hospital.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couple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afford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go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England for vacation.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doctors in the hospital are trying a new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treatment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the cancer.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5.By improving local doctors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and nurses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skills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,we can help more people.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427772" y="2419579"/>
            <a:ext cx="171838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427772" y="2705518"/>
            <a:ext cx="17183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332077" y="3225723"/>
            <a:ext cx="8358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332078" y="3511662"/>
            <a:ext cx="8358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277836" y="3642324"/>
            <a:ext cx="81816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277837" y="3928263"/>
            <a:ext cx="818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351185" y="4006344"/>
            <a:ext cx="127181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351186" y="4292283"/>
            <a:ext cx="12718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351185" y="4817634"/>
            <a:ext cx="8677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7351185" y="5103573"/>
            <a:ext cx="8677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按要求完成句子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doctor operated on the girl last week.(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doctor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performed/did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operation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girl last week.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2.She studies </a:t>
            </a:r>
            <a:r>
              <a:rPr lang="en-US" altLang="zh-CN" sz="2200" dirty="0">
                <a:latin typeface="Times New Roman" panose="02020603050405020304" pitchFamily="18" charset="0"/>
                <a:cs typeface="Times New Roman" panose="02020603050405020304" pitchFamily="18" charset="0"/>
              </a:rPr>
              <a:t>English by watching movies</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she study English?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3.They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money for medical treatment.(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They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afford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have the medical treatment.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a:t>
            </a:r>
            <a:r>
              <a:rPr lang="en-US" altLang="zh-CN" sz="2200" dirty="0">
                <a:latin typeface="Times New Roman" panose="02020603050405020304" pitchFamily="18" charset="0"/>
                <a:cs typeface="Times New Roman" panose="02020603050405020304" pitchFamily="18" charset="0"/>
              </a:rPr>
              <a:t>know much </a:t>
            </a:r>
            <a:r>
              <a:rPr lang="en-US" altLang="zh-CN" sz="2200" dirty="0">
                <a:solidFill>
                  <a:srgbClr val="000000"/>
                </a:solidFill>
                <a:latin typeface="Times New Roman" panose="02020603050405020304" pitchFamily="18" charset="0"/>
                <a:cs typeface="Times New Roman" panose="02020603050405020304" pitchFamily="18" charset="0"/>
              </a:rPr>
              <a:t>about the charity.(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much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do you know about the charity?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a:t>
            </a:r>
            <a:r>
              <a:rPr lang="en-US" altLang="zh-CN" sz="2200" dirty="0">
                <a:latin typeface="Times New Roman" panose="02020603050405020304" pitchFamily="18" charset="0"/>
                <a:cs typeface="Times New Roman" panose="02020603050405020304" pitchFamily="18" charset="0"/>
              </a:rPr>
              <a:t>have some pocket money </a:t>
            </a:r>
            <a:r>
              <a:rPr lang="en-US" altLang="zh-CN" sz="2200" dirty="0">
                <a:solidFill>
                  <a:srgbClr val="000000"/>
                </a:solidFill>
                <a:latin typeface="Times New Roman" panose="02020603050405020304" pitchFamily="18" charset="0"/>
                <a:cs typeface="Times New Roman" panose="02020603050405020304" pitchFamily="18" charset="0"/>
              </a:rPr>
              <a:t>in the bag.(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do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bag?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502199" y="2015542"/>
            <a:ext cx="277101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502199" y="2301481"/>
            <a:ext cx="27710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743407" y="2015542"/>
            <a:ext cx="5074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743408" y="2301481"/>
            <a:ext cx="507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554822" y="3088291"/>
            <a:ext cx="23244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268823" y="3236356"/>
            <a:ext cx="201609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268823" y="3522295"/>
            <a:ext cx="20160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651055" y="4018223"/>
            <a:ext cx="18140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651055" y="4304162"/>
            <a:ext cx="1814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111317" y="4732683"/>
            <a:ext cx="7483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194393" y="4833170"/>
            <a:ext cx="22074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2194394" y="5119109"/>
            <a:ext cx="22074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111317" y="5519063"/>
            <a:ext cx="2353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268823" y="5613262"/>
            <a:ext cx="84249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2268823" y="5899201"/>
            <a:ext cx="8424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118888" y="5613262"/>
            <a:ext cx="84249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4118888" y="5899201"/>
            <a:ext cx="8424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2" grpId="0" animBg="1"/>
      <p:bldP spid="15" grpId="0" animBg="1"/>
      <p:bldP spid="21" grpId="0" animBg="1"/>
      <p:bldP spid="27"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教练告诉他们继续训练。</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coach told them 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carry</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with 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training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这所学校什么时候创办的</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When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was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school</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set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up</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需要更多的资金来支持我们的工作。</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More money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needed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support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our work.</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他很自豪</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因为他得了第一名。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very</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proud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because he has got the first prize.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你还有其他什么要说的吗</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Do you have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anything</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else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say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895064" y="1994277"/>
            <a:ext cx="169712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895065" y="2280216"/>
            <a:ext cx="16971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789768" y="1979993"/>
            <a:ext cx="119474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789769" y="2265932"/>
            <a:ext cx="1194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917408" y="2823616"/>
            <a:ext cx="70829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917409" y="3109555"/>
            <a:ext cx="7082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075817" y="2823616"/>
            <a:ext cx="15163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075818" y="3109555"/>
            <a:ext cx="1516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625700" y="3626582"/>
            <a:ext cx="444441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625701" y="3912521"/>
            <a:ext cx="44444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236924" y="4418502"/>
            <a:ext cx="40469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2236925" y="4704441"/>
            <a:ext cx="40469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3714851" y="5616794"/>
            <a:ext cx="435526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3714851" y="5902733"/>
            <a:ext cx="4355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)1.All we need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enough money to carry on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work.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A.are;about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B.is;with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C.are;with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D.is;about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)2.Though Jack was </a:t>
            </a:r>
            <a:r>
              <a:rPr lang="en-US" altLang="zh-CN" sz="2200" dirty="0" err="1">
                <a:solidFill>
                  <a:srgbClr val="000000"/>
                </a:solidFill>
                <a:latin typeface="Times New Roman" panose="02020603050405020304" pitchFamily="18" charset="0"/>
                <a:cs typeface="Times New Roman" panose="02020603050405020304" pitchFamily="18" charset="0"/>
              </a:rPr>
              <a:t>ill,he</a:t>
            </a:r>
            <a:r>
              <a:rPr lang="en-US" altLang="zh-CN" sz="2200" dirty="0">
                <a:solidFill>
                  <a:srgbClr val="000000"/>
                </a:solidFill>
                <a:latin typeface="Times New Roman" panose="02020603050405020304" pitchFamily="18" charset="0"/>
                <a:cs typeface="Times New Roman" panose="02020603050405020304" pitchFamily="18" charset="0"/>
              </a:rPr>
              <a:t> still carried on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factory.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work	</a:t>
            </a:r>
            <a:r>
              <a:rPr lang="en-US" altLang="zh-CN" sz="2200" dirty="0" err="1">
                <a:solidFill>
                  <a:srgbClr val="000000"/>
                </a:solidFill>
                <a:latin typeface="Times New Roman" panose="02020603050405020304" pitchFamily="18" charset="0"/>
                <a:cs typeface="Times New Roman" panose="02020603050405020304" pitchFamily="18" charset="0"/>
              </a:rPr>
              <a:t>B.worked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C.working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D.work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)3.The Apple Watch is very </a:t>
            </a:r>
            <a:r>
              <a:rPr lang="en-US" altLang="zh-CN" sz="2200" dirty="0" err="1">
                <a:solidFill>
                  <a:srgbClr val="000000"/>
                </a:solidFill>
                <a:latin typeface="Times New Roman" panose="02020603050405020304" pitchFamily="18" charset="0"/>
                <a:cs typeface="Times New Roman" panose="02020603050405020304" pitchFamily="18" charset="0"/>
              </a:rPr>
              <a:t>beautiful,but</a:t>
            </a:r>
            <a:r>
              <a:rPr lang="en-US" altLang="zh-CN" sz="2200" dirty="0">
                <a:solidFill>
                  <a:srgbClr val="000000"/>
                </a:solidFill>
                <a:latin typeface="Times New Roman" panose="02020603050405020304" pitchFamily="18" charset="0"/>
                <a:cs typeface="Times New Roman" panose="02020603050405020304" pitchFamily="18" charset="0"/>
              </a:rPr>
              <a:t>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too </a:t>
            </a:r>
            <a:r>
              <a:rPr lang="en-US" altLang="zh-CN" sz="2200" dirty="0" err="1">
                <a:solidFill>
                  <a:srgbClr val="000000"/>
                </a:solidFill>
                <a:latin typeface="Times New Roman" panose="02020603050405020304" pitchFamily="18" charset="0"/>
                <a:cs typeface="Times New Roman" panose="02020603050405020304" pitchFamily="18" charset="0"/>
              </a:rPr>
              <a:t>expensive.So</a:t>
            </a:r>
            <a:r>
              <a:rPr lang="en-US" altLang="zh-CN" sz="2200" dirty="0">
                <a:solidFill>
                  <a:srgbClr val="000000"/>
                </a:solidFill>
                <a:latin typeface="Times New Roman" panose="02020603050405020304" pitchFamily="18" charset="0"/>
                <a:cs typeface="Times New Roman" panose="02020603050405020304" pitchFamily="18" charset="0"/>
              </a:rPr>
              <a:t> I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A.save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B.support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C.offer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D.afford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89002" y="161613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89002" y="323228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89002" y="442313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6231"/>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people come to our country for a visit every year.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A.Ten</a:t>
            </a:r>
            <a:r>
              <a:rPr lang="en-US" altLang="zh-CN" sz="2200" dirty="0">
                <a:solidFill>
                  <a:srgbClr val="000000"/>
                </a:solidFill>
                <a:latin typeface="Times New Roman" panose="02020603050405020304" pitchFamily="18" charset="0"/>
                <a:cs typeface="Times New Roman" panose="02020603050405020304" pitchFamily="18" charset="0"/>
              </a:rPr>
              <a:t> Millions of	</a:t>
            </a:r>
            <a:r>
              <a:rPr lang="en-US" altLang="zh-CN" sz="2200" dirty="0" err="1">
                <a:solidFill>
                  <a:srgbClr val="000000"/>
                </a:solidFill>
                <a:latin typeface="Times New Roman" panose="02020603050405020304" pitchFamily="18" charset="0"/>
                <a:cs typeface="Times New Roman" panose="02020603050405020304" pitchFamily="18" charset="0"/>
              </a:rPr>
              <a:t>B.Millions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C.Millions</a:t>
            </a:r>
            <a:r>
              <a:rPr lang="en-US" altLang="zh-CN" sz="2200" dirty="0">
                <a:solidFill>
                  <a:srgbClr val="000000"/>
                </a:solidFill>
                <a:latin typeface="Times New Roman" panose="02020603050405020304" pitchFamily="18" charset="0"/>
                <a:cs typeface="Times New Roman" panose="02020603050405020304" pitchFamily="18" charset="0"/>
              </a:rPr>
              <a:t> of	</a:t>
            </a:r>
            <a:r>
              <a:rPr lang="en-US" altLang="zh-CN" sz="2200" dirty="0" err="1">
                <a:solidFill>
                  <a:srgbClr val="000000"/>
                </a:solidFill>
                <a:latin typeface="Times New Roman" panose="02020603050405020304" pitchFamily="18" charset="0"/>
                <a:cs typeface="Times New Roman" panose="02020603050405020304" pitchFamily="18" charset="0"/>
              </a:rPr>
              <a:t>D.Ten</a:t>
            </a:r>
            <a:r>
              <a:rPr lang="en-US" altLang="zh-CN" sz="2200" dirty="0">
                <a:solidFill>
                  <a:srgbClr val="000000"/>
                </a:solidFill>
                <a:latin typeface="Times New Roman" panose="02020603050405020304" pitchFamily="18" charset="0"/>
                <a:cs typeface="Times New Roman" panose="02020603050405020304" pitchFamily="18" charset="0"/>
              </a:rPr>
              <a:t> million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)5.English has been used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an official language in many countries.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B.with</a:t>
            </a:r>
            <a:r>
              <a:rPr lang="en-US" altLang="zh-CN" sz="2200" dirty="0">
                <a:solidFill>
                  <a:srgbClr val="000000"/>
                </a:solidFill>
                <a:latin typeface="Times New Roman" panose="02020603050405020304" pitchFamily="18" charset="0"/>
                <a:cs typeface="Times New Roman" panose="02020603050405020304" pitchFamily="18" charset="0"/>
              </a:rPr>
              <a:t>	C.as	D.by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)6.We won the first </a:t>
            </a:r>
            <a:r>
              <a:rPr lang="en-US" altLang="zh-CN" sz="2200" dirty="0" err="1">
                <a:solidFill>
                  <a:srgbClr val="000000"/>
                </a:solidFill>
                <a:latin typeface="Times New Roman" panose="02020603050405020304" pitchFamily="18" charset="0"/>
                <a:cs typeface="Times New Roman" panose="02020603050405020304" pitchFamily="18" charset="0"/>
              </a:rPr>
              <a:t>prize,and</a:t>
            </a:r>
            <a:r>
              <a:rPr lang="en-US" altLang="zh-CN" sz="2200" dirty="0">
                <a:solidFill>
                  <a:srgbClr val="000000"/>
                </a:solidFill>
                <a:latin typeface="Times New Roman" panose="02020603050405020304" pitchFamily="18" charset="0"/>
                <a:cs typeface="Times New Roman" panose="02020603050405020304" pitchFamily="18" charset="0"/>
              </a:rPr>
              <a:t> there was a big smile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our teacher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face.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A.on</a:t>
            </a:r>
            <a:r>
              <a:rPr lang="en-US" altLang="zh-CN" sz="2200" dirty="0">
                <a:solidFill>
                  <a:srgbClr val="000000"/>
                </a:solidFill>
                <a:latin typeface="Times New Roman" panose="02020603050405020304" pitchFamily="18" charset="0"/>
                <a:cs typeface="Times New Roman" panose="02020603050405020304" pitchFamily="18" charset="0"/>
              </a:rPr>
              <a:t>	B.to	</a:t>
            </a:r>
            <a:r>
              <a:rPr lang="en-US" altLang="zh-CN" sz="2200" dirty="0" err="1">
                <a:solidFill>
                  <a:srgbClr val="000000"/>
                </a:solidFill>
                <a:latin typeface="Times New Roman" panose="02020603050405020304" pitchFamily="18" charset="0"/>
                <a:cs typeface="Times New Roman" panose="02020603050405020304" pitchFamily="18" charset="0"/>
              </a:rPr>
              <a:t>C.for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)7.The plane is used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training </a:t>
            </a:r>
            <a:r>
              <a:rPr lang="en-US" altLang="zh-CN" sz="2200" dirty="0" err="1">
                <a:solidFill>
                  <a:srgbClr val="000000"/>
                </a:solidFill>
                <a:latin typeface="Times New Roman" panose="02020603050405020304" pitchFamily="18" charset="0"/>
                <a:cs typeface="Times New Roman" panose="02020603050405020304" pitchFamily="18" charset="0"/>
              </a:rPr>
              <a:t>centre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local doctors and nurses.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A.as;train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B.as;to</a:t>
            </a:r>
            <a:r>
              <a:rPr lang="en-US" altLang="zh-CN" sz="2200" dirty="0">
                <a:solidFill>
                  <a:srgbClr val="000000"/>
                </a:solidFill>
                <a:latin typeface="Times New Roman" panose="02020603050405020304" pitchFamily="18" charset="0"/>
                <a:cs typeface="Times New Roman" panose="02020603050405020304" pitchFamily="18" charset="0"/>
              </a:rPr>
              <a:t> train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C.for;trains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D.as;training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68818" y="99944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1289" y="221156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1289" y="341304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261289" y="458262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94575"/>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)8.—How do you keep in touch with him?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writing letters.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A.With	B.On	C.By	D.In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)9.He won in the story competition and his parents were very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A.smart	B.sorry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C.upset	D.proud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)10.Many people in poor areas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have enough money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.We should help them.</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A.go to the hospital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B.go to hospital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C.to go to hospital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D.to go to the hospital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95036" y="130779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25085" y="250927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25085" y="412542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ORBIS is a charity organization fighting against blindness in developing countries.The history of ORBIS began in the 1970s.At that time,Dr David Paton from the USA visited many developing countries.He found that the high costs prevented most doctors and nurses in these areas from receiving international medical training.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Dr David Paton thought there should be a mobile teaching hospital.The first ORBIS plane took off for the first time in 1982.In 1994,ORBIS got a new plane and donated the old one to China.The Flying Eye Hospital and its international medical team have carried out free treatment and training programmes in more than 86 countries.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386</Words>
  <Application>Microsoft Office PowerPoint</Application>
  <PresentationFormat>宽屏</PresentationFormat>
  <Paragraphs>95</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Adobe 黑体 Std R</vt:lpstr>
      <vt:lpstr>NEU-BZ-S92</vt:lpstr>
      <vt:lpstr>黑体</vt:lpstr>
      <vt:lpstr>宋体</vt:lpstr>
      <vt:lpstr>微软雅黑</vt:lpstr>
      <vt:lpstr>Arial</vt:lpstr>
      <vt:lpstr>Calibri</vt:lpstr>
      <vt:lpstr>Calibri Light</vt:lpstr>
      <vt:lpstr>Times New Roman</vt:lpstr>
      <vt:lpstr>WWW.2PPT.COM
</vt:lpstr>
      <vt:lpstr>International charities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2017-12-06T06:32:00Z</dcterms:created>
  <dcterms:modified xsi:type="dcterms:W3CDTF">2023-01-16T13:47:23Z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F5B7EEEDFA2C49D69AA66FA21B053466</vt:lpwstr>
  </property>
  <property fmtid="{A09F084E-AD41-489F-8076-AA5BE3082BCA}" pid="100">
    <vt:ui4>5</vt:ui4>
  </property>
  <property fmtid="{64440492-4C8B-11D1-8B70-080036B11A03}" pid="11">
    <vt:lpwstr>www.2ppt.com-爱PPT提供资源下载</vt:lpwstr>
  </property>
</Properties>
</file>