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63" r:id="rId3"/>
    <p:sldId id="482" r:id="rId4"/>
    <p:sldId id="425" r:id="rId5"/>
    <p:sldId id="414" r:id="rId6"/>
    <p:sldId id="454" r:id="rId7"/>
    <p:sldId id="455" r:id="rId8"/>
    <p:sldId id="574" r:id="rId9"/>
    <p:sldId id="491" r:id="rId10"/>
    <p:sldId id="545" r:id="rId11"/>
    <p:sldId id="514" r:id="rId12"/>
    <p:sldId id="490" r:id="rId13"/>
    <p:sldId id="597" r:id="rId14"/>
    <p:sldId id="462" r:id="rId15"/>
    <p:sldId id="465" r:id="rId16"/>
    <p:sldId id="464" r:id="rId17"/>
    <p:sldId id="463" r:id="rId18"/>
    <p:sldId id="500" r:id="rId19"/>
    <p:sldId id="501" r:id="rId20"/>
    <p:sldId id="503" r:id="rId21"/>
    <p:sldId id="502" r:id="rId22"/>
    <p:sldId id="504" r:id="rId23"/>
    <p:sldId id="598" r:id="rId24"/>
    <p:sldId id="415" r:id="rId25"/>
    <p:sldId id="472" r:id="rId26"/>
    <p:sldId id="417" r:id="rId27"/>
    <p:sldId id="418" r:id="rId28"/>
    <p:sldId id="512" r:id="rId29"/>
    <p:sldId id="422" r:id="rId30"/>
    <p:sldId id="421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9900CC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B6581A9-0BC2-415C-BB8A-F66631F8B394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581A9-0BC2-415C-BB8A-F66631F8B394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E282-3AB4-4455-86FD-3E32A21D9FE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15C0-12F9-4138-94A5-D9AEE9BF019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0170-F12C-461F-9028-1A7386A1A6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8F4A9-45D3-4A87-8D7C-125C6568E8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3F9CA-AD5B-4B68-AB33-541793A5E03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6329F-26B1-495B-B9A9-0392A6B4503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5D333-05E0-4C77-B3F8-78F61655BF4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A3E5-2734-4C72-A22C-31FF781CFA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3FF6E-41DD-4923-8A55-2F4157B2080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1441-0488-4451-AA50-03528357B66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20BC0-A7C6-412A-BD7E-44D7C1E602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EBCF9-DD23-4981-9304-3163FAE36EC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2DC20-A8EC-4D65-BF81-F2316112EA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AB201-06A0-4CE6-A9CE-ADFDFFA17F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6A434-B301-4E17-ABDD-FD0B34A51B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41DF-EB05-4EB0-A96E-68946CC51C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D4933-34B0-4491-AC3F-F7ACD16E94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0480-AAA9-4179-9F3F-F5FF57A9644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DCCF-634C-4AC3-817D-2D8C9B5F85C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FF87F-1612-4D11-9C50-0A2494D6A0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C2E91-8233-4AAB-8197-E7FEAF5533F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B53D-85E0-45CC-9E84-AB7BE4E8080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8CCD2B2-ADA3-492D-8516-8F3ECE4210C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4625E1-ED50-4FED-B578-A25B8A123F5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92081" y="2870216"/>
            <a:ext cx="8940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1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4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Snow! It's Winter!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892969" y="1263712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Winter in 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Canada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4754" y="530472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12"/>
          <p:cNvSpPr>
            <a:spLocks noChangeArrowheads="1"/>
          </p:cNvSpPr>
          <p:nvPr/>
        </p:nvSpPr>
        <p:spPr bwMode="auto">
          <a:xfrm>
            <a:off x="1498600" y="984250"/>
            <a:ext cx="57277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辨析：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gloves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mittens</a:t>
            </a:r>
            <a:r>
              <a:rPr lang="zh-CN" altLang="en-US" sz="3200" b="1" dirty="0">
                <a:solidFill>
                  <a:srgbClr val="FF0000"/>
                </a:solidFill>
                <a:ea typeface="楷体" panose="02010609060101010101" pitchFamily="1" charset="-122"/>
              </a:rPr>
              <a:t>的区别</a:t>
            </a:r>
          </a:p>
        </p:txBody>
      </p:sp>
      <p:sp>
        <p:nvSpPr>
          <p:cNvPr id="16389" name="矩形 20"/>
          <p:cNvSpPr>
            <a:spLocks noChangeArrowheads="1"/>
          </p:cNvSpPr>
          <p:nvPr/>
        </p:nvSpPr>
        <p:spPr bwMode="auto">
          <a:xfrm>
            <a:off x="520700" y="1962150"/>
            <a:ext cx="83121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mittens是指大拇指分开,而其他四个手指连在一起的手套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gloves指五个手指分开的手套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组合 16393"/>
          <p:cNvGrpSpPr/>
          <p:nvPr/>
        </p:nvGrpSpPr>
        <p:grpSpPr bwMode="auto">
          <a:xfrm>
            <a:off x="450850" y="4616450"/>
            <a:ext cx="1892300" cy="522288"/>
            <a:chOff x="0" y="0"/>
            <a:chExt cx="1891664" cy="523220"/>
          </a:xfrm>
        </p:grpSpPr>
        <p:sp>
          <p:nvSpPr>
            <p:cNvPr id="3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FF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1639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7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6398" name="图片 1639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0400" y="3289300"/>
            <a:ext cx="1187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文本框 16398"/>
          <p:cNvSpPr txBox="1">
            <a:spLocks noChangeArrowheads="1"/>
          </p:cNvSpPr>
          <p:nvPr/>
        </p:nvSpPr>
        <p:spPr bwMode="auto">
          <a:xfrm>
            <a:off x="2032000" y="3292475"/>
            <a:ext cx="708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want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put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on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my_________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glove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0" name="文本框 16399"/>
          <p:cNvSpPr txBox="1">
            <a:spLocks noChangeArrowheads="1"/>
          </p:cNvSpPr>
          <p:nvPr/>
        </p:nvSpPr>
        <p:spPr bwMode="auto">
          <a:xfrm>
            <a:off x="1708150" y="4476750"/>
            <a:ext cx="69151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gloves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楷体_GBK" charset="0"/>
              </a:rPr>
              <a:t>和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socks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shoes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shorts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trousers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等名词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一般以复数形式出现。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401" name="文本框 16400"/>
          <p:cNvSpPr txBox="1">
            <a:spLocks noChangeArrowheads="1"/>
          </p:cNvSpPr>
          <p:nvPr/>
        </p:nvSpPr>
        <p:spPr bwMode="auto">
          <a:xfrm>
            <a:off x="5340350" y="3219450"/>
            <a:ext cx="1203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gloves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6E4CD26-B046-484B-A8E5-6F7B61666369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nimBg="1"/>
      <p:bldP spid="16389" grpId="0" bldLvl="0"/>
      <p:bldP spid="16399" grpId="0" bldLvl="0"/>
      <p:bldP spid="16400" grpId="0" bldLvl="0"/>
      <p:bldP spid="16401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7250" y="188913"/>
            <a:ext cx="19018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1125"/>
            <a:ext cx="719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6"/>
          <p:cNvSpPr>
            <a:spLocks noChangeArrowheads="1"/>
          </p:cNvSpPr>
          <p:nvPr/>
        </p:nvSpPr>
        <p:spPr bwMode="auto">
          <a:xfrm>
            <a:off x="2406650" y="984250"/>
            <a:ext cx="62182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Jenny and Li Ming are going out to play with Danny. </a:t>
            </a:r>
            <a:r>
              <a:rPr lang="en-US" sz="2800" b="1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詹妮和李明将出去和丹尼玩儿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7413" name="矩形 7"/>
          <p:cNvSpPr>
            <a:spLocks noChangeArrowheads="1"/>
          </p:cNvSpPr>
          <p:nvPr/>
        </p:nvSpPr>
        <p:spPr bwMode="auto">
          <a:xfrm>
            <a:off x="1273175" y="2382838"/>
            <a:ext cx="78359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“be going to …”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可以用来表示打算、准备做的事或即将发生的事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是一般将来时的一种表达方式。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组合 17417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17418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</a:p>
          </p:txBody>
        </p:sp>
      </p:grpSp>
      <p:grpSp>
        <p:nvGrpSpPr>
          <p:cNvPr id="17421" name="组合 17420"/>
          <p:cNvGrpSpPr/>
          <p:nvPr/>
        </p:nvGrpSpPr>
        <p:grpSpPr bwMode="auto">
          <a:xfrm>
            <a:off x="241300" y="2451100"/>
            <a:ext cx="1516063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 dirty="0"/>
            </a:p>
          </p:txBody>
        </p:sp>
        <p:pic>
          <p:nvPicPr>
            <p:cNvPr id="17422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4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7425" name="矩形 7"/>
          <p:cNvSpPr>
            <a:spLocks noChangeArrowheads="1"/>
          </p:cNvSpPr>
          <p:nvPr/>
        </p:nvSpPr>
        <p:spPr bwMode="auto">
          <a:xfrm>
            <a:off x="1428750" y="4756150"/>
            <a:ext cx="754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He is going to swim. 他将要去游泳。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I'm going to do my homework. 我要去写作业。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They are going to work.他们将要去工作。</a:t>
            </a:r>
          </a:p>
        </p:txBody>
      </p:sp>
      <p:sp>
        <p:nvSpPr>
          <p:cNvPr id="17426" name="文本框 17425"/>
          <p:cNvSpPr txBox="1">
            <a:spLocks noChangeArrowheads="1"/>
          </p:cNvSpPr>
          <p:nvPr/>
        </p:nvSpPr>
        <p:spPr bwMode="auto">
          <a:xfrm>
            <a:off x="241300" y="4127500"/>
            <a:ext cx="89725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句型结构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主语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be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)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going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do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其他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.</a:t>
            </a:r>
            <a:endParaRPr lang="en-US" altLang="zh-CN" sz="2800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7427" name="组合 17426"/>
          <p:cNvGrpSpPr/>
          <p:nvPr/>
        </p:nvGrpSpPr>
        <p:grpSpPr bwMode="auto">
          <a:xfrm>
            <a:off x="241300" y="4826000"/>
            <a:ext cx="1516063" cy="523875"/>
            <a:chOff x="0" y="0"/>
            <a:chExt cx="1515554" cy="523220"/>
          </a:xfrm>
        </p:grpSpPr>
        <p:sp>
          <p:nvSpPr>
            <p:cNvPr id="4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FF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28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5315F18-2C18-4B77-B14C-D592C6324BF2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9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4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25" grpId="0" bldLvl="0"/>
      <p:bldP spid="174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18440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18443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请同学们分组朗读表演这部分内容。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779252D-AA56-401A-A4E7-AA361A88088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矩形 9"/>
          <p:cNvSpPr>
            <a:spLocks noChangeArrowheads="1"/>
          </p:cNvSpPr>
          <p:nvPr/>
        </p:nvSpPr>
        <p:spPr bwMode="auto">
          <a:xfrm>
            <a:off x="1009650" y="4895850"/>
            <a:ext cx="719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—多么寒冷、多雪的一天啊!我想出去玩儿。我正在戴棉帽。</a:t>
            </a:r>
          </a:p>
        </p:txBody>
      </p:sp>
      <p:sp>
        <p:nvSpPr>
          <p:cNvPr id="2" name="文本框 19"/>
          <p:cNvSpPr>
            <a:spLocks noChangeArrowheads="1"/>
          </p:cNvSpPr>
          <p:nvPr/>
        </p:nvSpPr>
        <p:spPr bwMode="auto">
          <a:xfrm>
            <a:off x="2266950" y="774700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0491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0492" name="图片 20491" descr="1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473200"/>
            <a:ext cx="67754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EDFECB7-F5D2-421C-827A-D8B3286F970D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1638300" y="5384800"/>
            <a:ext cx="5143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现在我要穿我的外套。</a:t>
            </a:r>
          </a:p>
        </p:txBody>
      </p:sp>
      <p:sp>
        <p:nvSpPr>
          <p:cNvPr id="2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1515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1516" name="图片 21515" descr="1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1175" y="1682750"/>
            <a:ext cx="565626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A4FE2D5-4B96-4E2A-89B8-4EA175766488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矩形 8"/>
          <p:cNvSpPr>
            <a:spLocks noChangeArrowheads="1"/>
          </p:cNvSpPr>
          <p:nvPr/>
        </p:nvSpPr>
        <p:spPr bwMode="auto">
          <a:xfrm>
            <a:off x="1692275" y="5324475"/>
            <a:ext cx="4786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4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现在我正在戴我的围巾。</a:t>
            </a:r>
          </a:p>
          <a:p>
            <a:pPr eaLnBrk="0" hangingPunct="0"/>
            <a:r>
              <a:rPr lang="zh-CN" altLang="en-US" sz="24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—你瞧!</a:t>
            </a:r>
          </a:p>
        </p:txBody>
      </p:sp>
      <p:sp>
        <p:nvSpPr>
          <p:cNvPr id="2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2539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2540" name="图片 22539" descr="1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0338" y="1685925"/>
            <a:ext cx="65659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7548660-21D2-4226-92A0-D094D67EB66E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矩形 8"/>
          <p:cNvSpPr>
            <a:spLocks noChangeArrowheads="1"/>
          </p:cNvSpPr>
          <p:nvPr/>
        </p:nvSpPr>
        <p:spPr bwMode="auto">
          <a:xfrm>
            <a:off x="800100" y="5524500"/>
            <a:ext cx="765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哦,不!我将摘掉我的棉帽和围巾。我太热了。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3563" name="对角圆角矩形 11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3564" name="图片 23563" descr="1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9950" y="1614488"/>
            <a:ext cx="6985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72AF60E-3264-4359-801C-8FB463CF7A7F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1358900" y="5105400"/>
            <a:ext cx="647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哦,不!我冷了。我将再戴上我的棉帽和围巾。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458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4587" name="图片 24586" descr="1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8900" y="1755775"/>
            <a:ext cx="63563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6EC78A5-AE12-41FE-86A9-0522FD853F45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2071688" y="5181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40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哦,不!我又热了。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文本框 19"/>
          <p:cNvSpPr>
            <a:spLocks noChangeArrowheads="1"/>
          </p:cNvSpPr>
          <p:nvPr/>
        </p:nvSpPr>
        <p:spPr bwMode="auto">
          <a:xfrm>
            <a:off x="2124075" y="911225"/>
            <a:ext cx="43195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A cold, snowy day</a:t>
            </a:r>
          </a:p>
        </p:txBody>
      </p:sp>
      <p:sp>
        <p:nvSpPr>
          <p:cNvPr id="2561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5611" name="图片 25610" descr="1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08150" y="1682750"/>
            <a:ext cx="54483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9289BD4-BC63-4D07-9CE7-EFFB6AD94563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12"/>
          <p:cNvSpPr>
            <a:spLocks noChangeArrowheads="1"/>
          </p:cNvSpPr>
          <p:nvPr/>
        </p:nvSpPr>
        <p:spPr bwMode="auto">
          <a:xfrm>
            <a:off x="2571750" y="1060450"/>
            <a:ext cx="5072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take off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脱下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衣服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摘掉</a:t>
            </a:r>
          </a:p>
        </p:txBody>
      </p:sp>
      <p:sp>
        <p:nvSpPr>
          <p:cNvPr id="26629" name="矩形 20"/>
          <p:cNvSpPr>
            <a:spLocks noChangeArrowheads="1"/>
          </p:cNvSpPr>
          <p:nvPr/>
        </p:nvSpPr>
        <p:spPr bwMode="auto">
          <a:xfrm>
            <a:off x="1568450" y="1822450"/>
            <a:ext cx="75057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take off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后面接表示所穿、戴的衣物或饰品的词为其宾语。当名词作宾语时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名词可位于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take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off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之间或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take off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后</a:t>
            </a:r>
            <a:r>
              <a:rPr lang="zh-CN" altLang="en-US" sz="2800" dirty="0">
                <a:solidFill>
                  <a:srgbClr val="0000FF"/>
                </a:solidFill>
              </a:rPr>
              <a:t>。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当代词作宾语时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只能置于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take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与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off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</a:rPr>
              <a:t>之间</a:t>
            </a:r>
            <a:r>
              <a:rPr lang="zh-CN" altLang="en-US" sz="2800" dirty="0">
                <a:solidFill>
                  <a:srgbClr val="0000FF"/>
                </a:solidFill>
              </a:rPr>
              <a:t>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组合 26633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6634" name="圆角矩形 3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5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26637" name="组合 26636"/>
          <p:cNvGrpSpPr/>
          <p:nvPr/>
        </p:nvGrpSpPr>
        <p:grpSpPr bwMode="auto">
          <a:xfrm>
            <a:off x="381000" y="4197350"/>
            <a:ext cx="1516063" cy="523875"/>
            <a:chOff x="0" y="0"/>
            <a:chExt cx="1515554" cy="523220"/>
          </a:xfrm>
        </p:grpSpPr>
        <p:sp>
          <p:nvSpPr>
            <p:cNvPr id="3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FF"/>
                  </a:solidFill>
                  <a:ea typeface="楷体" panose="02010609060101010101" pitchFamily="1" charset="-122"/>
                </a:rPr>
                <a:t>对应词组</a:t>
              </a:r>
            </a:p>
          </p:txBody>
        </p:sp>
        <p:pic>
          <p:nvPicPr>
            <p:cNvPr id="2663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0" name="组合 26639"/>
          <p:cNvGrpSpPr/>
          <p:nvPr/>
        </p:nvGrpSpPr>
        <p:grpSpPr bwMode="auto">
          <a:xfrm>
            <a:off x="381000" y="5384800"/>
            <a:ext cx="1685925" cy="523875"/>
            <a:chOff x="0" y="0"/>
            <a:chExt cx="1685923" cy="523220"/>
          </a:xfrm>
        </p:grpSpPr>
        <p:sp>
          <p:nvSpPr>
            <p:cNvPr id="4" name="矩形 36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solidFill>
                    <a:srgbClr val="6600FF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664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3" name="组合 26642"/>
          <p:cNvGrpSpPr/>
          <p:nvPr/>
        </p:nvGrpSpPr>
        <p:grpSpPr bwMode="auto">
          <a:xfrm>
            <a:off x="381000" y="1962150"/>
            <a:ext cx="2028825" cy="523875"/>
            <a:chOff x="0" y="0"/>
            <a:chExt cx="2028825" cy="521317"/>
          </a:xfrm>
        </p:grpSpPr>
        <p:sp>
          <p:nvSpPr>
            <p:cNvPr id="5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用法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664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6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6647" name="文本框 26646"/>
          <p:cNvSpPr txBox="1">
            <a:spLocks noChangeArrowheads="1"/>
          </p:cNvSpPr>
          <p:nvPr/>
        </p:nvSpPr>
        <p:spPr bwMode="auto">
          <a:xfrm>
            <a:off x="1778000" y="4406900"/>
            <a:ext cx="349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put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on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穿上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戴上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8" name="文本框 26647"/>
          <p:cNvSpPr txBox="1">
            <a:spLocks noChangeArrowheads="1"/>
          </p:cNvSpPr>
          <p:nvPr/>
        </p:nvSpPr>
        <p:spPr bwMode="auto">
          <a:xfrm>
            <a:off x="1778000" y="5314950"/>
            <a:ext cx="370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take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off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起飞</a:t>
            </a:r>
            <a:r>
              <a:rPr lang="en-US" altLang="zh-CN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离开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664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A9EF756-981C-4226-B64F-6D4C65AAD09F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/>
      <p:bldP spid="26629" grpId="0" bldLvl="0"/>
      <p:bldP spid="26647" grpId="0" bldLvl="0"/>
      <p:bldP spid="26648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mu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5100"/>
            <a:ext cx="9129713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131" name="文本框 5130"/>
          <p:cNvSpPr txBox="1">
            <a:spLocks noChangeArrowheads="1"/>
          </p:cNvSpPr>
          <p:nvPr/>
        </p:nvSpPr>
        <p:spPr bwMode="auto">
          <a:xfrm>
            <a:off x="381000" y="1054100"/>
            <a:ext cx="2001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Let's chant</a:t>
            </a:r>
          </a:p>
        </p:txBody>
      </p:sp>
      <p:sp>
        <p:nvSpPr>
          <p:cNvPr id="5132" name="文本框 5131"/>
          <p:cNvSpPr txBox="1">
            <a:spLocks noChangeArrowheads="1"/>
          </p:cNvSpPr>
          <p:nvPr/>
        </p:nvSpPr>
        <p:spPr bwMode="auto">
          <a:xfrm>
            <a:off x="2127250" y="1962150"/>
            <a:ext cx="55181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Summer,Winter,  Spring and fall,</a:t>
            </a: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Spring and fall,    Spring and fall.</a:t>
            </a: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Summer,Winter,  Spring and fall,</a:t>
            </a: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Spring and fall,    Spring and fall.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D802E170-37C3-472D-B047-330E4A0DE179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bldLvl="0"/>
      <p:bldP spid="5132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组合 27655"/>
          <p:cNvGrpSpPr/>
          <p:nvPr/>
        </p:nvGrpSpPr>
        <p:grpSpPr bwMode="auto">
          <a:xfrm>
            <a:off x="590550" y="1123950"/>
            <a:ext cx="1514475" cy="523875"/>
            <a:chOff x="0" y="0"/>
            <a:chExt cx="1515554" cy="523220"/>
          </a:xfrm>
        </p:grpSpPr>
        <p:sp>
          <p:nvSpPr>
            <p:cNvPr id="2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765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9" name="对角圆角矩形 24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7660" name="矩形 25"/>
          <p:cNvSpPr>
            <a:spLocks noChangeArrowheads="1"/>
          </p:cNvSpPr>
          <p:nvPr/>
        </p:nvSpPr>
        <p:spPr bwMode="auto">
          <a:xfrm>
            <a:off x="590550" y="1822450"/>
            <a:ext cx="83820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He took off his glasses.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他摘下了他的眼镜。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She took her shoes off when she came into the room.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一进房间她就脱下了鞋子。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He took them off because he was wet.</a:t>
            </a: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因为湿,他把它们脱了。</a:t>
            </a:r>
          </a:p>
        </p:txBody>
      </p:sp>
      <p:sp>
        <p:nvSpPr>
          <p:cNvPr id="2766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03EDFCD-D45E-40C1-A6E1-AD92F70DB5B1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12"/>
          <p:cNvSpPr>
            <a:spLocks noChangeArrowheads="1"/>
          </p:cNvSpPr>
          <p:nvPr/>
        </p:nvSpPr>
        <p:spPr bwMode="auto">
          <a:xfrm>
            <a:off x="2533650" y="1052513"/>
            <a:ext cx="6215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again /əˈgen; əˈɡɛn/</a:t>
            </a:r>
            <a:r>
              <a:rPr lang="en-US" altLang="zh-CN" sz="3200">
                <a:solidFill>
                  <a:srgbClr val="FF0000"/>
                </a:solidFill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副词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又</a:t>
            </a:r>
          </a:p>
        </p:txBody>
      </p:sp>
      <p:sp>
        <p:nvSpPr>
          <p:cNvPr id="28677" name="矩形 20"/>
          <p:cNvSpPr>
            <a:spLocks noChangeArrowheads="1"/>
          </p:cNvSpPr>
          <p:nvPr/>
        </p:nvSpPr>
        <p:spPr bwMode="auto">
          <a:xfrm>
            <a:off x="2127250" y="2171700"/>
            <a:ext cx="559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Can you say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it</a:t>
            </a:r>
            <a:r>
              <a:rPr 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again?</a:t>
            </a:r>
          </a:p>
          <a:p>
            <a:pPr eaLnBrk="0" hangingPunct="0"/>
            <a:r>
              <a:rPr 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你能再说一遍吗?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组合 28681"/>
          <p:cNvGrpSpPr/>
          <p:nvPr/>
        </p:nvGrpSpPr>
        <p:grpSpPr bwMode="auto">
          <a:xfrm>
            <a:off x="539750" y="1123950"/>
            <a:ext cx="1865313" cy="463550"/>
            <a:chOff x="0" y="0"/>
            <a:chExt cx="1864096" cy="461963"/>
          </a:xfrm>
        </p:grpSpPr>
        <p:sp>
          <p:nvSpPr>
            <p:cNvPr id="28682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83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grpSp>
        <p:nvGrpSpPr>
          <p:cNvPr id="28685" name="组合 28684"/>
          <p:cNvGrpSpPr/>
          <p:nvPr/>
        </p:nvGrpSpPr>
        <p:grpSpPr bwMode="auto">
          <a:xfrm>
            <a:off x="669925" y="2159000"/>
            <a:ext cx="1516063" cy="522288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FF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8686" name="图片 1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8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8689" name="组合 28688"/>
          <p:cNvGrpSpPr/>
          <p:nvPr/>
        </p:nvGrpSpPr>
        <p:grpSpPr bwMode="auto">
          <a:xfrm>
            <a:off x="520700" y="3708400"/>
            <a:ext cx="1516063" cy="522288"/>
            <a:chOff x="0" y="0"/>
            <a:chExt cx="1515554" cy="522901"/>
          </a:xfrm>
        </p:grpSpPr>
        <p:sp>
          <p:nvSpPr>
            <p:cNvPr id="4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FF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8690" name="图片 1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2" name="矩形 20"/>
          <p:cNvSpPr>
            <a:spLocks noChangeArrowheads="1"/>
          </p:cNvSpPr>
          <p:nvPr/>
        </p:nvSpPr>
        <p:spPr bwMode="auto">
          <a:xfrm>
            <a:off x="1987550" y="3568700"/>
            <a:ext cx="523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again and again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再三地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;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反复地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ldLvl="0"/>
      <p:bldP spid="28677" grpId="0" bldLvl="0"/>
      <p:bldP spid="28692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9704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9707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567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请同学们模仿Danny表演这部分内容。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ABE5529-C296-4E1D-A6EE-9B28AA1D23E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  <p:bldP spid="297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文本框 19"/>
          <p:cNvSpPr>
            <a:spLocks noChangeArrowheads="1"/>
          </p:cNvSpPr>
          <p:nvPr/>
        </p:nvSpPr>
        <p:spPr bwMode="auto">
          <a:xfrm>
            <a:off x="2755900" y="844550"/>
            <a:ext cx="2859088" cy="647700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3. Let’s do it!</a:t>
            </a:r>
            <a:endParaRPr lang="zh-CN" altLang="en-US"/>
          </a:p>
        </p:txBody>
      </p:sp>
      <p:sp>
        <p:nvSpPr>
          <p:cNvPr id="307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30729" descr="1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0700" y="1403350"/>
            <a:ext cx="7823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文本框 30730"/>
          <p:cNvSpPr txBox="1">
            <a:spLocks noChangeArrowheads="1"/>
          </p:cNvSpPr>
          <p:nvPr/>
        </p:nvSpPr>
        <p:spPr bwMode="auto">
          <a:xfrm>
            <a:off x="6527800" y="4546600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again</a:t>
            </a:r>
          </a:p>
        </p:txBody>
      </p:sp>
      <p:sp>
        <p:nvSpPr>
          <p:cNvPr id="30732" name="文本框 30731"/>
          <p:cNvSpPr txBox="1">
            <a:spLocks noChangeArrowheads="1"/>
          </p:cNvSpPr>
          <p:nvPr/>
        </p:nvSpPr>
        <p:spPr bwMode="auto">
          <a:xfrm>
            <a:off x="2266950" y="433705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Take off</a:t>
            </a:r>
          </a:p>
        </p:txBody>
      </p:sp>
      <p:sp>
        <p:nvSpPr>
          <p:cNvPr id="30733" name="文本框 30732"/>
          <p:cNvSpPr txBox="1">
            <a:spLocks noChangeArrowheads="1"/>
          </p:cNvSpPr>
          <p:nvPr/>
        </p:nvSpPr>
        <p:spPr bwMode="auto">
          <a:xfrm>
            <a:off x="6178550" y="1682750"/>
            <a:ext cx="139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Put on</a:t>
            </a:r>
          </a:p>
        </p:txBody>
      </p:sp>
      <p:sp>
        <p:nvSpPr>
          <p:cNvPr id="30734" name="文本框 30733"/>
          <p:cNvSpPr txBox="1">
            <a:spLocks noChangeArrowheads="1"/>
          </p:cNvSpPr>
          <p:nvPr/>
        </p:nvSpPr>
        <p:spPr bwMode="auto">
          <a:xfrm>
            <a:off x="2057400" y="189230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help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EA66B87-CFB1-45E1-8346-24AB1D4189A6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bldLvl="0"/>
      <p:bldP spid="30732" grpId="0" bldLvl="0"/>
      <p:bldP spid="30733" grpId="0" bldLvl="0"/>
      <p:bldP spid="30734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19"/>
          <p:cNvSpPr>
            <a:spLocks noChangeArrowheads="1"/>
          </p:cNvSpPr>
          <p:nvPr/>
        </p:nvSpPr>
        <p:spPr bwMode="auto">
          <a:xfrm>
            <a:off x="2895600" y="774700"/>
            <a:ext cx="2859088" cy="647700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3. Let’s do it!</a:t>
            </a:r>
            <a:endParaRPr lang="zh-CN" altLang="en-US"/>
          </a:p>
        </p:txBody>
      </p:sp>
      <p:sp>
        <p:nvSpPr>
          <p:cNvPr id="3175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31753" descr="1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1403350"/>
            <a:ext cx="883126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文本框 31754"/>
          <p:cNvSpPr txBox="1">
            <a:spLocks noChangeArrowheads="1"/>
          </p:cNvSpPr>
          <p:nvPr/>
        </p:nvSpPr>
        <p:spPr bwMode="auto">
          <a:xfrm>
            <a:off x="6597650" y="4616450"/>
            <a:ext cx="1790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am going to fly a kite.</a:t>
            </a:r>
          </a:p>
        </p:txBody>
      </p:sp>
      <p:sp>
        <p:nvSpPr>
          <p:cNvPr id="31756" name="文本框 31755"/>
          <p:cNvSpPr txBox="1">
            <a:spLocks noChangeArrowheads="1"/>
          </p:cNvSpPr>
          <p:nvPr/>
        </p:nvSpPr>
        <p:spPr bwMode="auto">
          <a:xfrm>
            <a:off x="2058988" y="4616450"/>
            <a:ext cx="23034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am doing my</a:t>
            </a:r>
          </a:p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homework.</a:t>
            </a:r>
          </a:p>
        </p:txBody>
      </p:sp>
      <p:sp>
        <p:nvSpPr>
          <p:cNvPr id="31757" name="文本框 31756"/>
          <p:cNvSpPr txBox="1">
            <a:spLocks noChangeArrowheads="1"/>
          </p:cNvSpPr>
          <p:nvPr/>
        </p:nvSpPr>
        <p:spPr bwMode="auto">
          <a:xfrm>
            <a:off x="6388100" y="363855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have breakfast</a:t>
            </a:r>
          </a:p>
        </p:txBody>
      </p:sp>
      <p:sp>
        <p:nvSpPr>
          <p:cNvPr id="31758" name="文本框 31757"/>
          <p:cNvSpPr txBox="1">
            <a:spLocks noChangeArrowheads="1"/>
          </p:cNvSpPr>
          <p:nvPr/>
        </p:nvSpPr>
        <p:spPr bwMode="auto">
          <a:xfrm>
            <a:off x="1917700" y="35687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my hands</a:t>
            </a:r>
            <a:endParaRPr lang="en-US" altLang="zh-CN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8F28DCC-3685-485C-B23A-D2B2EB2D66B1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bldLvl="0"/>
      <p:bldP spid="31756" grpId="0" bldLvl="0"/>
      <p:bldP spid="31757" grpId="0" bldLvl="0"/>
      <p:bldP spid="31758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6" name="组合 32776"/>
          <p:cNvGrpSpPr/>
          <p:nvPr/>
        </p:nvGrpSpPr>
        <p:grpSpPr bwMode="auto">
          <a:xfrm>
            <a:off x="473075" y="1042988"/>
            <a:ext cx="1720850" cy="657225"/>
            <a:chOff x="0" y="0"/>
            <a:chExt cx="1169975" cy="657654"/>
          </a:xfrm>
        </p:grpSpPr>
        <p:sp>
          <p:nvSpPr>
            <p:cNvPr id="32777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2778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sym typeface="宋体" panose="02010600030101010101" pitchFamily="2" charset="-122"/>
                </a:rPr>
                <a:t>课堂操练</a:t>
              </a:r>
            </a:p>
          </p:txBody>
        </p:sp>
      </p:grpSp>
      <p:sp>
        <p:nvSpPr>
          <p:cNvPr id="32780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2781" name="文本框 32780"/>
          <p:cNvSpPr txBox="1">
            <a:spLocks noChangeArrowheads="1"/>
          </p:cNvSpPr>
          <p:nvPr/>
        </p:nvSpPr>
        <p:spPr bwMode="auto">
          <a:xfrm>
            <a:off x="1187450" y="2101888"/>
            <a:ext cx="610862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学生准备所学单词的图片或者卡片，教师说指令，学生做动作。例如：</a:t>
            </a:r>
          </a:p>
          <a:p>
            <a:r>
              <a:rPr lang="zh-CN" altLang="en-US" sz="2800" dirty="0">
                <a:solidFill>
                  <a:srgbClr val="9900CC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Hat, hat ,show me your hat.</a:t>
            </a:r>
          </a:p>
          <a:p>
            <a:r>
              <a:rPr lang="zh-CN" altLang="en-US" sz="2800" dirty="0">
                <a:solidFill>
                  <a:srgbClr val="9900CC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glove, glove, show me your glove.</a:t>
            </a:r>
          </a:p>
          <a:p>
            <a:endParaRPr lang="zh-CN" altLang="en-US" dirty="0"/>
          </a:p>
          <a:p>
            <a:r>
              <a:rPr lang="zh-CN" altLang="en-US" sz="2800" dirty="0">
                <a:solidFill>
                  <a:srgbClr val="9900CC"/>
                </a:solidFill>
                <a:latin typeface="Times New Roman" panose="02020603050405020304" pitchFamily="18" charset="0"/>
              </a:rPr>
              <a:t>......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D65AC40-D5B9-4765-B4E2-FCA50B70C238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4200" y="6380163"/>
            <a:ext cx="720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02" name="文本框 33801"/>
          <p:cNvSpPr txBox="1">
            <a:spLocks noChangeArrowheads="1"/>
          </p:cNvSpPr>
          <p:nvPr/>
        </p:nvSpPr>
        <p:spPr bwMode="auto">
          <a:xfrm>
            <a:off x="520700" y="1333500"/>
            <a:ext cx="8102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一、判断下列各组单词是(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T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)否(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F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)属于同类。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1.A.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warm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cloud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y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　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hot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2.A.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cool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hot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cold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3.A.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shorts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glove	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sunny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4.A.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green	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snow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red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5.A.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	      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B.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shorts	  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NEU-FZ-S92" charset="0"/>
              </a:rPr>
              <a:t>coat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5DFC1D2-213B-439F-92A0-656875914A77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4825" name="文本框 34824"/>
          <p:cNvSpPr txBox="1">
            <a:spLocks noChangeArrowheads="1"/>
          </p:cNvSpPr>
          <p:nvPr/>
        </p:nvSpPr>
        <p:spPr bwMode="auto">
          <a:xfrm>
            <a:off x="450850" y="984250"/>
            <a:ext cx="558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楷体" panose="02010609060101010101" pitchFamily="1" charset="-122"/>
              </a:rPr>
              <a:t>二、根据实际情况回答问题。</a:t>
            </a:r>
          </a:p>
        </p:txBody>
      </p:sp>
      <p:sp>
        <p:nvSpPr>
          <p:cNvPr id="34826" name="文本框 34825"/>
          <p:cNvSpPr txBox="1">
            <a:spLocks noChangeArrowheads="1"/>
          </p:cNvSpPr>
          <p:nvPr/>
        </p:nvSpPr>
        <p:spPr bwMode="auto">
          <a:xfrm>
            <a:off x="660400" y="1962150"/>
            <a:ext cx="701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1.Do you like snow？Why？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2.Which season do you like best?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an you make a snowman?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4.What colour is the snow?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Times New Roman" panose="02020603050405020304" pitchFamily="18" charset="0"/>
              </a:rPr>
              <a:t>5.How many seasons are there in a year?</a:t>
            </a:r>
            <a:endParaRPr lang="zh-CN" altLang="en-US" sz="32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 descr="ri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5850" y="44069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25EE756-35AF-47F9-8C3A-A67356A4CAB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bldLvl="0"/>
      <p:bldP spid="3482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813" y="1822450"/>
            <a:ext cx="91741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矩形 3"/>
          <p:cNvSpPr>
            <a:spLocks noChangeArrowheads="1"/>
          </p:cNvSpPr>
          <p:nvPr/>
        </p:nvSpPr>
        <p:spPr bwMode="auto">
          <a:xfrm>
            <a:off x="571500" y="1123950"/>
            <a:ext cx="85725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on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穿上;戴上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take off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脱下(衣服);摘掉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again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(副词)再;又</a:t>
            </a:r>
          </a:p>
        </p:txBody>
      </p:sp>
      <p:sp>
        <p:nvSpPr>
          <p:cNvPr id="35846" name="矩形 10"/>
          <p:cNvSpPr>
            <a:spLocks noChangeArrowheads="1"/>
          </p:cNvSpPr>
          <p:nvPr/>
        </p:nvSpPr>
        <p:spPr bwMode="auto">
          <a:xfrm>
            <a:off x="660400" y="280035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5852" name="文本框 35851"/>
          <p:cNvSpPr txBox="1">
            <a:spLocks noChangeArrowheads="1"/>
          </p:cNvSpPr>
          <p:nvPr/>
        </p:nvSpPr>
        <p:spPr bwMode="auto">
          <a:xfrm>
            <a:off x="590550" y="3429000"/>
            <a:ext cx="78406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Jenny and Li Ming are going out to play with Danny. </a:t>
            </a:r>
          </a:p>
          <a:p>
            <a:pPr>
              <a:lnSpc>
                <a:spcPct val="130000"/>
              </a:lnSpc>
            </a:pPr>
            <a:r>
              <a:rPr lang="en-US" sz="28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詹妮和李明将出去和丹尼玩儿</a:t>
            </a:r>
            <a:r>
              <a:rPr lang="en-US" sz="2800" dirty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7D59B23-F443-4344-ABAA-73CA8A173496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ldLvl="0"/>
      <p:bldP spid="35846" grpId="0" bldLvl="0"/>
      <p:bldP spid="35852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98425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DF772829-CF91-482F-964D-C5F06FE354FA}" type="slidenum">
              <a:rPr lang="zh-CN" altLang="en-US" sz="1200">
                <a:solidFill>
                  <a:srgbClr val="898989"/>
                </a:solidFill>
              </a:rPr>
              <a:t>29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6869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6875" name="文本框 36874"/>
          <p:cNvSpPr txBox="1">
            <a:spLocks noChangeArrowheads="1"/>
          </p:cNvSpPr>
          <p:nvPr/>
        </p:nvSpPr>
        <p:spPr bwMode="auto">
          <a:xfrm>
            <a:off x="403265" y="2466975"/>
            <a:ext cx="66357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What's  your favorite season? Why?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What do you like to do in the season? 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Talk about them and write down</a:t>
            </a:r>
            <a:r>
              <a:rPr lang="zh-CN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87550" y="119380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9BA7343-511C-40E0-9873-263F019C2B85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568450" y="1962150"/>
            <a:ext cx="6119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season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spring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summer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autumn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winter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660650"/>
            <a:ext cx="5029200" cy="140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1.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a hot, sunny day! </a:t>
            </a:r>
          </a:p>
          <a:p>
            <a:pPr>
              <a:lnSpc>
                <a:spcPct val="130000"/>
              </a:lnSpc>
            </a:pPr>
            <a:endParaRPr lang="zh-CN" altLang="en-US" sz="2400" noProof="1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1" charset="-122"/>
              <a:sym typeface="NEU-FZ-S92" charset="0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C2D7CD2-0868-41BD-9B32-DEB6799B2A9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1219200" y="1612900"/>
            <a:ext cx="593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494429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on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穿上;戴上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876300" y="3267075"/>
            <a:ext cx="6216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take off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脱下(衣服);摘掉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022350" y="4854575"/>
            <a:ext cx="7740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again /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əˈgen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;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əˈɡɛn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</a:t>
            </a:r>
            <a:r>
              <a:rPr lang="en-US" altLang="zh-CN" sz="3200" b="1" dirty="0"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副词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又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50850" y="168275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4E17CEE-22BD-4792-8883-1B5F345C72F5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>
            <a:spLocks noChangeArrowheads="1"/>
          </p:cNvSpPr>
          <p:nvPr/>
        </p:nvSpPr>
        <p:spPr bwMode="auto">
          <a:xfrm>
            <a:off x="4097338" y="2451100"/>
            <a:ext cx="3548062" cy="25527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chemeClr val="accent2"/>
                </a:solidFill>
                <a:ea typeface="楷体" panose="02010609060101010101" pitchFamily="1" charset="-122"/>
              </a:rPr>
              <a:t>一个学生发指令，一个同学做动作，其他同学猜单词，看谁猜的多，猜的快。</a:t>
            </a:r>
          </a:p>
        </p:txBody>
      </p:sp>
      <p:sp>
        <p:nvSpPr>
          <p:cNvPr id="10250" name="TextBox 12"/>
          <p:cNvSpPr>
            <a:spLocks noChangeArrowheads="1"/>
          </p:cNvSpPr>
          <p:nvPr/>
        </p:nvSpPr>
        <p:spPr bwMode="auto">
          <a:xfrm>
            <a:off x="800100" y="2101850"/>
            <a:ext cx="19748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听听做做</a:t>
            </a:r>
          </a:p>
        </p:txBody>
      </p:sp>
      <p:sp>
        <p:nvSpPr>
          <p:cNvPr id="10251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025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D83CBB5-BD9A-4D8F-848C-DC2296F2C694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  <p:bldP spid="1025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2297" descr="1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844550"/>
            <a:ext cx="87741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文本框 12298"/>
          <p:cNvSpPr txBox="1">
            <a:spLocks noChangeArrowheads="1"/>
          </p:cNvSpPr>
          <p:nvPr/>
        </p:nvSpPr>
        <p:spPr bwMode="auto">
          <a:xfrm>
            <a:off x="1568450" y="4965700"/>
            <a:ext cx="508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今天是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12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月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9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日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星期六。詹妮和李明将出去和丹尼玩儿。今天早上寒冷而且有雪。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</a:t>
            </a:r>
            <a:r>
              <a:rPr lang="en-US" altLang="zh-CN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请戴上你的围巾和手套。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詹妮和李明穿上他们的冬装。李明还戴上他的围巾和棉帽。</a:t>
            </a:r>
            <a:endParaRPr lang="zh-CN" altLang="en-US" sz="20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229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6F72A27-1666-433C-87CE-BBD5367E3BC4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22" name="文本框 13321"/>
          <p:cNvSpPr txBox="1">
            <a:spLocks noChangeArrowheads="1"/>
          </p:cNvSpPr>
          <p:nvPr/>
        </p:nvSpPr>
        <p:spPr bwMode="auto">
          <a:xfrm>
            <a:off x="590550" y="1193800"/>
            <a:ext cx="8382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今天是</a:t>
            </a:r>
            <a:r>
              <a:rPr lang="en-US" altLang="zh-CN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12</a:t>
            </a: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月</a:t>
            </a:r>
            <a:r>
              <a:rPr lang="en-US" altLang="zh-CN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9</a:t>
            </a: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日</a:t>
            </a:r>
            <a:r>
              <a:rPr lang="en-US" altLang="zh-CN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星期六。詹妮和李明将出去和丹尼玩儿。今天早上寒冷而且有雪。</a:t>
            </a: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</a:t>
            </a:r>
            <a:r>
              <a:rPr lang="en-US" altLang="zh-CN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请戴上你的围巾和手套。</a:t>
            </a:r>
          </a:p>
          <a:p>
            <a:pPr>
              <a:lnSpc>
                <a:spcPct val="130000"/>
              </a:lnSpc>
            </a:pPr>
            <a:endParaRPr lang="zh-CN" altLang="en-US" sz="32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詹妮和李明穿上他们的冬装。李明还戴上他的围巾和棉帽。</a:t>
            </a:r>
            <a:endParaRPr lang="zh-CN" altLang="en-US" sz="32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6DE1BDE-7176-4087-BF9C-F828C32ACEDB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2825750" y="984250"/>
            <a:ext cx="3422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 on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穿上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戴上</a:t>
            </a:r>
          </a:p>
        </p:txBody>
      </p:sp>
      <p:sp>
        <p:nvSpPr>
          <p:cNvPr id="14341" name="矩形 7"/>
          <p:cNvSpPr>
            <a:spLocks noChangeArrowheads="1"/>
          </p:cNvSpPr>
          <p:nvPr/>
        </p:nvSpPr>
        <p:spPr bwMode="auto">
          <a:xfrm>
            <a:off x="1498600" y="1682750"/>
            <a:ext cx="7645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 on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后面接表示所穿、戴的衣物或饰品的词为其宾语。当名词作宾语时</a:t>
            </a:r>
            <a:r>
              <a:rPr lang="en-US" altLang="zh-CN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名词可位于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与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on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之间或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 on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后。当代词作宾语时</a:t>
            </a:r>
            <a:r>
              <a:rPr lang="en-US" altLang="zh-CN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,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只能置于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put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与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on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之间。</a:t>
            </a:r>
          </a:p>
        </p:txBody>
      </p:sp>
      <p:sp>
        <p:nvSpPr>
          <p:cNvPr id="14342" name="矩形 8"/>
          <p:cNvSpPr>
            <a:spLocks noChangeArrowheads="1"/>
          </p:cNvSpPr>
          <p:nvPr/>
        </p:nvSpPr>
        <p:spPr bwMode="auto">
          <a:xfrm>
            <a:off x="1428750" y="3708400"/>
            <a:ext cx="76136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want to put on my shirt.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我想穿上我的衬衣。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want to put my shirt on.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我想穿上我的衬衣。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I want to put it on.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我想穿上它。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400" y="6223000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组合 14346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4347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8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4350" name="组合 14349"/>
          <p:cNvGrpSpPr/>
          <p:nvPr/>
        </p:nvGrpSpPr>
        <p:grpSpPr bwMode="auto">
          <a:xfrm>
            <a:off x="311150" y="3778250"/>
            <a:ext cx="1517650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435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组合 14352"/>
          <p:cNvGrpSpPr/>
          <p:nvPr/>
        </p:nvGrpSpPr>
        <p:grpSpPr bwMode="auto">
          <a:xfrm>
            <a:off x="311150" y="5384800"/>
            <a:ext cx="2165350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对应短语</a:t>
              </a:r>
            </a:p>
          </p:txBody>
        </p:sp>
        <p:pic>
          <p:nvPicPr>
            <p:cNvPr id="14354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6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4357" name="组合 14356"/>
          <p:cNvGrpSpPr/>
          <p:nvPr/>
        </p:nvGrpSpPr>
        <p:grpSpPr bwMode="auto">
          <a:xfrm>
            <a:off x="241300" y="1822450"/>
            <a:ext cx="1517650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1435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0" name="文本框 14359"/>
          <p:cNvSpPr txBox="1">
            <a:spLocks noChangeArrowheads="1"/>
          </p:cNvSpPr>
          <p:nvPr/>
        </p:nvSpPr>
        <p:spPr bwMode="auto">
          <a:xfrm>
            <a:off x="2546350" y="53848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take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off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脱下</a:t>
            </a:r>
            <a:r>
              <a:rPr lang="en-US" altLang="zh-CN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衣服</a:t>
            </a:r>
            <a:r>
              <a:rPr lang="en-US" altLang="zh-CN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);</a:t>
            </a:r>
            <a:r>
              <a:rPr lang="zh-CN" altLang="en-US" sz="2800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摘掉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D5531CD-A659-48DF-AE6A-102F62FB72F7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/>
      <p:bldP spid="14341" grpId="0" bldLvl="0"/>
      <p:bldP spid="1434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536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5370" name="组合 15369"/>
          <p:cNvGrpSpPr/>
          <p:nvPr/>
        </p:nvGrpSpPr>
        <p:grpSpPr bwMode="auto">
          <a:xfrm>
            <a:off x="381000" y="3848100"/>
            <a:ext cx="1685925" cy="523875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537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3" name="矩形 8"/>
          <p:cNvSpPr>
            <a:spLocks noChangeArrowheads="1"/>
          </p:cNvSpPr>
          <p:nvPr/>
        </p:nvSpPr>
        <p:spPr bwMode="auto">
          <a:xfrm>
            <a:off x="1946275" y="1671638"/>
            <a:ext cx="7083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These are your gloves. </a:t>
            </a:r>
            <a:r>
              <a:rPr lang="zh-CN" altLang="en-US" sz="2800" b="1" dirty="0">
                <a:solidFill>
                  <a:srgbClr val="0000FF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这些是你的手套。</a:t>
            </a:r>
          </a:p>
        </p:txBody>
      </p:sp>
      <p:sp>
        <p:nvSpPr>
          <p:cNvPr id="15374" name="矩形 7"/>
          <p:cNvSpPr>
            <a:spLocks noChangeArrowheads="1"/>
          </p:cNvSpPr>
          <p:nvPr/>
        </p:nvSpPr>
        <p:spPr bwMode="auto">
          <a:xfrm>
            <a:off x="2127250" y="27305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gloves</a:t>
            </a:r>
          </a:p>
        </p:txBody>
      </p:sp>
      <p:grpSp>
        <p:nvGrpSpPr>
          <p:cNvPr id="15375" name="组合 15374"/>
          <p:cNvGrpSpPr/>
          <p:nvPr/>
        </p:nvGrpSpPr>
        <p:grpSpPr bwMode="auto">
          <a:xfrm>
            <a:off x="381000" y="175260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537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8" name="矩形 7"/>
          <p:cNvSpPr>
            <a:spLocks noChangeArrowheads="1"/>
          </p:cNvSpPr>
          <p:nvPr/>
        </p:nvSpPr>
        <p:spPr bwMode="auto">
          <a:xfrm>
            <a:off x="1917700" y="3848100"/>
            <a:ext cx="440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a pair of gloves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一副手套</a:t>
            </a:r>
          </a:p>
        </p:txBody>
      </p:sp>
      <p:grpSp>
        <p:nvGrpSpPr>
          <p:cNvPr id="4" name="组合 15378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5379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15382" name="文本框 15381"/>
          <p:cNvSpPr txBox="1">
            <a:spLocks noChangeArrowheads="1"/>
          </p:cNvSpPr>
          <p:nvPr/>
        </p:nvSpPr>
        <p:spPr bwMode="auto">
          <a:xfrm>
            <a:off x="2546350" y="1054100"/>
            <a:ext cx="508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glove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手套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5383" name="组合 15382"/>
          <p:cNvGrpSpPr/>
          <p:nvPr/>
        </p:nvGrpSpPr>
        <p:grpSpPr bwMode="auto">
          <a:xfrm>
            <a:off x="381000" y="4895850"/>
            <a:ext cx="1516063" cy="523875"/>
            <a:chOff x="0" y="0"/>
            <a:chExt cx="1515554" cy="523220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联想</a:t>
              </a:r>
            </a:p>
          </p:txBody>
        </p:sp>
        <p:pic>
          <p:nvPicPr>
            <p:cNvPr id="1538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86" name="组合 15385"/>
          <p:cNvGrpSpPr/>
          <p:nvPr/>
        </p:nvGrpSpPr>
        <p:grpSpPr bwMode="auto">
          <a:xfrm>
            <a:off x="381000" y="2660650"/>
            <a:ext cx="1516063" cy="523875"/>
            <a:chOff x="0" y="0"/>
            <a:chExt cx="1515554" cy="523220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1538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9" name="文本框 15388"/>
          <p:cNvSpPr txBox="1">
            <a:spLocks noChangeArrowheads="1"/>
          </p:cNvSpPr>
          <p:nvPr/>
        </p:nvSpPr>
        <p:spPr bwMode="auto">
          <a:xfrm>
            <a:off x="1847850" y="4826000"/>
            <a:ext cx="5797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scarf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围巾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socks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袜子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hat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帽子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15390" name="图片 1538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6600" y="2311400"/>
            <a:ext cx="17462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2B7051D-817C-4C35-B03F-82E7E9B06249}" type="datetime1">
              <a:rPr lang="zh-CN" altLang="en-US" smtClean="0"/>
              <a:t>2023-01-16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4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4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4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9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4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bldLvl="0"/>
      <p:bldP spid="15374" grpId="0" bldLvl="0"/>
      <p:bldP spid="15378" grpId="0" bldLvl="0"/>
      <p:bldP spid="15382" grpId="0" bldLvl="0"/>
      <p:bldP spid="1538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全屏显示(4:3)</PresentationFormat>
  <Paragraphs>198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7" baseType="lpstr">
      <vt:lpstr>Kozuka Gothic Pro H</vt:lpstr>
      <vt:lpstr>NEU-FZ-S92</vt:lpstr>
      <vt:lpstr>方正大黑简体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2023-01-16T13:47:35Z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DF0F7B6B255449D8B78A3CEA5FC72AF1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