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D40B3-1F3C-4433-AB0B-5CC0F147C67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3CE88-2C69-4E8F-A36D-6BCBE49931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DE5ADFC-1210-4D1A-8D89-056DAC0D7B98}" type="slidenum">
              <a:rPr lang="en-US" altLang="zh-CN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E87B0AC-31CA-483E-8D55-8E38F44CB616}" type="slidenum">
              <a:rPr lang="en-US" altLang="zh-CN">
                <a:solidFill>
                  <a:prstClr val="black"/>
                </a:solidFill>
              </a:rPr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0C4B76B-C25D-43C9-B361-CBDC884A3FE3}" type="slidenum">
              <a:rPr lang="en-US" altLang="zh-CN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5800B4-A0FD-4D81-B083-F074314C86C6}" type="slidenum">
              <a:rPr lang="en-US" altLang="zh-CN">
                <a:solidFill>
                  <a:prstClr val="black"/>
                </a:solidFill>
              </a:rPr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130A850-5CE3-482C-896B-0CE3BD762292}" type="slidenum">
              <a:rPr lang="en-US" altLang="zh-CN">
                <a:solidFill>
                  <a:prstClr val="black"/>
                </a:solidFill>
              </a:rPr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B55BA7E-4891-46BA-AC49-9BED99762B72}" type="slidenum">
              <a:rPr lang="en-US" altLang="zh-CN">
                <a:solidFill>
                  <a:prstClr val="black"/>
                </a:solidFill>
              </a:r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3F9AAFF-A703-444D-8605-3A79196E0748}" type="slidenum">
              <a:rPr lang="en-US" altLang="zh-CN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ADF42EF-F606-41ED-85DB-E5477281ED3D}" type="slidenum">
              <a:rPr lang="en-US" altLang="zh-CN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408BB3C-763B-4F39-A7D5-9D0196C20D3E}" type="slidenum">
              <a:rPr lang="en-US" altLang="zh-CN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564B261-130F-4CC5-974D-86DF8B40633B}" type="slidenum">
              <a:rPr lang="en-US" altLang="zh-CN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631BAAA-A8AF-4F64-9F88-6323E185184B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EB18E70-253B-4FF0-845D-31DDCEA095E1}" type="slidenum">
              <a:rPr lang="en-US" altLang="zh-CN">
                <a:solidFill>
                  <a:prstClr val="black"/>
                </a:solidFill>
              </a:rPr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4F152A3-AD6C-4852-9DCE-66796E62618A}" type="slidenum">
              <a:rPr lang="en-US" altLang="zh-CN">
                <a:solidFill>
                  <a:prstClr val="black"/>
                </a:solidFill>
              </a:rPr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71" name="Picture 19" descr="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60800"/>
            <a:ext cx="9144000" cy="14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2" name="Picture 20" descr="标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95513"/>
            <a:ext cx="91630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773" name="Group 21"/>
          <p:cNvGrpSpPr/>
          <p:nvPr/>
        </p:nvGrpSpPr>
        <p:grpSpPr bwMode="auto">
          <a:xfrm>
            <a:off x="0" y="1814513"/>
            <a:ext cx="9144000" cy="2000250"/>
            <a:chOff x="0" y="1143"/>
            <a:chExt cx="5760" cy="1260"/>
          </a:xfrm>
        </p:grpSpPr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0" y="1143"/>
              <a:ext cx="5760" cy="0"/>
            </a:xfrm>
            <a:prstGeom prst="line">
              <a:avLst/>
            </a:prstGeom>
            <a:noFill/>
            <a:ln w="12700">
              <a:solidFill>
                <a:srgbClr val="FFFFFF">
                  <a:alpha val="3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74775" name="Line 23"/>
            <p:cNvSpPr>
              <a:spLocks noChangeShapeType="1"/>
            </p:cNvSpPr>
            <p:nvPr/>
          </p:nvSpPr>
          <p:spPr bwMode="auto">
            <a:xfrm>
              <a:off x="0" y="2034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3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0" y="2214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3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>
              <a:off x="0" y="2403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3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sp>
        <p:nvSpPr>
          <p:cNvPr id="74778" name="Rectangle 26"/>
          <p:cNvSpPr>
            <a:spLocks noChangeArrowheads="1"/>
          </p:cNvSpPr>
          <p:nvPr userDrawn="1"/>
        </p:nvSpPr>
        <p:spPr bwMode="auto">
          <a:xfrm>
            <a:off x="0" y="2291739"/>
            <a:ext cx="9144000" cy="1143000"/>
          </a:xfrm>
          <a:prstGeom prst="rect">
            <a:avLst/>
          </a:prstGeom>
          <a:solidFill>
            <a:srgbClr val="7C5438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4811" name="Line 59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74814" name="Group 62"/>
          <p:cNvGrpSpPr/>
          <p:nvPr/>
        </p:nvGrpSpPr>
        <p:grpSpPr bwMode="auto">
          <a:xfrm>
            <a:off x="108290" y="3584437"/>
            <a:ext cx="4287838" cy="2732087"/>
            <a:chOff x="3059" y="2115"/>
            <a:chExt cx="2701" cy="1721"/>
          </a:xfrm>
        </p:grpSpPr>
        <p:grpSp>
          <p:nvGrpSpPr>
            <p:cNvPr id="74815" name="Group 63"/>
            <p:cNvGrpSpPr/>
            <p:nvPr/>
          </p:nvGrpSpPr>
          <p:grpSpPr bwMode="auto">
            <a:xfrm>
              <a:off x="3656" y="2115"/>
              <a:ext cx="2104" cy="1641"/>
              <a:chOff x="3658" y="2533"/>
              <a:chExt cx="2104" cy="1641"/>
            </a:xfrm>
          </p:grpSpPr>
          <p:sp>
            <p:nvSpPr>
              <p:cNvPr id="74816" name="Freeform 64"/>
              <p:cNvSpPr/>
              <p:nvPr/>
            </p:nvSpPr>
            <p:spPr bwMode="auto">
              <a:xfrm rot="13340979">
                <a:off x="3825" y="2533"/>
                <a:ext cx="1698" cy="1160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19050" cap="flat" cmpd="sng">
                <a:solidFill>
                  <a:srgbClr val="0033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grpSp>
            <p:nvGrpSpPr>
              <p:cNvPr id="74817" name="Group 65"/>
              <p:cNvGrpSpPr/>
              <p:nvPr/>
            </p:nvGrpSpPr>
            <p:grpSpPr bwMode="auto">
              <a:xfrm rot="29540980">
                <a:off x="4709" y="3603"/>
                <a:ext cx="953" cy="190"/>
                <a:chOff x="202" y="1833"/>
                <a:chExt cx="1104" cy="236"/>
              </a:xfrm>
            </p:grpSpPr>
            <p:grpSp>
              <p:nvGrpSpPr>
                <p:cNvPr id="74818" name="Group 66"/>
                <p:cNvGrpSpPr/>
                <p:nvPr/>
              </p:nvGrpSpPr>
              <p:grpSpPr bwMode="auto">
                <a:xfrm>
                  <a:off x="249" y="1833"/>
                  <a:ext cx="952" cy="48"/>
                  <a:chOff x="240" y="2208"/>
                  <a:chExt cx="952" cy="29"/>
                </a:xfrm>
              </p:grpSpPr>
              <p:sp>
                <p:nvSpPr>
                  <p:cNvPr id="74819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40" y="2208"/>
                    <a:ext cx="0" cy="2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0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1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2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3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4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22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5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6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5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7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7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8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8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29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04" y="2208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0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1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3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2" name="Line 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5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3" name="Line 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70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4" name="Line 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8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5" name="Line 8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0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6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1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7" name="Line 8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3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8" name="Line 8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52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39" name="Line 8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0" name="Line 8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8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1" name="Line 8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0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2" name="Line 9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1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3" name="Line 9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34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4" name="Line 9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5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5" name="Line 9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6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6" name="Line 9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7" name="Line 9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8" name="Line 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16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49" name="Line 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0" name="Line 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4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1" name="Line 9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2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82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3" name="Line 10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4" name="Line 1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1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5" name="Line 10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6" name="Line 10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7" name="Line 10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64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8" name="Line 10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59" name="Line 1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9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0" name="Line 10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1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1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2" name="Line 1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46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3" name="Line 1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4" name="Line 1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7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5" name="Line 1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6" name="Line 1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1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7" name="Line 1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28" y="2208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8" name="Line 1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4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69" name="Line 1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6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0" name="Line 1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7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1" name="Line 1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94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2" name="Line 1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1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3" name="Line 1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2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4" name="Line 1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4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5" name="Line 1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6" name="Line 1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76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877" name="Line 1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9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</p:grpSp>
            <p:sp>
              <p:nvSpPr>
                <p:cNvPr id="74878" name="Rectangle 126"/>
                <p:cNvSpPr>
                  <a:spLocks noChangeArrowheads="1"/>
                </p:cNvSpPr>
                <p:nvPr/>
              </p:nvSpPr>
              <p:spPr bwMode="auto">
                <a:xfrm>
                  <a:off x="202" y="1877"/>
                  <a:ext cx="1104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  <a:sym typeface="Wingdings" panose="05000000000000000000" pitchFamily="2" charset="2"/>
                    </a:rPr>
                    <a:t>0     1      2     3      4      5</a:t>
                  </a:r>
                  <a:endParaRPr lang="en-US" sz="240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sym typeface="Wingdings" panose="05000000000000000000" pitchFamily="2" charset="2"/>
                  </a:endParaRPr>
                </a:p>
              </p:txBody>
            </p:sp>
          </p:grpSp>
          <p:grpSp>
            <p:nvGrpSpPr>
              <p:cNvPr id="74879" name="Group 127"/>
              <p:cNvGrpSpPr/>
              <p:nvPr/>
            </p:nvGrpSpPr>
            <p:grpSpPr bwMode="auto">
              <a:xfrm rot="13340979">
                <a:off x="3658" y="3412"/>
                <a:ext cx="1472" cy="176"/>
                <a:chOff x="-50" y="3339"/>
                <a:chExt cx="1831" cy="204"/>
              </a:xfrm>
            </p:grpSpPr>
            <p:grpSp>
              <p:nvGrpSpPr>
                <p:cNvPr id="74880" name="Group 128"/>
                <p:cNvGrpSpPr/>
                <p:nvPr/>
              </p:nvGrpSpPr>
              <p:grpSpPr bwMode="auto">
                <a:xfrm rot="21600000">
                  <a:off x="20" y="3339"/>
                  <a:ext cx="1560" cy="36"/>
                  <a:chOff x="288" y="3658"/>
                  <a:chExt cx="4560" cy="86"/>
                </a:xfrm>
              </p:grpSpPr>
              <p:grpSp>
                <p:nvGrpSpPr>
                  <p:cNvPr id="74881" name="Group 129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74882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83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84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85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86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87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88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89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0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2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3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4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5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6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7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8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899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0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1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2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3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4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5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6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7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8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09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0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1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2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3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4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5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6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7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8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19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0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1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2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3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4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5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6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7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8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29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0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1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2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3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4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5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6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7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8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39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0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1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2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3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4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5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6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7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8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49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0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1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2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3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4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5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6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7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8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59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0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1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2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3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4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5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6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7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8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69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70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71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72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73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74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4975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</p:grpSp>
              <p:sp>
                <p:nvSpPr>
                  <p:cNvPr id="7497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77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</p:grpSp>
            <p:sp>
              <p:nvSpPr>
                <p:cNvPr id="74978" name="Rectangle 226"/>
                <p:cNvSpPr>
                  <a:spLocks noChangeArrowheads="1"/>
                </p:cNvSpPr>
                <p:nvPr/>
              </p:nvSpPr>
              <p:spPr bwMode="auto">
                <a:xfrm rot="21600000">
                  <a:off x="-50" y="3364"/>
                  <a:ext cx="1831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  <a:sym typeface="Wingdings" panose="05000000000000000000" pitchFamily="2" charset="2"/>
                    </a:rPr>
                    <a:t>0     1      2     3      4</a:t>
                  </a:r>
                </a:p>
              </p:txBody>
            </p:sp>
          </p:grpSp>
          <p:grpSp>
            <p:nvGrpSpPr>
              <p:cNvPr id="74979" name="Group 227"/>
              <p:cNvGrpSpPr/>
              <p:nvPr/>
            </p:nvGrpSpPr>
            <p:grpSpPr bwMode="auto">
              <a:xfrm rot="22186941">
                <a:off x="4095" y="3151"/>
                <a:ext cx="1254" cy="31"/>
                <a:chOff x="288" y="3658"/>
                <a:chExt cx="4560" cy="86"/>
              </a:xfrm>
            </p:grpSpPr>
            <p:grpSp>
              <p:nvGrpSpPr>
                <p:cNvPr id="74980" name="Group 228"/>
                <p:cNvGrpSpPr/>
                <p:nvPr/>
              </p:nvGrpSpPr>
              <p:grpSpPr bwMode="auto"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7498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658"/>
                    <a:ext cx="0" cy="77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2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6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8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0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3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4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8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499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2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6" name="Line 254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09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0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4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8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1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2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5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6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2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4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8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3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1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2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6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34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4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0" name="Line 298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4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7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8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59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0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1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2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3" name="Line 31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4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5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6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7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8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69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70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71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72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73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074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</p:grpSp>
            <p:sp>
              <p:nvSpPr>
                <p:cNvPr id="75075" name="Line 323"/>
                <p:cNvSpPr>
                  <a:spLocks noChangeShapeType="1"/>
                </p:cNvSpPr>
                <p:nvPr/>
              </p:nvSpPr>
              <p:spPr bwMode="auto">
                <a:xfrm>
                  <a:off x="4800" y="3658"/>
                  <a:ext cx="0" cy="41"/>
                </a:xfrm>
                <a:prstGeom prst="line">
                  <a:avLst/>
                </a:prstGeom>
                <a:noFill/>
                <a:ln w="6350">
                  <a:solidFill>
                    <a:srgbClr val="0033CC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endParaRPr>
                </a:p>
              </p:txBody>
            </p:sp>
            <p:sp>
              <p:nvSpPr>
                <p:cNvPr id="75076" name="Line 324"/>
                <p:cNvSpPr>
                  <a:spLocks noChangeShapeType="1"/>
                </p:cNvSpPr>
                <p:nvPr/>
              </p:nvSpPr>
              <p:spPr bwMode="auto">
                <a:xfrm>
                  <a:off x="4848" y="3658"/>
                  <a:ext cx="0" cy="86"/>
                </a:xfrm>
                <a:prstGeom prst="line">
                  <a:avLst/>
                </a:prstGeom>
                <a:noFill/>
                <a:ln w="63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endParaRPr>
                </a:p>
              </p:txBody>
            </p:sp>
          </p:grpSp>
          <p:sp>
            <p:nvSpPr>
              <p:cNvPr id="75077" name="Rectangle 325" descr="PE03255_"/>
              <p:cNvSpPr>
                <a:spLocks noChangeArrowheads="1"/>
              </p:cNvSpPr>
              <p:nvPr/>
            </p:nvSpPr>
            <p:spPr bwMode="auto">
              <a:xfrm rot="22186941">
                <a:off x="4014" y="3202"/>
                <a:ext cx="17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CC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b="1" dirty="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sym typeface="Wingdings" panose="05000000000000000000" pitchFamily="2" charset="2"/>
                  </a:rPr>
                  <a:t>0     1      2     3      4      5      6       7     8</a:t>
                </a:r>
              </a:p>
            </p:txBody>
          </p:sp>
          <p:sp>
            <p:nvSpPr>
              <p:cNvPr id="75078" name="Freeform 326"/>
              <p:cNvSpPr>
                <a:spLocks noChangeAspect="1"/>
              </p:cNvSpPr>
              <p:nvPr/>
            </p:nvSpPr>
            <p:spPr bwMode="auto">
              <a:xfrm rot="13340979">
                <a:off x="4452" y="3133"/>
                <a:ext cx="682" cy="466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19050" cap="flat" cmpd="sng">
                <a:solidFill>
                  <a:srgbClr val="0033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75079" name="Group 327"/>
            <p:cNvGrpSpPr/>
            <p:nvPr/>
          </p:nvGrpSpPr>
          <p:grpSpPr bwMode="auto">
            <a:xfrm rot="4845593">
              <a:off x="3136" y="2537"/>
              <a:ext cx="1222" cy="1375"/>
              <a:chOff x="756" y="2127"/>
              <a:chExt cx="1605" cy="1724"/>
            </a:xfrm>
          </p:grpSpPr>
          <p:sp>
            <p:nvSpPr>
              <p:cNvPr id="75080" name="Freeform 328"/>
              <p:cNvSpPr>
                <a:spLocks noChangeAspect="1"/>
              </p:cNvSpPr>
              <p:nvPr/>
            </p:nvSpPr>
            <p:spPr bwMode="auto">
              <a:xfrm rot="10800000">
                <a:off x="756" y="2298"/>
                <a:ext cx="1505" cy="1505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9525">
                <a:solidFill>
                  <a:srgbClr val="3333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75081" name="Freeform 329"/>
              <p:cNvSpPr/>
              <p:nvPr/>
            </p:nvSpPr>
            <p:spPr bwMode="auto">
              <a:xfrm rot="10800000">
                <a:off x="1476" y="2586"/>
                <a:ext cx="480" cy="480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333399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grpSp>
            <p:nvGrpSpPr>
              <p:cNvPr id="75082" name="Group 330"/>
              <p:cNvGrpSpPr/>
              <p:nvPr/>
            </p:nvGrpSpPr>
            <p:grpSpPr bwMode="auto">
              <a:xfrm>
                <a:off x="1511" y="2127"/>
                <a:ext cx="278" cy="1724"/>
                <a:chOff x="1857" y="1035"/>
                <a:chExt cx="278" cy="1724"/>
              </a:xfrm>
            </p:grpSpPr>
            <p:grpSp>
              <p:nvGrpSpPr>
                <p:cNvPr id="75083" name="Group 331"/>
                <p:cNvGrpSpPr/>
                <p:nvPr/>
              </p:nvGrpSpPr>
              <p:grpSpPr bwMode="auto">
                <a:xfrm rot="13500000">
                  <a:off x="1153" y="1955"/>
                  <a:ext cx="1560" cy="48"/>
                  <a:chOff x="288" y="3658"/>
                  <a:chExt cx="4560" cy="86"/>
                </a:xfrm>
              </p:grpSpPr>
              <p:grpSp>
                <p:nvGrpSpPr>
                  <p:cNvPr id="75084" name="Group 332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75085" name="Line 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86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87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88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89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0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1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2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3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4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5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6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7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8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099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0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1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2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3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4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5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6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7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8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09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0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1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2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3" name="Line 3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4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5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6" name="Line 3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7" name="Line 3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8" name="Line 3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19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0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1" name="Line 3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2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3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4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5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6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7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8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29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0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1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2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3" name="Line 3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4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5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6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7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8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39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0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1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2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3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4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5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6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7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8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49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0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1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2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3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4" name="Line 4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5" name="Line 4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6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7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8" name="Line 4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59" name="Line 4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0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1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2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3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4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5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6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7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8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69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0" name="Line 4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1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2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3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4" name="Line 4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5" name="Line 4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6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7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  <p:sp>
                  <p:nvSpPr>
                    <p:cNvPr id="75178" name="Line 4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</a:pPr>
                      <a:endParaRPr lang="zh-CN" altLang="en-US" sz="28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p:txBody>
                </p:sp>
              </p:grpSp>
              <p:sp>
                <p:nvSpPr>
                  <p:cNvPr id="75179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80" name="Line 428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</p:grpSp>
            <p:sp>
              <p:nvSpPr>
                <p:cNvPr id="75181" name="Text Box 429" descr="PE03255_"/>
                <p:cNvSpPr txBox="1">
                  <a:spLocks noChangeArrowheads="1"/>
                </p:cNvSpPr>
                <p:nvPr/>
              </p:nvSpPr>
              <p:spPr bwMode="auto">
                <a:xfrm rot="-13490394">
                  <a:off x="1857" y="1035"/>
                  <a:ext cx="278" cy="16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eaVert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rPr>
                    <a:t>0     1      2     3      4      5     6      7      8</a:t>
                  </a:r>
                </a:p>
              </p:txBody>
            </p:sp>
          </p:grpSp>
          <p:grpSp>
            <p:nvGrpSpPr>
              <p:cNvPr id="75182" name="Group 430"/>
              <p:cNvGrpSpPr/>
              <p:nvPr/>
            </p:nvGrpSpPr>
            <p:grpSpPr bwMode="auto">
              <a:xfrm>
                <a:off x="1990" y="2505"/>
                <a:ext cx="254" cy="1148"/>
                <a:chOff x="2480" y="1486"/>
                <a:chExt cx="254" cy="1148"/>
              </a:xfrm>
            </p:grpSpPr>
            <p:sp>
              <p:nvSpPr>
                <p:cNvPr id="75183" name="Rectangle 431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2007" y="1959"/>
                  <a:ext cx="1148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rPr>
                    <a:t>0     1      2     3      4      5</a:t>
                  </a:r>
                </a:p>
              </p:txBody>
            </p:sp>
            <p:grpSp>
              <p:nvGrpSpPr>
                <p:cNvPr id="75184" name="Group 432"/>
                <p:cNvGrpSpPr/>
                <p:nvPr/>
              </p:nvGrpSpPr>
              <p:grpSpPr bwMode="auto">
                <a:xfrm rot="5400000">
                  <a:off x="2266" y="1954"/>
                  <a:ext cx="888" cy="48"/>
                  <a:chOff x="4104" y="2256"/>
                  <a:chExt cx="888" cy="48"/>
                </a:xfrm>
              </p:grpSpPr>
              <p:sp>
                <p:nvSpPr>
                  <p:cNvPr id="75185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86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87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88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89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0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1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2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3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4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5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6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7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8" name="Line 446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199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0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1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2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3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4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5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6" name="Line 454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7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8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09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0" name="Line 458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1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2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3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4" name="Line 462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5" name="Line 463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6" name="Line 464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7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8" name="Line 466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19" name="Line 467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0" name="Line 468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1" name="Line 469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2" name="Line 470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3" name="Line 471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4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5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6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7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8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29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0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1" name="Line 479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2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3" name="Line 481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4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5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6" name="Line 484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7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8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39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</p:grpSp>
          </p:grpSp>
          <p:grpSp>
            <p:nvGrpSpPr>
              <p:cNvPr id="75240" name="Group 488"/>
              <p:cNvGrpSpPr/>
              <p:nvPr/>
            </p:nvGrpSpPr>
            <p:grpSpPr bwMode="auto">
              <a:xfrm>
                <a:off x="1158" y="2305"/>
                <a:ext cx="1203" cy="205"/>
                <a:chOff x="1648" y="1286"/>
                <a:chExt cx="1203" cy="205"/>
              </a:xfrm>
            </p:grpSpPr>
            <p:sp>
              <p:nvSpPr>
                <p:cNvPr id="75241" name="Rectangle 489" descr="PE03255_"/>
                <p:cNvSpPr>
                  <a:spLocks noChangeArrowheads="1"/>
                </p:cNvSpPr>
                <p:nvPr/>
              </p:nvSpPr>
              <p:spPr bwMode="auto">
                <a:xfrm>
                  <a:off x="1648" y="1298"/>
                  <a:ext cx="120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rPr>
                    <a:t>0     1      2     3      4      5</a:t>
                  </a:r>
                </a:p>
              </p:txBody>
            </p:sp>
            <p:grpSp>
              <p:nvGrpSpPr>
                <p:cNvPr id="75242" name="Group 490"/>
                <p:cNvGrpSpPr/>
                <p:nvPr/>
              </p:nvGrpSpPr>
              <p:grpSpPr bwMode="auto">
                <a:xfrm>
                  <a:off x="1704" y="1286"/>
                  <a:ext cx="888" cy="48"/>
                  <a:chOff x="4104" y="2256"/>
                  <a:chExt cx="888" cy="48"/>
                </a:xfrm>
              </p:grpSpPr>
              <p:sp>
                <p:nvSpPr>
                  <p:cNvPr id="75243" name="Line 491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44" name="Line 492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45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46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47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48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49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0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1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2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3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4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5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6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7" name="Line 505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8" name="Line 506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59" name="Line 507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0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1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2" name="Line 51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3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4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5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6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7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8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69" name="Line 517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0" name="Line 518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1" name="Line 519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2" name="Line 520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3" name="Line 521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4" name="Line 522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5" name="Line 523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6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7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8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79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0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1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2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3" name="Line 531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4" name="Line 532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5" name="Line 533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6" name="Line 534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7" name="Line 535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8" name="Line 536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89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0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1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2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3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4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5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6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  <p:sp>
                <p:nvSpPr>
                  <p:cNvPr id="75297" name="Line 545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20000"/>
                      </a:spcBef>
                      <a:spcAft>
                        <a:spcPct val="0"/>
                      </a:spcAft>
                    </a:pPr>
                    <a:endParaRPr lang="zh-CN" altLang="en-US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sym typeface="Wingdings" panose="05000000000000000000" pitchFamily="2" charset="2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Freeform 3"/>
          <p:cNvSpPr/>
          <p:nvPr/>
        </p:nvSpPr>
        <p:spPr bwMode="auto">
          <a:xfrm>
            <a:off x="0" y="333375"/>
            <a:ext cx="9134475" cy="219075"/>
          </a:xfrm>
          <a:custGeom>
            <a:avLst/>
            <a:gdLst>
              <a:gd name="T0" fmla="*/ 0 w 5754"/>
              <a:gd name="T1" fmla="*/ 138 h 138"/>
              <a:gd name="T2" fmla="*/ 578 w 5754"/>
              <a:gd name="T3" fmla="*/ 136 h 138"/>
              <a:gd name="T4" fmla="*/ 720 w 5754"/>
              <a:gd name="T5" fmla="*/ 2 h 138"/>
              <a:gd name="T6" fmla="*/ 5754 w 5754"/>
              <a:gd name="T7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54" h="138">
                <a:moveTo>
                  <a:pt x="0" y="138"/>
                </a:moveTo>
                <a:lnTo>
                  <a:pt x="578" y="136"/>
                </a:lnTo>
                <a:lnTo>
                  <a:pt x="720" y="2"/>
                </a:lnTo>
                <a:lnTo>
                  <a:pt x="5754" y="0"/>
                </a:lnTo>
              </a:path>
            </a:pathLst>
          </a:custGeom>
          <a:noFill/>
          <a:ln w="76200" cmpd="tri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76200" cmpd="tri">
            <a:solidFill>
              <a:srgbClr val="00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3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1547663" y="2367120"/>
            <a:ext cx="6336059" cy="9898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6000" b="1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反</a:t>
            </a:r>
            <a:r>
              <a:rPr lang="zh-CN" altLang="en-US" sz="6000" b="1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比例函</a:t>
            </a:r>
            <a:r>
              <a:rPr lang="zh-CN" altLang="en-US" sz="6000" b="1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数</a:t>
            </a:r>
            <a:endParaRPr lang="zh-CN" altLang="en-US" sz="6000" b="1" kern="10" dirty="0">
              <a:ln w="9525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Wingdings" panose="05000000000000000000" pitchFamily="2" charset="2"/>
            </a:endParaRPr>
          </a:p>
        </p:txBody>
      </p:sp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2555776" y="1282279"/>
            <a:ext cx="4105275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6000" b="1" kern="10" dirty="0">
                <a:ln w="9525">
                  <a:solidFill>
                    <a:srgbClr val="99CC00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第</a:t>
            </a:r>
            <a:r>
              <a:rPr lang="en-US" altLang="zh-CN" sz="6000" b="1" kern="10" dirty="0">
                <a:ln w="9525">
                  <a:solidFill>
                    <a:srgbClr val="99CC00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5</a:t>
            </a:r>
            <a:r>
              <a:rPr lang="zh-CN" altLang="en-US" sz="6000" b="1" kern="10" dirty="0">
                <a:ln w="9525">
                  <a:solidFill>
                    <a:srgbClr val="99CC00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章  对函数的再探索</a:t>
            </a:r>
          </a:p>
        </p:txBody>
      </p:sp>
      <p:sp>
        <p:nvSpPr>
          <p:cNvPr id="4" name="矩形 3"/>
          <p:cNvSpPr/>
          <p:nvPr/>
        </p:nvSpPr>
        <p:spPr>
          <a:xfrm>
            <a:off x="4364185" y="576705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52513"/>
            <a:ext cx="8748713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133600"/>
            <a:ext cx="7775575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692150"/>
            <a:ext cx="2447925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3132138" y="908050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400" b="1" kern="1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  <a:sym typeface="Wingdings" panose="05000000000000000000" pitchFamily="2" charset="2"/>
              </a:rPr>
              <a:t>作业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71600" y="2780928"/>
            <a:ext cx="70564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课本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  <a:sym typeface="Wingdings" panose="05000000000000000000" pitchFamily="2" charset="2"/>
              </a:rPr>
              <a:t>P</a:t>
            </a:r>
            <a:r>
              <a:rPr lang="en-US" altLang="zh-CN" sz="4000" b="1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22  	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  <a:sym typeface="Wingdings" panose="05000000000000000000" pitchFamily="2" charset="2"/>
              </a:rPr>
              <a:t>A</a:t>
            </a:r>
            <a:r>
              <a:rPr lang="zh-CN" altLang="en-US" sz="4000" b="1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组  </a:t>
            </a:r>
            <a:r>
              <a:rPr lang="en-US" altLang="zh-CN" sz="4000" b="1" i="1" dirty="0">
                <a:solidFill>
                  <a:srgbClr val="0000FF"/>
                </a:solidFill>
                <a:latin typeface="华文新魏" panose="02010800040101010101" charset="-122"/>
                <a:ea typeface="华文新魏" panose="02010800040101010101" charset="-122"/>
                <a:sym typeface="Wingdings" panose="05000000000000000000" pitchFamily="2" charset="2"/>
              </a:rPr>
              <a:t>T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  <a:sym typeface="Wingdings" panose="05000000000000000000" pitchFamily="2" charset="2"/>
              </a:rPr>
              <a:t>1.   </a:t>
            </a:r>
            <a:r>
              <a:rPr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  <a:sym typeface="Wingdings" panose="05000000000000000000" pitchFamily="2" charset="2"/>
              </a:rPr>
              <a:t>T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  <a:sym typeface="Wingdings" panose="05000000000000000000" pitchFamily="2" charset="2"/>
              </a:rPr>
              <a:t>2</a:t>
            </a:r>
            <a:r>
              <a:rPr lang="en-US" altLang="zh-C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  <a:sym typeface="Wingdings" panose="05000000000000000000" pitchFamily="2" charset="2"/>
              </a:rPr>
              <a:t>.</a:t>
            </a:r>
            <a:endParaRPr lang="en-US" altLang="zh-CN" sz="4000" b="1" dirty="0">
              <a:solidFill>
                <a:srgbClr val="0000FF"/>
              </a:solidFill>
              <a:latin typeface="华文新魏" panose="02010800040101010101" charset="-122"/>
              <a:ea typeface="华文新魏" panose="02010800040101010101" charset="-122"/>
              <a:sym typeface="Wingdings" panose="05000000000000000000" pitchFamily="2" charset="2"/>
            </a:endParaRP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765175"/>
            <a:ext cx="12954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DWDH12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88900"/>
            <a:ext cx="190817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11188" y="1628775"/>
            <a:ext cx="7848600" cy="3816350"/>
          </a:xfrm>
          <a:prstGeom prst="cloudCallout">
            <a:avLst>
              <a:gd name="adj1" fmla="val 32079"/>
              <a:gd name="adj2" fmla="val -6456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8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同学们</a:t>
            </a:r>
            <a:r>
              <a:rPr kumimoji="1" lang="en-US" altLang="zh-CN" sz="88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8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再见</a:t>
            </a:r>
            <a:r>
              <a:rPr kumimoji="1" lang="en-US" altLang="zh-CN" sz="6000" b="1" dirty="0" smtClean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! </a:t>
            </a:r>
            <a:endParaRPr kumimoji="1" lang="en-US" altLang="zh-CN" sz="6000" b="1" dirty="0">
              <a:solidFill>
                <a:srgbClr val="FF9900"/>
              </a:solidFill>
              <a:latin typeface="隶书" panose="02010509060101010101" pitchFamily="49" charset="-122"/>
              <a:ea typeface="隶书" panose="020105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549275"/>
            <a:ext cx="4824412" cy="7191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写出下列函数关系式</a:t>
            </a:r>
          </a:p>
        </p:txBody>
      </p:sp>
      <p:graphicFrame>
        <p:nvGraphicFramePr>
          <p:cNvPr id="921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84888" y="1341438"/>
          <a:ext cx="15113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4" imgW="405765" imgH="393065" progId="Equation.DSMT4">
                  <p:embed/>
                </p:oleObj>
              </mc:Choice>
              <mc:Fallback>
                <p:oleObj name="Equation" r:id="rId4" imgW="405765" imgH="393065" progId="Equation.DSMT4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341438"/>
                        <a:ext cx="15113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6084888" y="2852738"/>
          <a:ext cx="1392237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6" imgW="381000" imgH="393700" progId="Equation.DSMT4">
                  <p:embed/>
                </p:oleObj>
              </mc:Choice>
              <mc:Fallback>
                <p:oleObj name="Equation" r:id="rId6" imgW="381000" imgH="393700" progId="Equation.DSMT4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852738"/>
                        <a:ext cx="1392237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45354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85000"/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当路程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s =10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时，时间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t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与速度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的函数关系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84213" y="2924175"/>
            <a:ext cx="41036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85000"/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当矩形面积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=5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时，长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与宽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的函数关系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kumimoji="1" lang="en-US" altLang="zh-CN" sz="2800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684213" y="4365625"/>
            <a:ext cx="42481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SzPct val="85000"/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当三角形面积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=20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时，三角形的底边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y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与高 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的函数关系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92170" name="Object 10"/>
          <p:cNvGraphicFramePr>
            <a:graphicFrameLocks noChangeAspect="1"/>
          </p:cNvGraphicFramePr>
          <p:nvPr/>
        </p:nvGraphicFramePr>
        <p:xfrm>
          <a:off x="6084888" y="4437063"/>
          <a:ext cx="15843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8" imgW="469900" imgH="393700" progId="Equation.DSMT4">
                  <p:embed/>
                </p:oleObj>
              </mc:Choice>
              <mc:Fallback>
                <p:oleObj name="Equation" r:id="rId8" imgW="469900" imgH="393700" progId="Equation.DSMT4">
                  <p:embed/>
                  <p:pic>
                    <p:nvPicPr>
                      <p:cNvPr id="0" name="图片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437063"/>
                        <a:ext cx="1584325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72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5589588"/>
            <a:ext cx="22574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5076825" y="1557338"/>
            <a:ext cx="0" cy="3887787"/>
          </a:xfrm>
          <a:prstGeom prst="line">
            <a:avLst/>
          </a:prstGeom>
          <a:noFill/>
          <a:ln w="38100" cmpd="dbl">
            <a:solidFill>
              <a:schemeClr val="hlink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  <p:bldP spid="921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042988" y="333375"/>
            <a:ext cx="8101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请大家观察这几个式子有什么共同特点？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50825" y="2420938"/>
            <a:ext cx="8596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形如     （</a:t>
            </a:r>
            <a:r>
              <a:rPr lang="en-US" altLang="zh-CN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k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是常数，</a:t>
            </a:r>
            <a:r>
              <a:rPr lang="en-US" altLang="zh-CN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k≠0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）的函数叫做反比例函数</a:t>
            </a:r>
          </a:p>
        </p:txBody>
      </p:sp>
      <p:grpSp>
        <p:nvGrpSpPr>
          <p:cNvPr id="93195" name="Group 11"/>
          <p:cNvGrpSpPr/>
          <p:nvPr/>
        </p:nvGrpSpPr>
        <p:grpSpPr bwMode="auto">
          <a:xfrm>
            <a:off x="323850" y="3068638"/>
            <a:ext cx="8054975" cy="1011237"/>
            <a:chOff x="204" y="1933"/>
            <a:chExt cx="5074" cy="637"/>
          </a:xfrm>
        </p:grpSpPr>
        <p:sp>
          <p:nvSpPr>
            <p:cNvPr id="93188" name="Rectangle 4"/>
            <p:cNvSpPr>
              <a:spLocks noChangeArrowheads="1"/>
            </p:cNvSpPr>
            <p:nvPr/>
          </p:nvSpPr>
          <p:spPr bwMode="auto">
            <a:xfrm>
              <a:off x="204" y="2114"/>
              <a:ext cx="50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反比例函数       ，则 </a:t>
              </a:r>
              <a:r>
                <a:rPr lang="en-US" altLang="zh-CN" sz="2800" b="1" i="1" dirty="0" err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xy</a:t>
              </a:r>
              <a:r>
                <a:rPr lang="en-US" altLang="zh-CN" sz="2800" b="1" i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=k</a:t>
              </a: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，</a:t>
              </a:r>
              <a:r>
                <a:rPr lang="en-US" altLang="zh-CN" sz="2800" b="1" i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k</a:t>
              </a:r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是常数，且</a:t>
              </a:r>
              <a:r>
                <a:rPr lang="en-US" altLang="zh-CN" sz="2800" b="1" i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k</a:t>
              </a:r>
              <a:r>
                <a:rPr lang="en-US" altLang="zh-CN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≠0 </a:t>
              </a:r>
            </a:p>
          </p:txBody>
        </p:sp>
        <p:graphicFrame>
          <p:nvGraphicFramePr>
            <p:cNvPr id="93189" name="Object 5"/>
            <p:cNvGraphicFramePr>
              <a:graphicFrameLocks noChangeAspect="1"/>
            </p:cNvGraphicFramePr>
            <p:nvPr/>
          </p:nvGraphicFramePr>
          <p:xfrm>
            <a:off x="1474" y="1933"/>
            <a:ext cx="625" cy="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4" imgW="393700" imgH="393700" progId="Equation.DSMT4">
                    <p:embed/>
                  </p:oleObj>
                </mc:Choice>
                <mc:Fallback>
                  <p:oleObj name="Equation" r:id="rId4" imgW="393700" imgH="393700" progId="Equation.DSMT4">
                    <p:embed/>
                    <p:pic>
                      <p:nvPicPr>
                        <p:cNvPr id="0" name="图片 5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1933"/>
                          <a:ext cx="625" cy="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190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87450" y="2205038"/>
          <a:ext cx="9334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6" imgW="393700" imgH="393700" progId="Equation.DSMT4">
                  <p:embed/>
                </p:oleObj>
              </mc:Choice>
              <mc:Fallback>
                <p:oleObj name="Equation" r:id="rId6" imgW="393700" imgH="393700" progId="Equation.DSMT4">
                  <p:embed/>
                  <p:pic>
                    <p:nvPicPr>
                      <p:cNvPr id="0" name="图片 5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05038"/>
                        <a:ext cx="93345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1763713" y="1125538"/>
          <a:ext cx="11382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7" imgW="443865" imgH="405765" progId="Equation.DSMT4">
                  <p:embed/>
                </p:oleObj>
              </mc:Choice>
              <mc:Fallback>
                <p:oleObj name="Equation" r:id="rId7" imgW="443865" imgH="405765" progId="Equation.DSMT4">
                  <p:embed/>
                  <p:pic>
                    <p:nvPicPr>
                      <p:cNvPr id="0" name="图片 5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125538"/>
                        <a:ext cx="113823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4356100" y="1052513"/>
          <a:ext cx="1033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9" imgW="393065" imgH="405765" progId="Equation.DSMT4">
                  <p:embed/>
                </p:oleObj>
              </mc:Choice>
              <mc:Fallback>
                <p:oleObj name="Equation" r:id="rId9" imgW="393065" imgH="405765" progId="Equation.DSMT4">
                  <p:embed/>
                  <p:pic>
                    <p:nvPicPr>
                      <p:cNvPr id="0" name="图片 5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052513"/>
                        <a:ext cx="1033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6877050" y="1052513"/>
          <a:ext cx="12239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1" imgW="482600" imgH="406400" progId="Equation.DSMT4">
                  <p:embed/>
                </p:oleObj>
              </mc:Choice>
              <mc:Fallback>
                <p:oleObj name="Equation" r:id="rId11" imgW="482600" imgH="406400" progId="Equation.DSMT4">
                  <p:embed/>
                  <p:pic>
                    <p:nvPicPr>
                      <p:cNvPr id="0" name="图片 5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052513"/>
                        <a:ext cx="122396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19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1188" y="4076700"/>
            <a:ext cx="6192837" cy="22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052513"/>
            <a:ext cx="84963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3284538"/>
            <a:ext cx="770572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95288" y="1341438"/>
            <a:ext cx="8135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下列函数中，哪些是反比例函数（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为自变量）？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971550" y="1916113"/>
            <a:ext cx="6034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(1)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=3/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=-1/4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=-5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 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95288" y="2708275"/>
            <a:ext cx="8208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的反比例函数，下表给出了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与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的一些值：</a:t>
            </a: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/>
        </p:nvGraphicFramePr>
        <p:xfrm>
          <a:off x="468313" y="3429000"/>
          <a:ext cx="8302625" cy="1292226"/>
        </p:xfrm>
        <a:graphic>
          <a:graphicData uri="http://schemas.openxmlformats.org/drawingml/2006/table">
            <a:tbl>
              <a:tblPr/>
              <a:tblGrid>
                <a:gridCol w="820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245" name="Rectangle 37"/>
          <p:cNvSpPr>
            <a:spLocks noChangeArrowheads="1"/>
          </p:cNvSpPr>
          <p:nvPr/>
        </p:nvSpPr>
        <p:spPr bwMode="auto">
          <a:xfrm>
            <a:off x="539750" y="4941888"/>
            <a:ext cx="698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）写出这个反比例函数的表达式；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）根据函数表达式完成上表。</a:t>
            </a:r>
          </a:p>
        </p:txBody>
      </p:sp>
      <p:pic>
        <p:nvPicPr>
          <p:cNvPr id="94246" name="Picture 38" descr="图片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463" y="450850"/>
            <a:ext cx="2571750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47" name="Text Box 39"/>
          <p:cNvSpPr txBox="1">
            <a:spLocks noChangeArrowheads="1"/>
          </p:cNvSpPr>
          <p:nvPr/>
        </p:nvSpPr>
        <p:spPr bwMode="auto">
          <a:xfrm>
            <a:off x="1403350" y="3497263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-3</a:t>
            </a:r>
          </a:p>
        </p:txBody>
      </p:sp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2339975" y="40767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</p:txBody>
      </p:sp>
      <p:sp>
        <p:nvSpPr>
          <p:cNvPr id="94249" name="Text Box 41"/>
          <p:cNvSpPr txBox="1">
            <a:spLocks noChangeArrowheads="1"/>
          </p:cNvSpPr>
          <p:nvPr/>
        </p:nvSpPr>
        <p:spPr bwMode="auto">
          <a:xfrm>
            <a:off x="4284663" y="4073525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94250" name="Text Box 42"/>
          <p:cNvSpPr txBox="1">
            <a:spLocks noChangeArrowheads="1"/>
          </p:cNvSpPr>
          <p:nvPr/>
        </p:nvSpPr>
        <p:spPr bwMode="auto">
          <a:xfrm>
            <a:off x="5219700" y="40767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94251" name="Text Box 43"/>
          <p:cNvSpPr txBox="1">
            <a:spLocks noChangeArrowheads="1"/>
          </p:cNvSpPr>
          <p:nvPr/>
        </p:nvSpPr>
        <p:spPr bwMode="auto">
          <a:xfrm>
            <a:off x="6011863" y="4073525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-2</a:t>
            </a:r>
          </a:p>
        </p:txBody>
      </p:sp>
      <p:sp>
        <p:nvSpPr>
          <p:cNvPr id="94252" name="Text Box 44"/>
          <p:cNvSpPr txBox="1">
            <a:spLocks noChangeArrowheads="1"/>
          </p:cNvSpPr>
          <p:nvPr/>
        </p:nvSpPr>
        <p:spPr bwMode="auto">
          <a:xfrm>
            <a:off x="6948488" y="3425825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-2</a:t>
            </a:r>
          </a:p>
        </p:txBody>
      </p:sp>
      <p:graphicFrame>
        <p:nvGraphicFramePr>
          <p:cNvPr id="94253" name="Object 45"/>
          <p:cNvGraphicFramePr>
            <a:graphicFrameLocks noChangeAspect="1"/>
          </p:cNvGraphicFramePr>
          <p:nvPr/>
        </p:nvGraphicFramePr>
        <p:xfrm>
          <a:off x="7966075" y="3933825"/>
          <a:ext cx="5667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公式" r:id="rId5" imgW="266700" imgH="405765" progId="Equation.3">
                  <p:embed/>
                </p:oleObj>
              </mc:Choice>
              <mc:Fallback>
                <p:oleObj name="公式" r:id="rId5" imgW="266700" imgH="405765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6075" y="3933825"/>
                        <a:ext cx="56673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45" grpId="0"/>
      <p:bldP spid="94247" grpId="0"/>
      <p:bldP spid="94248" grpId="0"/>
      <p:bldP spid="94249" grpId="0"/>
      <p:bldP spid="94250" grpId="0"/>
      <p:bldP spid="94251" grpId="0"/>
      <p:bldP spid="942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/>
          <p:nvPr/>
        </p:nvGrpSpPr>
        <p:grpSpPr bwMode="auto">
          <a:xfrm>
            <a:off x="250825" y="1341438"/>
            <a:ext cx="8351838" cy="2332037"/>
            <a:chOff x="204" y="2024"/>
            <a:chExt cx="5261" cy="1469"/>
          </a:xfrm>
        </p:grpSpPr>
        <p:sp>
          <p:nvSpPr>
            <p:cNvPr id="95235" name="Text Box 3"/>
            <p:cNvSpPr txBox="1">
              <a:spLocks noChangeArrowheads="1"/>
            </p:cNvSpPr>
            <p:nvPr/>
          </p:nvSpPr>
          <p:spPr bwMode="auto">
            <a:xfrm>
              <a:off x="204" y="2115"/>
              <a:ext cx="5261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解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:(1)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设</a:t>
              </a:r>
              <a:r>
                <a:rPr kumimoji="1" lang="en-US" altLang="zh-CN" sz="4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y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=     .</a:t>
              </a:r>
            </a:p>
            <a:p>
              <a:pPr fontAlgn="base">
                <a:spcBef>
                  <a:spcPct val="10000"/>
                </a:spcBef>
                <a:spcAft>
                  <a:spcPct val="0"/>
                </a:spcAft>
              </a:pP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     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把</a:t>
              </a:r>
              <a:r>
                <a:rPr kumimoji="1" lang="en-US" altLang="zh-CN" sz="4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x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= -1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，</a:t>
              </a:r>
              <a:r>
                <a:rPr kumimoji="1" lang="en-US" altLang="zh-CN" sz="4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y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=2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代入上式，得</a:t>
              </a:r>
              <a:r>
                <a:rPr kumimoji="1" lang="en-US" altLang="zh-CN" sz="4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k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= -2.</a:t>
              </a:r>
            </a:p>
            <a:p>
              <a:pPr fontAlgn="base">
                <a:spcBef>
                  <a:spcPct val="10000"/>
                </a:spcBef>
                <a:spcAft>
                  <a:spcPct val="0"/>
                </a:spcAft>
              </a:pP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    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所以</a:t>
              </a:r>
              <a:r>
                <a:rPr kumimoji="1" lang="en-US" altLang="zh-CN" sz="4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y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sym typeface="Wingdings" panose="05000000000000000000" pitchFamily="2" charset="2"/>
                </a:rPr>
                <a:t>=      .</a:t>
              </a:r>
            </a:p>
          </p:txBody>
        </p:sp>
        <p:graphicFrame>
          <p:nvGraphicFramePr>
            <p:cNvPr id="95236" name="Object 4"/>
            <p:cNvGraphicFramePr>
              <a:graphicFrameLocks noChangeAspect="1"/>
            </p:cNvGraphicFramePr>
            <p:nvPr/>
          </p:nvGraphicFramePr>
          <p:xfrm>
            <a:off x="1755" y="2024"/>
            <a:ext cx="317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Equation" r:id="rId4" imgW="152400" imgH="393700" progId="Equation.DSMT4">
                    <p:embed/>
                  </p:oleObj>
                </mc:Choice>
                <mc:Fallback>
                  <p:oleObj name="Equation" r:id="rId4" imgW="152400" imgH="393700" progId="Equation.DSMT4">
                    <p:embed/>
                    <p:pic>
                      <p:nvPicPr>
                        <p:cNvPr id="0" name="图片 7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5" y="2024"/>
                          <a:ext cx="317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237" name="Object 5"/>
            <p:cNvGraphicFramePr>
              <a:graphicFrameLocks noChangeAspect="1"/>
            </p:cNvGraphicFramePr>
            <p:nvPr/>
          </p:nvGraphicFramePr>
          <p:xfrm>
            <a:off x="1568" y="2858"/>
            <a:ext cx="496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Equation" r:id="rId6" imgW="254000" imgH="393700" progId="Equation.DSMT4">
                    <p:embed/>
                  </p:oleObj>
                </mc:Choice>
                <mc:Fallback>
                  <p:oleObj name="Equation" r:id="rId6" imgW="254000" imgH="393700" progId="Equation.DSMT4">
                    <p:embed/>
                    <p:pic>
                      <p:nvPicPr>
                        <p:cNvPr id="0" name="图片 7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8" y="2858"/>
                          <a:ext cx="496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765175"/>
            <a:ext cx="80105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2852738"/>
            <a:ext cx="5791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3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5157788"/>
            <a:ext cx="53054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468313" y="1484313"/>
            <a:ext cx="78486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85000"/>
              <a:buFontTx/>
              <a:buBlip>
                <a:blip r:embed="rId4"/>
              </a:buBlip>
            </a:pP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如果一个反比例函数的图象经过点（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-2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），则其解析式为</a:t>
            </a:r>
            <a:r>
              <a:rPr kumimoji="1" lang="zh-CN" altLang="en-US" sz="2800" b="1" u="sng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kumimoji="1"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96259" name="Group 3"/>
          <p:cNvGrpSpPr/>
          <p:nvPr/>
        </p:nvGrpSpPr>
        <p:grpSpPr bwMode="auto">
          <a:xfrm>
            <a:off x="468313" y="2349500"/>
            <a:ext cx="7921625" cy="1219200"/>
            <a:chOff x="295" y="1616"/>
            <a:chExt cx="4990" cy="768"/>
          </a:xfrm>
        </p:grpSpPr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295" y="1842"/>
              <a:ext cx="4990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85000"/>
                <a:buFontTx/>
                <a:buBlip>
                  <a:blip r:embed="rId4"/>
                </a:buBlip>
              </a:pP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若一次函数</a:t>
              </a:r>
              <a:r>
                <a:rPr kumimoji="1" lang="en-US" altLang="zh-CN" sz="2800" b="1" i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y</a:t>
              </a:r>
              <a:r>
                <a:rPr kumimoji="1" lang="en-US" altLang="zh-CN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=</a:t>
              </a:r>
              <a:r>
                <a:rPr kumimoji="1" lang="en-US" altLang="zh-CN" sz="2800" b="1" i="1" dirty="0" err="1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kx</a:t>
              </a:r>
              <a:r>
                <a:rPr kumimoji="1" lang="en-US" altLang="zh-CN" sz="2800" b="1" dirty="0" err="1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+</a:t>
              </a:r>
              <a:r>
                <a:rPr kumimoji="1" lang="en-US" altLang="zh-CN" sz="2800" b="1" i="1" dirty="0" err="1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b</a:t>
              </a: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与反比例函数              的图象的交点是（</a:t>
              </a:r>
              <a:r>
                <a:rPr kumimoji="1" lang="en-US" altLang="zh-CN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2</a:t>
              </a: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，</a:t>
              </a:r>
              <a:r>
                <a:rPr kumimoji="1" lang="en-US" altLang="zh-CN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3</a:t>
              </a: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），则</a:t>
              </a:r>
              <a:r>
                <a:rPr kumimoji="1" lang="en-US" altLang="zh-CN" sz="2800" b="1" i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k</a:t>
              </a:r>
              <a:r>
                <a:rPr kumimoji="1" lang="en-US" altLang="zh-CN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=</a:t>
              </a:r>
              <a:r>
                <a:rPr kumimoji="1" lang="en-US" altLang="zh-CN" sz="2800" b="1" u="sng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         </a:t>
              </a: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，</a:t>
              </a:r>
              <a:r>
                <a:rPr kumimoji="1" lang="en-US" altLang="zh-CN" sz="2800" b="1" i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b</a:t>
              </a:r>
              <a:r>
                <a:rPr kumimoji="1" lang="en-US" altLang="zh-CN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=</a:t>
              </a:r>
              <a:r>
                <a:rPr kumimoji="1" lang="en-US" altLang="zh-CN" sz="2800" b="1" u="sng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            </a:t>
              </a: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。</a:t>
              </a:r>
              <a:endPara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graphicFrame>
          <p:nvGraphicFramePr>
            <p:cNvPr id="96261" name="Object 5"/>
            <p:cNvGraphicFramePr>
              <a:graphicFrameLocks noChangeAspect="1"/>
            </p:cNvGraphicFramePr>
            <p:nvPr/>
          </p:nvGraphicFramePr>
          <p:xfrm>
            <a:off x="3742" y="1616"/>
            <a:ext cx="590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Equation" r:id="rId5" imgW="393700" imgH="393700" progId="Equation.DSMT4">
                    <p:embed/>
                  </p:oleObj>
                </mc:Choice>
                <mc:Fallback>
                  <p:oleObj name="Equation" r:id="rId5" imgW="393700" imgH="393700" progId="Equation.DSMT4">
                    <p:embed/>
                    <p:pic>
                      <p:nvPicPr>
                        <p:cNvPr id="0" name="图片 8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616"/>
                          <a:ext cx="590" cy="5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611188" y="4292600"/>
            <a:ext cx="7056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611188" y="5300663"/>
            <a:ext cx="6480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i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-5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             </a:t>
            </a:r>
            <a:r>
              <a:rPr kumimoji="1" lang="en-US" altLang="zh-CN" sz="2800" b="1" i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-5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-2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i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-3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             </a:t>
            </a:r>
            <a:r>
              <a:rPr kumimoji="1" lang="en-US" altLang="zh-CN" sz="2800" b="1" i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-3 )</a:t>
            </a:r>
          </a:p>
        </p:txBody>
      </p:sp>
      <p:grpSp>
        <p:nvGrpSpPr>
          <p:cNvPr id="96264" name="Group 8"/>
          <p:cNvGrpSpPr/>
          <p:nvPr/>
        </p:nvGrpSpPr>
        <p:grpSpPr bwMode="auto">
          <a:xfrm>
            <a:off x="468313" y="3429000"/>
            <a:ext cx="7993062" cy="1804988"/>
            <a:chOff x="295" y="2160"/>
            <a:chExt cx="5035" cy="1137"/>
          </a:xfrm>
        </p:grpSpPr>
        <p:sp>
          <p:nvSpPr>
            <p:cNvPr id="96265" name="Text Box 9"/>
            <p:cNvSpPr txBox="1">
              <a:spLocks noChangeArrowheads="1"/>
            </p:cNvSpPr>
            <p:nvPr/>
          </p:nvSpPr>
          <p:spPr bwMode="auto">
            <a:xfrm>
              <a:off x="295" y="2432"/>
              <a:ext cx="5035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85000"/>
                <a:buFontTx/>
                <a:buBlip>
                  <a:blip r:embed="rId4"/>
                </a:buBlip>
              </a:pP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已知点（</a:t>
              </a:r>
              <a:r>
                <a:rPr kumimoji="1" lang="en-US" altLang="zh-CN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2</a:t>
              </a: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，</a:t>
              </a:r>
              <a:r>
                <a:rPr kumimoji="1" lang="en-US" altLang="zh-CN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5</a:t>
              </a:r>
              <a:r>
                <a:rPr kumimoji="1" lang="zh-CN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）在反比例函数            的图象上，其中“□”是被污染的无法辨认的字迹，则下列各点在该反比例函数图象上的是（        ） </a:t>
              </a:r>
              <a:endPara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graphicFrame>
          <p:nvGraphicFramePr>
            <p:cNvPr id="96266" name="Object 10"/>
            <p:cNvGraphicFramePr>
              <a:graphicFrameLocks noChangeAspect="1"/>
            </p:cNvGraphicFramePr>
            <p:nvPr/>
          </p:nvGraphicFramePr>
          <p:xfrm>
            <a:off x="3379" y="2160"/>
            <a:ext cx="681" cy="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7" imgW="405765" imgH="393065" progId="Equation.DSMT4">
                    <p:embed/>
                  </p:oleObj>
                </mc:Choice>
                <mc:Fallback>
                  <p:oleObj name="Equation" r:id="rId7" imgW="405765" imgH="393065" progId="Equation.DSMT4">
                    <p:embed/>
                    <p:pic>
                      <p:nvPicPr>
                        <p:cNvPr id="0" name="图片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2160"/>
                          <a:ext cx="681" cy="6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6339" name="Group 83"/>
          <p:cNvGrpSpPr/>
          <p:nvPr/>
        </p:nvGrpSpPr>
        <p:grpSpPr bwMode="auto">
          <a:xfrm>
            <a:off x="4714875" y="450850"/>
            <a:ext cx="2573338" cy="817563"/>
            <a:chOff x="2970" y="284"/>
            <a:chExt cx="1621" cy="515"/>
          </a:xfrm>
        </p:grpSpPr>
        <p:sp>
          <p:nvSpPr>
            <p:cNvPr id="96267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971" y="284"/>
              <a:ext cx="1620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auto">
            <a:xfrm>
              <a:off x="2970" y="331"/>
              <a:ext cx="488" cy="460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grpSp>
          <p:nvGrpSpPr>
            <p:cNvPr id="96269" name="Group 13"/>
            <p:cNvGrpSpPr/>
            <p:nvPr/>
          </p:nvGrpSpPr>
          <p:grpSpPr bwMode="auto">
            <a:xfrm>
              <a:off x="3079" y="382"/>
              <a:ext cx="271" cy="335"/>
              <a:chOff x="3079" y="246"/>
              <a:chExt cx="271" cy="335"/>
            </a:xfrm>
          </p:grpSpPr>
          <p:sp>
            <p:nvSpPr>
              <p:cNvPr id="96270" name="Freeform 14"/>
              <p:cNvSpPr/>
              <p:nvPr/>
            </p:nvSpPr>
            <p:spPr bwMode="auto">
              <a:xfrm>
                <a:off x="3127" y="246"/>
                <a:ext cx="223" cy="83"/>
              </a:xfrm>
              <a:custGeom>
                <a:avLst/>
                <a:gdLst>
                  <a:gd name="T0" fmla="*/ 95 w 223"/>
                  <a:gd name="T1" fmla="*/ 0 h 83"/>
                  <a:gd name="T2" fmla="*/ 191 w 223"/>
                  <a:gd name="T3" fmla="*/ 28 h 83"/>
                  <a:gd name="T4" fmla="*/ 223 w 223"/>
                  <a:gd name="T5" fmla="*/ 70 h 83"/>
                  <a:gd name="T6" fmla="*/ 127 w 223"/>
                  <a:gd name="T7" fmla="*/ 83 h 83"/>
                  <a:gd name="T8" fmla="*/ 32 w 223"/>
                  <a:gd name="T9" fmla="*/ 56 h 83"/>
                  <a:gd name="T10" fmla="*/ 0 w 223"/>
                  <a:gd name="T11" fmla="*/ 0 h 83"/>
                  <a:gd name="T12" fmla="*/ 95 w 223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" h="83">
                    <a:moveTo>
                      <a:pt x="95" y="0"/>
                    </a:moveTo>
                    <a:lnTo>
                      <a:pt x="191" y="28"/>
                    </a:lnTo>
                    <a:lnTo>
                      <a:pt x="223" y="70"/>
                    </a:lnTo>
                    <a:lnTo>
                      <a:pt x="127" y="83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5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71" name="Freeform 15"/>
              <p:cNvSpPr/>
              <p:nvPr/>
            </p:nvSpPr>
            <p:spPr bwMode="auto">
              <a:xfrm>
                <a:off x="3079" y="246"/>
                <a:ext cx="271" cy="236"/>
              </a:xfrm>
              <a:custGeom>
                <a:avLst/>
                <a:gdLst>
                  <a:gd name="T0" fmla="*/ 47 w 271"/>
                  <a:gd name="T1" fmla="*/ 0 h 236"/>
                  <a:gd name="T2" fmla="*/ 0 w 271"/>
                  <a:gd name="T3" fmla="*/ 153 h 236"/>
                  <a:gd name="T4" fmla="*/ 32 w 271"/>
                  <a:gd name="T5" fmla="*/ 209 h 236"/>
                  <a:gd name="T6" fmla="*/ 127 w 271"/>
                  <a:gd name="T7" fmla="*/ 236 h 236"/>
                  <a:gd name="T8" fmla="*/ 223 w 271"/>
                  <a:gd name="T9" fmla="*/ 223 h 236"/>
                  <a:gd name="T10" fmla="*/ 271 w 271"/>
                  <a:gd name="T11" fmla="*/ 7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36">
                    <a:moveTo>
                      <a:pt x="47" y="0"/>
                    </a:moveTo>
                    <a:lnTo>
                      <a:pt x="0" y="153"/>
                    </a:lnTo>
                    <a:lnTo>
                      <a:pt x="32" y="209"/>
                    </a:lnTo>
                    <a:lnTo>
                      <a:pt x="127" y="236"/>
                    </a:lnTo>
                    <a:lnTo>
                      <a:pt x="223" y="223"/>
                    </a:lnTo>
                    <a:lnTo>
                      <a:pt x="271" y="70"/>
                    </a:lnTo>
                  </a:path>
                </a:pathLst>
              </a:custGeom>
              <a:noFill/>
              <a:ln w="381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72" name="Line 16"/>
              <p:cNvSpPr>
                <a:spLocks noChangeShapeType="1"/>
              </p:cNvSpPr>
              <p:nvPr/>
            </p:nvSpPr>
            <p:spPr bwMode="auto">
              <a:xfrm flipH="1">
                <a:off x="3111" y="302"/>
                <a:ext cx="48" cy="139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73" name="Line 17"/>
              <p:cNvSpPr>
                <a:spLocks noChangeShapeType="1"/>
              </p:cNvSpPr>
              <p:nvPr/>
            </p:nvSpPr>
            <p:spPr bwMode="auto">
              <a:xfrm flipH="1">
                <a:off x="3207" y="329"/>
                <a:ext cx="47" cy="153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74" name="Freeform 18"/>
              <p:cNvSpPr/>
              <p:nvPr/>
            </p:nvSpPr>
            <p:spPr bwMode="auto">
              <a:xfrm>
                <a:off x="3079" y="413"/>
                <a:ext cx="223" cy="168"/>
              </a:xfrm>
              <a:custGeom>
                <a:avLst/>
                <a:gdLst>
                  <a:gd name="T0" fmla="*/ 0 w 223"/>
                  <a:gd name="T1" fmla="*/ 0 h 168"/>
                  <a:gd name="T2" fmla="*/ 16 w 223"/>
                  <a:gd name="T3" fmla="*/ 91 h 168"/>
                  <a:gd name="T4" fmla="*/ 47 w 223"/>
                  <a:gd name="T5" fmla="*/ 168 h 168"/>
                  <a:gd name="T6" fmla="*/ 95 w 223"/>
                  <a:gd name="T7" fmla="*/ 129 h 168"/>
                  <a:gd name="T8" fmla="*/ 191 w 223"/>
                  <a:gd name="T9" fmla="*/ 77 h 168"/>
                  <a:gd name="T10" fmla="*/ 223 w 223"/>
                  <a:gd name="T11" fmla="*/ 52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3" h="168">
                    <a:moveTo>
                      <a:pt x="0" y="0"/>
                    </a:moveTo>
                    <a:lnTo>
                      <a:pt x="16" y="91"/>
                    </a:lnTo>
                    <a:lnTo>
                      <a:pt x="47" y="168"/>
                    </a:lnTo>
                    <a:lnTo>
                      <a:pt x="95" y="129"/>
                    </a:lnTo>
                    <a:lnTo>
                      <a:pt x="191" y="77"/>
                    </a:lnTo>
                    <a:lnTo>
                      <a:pt x="223" y="52"/>
                    </a:lnTo>
                  </a:path>
                </a:pathLst>
              </a:custGeom>
              <a:noFill/>
              <a:ln w="3810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75" name="Group 19"/>
            <p:cNvGrpSpPr/>
            <p:nvPr/>
          </p:nvGrpSpPr>
          <p:grpSpPr bwMode="auto">
            <a:xfrm>
              <a:off x="3512" y="609"/>
              <a:ext cx="81" cy="136"/>
              <a:chOff x="3512" y="473"/>
              <a:chExt cx="81" cy="136"/>
            </a:xfrm>
          </p:grpSpPr>
          <p:sp>
            <p:nvSpPr>
              <p:cNvPr id="96276" name="Rectangle 20"/>
              <p:cNvSpPr>
                <a:spLocks noChangeArrowheads="1"/>
              </p:cNvSpPr>
              <p:nvPr/>
            </p:nvSpPr>
            <p:spPr bwMode="auto">
              <a:xfrm>
                <a:off x="3512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77" name="Rectangle 21"/>
              <p:cNvSpPr>
                <a:spLocks noChangeArrowheads="1"/>
              </p:cNvSpPr>
              <p:nvPr/>
            </p:nvSpPr>
            <p:spPr bwMode="auto">
              <a:xfrm>
                <a:off x="3512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78" name="Group 22"/>
            <p:cNvGrpSpPr/>
            <p:nvPr/>
          </p:nvGrpSpPr>
          <p:grpSpPr bwMode="auto">
            <a:xfrm>
              <a:off x="3647" y="609"/>
              <a:ext cx="81" cy="136"/>
              <a:chOff x="3647" y="473"/>
              <a:chExt cx="81" cy="136"/>
            </a:xfrm>
          </p:grpSpPr>
          <p:sp>
            <p:nvSpPr>
              <p:cNvPr id="96279" name="Rectangle 23"/>
              <p:cNvSpPr>
                <a:spLocks noChangeArrowheads="1"/>
              </p:cNvSpPr>
              <p:nvPr/>
            </p:nvSpPr>
            <p:spPr bwMode="auto">
              <a:xfrm>
                <a:off x="3647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80" name="Rectangle 24"/>
              <p:cNvSpPr>
                <a:spLocks noChangeArrowheads="1"/>
              </p:cNvSpPr>
              <p:nvPr/>
            </p:nvSpPr>
            <p:spPr bwMode="auto">
              <a:xfrm>
                <a:off x="3647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81" name="Group 25"/>
            <p:cNvGrpSpPr/>
            <p:nvPr/>
          </p:nvGrpSpPr>
          <p:grpSpPr bwMode="auto">
            <a:xfrm>
              <a:off x="3782" y="609"/>
              <a:ext cx="81" cy="136"/>
              <a:chOff x="3782" y="473"/>
              <a:chExt cx="81" cy="136"/>
            </a:xfrm>
          </p:grpSpPr>
          <p:sp>
            <p:nvSpPr>
              <p:cNvPr id="96282" name="Rectangle 26"/>
              <p:cNvSpPr>
                <a:spLocks noChangeArrowheads="1"/>
              </p:cNvSpPr>
              <p:nvPr/>
            </p:nvSpPr>
            <p:spPr bwMode="auto">
              <a:xfrm>
                <a:off x="3782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83" name="Rectangle 27"/>
              <p:cNvSpPr>
                <a:spLocks noChangeArrowheads="1"/>
              </p:cNvSpPr>
              <p:nvPr/>
            </p:nvSpPr>
            <p:spPr bwMode="auto">
              <a:xfrm>
                <a:off x="3782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84" name="Group 28"/>
            <p:cNvGrpSpPr/>
            <p:nvPr/>
          </p:nvGrpSpPr>
          <p:grpSpPr bwMode="auto">
            <a:xfrm>
              <a:off x="3917" y="609"/>
              <a:ext cx="83" cy="136"/>
              <a:chOff x="3917" y="473"/>
              <a:chExt cx="83" cy="136"/>
            </a:xfrm>
          </p:grpSpPr>
          <p:sp>
            <p:nvSpPr>
              <p:cNvPr id="96285" name="Rectangle 29"/>
              <p:cNvSpPr>
                <a:spLocks noChangeArrowheads="1"/>
              </p:cNvSpPr>
              <p:nvPr/>
            </p:nvSpPr>
            <p:spPr bwMode="auto">
              <a:xfrm>
                <a:off x="3917" y="473"/>
                <a:ext cx="83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86" name="Rectangle 30"/>
              <p:cNvSpPr>
                <a:spLocks noChangeArrowheads="1"/>
              </p:cNvSpPr>
              <p:nvPr/>
            </p:nvSpPr>
            <p:spPr bwMode="auto">
              <a:xfrm>
                <a:off x="3917" y="473"/>
                <a:ext cx="83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87" name="Group 31"/>
            <p:cNvGrpSpPr/>
            <p:nvPr/>
          </p:nvGrpSpPr>
          <p:grpSpPr bwMode="auto">
            <a:xfrm>
              <a:off x="4052" y="609"/>
              <a:ext cx="82" cy="136"/>
              <a:chOff x="4052" y="473"/>
              <a:chExt cx="82" cy="136"/>
            </a:xfrm>
          </p:grpSpPr>
          <p:sp>
            <p:nvSpPr>
              <p:cNvPr id="96288" name="Rectangle 32"/>
              <p:cNvSpPr>
                <a:spLocks noChangeArrowheads="1"/>
              </p:cNvSpPr>
              <p:nvPr/>
            </p:nvSpPr>
            <p:spPr bwMode="auto">
              <a:xfrm>
                <a:off x="4052" y="473"/>
                <a:ext cx="82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89" name="Rectangle 33"/>
              <p:cNvSpPr>
                <a:spLocks noChangeArrowheads="1"/>
              </p:cNvSpPr>
              <p:nvPr/>
            </p:nvSpPr>
            <p:spPr bwMode="auto">
              <a:xfrm>
                <a:off x="4052" y="473"/>
                <a:ext cx="82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90" name="Group 34"/>
            <p:cNvGrpSpPr/>
            <p:nvPr/>
          </p:nvGrpSpPr>
          <p:grpSpPr bwMode="auto">
            <a:xfrm>
              <a:off x="4188" y="609"/>
              <a:ext cx="81" cy="136"/>
              <a:chOff x="4188" y="473"/>
              <a:chExt cx="81" cy="136"/>
            </a:xfrm>
          </p:grpSpPr>
          <p:sp>
            <p:nvSpPr>
              <p:cNvPr id="96291" name="Rectangle 35"/>
              <p:cNvSpPr>
                <a:spLocks noChangeArrowheads="1"/>
              </p:cNvSpPr>
              <p:nvPr/>
            </p:nvSpPr>
            <p:spPr bwMode="auto">
              <a:xfrm>
                <a:off x="4188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92" name="Rectangle 36"/>
              <p:cNvSpPr>
                <a:spLocks noChangeArrowheads="1"/>
              </p:cNvSpPr>
              <p:nvPr/>
            </p:nvSpPr>
            <p:spPr bwMode="auto">
              <a:xfrm>
                <a:off x="4188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93" name="Group 37"/>
            <p:cNvGrpSpPr/>
            <p:nvPr/>
          </p:nvGrpSpPr>
          <p:grpSpPr bwMode="auto">
            <a:xfrm>
              <a:off x="4323" y="609"/>
              <a:ext cx="82" cy="136"/>
              <a:chOff x="4323" y="473"/>
              <a:chExt cx="82" cy="136"/>
            </a:xfrm>
          </p:grpSpPr>
          <p:sp>
            <p:nvSpPr>
              <p:cNvPr id="96294" name="Rectangle 38"/>
              <p:cNvSpPr>
                <a:spLocks noChangeArrowheads="1"/>
              </p:cNvSpPr>
              <p:nvPr/>
            </p:nvSpPr>
            <p:spPr bwMode="auto">
              <a:xfrm>
                <a:off x="4323" y="473"/>
                <a:ext cx="82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95" name="Rectangle 39"/>
              <p:cNvSpPr>
                <a:spLocks noChangeArrowheads="1"/>
              </p:cNvSpPr>
              <p:nvPr/>
            </p:nvSpPr>
            <p:spPr bwMode="auto">
              <a:xfrm>
                <a:off x="4323" y="473"/>
                <a:ext cx="82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296" name="Group 40"/>
            <p:cNvGrpSpPr/>
            <p:nvPr/>
          </p:nvGrpSpPr>
          <p:grpSpPr bwMode="auto">
            <a:xfrm>
              <a:off x="4459" y="609"/>
              <a:ext cx="81" cy="136"/>
              <a:chOff x="4459" y="473"/>
              <a:chExt cx="81" cy="136"/>
            </a:xfrm>
          </p:grpSpPr>
          <p:sp>
            <p:nvSpPr>
              <p:cNvPr id="96297" name="Rectangle 41"/>
              <p:cNvSpPr>
                <a:spLocks noChangeArrowheads="1"/>
              </p:cNvSpPr>
              <p:nvPr/>
            </p:nvSpPr>
            <p:spPr bwMode="auto">
              <a:xfrm>
                <a:off x="4459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298" name="Rectangle 42"/>
              <p:cNvSpPr>
                <a:spLocks noChangeArrowheads="1"/>
              </p:cNvSpPr>
              <p:nvPr/>
            </p:nvSpPr>
            <p:spPr bwMode="auto">
              <a:xfrm>
                <a:off x="4459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sp>
          <p:nvSpPr>
            <p:cNvPr id="96299" name="Rectangle 43"/>
            <p:cNvSpPr>
              <a:spLocks noChangeArrowheads="1"/>
            </p:cNvSpPr>
            <p:nvPr/>
          </p:nvSpPr>
          <p:spPr bwMode="auto">
            <a:xfrm>
              <a:off x="2970" y="331"/>
              <a:ext cx="488" cy="460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0" name="Freeform 44"/>
            <p:cNvSpPr/>
            <p:nvPr/>
          </p:nvSpPr>
          <p:spPr bwMode="auto">
            <a:xfrm>
              <a:off x="3127" y="382"/>
              <a:ext cx="223" cy="83"/>
            </a:xfrm>
            <a:custGeom>
              <a:avLst/>
              <a:gdLst>
                <a:gd name="T0" fmla="*/ 95 w 223"/>
                <a:gd name="T1" fmla="*/ 0 h 83"/>
                <a:gd name="T2" fmla="*/ 191 w 223"/>
                <a:gd name="T3" fmla="*/ 28 h 83"/>
                <a:gd name="T4" fmla="*/ 223 w 223"/>
                <a:gd name="T5" fmla="*/ 70 h 83"/>
                <a:gd name="T6" fmla="*/ 127 w 223"/>
                <a:gd name="T7" fmla="*/ 83 h 83"/>
                <a:gd name="T8" fmla="*/ 32 w 223"/>
                <a:gd name="T9" fmla="*/ 56 h 83"/>
                <a:gd name="T10" fmla="*/ 0 w 223"/>
                <a:gd name="T11" fmla="*/ 0 h 83"/>
                <a:gd name="T12" fmla="*/ 95 w 223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83">
                  <a:moveTo>
                    <a:pt x="95" y="0"/>
                  </a:moveTo>
                  <a:lnTo>
                    <a:pt x="191" y="28"/>
                  </a:lnTo>
                  <a:lnTo>
                    <a:pt x="223" y="70"/>
                  </a:lnTo>
                  <a:lnTo>
                    <a:pt x="127" y="83"/>
                  </a:lnTo>
                  <a:lnTo>
                    <a:pt x="32" y="56"/>
                  </a:lnTo>
                  <a:lnTo>
                    <a:pt x="0" y="0"/>
                  </a:lnTo>
                  <a:lnTo>
                    <a:pt x="95" y="0"/>
                  </a:lnTo>
                  <a:close/>
                </a:path>
              </a:pathLst>
            </a:custGeom>
            <a:noFill/>
            <a:ln w="38100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1" name="Freeform 45"/>
            <p:cNvSpPr/>
            <p:nvPr/>
          </p:nvSpPr>
          <p:spPr bwMode="auto">
            <a:xfrm>
              <a:off x="3079" y="382"/>
              <a:ext cx="271" cy="236"/>
            </a:xfrm>
            <a:custGeom>
              <a:avLst/>
              <a:gdLst>
                <a:gd name="T0" fmla="*/ 47 w 271"/>
                <a:gd name="T1" fmla="*/ 0 h 236"/>
                <a:gd name="T2" fmla="*/ 0 w 271"/>
                <a:gd name="T3" fmla="*/ 153 h 236"/>
                <a:gd name="T4" fmla="*/ 32 w 271"/>
                <a:gd name="T5" fmla="*/ 209 h 236"/>
                <a:gd name="T6" fmla="*/ 127 w 271"/>
                <a:gd name="T7" fmla="*/ 236 h 236"/>
                <a:gd name="T8" fmla="*/ 223 w 271"/>
                <a:gd name="T9" fmla="*/ 223 h 236"/>
                <a:gd name="T10" fmla="*/ 271 w 271"/>
                <a:gd name="T11" fmla="*/ 7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236">
                  <a:moveTo>
                    <a:pt x="47" y="0"/>
                  </a:moveTo>
                  <a:lnTo>
                    <a:pt x="0" y="153"/>
                  </a:lnTo>
                  <a:lnTo>
                    <a:pt x="32" y="209"/>
                  </a:lnTo>
                  <a:lnTo>
                    <a:pt x="127" y="236"/>
                  </a:lnTo>
                  <a:lnTo>
                    <a:pt x="223" y="223"/>
                  </a:lnTo>
                  <a:lnTo>
                    <a:pt x="271" y="70"/>
                  </a:lnTo>
                </a:path>
              </a:pathLst>
            </a:custGeom>
            <a:noFill/>
            <a:ln w="3810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2" name="Line 46"/>
            <p:cNvSpPr>
              <a:spLocks noChangeShapeType="1"/>
            </p:cNvSpPr>
            <p:nvPr/>
          </p:nvSpPr>
          <p:spPr bwMode="auto">
            <a:xfrm flipH="1">
              <a:off x="3111" y="438"/>
              <a:ext cx="48" cy="139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3" name="Line 47"/>
            <p:cNvSpPr>
              <a:spLocks noChangeShapeType="1"/>
            </p:cNvSpPr>
            <p:nvPr/>
          </p:nvSpPr>
          <p:spPr bwMode="auto">
            <a:xfrm flipH="1">
              <a:off x="3207" y="465"/>
              <a:ext cx="47" cy="153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4" name="Freeform 48"/>
            <p:cNvSpPr/>
            <p:nvPr/>
          </p:nvSpPr>
          <p:spPr bwMode="auto">
            <a:xfrm>
              <a:off x="3079" y="549"/>
              <a:ext cx="223" cy="168"/>
            </a:xfrm>
            <a:custGeom>
              <a:avLst/>
              <a:gdLst>
                <a:gd name="T0" fmla="*/ 0 w 223"/>
                <a:gd name="T1" fmla="*/ 0 h 168"/>
                <a:gd name="T2" fmla="*/ 16 w 223"/>
                <a:gd name="T3" fmla="*/ 91 h 168"/>
                <a:gd name="T4" fmla="*/ 47 w 223"/>
                <a:gd name="T5" fmla="*/ 168 h 168"/>
                <a:gd name="T6" fmla="*/ 95 w 223"/>
                <a:gd name="T7" fmla="*/ 129 h 168"/>
                <a:gd name="T8" fmla="*/ 191 w 223"/>
                <a:gd name="T9" fmla="*/ 77 h 168"/>
                <a:gd name="T10" fmla="*/ 223 w 223"/>
                <a:gd name="T11" fmla="*/ 5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168">
                  <a:moveTo>
                    <a:pt x="0" y="0"/>
                  </a:moveTo>
                  <a:lnTo>
                    <a:pt x="16" y="91"/>
                  </a:lnTo>
                  <a:lnTo>
                    <a:pt x="47" y="168"/>
                  </a:lnTo>
                  <a:lnTo>
                    <a:pt x="95" y="129"/>
                  </a:lnTo>
                  <a:lnTo>
                    <a:pt x="191" y="77"/>
                  </a:lnTo>
                  <a:lnTo>
                    <a:pt x="223" y="52"/>
                  </a:lnTo>
                </a:path>
              </a:pathLst>
            </a:custGeom>
            <a:noFill/>
            <a:ln w="3810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5" name="Freeform 49"/>
            <p:cNvSpPr/>
            <p:nvPr/>
          </p:nvSpPr>
          <p:spPr bwMode="auto">
            <a:xfrm>
              <a:off x="3127" y="382"/>
              <a:ext cx="223" cy="83"/>
            </a:xfrm>
            <a:custGeom>
              <a:avLst/>
              <a:gdLst>
                <a:gd name="T0" fmla="*/ 95 w 223"/>
                <a:gd name="T1" fmla="*/ 0 h 83"/>
                <a:gd name="T2" fmla="*/ 191 w 223"/>
                <a:gd name="T3" fmla="*/ 28 h 83"/>
                <a:gd name="T4" fmla="*/ 223 w 223"/>
                <a:gd name="T5" fmla="*/ 70 h 83"/>
                <a:gd name="T6" fmla="*/ 127 w 223"/>
                <a:gd name="T7" fmla="*/ 83 h 83"/>
                <a:gd name="T8" fmla="*/ 32 w 223"/>
                <a:gd name="T9" fmla="*/ 56 h 83"/>
                <a:gd name="T10" fmla="*/ 0 w 223"/>
                <a:gd name="T11" fmla="*/ 0 h 83"/>
                <a:gd name="T12" fmla="*/ 95 w 223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83">
                  <a:moveTo>
                    <a:pt x="95" y="0"/>
                  </a:moveTo>
                  <a:lnTo>
                    <a:pt x="191" y="28"/>
                  </a:lnTo>
                  <a:lnTo>
                    <a:pt x="223" y="70"/>
                  </a:lnTo>
                  <a:lnTo>
                    <a:pt x="127" y="83"/>
                  </a:lnTo>
                  <a:lnTo>
                    <a:pt x="32" y="56"/>
                  </a:lnTo>
                  <a:lnTo>
                    <a:pt x="0" y="0"/>
                  </a:lnTo>
                  <a:lnTo>
                    <a:pt x="95" y="0"/>
                  </a:lnTo>
                  <a:close/>
                </a:path>
              </a:pathLst>
            </a:custGeom>
            <a:noFill/>
            <a:ln w="38100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6" name="Freeform 50"/>
            <p:cNvSpPr/>
            <p:nvPr/>
          </p:nvSpPr>
          <p:spPr bwMode="auto">
            <a:xfrm>
              <a:off x="3079" y="382"/>
              <a:ext cx="271" cy="236"/>
            </a:xfrm>
            <a:custGeom>
              <a:avLst/>
              <a:gdLst>
                <a:gd name="T0" fmla="*/ 47 w 271"/>
                <a:gd name="T1" fmla="*/ 0 h 236"/>
                <a:gd name="T2" fmla="*/ 0 w 271"/>
                <a:gd name="T3" fmla="*/ 153 h 236"/>
                <a:gd name="T4" fmla="*/ 32 w 271"/>
                <a:gd name="T5" fmla="*/ 209 h 236"/>
                <a:gd name="T6" fmla="*/ 127 w 271"/>
                <a:gd name="T7" fmla="*/ 236 h 236"/>
                <a:gd name="T8" fmla="*/ 223 w 271"/>
                <a:gd name="T9" fmla="*/ 223 h 236"/>
                <a:gd name="T10" fmla="*/ 271 w 271"/>
                <a:gd name="T11" fmla="*/ 7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236">
                  <a:moveTo>
                    <a:pt x="47" y="0"/>
                  </a:moveTo>
                  <a:lnTo>
                    <a:pt x="0" y="153"/>
                  </a:lnTo>
                  <a:lnTo>
                    <a:pt x="32" y="209"/>
                  </a:lnTo>
                  <a:lnTo>
                    <a:pt x="127" y="236"/>
                  </a:lnTo>
                  <a:lnTo>
                    <a:pt x="223" y="223"/>
                  </a:lnTo>
                  <a:lnTo>
                    <a:pt x="271" y="70"/>
                  </a:lnTo>
                </a:path>
              </a:pathLst>
            </a:custGeom>
            <a:noFill/>
            <a:ln w="3810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7" name="Line 51"/>
            <p:cNvSpPr>
              <a:spLocks noChangeShapeType="1"/>
            </p:cNvSpPr>
            <p:nvPr/>
          </p:nvSpPr>
          <p:spPr bwMode="auto">
            <a:xfrm flipH="1">
              <a:off x="3111" y="438"/>
              <a:ext cx="48" cy="139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8" name="Line 52"/>
            <p:cNvSpPr>
              <a:spLocks noChangeShapeType="1"/>
            </p:cNvSpPr>
            <p:nvPr/>
          </p:nvSpPr>
          <p:spPr bwMode="auto">
            <a:xfrm flipH="1">
              <a:off x="3207" y="465"/>
              <a:ext cx="47" cy="153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96309" name="Freeform 53"/>
            <p:cNvSpPr/>
            <p:nvPr/>
          </p:nvSpPr>
          <p:spPr bwMode="auto">
            <a:xfrm>
              <a:off x="3079" y="549"/>
              <a:ext cx="223" cy="168"/>
            </a:xfrm>
            <a:custGeom>
              <a:avLst/>
              <a:gdLst>
                <a:gd name="T0" fmla="*/ 0 w 223"/>
                <a:gd name="T1" fmla="*/ 0 h 168"/>
                <a:gd name="T2" fmla="*/ 16 w 223"/>
                <a:gd name="T3" fmla="*/ 91 h 168"/>
                <a:gd name="T4" fmla="*/ 47 w 223"/>
                <a:gd name="T5" fmla="*/ 168 h 168"/>
                <a:gd name="T6" fmla="*/ 95 w 223"/>
                <a:gd name="T7" fmla="*/ 129 h 168"/>
                <a:gd name="T8" fmla="*/ 191 w 223"/>
                <a:gd name="T9" fmla="*/ 77 h 168"/>
                <a:gd name="T10" fmla="*/ 223 w 223"/>
                <a:gd name="T11" fmla="*/ 5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168">
                  <a:moveTo>
                    <a:pt x="0" y="0"/>
                  </a:moveTo>
                  <a:lnTo>
                    <a:pt x="16" y="91"/>
                  </a:lnTo>
                  <a:lnTo>
                    <a:pt x="47" y="168"/>
                  </a:lnTo>
                  <a:lnTo>
                    <a:pt x="95" y="129"/>
                  </a:lnTo>
                  <a:lnTo>
                    <a:pt x="191" y="77"/>
                  </a:lnTo>
                  <a:lnTo>
                    <a:pt x="223" y="52"/>
                  </a:lnTo>
                </a:path>
              </a:pathLst>
            </a:custGeom>
            <a:noFill/>
            <a:ln w="3810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grpSp>
          <p:nvGrpSpPr>
            <p:cNvPr id="96310" name="Group 54"/>
            <p:cNvGrpSpPr/>
            <p:nvPr/>
          </p:nvGrpSpPr>
          <p:grpSpPr bwMode="auto">
            <a:xfrm>
              <a:off x="3512" y="609"/>
              <a:ext cx="81" cy="136"/>
              <a:chOff x="3512" y="473"/>
              <a:chExt cx="81" cy="136"/>
            </a:xfrm>
          </p:grpSpPr>
          <p:sp>
            <p:nvSpPr>
              <p:cNvPr id="96311" name="Rectangle 55"/>
              <p:cNvSpPr>
                <a:spLocks noChangeArrowheads="1"/>
              </p:cNvSpPr>
              <p:nvPr/>
            </p:nvSpPr>
            <p:spPr bwMode="auto">
              <a:xfrm>
                <a:off x="3512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12" name="Rectangle 56"/>
              <p:cNvSpPr>
                <a:spLocks noChangeArrowheads="1"/>
              </p:cNvSpPr>
              <p:nvPr/>
            </p:nvSpPr>
            <p:spPr bwMode="auto">
              <a:xfrm>
                <a:off x="3512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313" name="Group 57"/>
            <p:cNvGrpSpPr/>
            <p:nvPr/>
          </p:nvGrpSpPr>
          <p:grpSpPr bwMode="auto">
            <a:xfrm>
              <a:off x="3647" y="609"/>
              <a:ext cx="81" cy="136"/>
              <a:chOff x="3647" y="473"/>
              <a:chExt cx="81" cy="136"/>
            </a:xfrm>
          </p:grpSpPr>
          <p:sp>
            <p:nvSpPr>
              <p:cNvPr id="96314" name="Rectangle 58"/>
              <p:cNvSpPr>
                <a:spLocks noChangeArrowheads="1"/>
              </p:cNvSpPr>
              <p:nvPr/>
            </p:nvSpPr>
            <p:spPr bwMode="auto">
              <a:xfrm>
                <a:off x="3647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15" name="Rectangle 59"/>
              <p:cNvSpPr>
                <a:spLocks noChangeArrowheads="1"/>
              </p:cNvSpPr>
              <p:nvPr/>
            </p:nvSpPr>
            <p:spPr bwMode="auto">
              <a:xfrm>
                <a:off x="3647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316" name="Group 60"/>
            <p:cNvGrpSpPr/>
            <p:nvPr/>
          </p:nvGrpSpPr>
          <p:grpSpPr bwMode="auto">
            <a:xfrm>
              <a:off x="3782" y="609"/>
              <a:ext cx="81" cy="136"/>
              <a:chOff x="3782" y="473"/>
              <a:chExt cx="81" cy="136"/>
            </a:xfrm>
          </p:grpSpPr>
          <p:sp>
            <p:nvSpPr>
              <p:cNvPr id="96317" name="Rectangle 61"/>
              <p:cNvSpPr>
                <a:spLocks noChangeArrowheads="1"/>
              </p:cNvSpPr>
              <p:nvPr/>
            </p:nvSpPr>
            <p:spPr bwMode="auto">
              <a:xfrm>
                <a:off x="3782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18" name="Rectangle 62"/>
              <p:cNvSpPr>
                <a:spLocks noChangeArrowheads="1"/>
              </p:cNvSpPr>
              <p:nvPr/>
            </p:nvSpPr>
            <p:spPr bwMode="auto">
              <a:xfrm>
                <a:off x="3782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319" name="Group 63"/>
            <p:cNvGrpSpPr/>
            <p:nvPr/>
          </p:nvGrpSpPr>
          <p:grpSpPr bwMode="auto">
            <a:xfrm>
              <a:off x="3917" y="609"/>
              <a:ext cx="83" cy="136"/>
              <a:chOff x="3917" y="473"/>
              <a:chExt cx="83" cy="136"/>
            </a:xfrm>
          </p:grpSpPr>
          <p:sp>
            <p:nvSpPr>
              <p:cNvPr id="96320" name="Rectangle 64"/>
              <p:cNvSpPr>
                <a:spLocks noChangeArrowheads="1"/>
              </p:cNvSpPr>
              <p:nvPr/>
            </p:nvSpPr>
            <p:spPr bwMode="auto">
              <a:xfrm>
                <a:off x="3917" y="473"/>
                <a:ext cx="83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21" name="Rectangle 65"/>
              <p:cNvSpPr>
                <a:spLocks noChangeArrowheads="1"/>
              </p:cNvSpPr>
              <p:nvPr/>
            </p:nvSpPr>
            <p:spPr bwMode="auto">
              <a:xfrm>
                <a:off x="3917" y="473"/>
                <a:ext cx="83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322" name="Group 66"/>
            <p:cNvGrpSpPr/>
            <p:nvPr/>
          </p:nvGrpSpPr>
          <p:grpSpPr bwMode="auto">
            <a:xfrm>
              <a:off x="4052" y="609"/>
              <a:ext cx="82" cy="136"/>
              <a:chOff x="4052" y="473"/>
              <a:chExt cx="82" cy="136"/>
            </a:xfrm>
          </p:grpSpPr>
          <p:sp>
            <p:nvSpPr>
              <p:cNvPr id="96323" name="Rectangle 67"/>
              <p:cNvSpPr>
                <a:spLocks noChangeArrowheads="1"/>
              </p:cNvSpPr>
              <p:nvPr/>
            </p:nvSpPr>
            <p:spPr bwMode="auto">
              <a:xfrm>
                <a:off x="4052" y="473"/>
                <a:ext cx="82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24" name="Rectangle 68"/>
              <p:cNvSpPr>
                <a:spLocks noChangeArrowheads="1"/>
              </p:cNvSpPr>
              <p:nvPr/>
            </p:nvSpPr>
            <p:spPr bwMode="auto">
              <a:xfrm>
                <a:off x="4052" y="473"/>
                <a:ext cx="82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325" name="Group 69"/>
            <p:cNvGrpSpPr/>
            <p:nvPr/>
          </p:nvGrpSpPr>
          <p:grpSpPr bwMode="auto">
            <a:xfrm>
              <a:off x="4188" y="609"/>
              <a:ext cx="81" cy="136"/>
              <a:chOff x="4188" y="473"/>
              <a:chExt cx="81" cy="136"/>
            </a:xfrm>
          </p:grpSpPr>
          <p:sp>
            <p:nvSpPr>
              <p:cNvPr id="96326" name="Rectangle 70"/>
              <p:cNvSpPr>
                <a:spLocks noChangeArrowheads="1"/>
              </p:cNvSpPr>
              <p:nvPr/>
            </p:nvSpPr>
            <p:spPr bwMode="auto">
              <a:xfrm>
                <a:off x="4188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27" name="Rectangle 71"/>
              <p:cNvSpPr>
                <a:spLocks noChangeArrowheads="1"/>
              </p:cNvSpPr>
              <p:nvPr/>
            </p:nvSpPr>
            <p:spPr bwMode="auto">
              <a:xfrm>
                <a:off x="4188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328" name="Group 72"/>
            <p:cNvGrpSpPr/>
            <p:nvPr/>
          </p:nvGrpSpPr>
          <p:grpSpPr bwMode="auto">
            <a:xfrm>
              <a:off x="4323" y="609"/>
              <a:ext cx="82" cy="136"/>
              <a:chOff x="4323" y="473"/>
              <a:chExt cx="82" cy="136"/>
            </a:xfrm>
          </p:grpSpPr>
          <p:sp>
            <p:nvSpPr>
              <p:cNvPr id="96329" name="Rectangle 73"/>
              <p:cNvSpPr>
                <a:spLocks noChangeArrowheads="1"/>
              </p:cNvSpPr>
              <p:nvPr/>
            </p:nvSpPr>
            <p:spPr bwMode="auto">
              <a:xfrm>
                <a:off x="4323" y="473"/>
                <a:ext cx="82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30" name="Rectangle 74"/>
              <p:cNvSpPr>
                <a:spLocks noChangeArrowheads="1"/>
              </p:cNvSpPr>
              <p:nvPr/>
            </p:nvSpPr>
            <p:spPr bwMode="auto">
              <a:xfrm>
                <a:off x="4323" y="473"/>
                <a:ext cx="82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96331" name="Group 75"/>
            <p:cNvGrpSpPr/>
            <p:nvPr/>
          </p:nvGrpSpPr>
          <p:grpSpPr bwMode="auto">
            <a:xfrm>
              <a:off x="4459" y="609"/>
              <a:ext cx="81" cy="136"/>
              <a:chOff x="4459" y="473"/>
              <a:chExt cx="81" cy="136"/>
            </a:xfrm>
          </p:grpSpPr>
          <p:sp>
            <p:nvSpPr>
              <p:cNvPr id="96332" name="Rectangle 76"/>
              <p:cNvSpPr>
                <a:spLocks noChangeArrowheads="1"/>
              </p:cNvSpPr>
              <p:nvPr/>
            </p:nvSpPr>
            <p:spPr bwMode="auto">
              <a:xfrm>
                <a:off x="4459" y="473"/>
                <a:ext cx="81" cy="13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6333" name="Rectangle 77"/>
              <p:cNvSpPr>
                <a:spLocks noChangeArrowheads="1"/>
              </p:cNvSpPr>
              <p:nvPr/>
            </p:nvSpPr>
            <p:spPr bwMode="auto">
              <a:xfrm>
                <a:off x="4459" y="473"/>
                <a:ext cx="81" cy="136"/>
              </a:xfrm>
              <a:prstGeom prst="rect">
                <a:avLst/>
              </a:prstGeom>
              <a:noFill/>
              <a:ln w="571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sp>
          <p:nvSpPr>
            <p:cNvPr id="96334" name="WordArt 78"/>
            <p:cNvSpPr>
              <a:spLocks noChangeArrowheads="1" noChangeShapeType="1" noTextEdit="1"/>
            </p:cNvSpPr>
            <p:nvPr/>
          </p:nvSpPr>
          <p:spPr bwMode="auto">
            <a:xfrm>
              <a:off x="3560" y="300"/>
              <a:ext cx="862" cy="2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zh-CN" altLang="en-US" sz="3600" b="1" kern="10" dirty="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sym typeface="Wingdings" panose="05000000000000000000" pitchFamily="2" charset="2"/>
                </a:rPr>
                <a:t>想一想</a:t>
              </a:r>
            </a:p>
          </p:txBody>
        </p:sp>
      </p:grpSp>
      <p:sp>
        <p:nvSpPr>
          <p:cNvPr id="96335" name="Text Box 79"/>
          <p:cNvSpPr txBox="1">
            <a:spLocks noChangeArrowheads="1"/>
          </p:cNvSpPr>
          <p:nvPr/>
        </p:nvSpPr>
        <p:spPr bwMode="auto">
          <a:xfrm>
            <a:off x="2700338" y="1830388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=-10/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96336" name="Text Box 80"/>
          <p:cNvSpPr txBox="1">
            <a:spLocks noChangeArrowheads="1"/>
          </p:cNvSpPr>
          <p:nvPr/>
        </p:nvSpPr>
        <p:spPr bwMode="auto">
          <a:xfrm>
            <a:off x="4643438" y="3054350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</p:txBody>
      </p:sp>
      <p:sp>
        <p:nvSpPr>
          <p:cNvPr id="96337" name="Text Box 81"/>
          <p:cNvSpPr txBox="1">
            <a:spLocks noChangeArrowheads="1"/>
          </p:cNvSpPr>
          <p:nvPr/>
        </p:nvSpPr>
        <p:spPr bwMode="auto">
          <a:xfrm>
            <a:off x="6300788" y="3054350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-9</a:t>
            </a:r>
          </a:p>
        </p:txBody>
      </p:sp>
      <p:sp>
        <p:nvSpPr>
          <p:cNvPr id="96338" name="Text Box 82"/>
          <p:cNvSpPr txBox="1">
            <a:spLocks noChangeArrowheads="1"/>
          </p:cNvSpPr>
          <p:nvPr/>
        </p:nvSpPr>
        <p:spPr bwMode="auto">
          <a:xfrm>
            <a:off x="5580063" y="4652963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/>
      <p:bldP spid="96335" grpId="0"/>
      <p:bldP spid="96336" grpId="0"/>
      <p:bldP spid="96337" grpId="0"/>
      <p:bldP spid="96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611188" y="836613"/>
            <a:ext cx="8280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小结：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）内容：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反比例函数：意义（表示形式）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解析式的求法</a:t>
            </a: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6588125" y="1844675"/>
          <a:ext cx="2046288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4" imgW="914400" imgH="635000" progId="Equation.DSMT4">
                  <p:embed/>
                </p:oleObj>
              </mc:Choice>
              <mc:Fallback>
                <p:oleObj name="Equation" r:id="rId4" imgW="914400" imgH="635000" progId="Equation.DSMT4">
                  <p:embed/>
                  <p:pic>
                    <p:nvPicPr>
                      <p:cNvPr id="0" name="图片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844675"/>
                        <a:ext cx="2046288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数学模板8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数学模板8下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sym typeface="Wingdings" panose="05000000000000000000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sym typeface="Wingdings" panose="05000000000000000000" pitchFamily="2" charset="2"/>
          </a:defRPr>
        </a:defPPr>
      </a:lstStyle>
    </a:lnDef>
  </a:objectDefaults>
  <a:extraClrSchemeLst>
    <a:extraClrScheme>
      <a:clrScheme name="数学模板8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全屏显示(4:3)</PresentationFormat>
  <Paragraphs>66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Equation</vt:lpstr>
      <vt:lpstr>公式</vt:lpstr>
      <vt:lpstr>PowerPoint 演示文稿</vt:lpstr>
      <vt:lpstr>写出下列函数关系式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2017-08-28T03:12:00Z</dcterms:created>
  <dcterms:modified xsi:type="dcterms:W3CDTF">2023-01-16T13:47:40Z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2D0641D7865740918EFD048FB1C45610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