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0"/>
  </p:notesMasterIdLst>
  <p:sldIdLst>
    <p:sldId id="369" r:id="rId2"/>
    <p:sldId id="439" r:id="rId3"/>
    <p:sldId id="275" r:id="rId4"/>
    <p:sldId id="428" r:id="rId5"/>
    <p:sldId id="494" r:id="rId6"/>
    <p:sldId id="455" r:id="rId7"/>
    <p:sldId id="456" r:id="rId8"/>
    <p:sldId id="457" r:id="rId9"/>
    <p:sldId id="458" r:id="rId10"/>
    <p:sldId id="459" r:id="rId11"/>
    <p:sldId id="400" r:id="rId12"/>
    <p:sldId id="546" r:id="rId13"/>
    <p:sldId id="514" r:id="rId14"/>
    <p:sldId id="527" r:id="rId15"/>
    <p:sldId id="401" r:id="rId16"/>
    <p:sldId id="473" r:id="rId17"/>
    <p:sldId id="474" r:id="rId18"/>
    <p:sldId id="531" r:id="rId19"/>
    <p:sldId id="551" r:id="rId20"/>
    <p:sldId id="552" r:id="rId21"/>
    <p:sldId id="553" r:id="rId22"/>
    <p:sldId id="554" r:id="rId23"/>
    <p:sldId id="547" r:id="rId24"/>
    <p:sldId id="548" r:id="rId25"/>
    <p:sldId id="482" r:id="rId26"/>
    <p:sldId id="532" r:id="rId27"/>
    <p:sldId id="454" r:id="rId28"/>
    <p:sldId id="529" r:id="rId29"/>
    <p:sldId id="483" r:id="rId30"/>
    <p:sldId id="480" r:id="rId31"/>
    <p:sldId id="481" r:id="rId32"/>
    <p:sldId id="530" r:id="rId33"/>
    <p:sldId id="476" r:id="rId34"/>
    <p:sldId id="549" r:id="rId35"/>
    <p:sldId id="478" r:id="rId36"/>
    <p:sldId id="550" r:id="rId37"/>
    <p:sldId id="573" r:id="rId38"/>
    <p:sldId id="365" r:id="rId39"/>
  </p:sldIdLst>
  <p:sldSz cx="9144000" cy="5143500" type="screen16x9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>
          <p15:clr>
            <a:srgbClr val="A4A3A4"/>
          </p15:clr>
        </p15:guide>
        <p15:guide id="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FF00FF"/>
    <a:srgbClr val="FF99FF"/>
    <a:srgbClr val="3366FF"/>
    <a:srgbClr val="FF9900"/>
    <a:srgbClr val="0033CC"/>
    <a:srgbClr val="D60093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4359" autoAdjust="0"/>
  </p:normalViewPr>
  <p:slideViewPr>
    <p:cSldViewPr>
      <p:cViewPr>
        <p:scale>
          <a:sx n="100" d="100"/>
          <a:sy n="100" d="100"/>
        </p:scale>
        <p:origin x="-294" y="-804"/>
      </p:cViewPr>
      <p:guideLst>
        <p:guide orient="horz"/>
        <p:guide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68" d="100"/>
        <a:sy n="168" d="100"/>
      </p:scale>
      <p:origin x="0" y="0"/>
    </p:cViewPr>
  </p:sorterViewPr>
  <p:gridSpacing cx="72005" cy="72005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4" Type="http://schemas.openxmlformats.org/officeDocument/2006/relationships/image" Target="../media/image15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Rot="1" noChangeAspect="1" noChangeArrowheads="1"/>
          </p:cNvSpPr>
          <p:nvPr>
            <p:ph type="sldImg" idx="4294967295"/>
          </p:nvPr>
        </p:nvSpPr>
        <p:spPr bwMode="auto">
          <a:xfrm>
            <a:off x="409575" y="754063"/>
            <a:ext cx="5854700" cy="3294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9"/>
          </p:nvPr>
        </p:nvSpPr>
        <p:spPr bwMode="auto">
          <a:xfrm>
            <a:off x="538163" y="4387850"/>
            <a:ext cx="5780087" cy="395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
第二级
第三级
第四级
第五级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3388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>
              <a:buFont typeface="Arial" panose="020B0604020202020204" pitchFamily="34" charset="0"/>
              <a:buNone/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dt" idx="1"/>
          </p:nvPr>
        </p:nvSpPr>
        <p:spPr bwMode="auto">
          <a:xfrm>
            <a:off x="3883025" y="0"/>
            <a:ext cx="2974975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 algn="r">
              <a:buFont typeface="Arial" panose="020B0604020202020204" pitchFamily="34" charset="0"/>
              <a:buNone/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3388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>
              <a:buFont typeface="Arial" panose="020B0604020202020204" pitchFamily="34" charset="0"/>
              <a:buNone/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3025" y="8686800"/>
            <a:ext cx="2974975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/>
            </a:lvl1pPr>
          </a:lstStyle>
          <a:p>
            <a:fld id="{7841D70B-A654-4DF4-B90C-9A0E1C4853F1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41D70B-A654-4DF4-B90C-9A0E1C4853F1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41D70B-A654-4DF4-B90C-9A0E1C4853F1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幻灯片图像占位符 1"/>
          <p:cNvSpPr>
            <a:spLocks noGrp="1" noRot="1" noChangeAspect="1" noChangeArrowheads="1"/>
          </p:cNvSpPr>
          <p:nvPr>
            <p:ph type="sldImg" idx="4294967295"/>
          </p:nvPr>
        </p:nvSpPr>
        <p:spPr>
          <a:xfrm>
            <a:off x="409575" y="754063"/>
            <a:ext cx="5854700" cy="3294062"/>
          </a:xfrm>
        </p:spPr>
      </p:sp>
      <p:sp>
        <p:nvSpPr>
          <p:cNvPr id="12290" name="文本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幻灯片图像占位符 1"/>
          <p:cNvSpPr>
            <a:spLocks noGrp="1" noRot="1" noChangeAspect="1" noChangeArrowheads="1"/>
          </p:cNvSpPr>
          <p:nvPr>
            <p:ph type="sldImg" idx="4294967295"/>
          </p:nvPr>
        </p:nvSpPr>
        <p:spPr>
          <a:xfrm>
            <a:off x="409575" y="754063"/>
            <a:ext cx="5854700" cy="3294062"/>
          </a:xfrm>
        </p:spPr>
      </p:sp>
      <p:sp>
        <p:nvSpPr>
          <p:cNvPr id="14338" name="文本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幻灯片图像占位符 1"/>
          <p:cNvSpPr>
            <a:spLocks noGrp="1" noRot="1" noChangeAspect="1" noChangeArrowheads="1"/>
          </p:cNvSpPr>
          <p:nvPr>
            <p:ph type="sldImg" idx="4294967295"/>
          </p:nvPr>
        </p:nvSpPr>
        <p:spPr>
          <a:xfrm>
            <a:off x="409575" y="754063"/>
            <a:ext cx="5854700" cy="3294062"/>
          </a:xfrm>
        </p:spPr>
      </p:sp>
      <p:sp>
        <p:nvSpPr>
          <p:cNvPr id="16386" name="文本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 smtClean="0"/>
          </a:p>
        </p:txBody>
      </p:sp>
      <p:sp>
        <p:nvSpPr>
          <p:cNvPr id="16387" name="灯片编号占位符 3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BEE45718-3D40-4203-ABBA-EA9385721E17}" type="slidenum">
              <a:rPr lang="zh-CN" altLang="en-US"/>
              <a:t>11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noProof="1" smtClean="0"/>
              <a:t>单击此处编辑母版副标题样式</a:t>
            </a:r>
            <a:endParaRPr lang="zh-CN" altLang="en-US" noProof="1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34E788-59CC-435A-A1ED-7C86731D4E6B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7D1C6C-46D4-40DC-B401-73DD11AA2AED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2C17F3-E73F-461E-BB5A-253B8DB21B36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871D28-F94A-4B0C-9EBB-79A17E594FC5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DF36BA-3927-4E9F-9F51-348DDFB92C24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092A09-3AFA-46C3-8125-21FC69CB9121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58B40E-2DD2-4590-AA08-07C7A84D78AD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9D3924-820C-45E6-9548-A66592A39058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6D7070-D644-493F-91CE-A54566587031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46290F-F9BC-457A-9A01-423153C568E0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340F2A-17DB-4986-9761-8E8285D5C4EC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FAF5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9"/>
          </p:nvPr>
        </p:nvSpPr>
        <p:spPr bwMode="auto">
          <a:xfrm>
            <a:off x="457200" y="1200151"/>
            <a:ext cx="8229600" cy="3394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4683919"/>
            <a:ext cx="2133600" cy="35718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buFont typeface="Arial" panose="020B0604020202020204" pitchFamily="34" charset="0"/>
              <a:buNone/>
              <a:defRPr sz="14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3919"/>
            <a:ext cx="2895600" cy="35718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ctr">
              <a:buFont typeface="Arial" panose="020B0604020202020204" pitchFamily="34" charset="0"/>
              <a:buNone/>
              <a:defRPr sz="14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zh-CN" altLang="zh-CN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3919"/>
            <a:ext cx="2133600" cy="35718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fld id="{508B6C59-573C-4CEA-A651-5FD565620D07}" type="slidenum">
              <a:rPr lang="zh-CN" altLang="zh-CN"/>
              <a:t>‹#›</a:t>
            </a:fld>
            <a:endParaRPr lang="zh-CN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slide" Target="slide3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2.bin"/><Relationship Id="rId4" Type="http://schemas.openxmlformats.org/officeDocument/2006/relationships/image" Target="../media/image4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5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6.bin"/><Relationship Id="rId5" Type="http://schemas.openxmlformats.org/officeDocument/2006/relationships/oleObject" Target="../embeddings/oleObject5.bin"/><Relationship Id="rId4" Type="http://schemas.openxmlformats.org/officeDocument/2006/relationships/image" Target="../media/image6.wmf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oleObject" Target="../embeddings/oleObject8.bin"/><Relationship Id="rId7" Type="http://schemas.openxmlformats.org/officeDocument/2006/relationships/oleObject" Target="../embeddings/oleObject10.bin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7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12.bin"/><Relationship Id="rId4" Type="http://schemas.openxmlformats.org/officeDocument/2006/relationships/image" Target="../media/image10.wmf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3" Type="http://schemas.openxmlformats.org/officeDocument/2006/relationships/oleObject" Target="../embeddings/oleObject13.bin"/><Relationship Id="rId7" Type="http://schemas.openxmlformats.org/officeDocument/2006/relationships/oleObject" Target="../embeddings/oleObject15.bin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14.bin"/><Relationship Id="rId10" Type="http://schemas.openxmlformats.org/officeDocument/2006/relationships/image" Target="../media/image15.wmf"/><Relationship Id="rId4" Type="http://schemas.openxmlformats.org/officeDocument/2006/relationships/image" Target="../media/image12.wmf"/><Relationship Id="rId9" Type="http://schemas.openxmlformats.org/officeDocument/2006/relationships/oleObject" Target="../embeddings/oleObject16.bin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16.wmf"/><Relationship Id="rId4" Type="http://schemas.openxmlformats.org/officeDocument/2006/relationships/oleObject" Target="../embeddings/oleObject17.bin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GIF"/><Relationship Id="rId1" Type="http://schemas.openxmlformats.org/officeDocument/2006/relationships/slideLayout" Target="../slideLayouts/slideLayout8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GIF"/><Relationship Id="rId1" Type="http://schemas.openxmlformats.org/officeDocument/2006/relationships/slideLayout" Target="../slideLayouts/slideLayout8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8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8.vml"/><Relationship Id="rId5" Type="http://schemas.openxmlformats.org/officeDocument/2006/relationships/oleObject" Target="../embeddings/oleObject19.bin"/><Relationship Id="rId4" Type="http://schemas.openxmlformats.org/officeDocument/2006/relationships/image" Target="../media/image6.wmf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AutoShape 2"/>
          <p:cNvSpPr>
            <a:spLocks noChangeArrowheads="1"/>
          </p:cNvSpPr>
          <p:nvPr/>
        </p:nvSpPr>
        <p:spPr bwMode="auto">
          <a:xfrm>
            <a:off x="0" y="1"/>
            <a:ext cx="9144000" cy="1221581"/>
          </a:xfrm>
          <a:prstGeom prst="flowChartProcess">
            <a:avLst/>
          </a:prstGeom>
          <a:solidFill>
            <a:srgbClr val="008080"/>
          </a:solidFill>
          <a:ln w="9525">
            <a:noFill/>
            <a:miter lim="800000"/>
          </a:ln>
        </p:spPr>
        <p:txBody>
          <a:bodyPr anchor="ctr"/>
          <a:lstStyle/>
          <a:p>
            <a:endParaRPr lang="zh-CN" altLang="en-US"/>
          </a:p>
        </p:txBody>
      </p:sp>
      <p:sp>
        <p:nvSpPr>
          <p:cNvPr id="3076" name="AutoShape 7"/>
          <p:cNvSpPr>
            <a:spLocks noChangeArrowheads="1"/>
          </p:cNvSpPr>
          <p:nvPr/>
        </p:nvSpPr>
        <p:spPr bwMode="auto">
          <a:xfrm>
            <a:off x="0" y="4822032"/>
            <a:ext cx="9144000" cy="321469"/>
          </a:xfrm>
          <a:prstGeom prst="flowChartProcess">
            <a:avLst/>
          </a:prstGeom>
          <a:solidFill>
            <a:srgbClr val="008080"/>
          </a:solidFill>
          <a:ln w="9525">
            <a:noFill/>
            <a:miter lim="800000"/>
          </a:ln>
        </p:spPr>
        <p:txBody>
          <a:bodyPr anchor="ctr"/>
          <a:lstStyle/>
          <a:p>
            <a:endParaRPr lang="zh-CN" altLang="en-US"/>
          </a:p>
        </p:txBody>
      </p:sp>
      <p:sp>
        <p:nvSpPr>
          <p:cNvPr id="3077" name="MH_Text_1"/>
          <p:cNvSpPr>
            <a:spLocks noChangeArrowheads="1"/>
          </p:cNvSpPr>
          <p:nvPr/>
        </p:nvSpPr>
        <p:spPr bwMode="auto">
          <a:xfrm>
            <a:off x="723900" y="3292990"/>
            <a:ext cx="1665288" cy="791766"/>
          </a:xfrm>
          <a:prstGeom prst="roundRect">
            <a:avLst>
              <a:gd name="adj" fmla="val 6991"/>
            </a:avLst>
          </a:prstGeom>
          <a:solidFill>
            <a:srgbClr val="CCFFFF"/>
          </a:solidFill>
          <a:ln>
            <a:noFill/>
          </a:ln>
          <a:effectLst>
            <a:outerShdw dist="25401" dir="2700000" algn="ctr" rotWithShape="0">
              <a:srgbClr val="000000">
                <a:alpha val="28998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90170" tIns="720090" rIns="90170" bIns="46990" anchor="ctr"/>
          <a:lstStyle/>
          <a:p>
            <a:pPr algn="ctr">
              <a:lnSpc>
                <a:spcPct val="130000"/>
              </a:lnSpc>
            </a:pPr>
            <a:endParaRPr lang="zh-CN" altLang="en-US" sz="1600">
              <a:solidFill>
                <a:srgbClr val="4D4D4D"/>
              </a:solidFill>
              <a:ea typeface="微软雅黑" panose="020B0503020204020204" pitchFamily="34" charset="-122"/>
            </a:endParaRPr>
          </a:p>
        </p:txBody>
      </p:sp>
      <p:sp>
        <p:nvSpPr>
          <p:cNvPr id="3078" name="MH_SubTitle_1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22314" y="3496587"/>
            <a:ext cx="1665287" cy="404813"/>
          </a:xfrm>
          <a:prstGeom prst="rect">
            <a:avLst/>
          </a:prstGeom>
          <a:solidFill>
            <a:srgbClr val="008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/>
            <a:r>
              <a:rPr lang="zh-CN" altLang="en-US" b="1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导入新课</a:t>
            </a:r>
          </a:p>
        </p:txBody>
      </p:sp>
      <p:sp>
        <p:nvSpPr>
          <p:cNvPr id="3079" name="MH_Other_1"/>
          <p:cNvSpPr>
            <a:spLocks noChangeArrowheads="1"/>
          </p:cNvSpPr>
          <p:nvPr/>
        </p:nvSpPr>
        <p:spPr bwMode="auto">
          <a:xfrm>
            <a:off x="2149476" y="3625175"/>
            <a:ext cx="168275" cy="128588"/>
          </a:xfrm>
          <a:prstGeom prst="ellipse">
            <a:avLst/>
          </a:prstGeom>
          <a:solidFill>
            <a:srgbClr val="FFFFFF"/>
          </a:solidFill>
          <a:ln w="25400">
            <a:solidFill>
              <a:srgbClr val="2E617E"/>
            </a:solidFill>
            <a:miter lim="800000"/>
          </a:ln>
        </p:spPr>
        <p:txBody>
          <a:bodyPr anchor="ctr"/>
          <a:lstStyle/>
          <a:p>
            <a:pPr algn="ctr"/>
            <a:endParaRPr lang="zh-CN" altLang="en-US" sz="1400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  <p:sp>
        <p:nvSpPr>
          <p:cNvPr id="3080" name="MH_Text_2"/>
          <p:cNvSpPr>
            <a:spLocks noChangeArrowheads="1"/>
          </p:cNvSpPr>
          <p:nvPr/>
        </p:nvSpPr>
        <p:spPr bwMode="auto">
          <a:xfrm>
            <a:off x="2711450" y="3291800"/>
            <a:ext cx="1665288" cy="792956"/>
          </a:xfrm>
          <a:prstGeom prst="roundRect">
            <a:avLst>
              <a:gd name="adj" fmla="val 6991"/>
            </a:avLst>
          </a:prstGeom>
          <a:solidFill>
            <a:srgbClr val="CCFFFF"/>
          </a:solidFill>
          <a:ln>
            <a:noFill/>
          </a:ln>
          <a:effectLst>
            <a:outerShdw dist="25401" dir="2700000" algn="ctr" rotWithShape="0">
              <a:srgbClr val="000000">
                <a:alpha val="28998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90170" tIns="720090" rIns="90170" bIns="46990" anchor="ctr"/>
          <a:lstStyle/>
          <a:p>
            <a:pPr algn="ctr">
              <a:lnSpc>
                <a:spcPct val="130000"/>
              </a:lnSpc>
            </a:pPr>
            <a:endParaRPr lang="zh-CN" altLang="en-US" sz="1600">
              <a:solidFill>
                <a:srgbClr val="4D4D4D"/>
              </a:solidFill>
              <a:ea typeface="微软雅黑" panose="020B0503020204020204" pitchFamily="34" charset="-122"/>
            </a:endParaRPr>
          </a:p>
        </p:txBody>
      </p:sp>
      <p:sp>
        <p:nvSpPr>
          <p:cNvPr id="3081" name="MH_SubTitle_2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2711450" y="3496587"/>
            <a:ext cx="1665288" cy="404813"/>
          </a:xfrm>
          <a:prstGeom prst="rect">
            <a:avLst/>
          </a:prstGeom>
          <a:solidFill>
            <a:srgbClr val="008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/>
            <a:r>
              <a:rPr lang="zh-CN" altLang="en-US" b="1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讲授新课</a:t>
            </a:r>
          </a:p>
        </p:txBody>
      </p:sp>
      <p:sp>
        <p:nvSpPr>
          <p:cNvPr id="3082" name="MH_Other_2"/>
          <p:cNvSpPr>
            <a:spLocks noChangeArrowheads="1"/>
          </p:cNvSpPr>
          <p:nvPr/>
        </p:nvSpPr>
        <p:spPr bwMode="auto">
          <a:xfrm>
            <a:off x="2746376" y="3622793"/>
            <a:ext cx="168275" cy="128588"/>
          </a:xfrm>
          <a:prstGeom prst="ellipse">
            <a:avLst/>
          </a:prstGeom>
          <a:solidFill>
            <a:srgbClr val="FFFFFF"/>
          </a:solidFill>
          <a:ln w="25400">
            <a:solidFill>
              <a:srgbClr val="707C1A"/>
            </a:solidFill>
            <a:miter lim="800000"/>
          </a:ln>
        </p:spPr>
        <p:txBody>
          <a:bodyPr anchor="ctr"/>
          <a:lstStyle/>
          <a:p>
            <a:pPr algn="ctr"/>
            <a:endParaRPr lang="zh-CN" altLang="en-US" sz="1400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  <p:sp>
        <p:nvSpPr>
          <p:cNvPr id="3083" name="MH_Other_3"/>
          <p:cNvSpPr>
            <a:spLocks noChangeArrowheads="1"/>
          </p:cNvSpPr>
          <p:nvPr/>
        </p:nvSpPr>
        <p:spPr bwMode="auto">
          <a:xfrm>
            <a:off x="4179889" y="3625175"/>
            <a:ext cx="168275" cy="128588"/>
          </a:xfrm>
          <a:prstGeom prst="ellipse">
            <a:avLst/>
          </a:prstGeom>
          <a:solidFill>
            <a:srgbClr val="FFFFFF"/>
          </a:solidFill>
          <a:ln w="25400">
            <a:solidFill>
              <a:srgbClr val="707C1A"/>
            </a:solidFill>
            <a:miter lim="800000"/>
          </a:ln>
        </p:spPr>
        <p:txBody>
          <a:bodyPr anchor="ctr"/>
          <a:lstStyle/>
          <a:p>
            <a:pPr algn="ctr"/>
            <a:endParaRPr lang="zh-CN" altLang="en-US" sz="1400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  <p:sp>
        <p:nvSpPr>
          <p:cNvPr id="3084" name="MH_Text_3"/>
          <p:cNvSpPr>
            <a:spLocks noChangeArrowheads="1"/>
          </p:cNvSpPr>
          <p:nvPr/>
        </p:nvSpPr>
        <p:spPr bwMode="auto">
          <a:xfrm>
            <a:off x="4719639" y="3291800"/>
            <a:ext cx="1666875" cy="792956"/>
          </a:xfrm>
          <a:prstGeom prst="roundRect">
            <a:avLst>
              <a:gd name="adj" fmla="val 6991"/>
            </a:avLst>
          </a:prstGeom>
          <a:solidFill>
            <a:srgbClr val="CCFFFF"/>
          </a:solidFill>
          <a:ln>
            <a:noFill/>
          </a:ln>
          <a:effectLst>
            <a:outerShdw dist="25401" dir="2700000" algn="ctr" rotWithShape="0">
              <a:srgbClr val="000000">
                <a:alpha val="28998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90170" tIns="720090" rIns="90170" bIns="46990" anchor="ctr"/>
          <a:lstStyle/>
          <a:p>
            <a:pPr algn="ctr">
              <a:lnSpc>
                <a:spcPct val="130000"/>
              </a:lnSpc>
            </a:pPr>
            <a:endParaRPr lang="zh-CN" altLang="en-US" sz="1600">
              <a:solidFill>
                <a:srgbClr val="4D4D4D"/>
              </a:solidFill>
              <a:ea typeface="微软雅黑" panose="020B0503020204020204" pitchFamily="34" charset="-122"/>
            </a:endParaRPr>
          </a:p>
        </p:txBody>
      </p:sp>
      <p:sp>
        <p:nvSpPr>
          <p:cNvPr id="3085" name="MH_SubTitle_3"/>
          <p:cNvSpPr>
            <a:spLocks noChangeArrowheads="1"/>
          </p:cNvSpPr>
          <p:nvPr/>
        </p:nvSpPr>
        <p:spPr bwMode="auto">
          <a:xfrm>
            <a:off x="4719639" y="3496587"/>
            <a:ext cx="1665287" cy="404813"/>
          </a:xfrm>
          <a:prstGeom prst="rect">
            <a:avLst/>
          </a:prstGeom>
          <a:solidFill>
            <a:srgbClr val="008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/>
            <a:r>
              <a:rPr lang="zh-CN" altLang="en-US" b="1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当堂练习</a:t>
            </a:r>
          </a:p>
        </p:txBody>
      </p:sp>
      <p:sp>
        <p:nvSpPr>
          <p:cNvPr id="3086" name="MH_Other_4"/>
          <p:cNvSpPr>
            <a:spLocks noChangeArrowheads="1"/>
          </p:cNvSpPr>
          <p:nvPr/>
        </p:nvSpPr>
        <p:spPr bwMode="auto">
          <a:xfrm>
            <a:off x="4776788" y="3622793"/>
            <a:ext cx="169862" cy="128588"/>
          </a:xfrm>
          <a:prstGeom prst="ellipse">
            <a:avLst/>
          </a:prstGeom>
          <a:solidFill>
            <a:srgbClr val="FFFFFF"/>
          </a:solidFill>
          <a:ln w="25400">
            <a:solidFill>
              <a:srgbClr val="2E617E"/>
            </a:solidFill>
            <a:miter lim="800000"/>
          </a:ln>
        </p:spPr>
        <p:txBody>
          <a:bodyPr anchor="ctr"/>
          <a:lstStyle/>
          <a:p>
            <a:pPr algn="ctr"/>
            <a:endParaRPr lang="zh-CN" altLang="en-US" sz="1400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  <p:sp>
        <p:nvSpPr>
          <p:cNvPr id="3087" name="MH_Other_5"/>
          <p:cNvSpPr>
            <a:spLocks noChangeArrowheads="1"/>
          </p:cNvSpPr>
          <p:nvPr/>
        </p:nvSpPr>
        <p:spPr bwMode="auto">
          <a:xfrm>
            <a:off x="6178551" y="3625175"/>
            <a:ext cx="168275" cy="128588"/>
          </a:xfrm>
          <a:prstGeom prst="ellipse">
            <a:avLst/>
          </a:prstGeom>
          <a:solidFill>
            <a:srgbClr val="FFFFFF"/>
          </a:solidFill>
          <a:ln w="25400">
            <a:solidFill>
              <a:srgbClr val="2E617E"/>
            </a:solidFill>
            <a:miter lim="800000"/>
          </a:ln>
        </p:spPr>
        <p:txBody>
          <a:bodyPr anchor="ctr"/>
          <a:lstStyle/>
          <a:p>
            <a:pPr algn="ctr"/>
            <a:endParaRPr lang="zh-CN" altLang="en-US" sz="1400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  <p:sp>
        <p:nvSpPr>
          <p:cNvPr id="3088" name="MH_Text_4"/>
          <p:cNvSpPr>
            <a:spLocks noChangeArrowheads="1"/>
          </p:cNvSpPr>
          <p:nvPr/>
        </p:nvSpPr>
        <p:spPr bwMode="auto">
          <a:xfrm>
            <a:off x="6727825" y="3291800"/>
            <a:ext cx="1665288" cy="792956"/>
          </a:xfrm>
          <a:prstGeom prst="roundRect">
            <a:avLst>
              <a:gd name="adj" fmla="val 6991"/>
            </a:avLst>
          </a:prstGeom>
          <a:solidFill>
            <a:srgbClr val="CCFFFF"/>
          </a:solidFill>
          <a:ln>
            <a:noFill/>
          </a:ln>
          <a:effectLst>
            <a:outerShdw dist="25401" dir="2700000" algn="ctr" rotWithShape="0">
              <a:srgbClr val="000000">
                <a:alpha val="28998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90170" tIns="720090" rIns="90170" bIns="46990" anchor="ctr"/>
          <a:lstStyle/>
          <a:p>
            <a:pPr algn="ctr">
              <a:lnSpc>
                <a:spcPct val="130000"/>
              </a:lnSpc>
            </a:pPr>
            <a:endParaRPr lang="zh-CN" altLang="en-US" sz="1600">
              <a:solidFill>
                <a:srgbClr val="4D4D4D"/>
              </a:solidFill>
              <a:ea typeface="微软雅黑" panose="020B0503020204020204" pitchFamily="34" charset="-122"/>
            </a:endParaRPr>
          </a:p>
        </p:txBody>
      </p:sp>
      <p:sp>
        <p:nvSpPr>
          <p:cNvPr id="3089" name="MH_SubTitle_4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6727826" y="3496587"/>
            <a:ext cx="1668463" cy="404813"/>
          </a:xfrm>
          <a:prstGeom prst="rect">
            <a:avLst/>
          </a:prstGeom>
          <a:solidFill>
            <a:srgbClr val="008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/>
            <a:r>
              <a:rPr lang="zh-CN" altLang="en-US" b="1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课堂小结</a:t>
            </a:r>
          </a:p>
        </p:txBody>
      </p:sp>
      <p:sp>
        <p:nvSpPr>
          <p:cNvPr id="3090" name="MH_Other_6"/>
          <p:cNvSpPr>
            <a:spLocks noChangeArrowheads="1"/>
          </p:cNvSpPr>
          <p:nvPr/>
        </p:nvSpPr>
        <p:spPr bwMode="auto">
          <a:xfrm>
            <a:off x="6777039" y="3622793"/>
            <a:ext cx="168275" cy="128588"/>
          </a:xfrm>
          <a:prstGeom prst="ellipse">
            <a:avLst/>
          </a:prstGeom>
          <a:solidFill>
            <a:srgbClr val="FFFFFF"/>
          </a:solidFill>
          <a:ln w="25400">
            <a:solidFill>
              <a:srgbClr val="707C1A"/>
            </a:solidFill>
            <a:miter lim="800000"/>
          </a:ln>
        </p:spPr>
        <p:txBody>
          <a:bodyPr anchor="ctr"/>
          <a:lstStyle/>
          <a:p>
            <a:pPr algn="ctr"/>
            <a:endParaRPr lang="zh-CN" altLang="en-US" sz="1400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  <p:grpSp>
        <p:nvGrpSpPr>
          <p:cNvPr id="3091" name="MH_Other_7"/>
          <p:cNvGrpSpPr/>
          <p:nvPr/>
        </p:nvGrpSpPr>
        <p:grpSpPr bwMode="auto">
          <a:xfrm>
            <a:off x="2085975" y="3589456"/>
            <a:ext cx="890588" cy="200025"/>
            <a:chOff x="0" y="0"/>
            <a:chExt cx="561" cy="169"/>
          </a:xfrm>
        </p:grpSpPr>
        <p:pic>
          <p:nvPicPr>
            <p:cNvPr id="3092" name="MH_Other_7"/>
            <p:cNvPicPr>
              <a:picLocks noChangeArrowheads="1"/>
            </p:cNvPicPr>
            <p:nvPr/>
          </p:nvPicPr>
          <p:blipFill>
            <a:blip r:embed="rId5" cstate="email"/>
            <a:srcRect/>
            <a:stretch>
              <a:fillRect/>
            </a:stretch>
          </p:blipFill>
          <p:spPr bwMode="auto">
            <a:xfrm>
              <a:off x="0" y="0"/>
              <a:ext cx="561" cy="1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093" name="Text Box 24"/>
            <p:cNvSpPr txBox="1">
              <a:spLocks noChangeArrowheads="1"/>
            </p:cNvSpPr>
            <p:nvPr/>
          </p:nvSpPr>
          <p:spPr bwMode="auto">
            <a:xfrm>
              <a:off x="70" y="65"/>
              <a:ext cx="422" cy="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/>
              <a:endParaRPr lang="zh-CN" altLang="en-US" sz="1400">
                <a:solidFill>
                  <a:srgbClr val="FFFFFF"/>
                </a:solidFill>
                <a:ea typeface="微软雅黑" panose="020B0503020204020204" pitchFamily="34" charset="-122"/>
              </a:endParaRPr>
            </a:p>
          </p:txBody>
        </p:sp>
      </p:grpSp>
      <p:sp>
        <p:nvSpPr>
          <p:cNvPr id="3094" name="MH_Other_8"/>
          <p:cNvSpPr>
            <a:spLocks noChangeArrowheads="1"/>
          </p:cNvSpPr>
          <p:nvPr/>
        </p:nvSpPr>
        <p:spPr bwMode="auto">
          <a:xfrm>
            <a:off x="2184401" y="3656131"/>
            <a:ext cx="695325" cy="66675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000000">
                  <a:alpha val="1999"/>
                </a:srgbClr>
              </a:gs>
              <a:gs pos="29000">
                <a:srgbClr val="000000">
                  <a:alpha val="1999"/>
                </a:srgbClr>
              </a:gs>
              <a:gs pos="50000">
                <a:srgbClr val="000000">
                  <a:alpha val="1999"/>
                </a:srgbClr>
              </a:gs>
              <a:gs pos="71001">
                <a:srgbClr val="000000">
                  <a:alpha val="1999"/>
                </a:srgbClr>
              </a:gs>
              <a:gs pos="100000">
                <a:srgbClr val="000000">
                  <a:alpha val="1999"/>
                </a:srgbClr>
              </a:gs>
            </a:gsLst>
            <a:path path="rect">
              <a:fillToRect l="50000" t="50000" r="50000" b="50000"/>
            </a:path>
          </a:gradFill>
          <a:ln>
            <a:noFill/>
          </a:ln>
          <a:effectLst>
            <a:outerShdw sx="102000" sy="102000" algn="ctr" rotWithShape="0">
              <a:srgbClr val="000000">
                <a:alpha val="39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/>
          <a:p>
            <a:pPr algn="ctr"/>
            <a:endParaRPr lang="zh-CN" altLang="en-US" sz="1400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  <p:grpSp>
        <p:nvGrpSpPr>
          <p:cNvPr id="3095" name="MH_Other_9"/>
          <p:cNvGrpSpPr/>
          <p:nvPr/>
        </p:nvGrpSpPr>
        <p:grpSpPr bwMode="auto">
          <a:xfrm>
            <a:off x="4116388" y="3589456"/>
            <a:ext cx="889000" cy="200025"/>
            <a:chOff x="0" y="0"/>
            <a:chExt cx="560" cy="169"/>
          </a:xfrm>
        </p:grpSpPr>
        <p:pic>
          <p:nvPicPr>
            <p:cNvPr id="3096" name="MH_Other_9"/>
            <p:cNvPicPr>
              <a:picLocks noChangeArrowheads="1"/>
            </p:cNvPicPr>
            <p:nvPr/>
          </p:nvPicPr>
          <p:blipFill>
            <a:blip r:embed="rId5" cstate="email"/>
            <a:srcRect/>
            <a:stretch>
              <a:fillRect/>
            </a:stretch>
          </p:blipFill>
          <p:spPr bwMode="auto">
            <a:xfrm>
              <a:off x="0" y="0"/>
              <a:ext cx="560" cy="1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097" name="Text Box 28"/>
            <p:cNvSpPr txBox="1">
              <a:spLocks noChangeArrowheads="1"/>
            </p:cNvSpPr>
            <p:nvPr/>
          </p:nvSpPr>
          <p:spPr bwMode="auto">
            <a:xfrm>
              <a:off x="70" y="65"/>
              <a:ext cx="422" cy="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/>
              <a:endParaRPr lang="zh-CN" altLang="en-US" sz="1400">
                <a:solidFill>
                  <a:srgbClr val="FFFFFF"/>
                </a:solidFill>
                <a:ea typeface="微软雅黑" panose="020B0503020204020204" pitchFamily="34" charset="-122"/>
              </a:endParaRPr>
            </a:p>
          </p:txBody>
        </p:sp>
      </p:grpSp>
      <p:sp>
        <p:nvSpPr>
          <p:cNvPr id="3098" name="MH_Other_10"/>
          <p:cNvSpPr>
            <a:spLocks noChangeArrowheads="1"/>
          </p:cNvSpPr>
          <p:nvPr/>
        </p:nvSpPr>
        <p:spPr bwMode="auto">
          <a:xfrm>
            <a:off x="4214814" y="3656131"/>
            <a:ext cx="695325" cy="66675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000000">
                  <a:alpha val="1999"/>
                </a:srgbClr>
              </a:gs>
              <a:gs pos="29000">
                <a:srgbClr val="000000">
                  <a:alpha val="1999"/>
                </a:srgbClr>
              </a:gs>
              <a:gs pos="50000">
                <a:srgbClr val="000000">
                  <a:alpha val="1999"/>
                </a:srgbClr>
              </a:gs>
              <a:gs pos="71001">
                <a:srgbClr val="000000">
                  <a:alpha val="1999"/>
                </a:srgbClr>
              </a:gs>
              <a:gs pos="100000">
                <a:srgbClr val="000000">
                  <a:alpha val="1999"/>
                </a:srgbClr>
              </a:gs>
            </a:gsLst>
            <a:path path="rect">
              <a:fillToRect l="50000" t="50000" r="50000" b="50000"/>
            </a:path>
          </a:gradFill>
          <a:ln>
            <a:noFill/>
          </a:ln>
          <a:effectLst>
            <a:outerShdw sx="102000" sy="102000" algn="ctr" rotWithShape="0">
              <a:srgbClr val="000000">
                <a:alpha val="39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/>
          <a:p>
            <a:pPr algn="ctr"/>
            <a:endParaRPr lang="zh-CN" altLang="en-US" sz="1400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  <p:pic>
        <p:nvPicPr>
          <p:cNvPr id="3099" name="MH_Other_11"/>
          <p:cNvPicPr>
            <a:picLocks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6115050" y="3589456"/>
            <a:ext cx="890588" cy="20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00" name="Text Box 31"/>
          <p:cNvSpPr txBox="1">
            <a:spLocks noChangeArrowheads="1"/>
          </p:cNvSpPr>
          <p:nvPr/>
        </p:nvSpPr>
        <p:spPr bwMode="auto">
          <a:xfrm>
            <a:off x="6226176" y="3665656"/>
            <a:ext cx="669925" cy="464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endParaRPr lang="zh-CN" altLang="en-US" sz="1400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  <p:sp>
        <p:nvSpPr>
          <p:cNvPr id="3101" name="MH_Other_12"/>
          <p:cNvSpPr>
            <a:spLocks noChangeArrowheads="1"/>
          </p:cNvSpPr>
          <p:nvPr/>
        </p:nvSpPr>
        <p:spPr bwMode="auto">
          <a:xfrm>
            <a:off x="6213476" y="3656131"/>
            <a:ext cx="695325" cy="66675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000000">
                  <a:alpha val="1999"/>
                </a:srgbClr>
              </a:gs>
              <a:gs pos="29000">
                <a:srgbClr val="000000">
                  <a:alpha val="1999"/>
                </a:srgbClr>
              </a:gs>
              <a:gs pos="50000">
                <a:srgbClr val="000000">
                  <a:alpha val="1999"/>
                </a:srgbClr>
              </a:gs>
              <a:gs pos="71001">
                <a:srgbClr val="000000">
                  <a:alpha val="1999"/>
                </a:srgbClr>
              </a:gs>
              <a:gs pos="100000">
                <a:srgbClr val="000000">
                  <a:alpha val="1999"/>
                </a:srgbClr>
              </a:gs>
            </a:gsLst>
            <a:path path="rect">
              <a:fillToRect l="50000" t="50000" r="50000" b="50000"/>
            </a:path>
          </a:gradFill>
          <a:ln>
            <a:noFill/>
          </a:ln>
          <a:effectLst>
            <a:outerShdw sx="102000" sy="102000" algn="ctr" rotWithShape="0">
              <a:srgbClr val="000000">
                <a:alpha val="39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/>
          <a:p>
            <a:pPr algn="ctr"/>
            <a:endParaRPr lang="zh-CN" altLang="en-US" sz="1400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  <p:sp>
        <p:nvSpPr>
          <p:cNvPr id="3103" name="Rectangle 5"/>
          <p:cNvSpPr>
            <a:spLocks noChangeArrowheads="1"/>
          </p:cNvSpPr>
          <p:nvPr/>
        </p:nvSpPr>
        <p:spPr bwMode="auto">
          <a:xfrm>
            <a:off x="-17399" y="1707690"/>
            <a:ext cx="915657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pPr algn="ctr"/>
            <a:r>
              <a:rPr lang="en-US" altLang="zh-CN" sz="3200" dirty="0">
                <a:solidFill>
                  <a:srgbClr val="CC0066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4.2</a:t>
            </a:r>
            <a:r>
              <a:rPr lang="zh-CN" altLang="en-US" sz="3200" dirty="0">
                <a:solidFill>
                  <a:srgbClr val="CC0066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直线、射线、线段</a:t>
            </a:r>
            <a:endParaRPr lang="en-US" altLang="zh-CN" sz="3200" dirty="0">
              <a:solidFill>
                <a:srgbClr val="CC0066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104" name="Text Box 4"/>
          <p:cNvSpPr txBox="1">
            <a:spLocks noChangeArrowheads="1"/>
          </p:cNvSpPr>
          <p:nvPr/>
        </p:nvSpPr>
        <p:spPr bwMode="auto">
          <a:xfrm>
            <a:off x="13598" y="411600"/>
            <a:ext cx="9130402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zh-CN" altLang="en-US" sz="4000" dirty="0">
                <a:solidFill>
                  <a:schemeClr val="bg1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第四章 几何图形初步</a:t>
            </a:r>
          </a:p>
        </p:txBody>
      </p:sp>
      <p:sp>
        <p:nvSpPr>
          <p:cNvPr id="3105" name="Rectangle 5"/>
          <p:cNvSpPr>
            <a:spLocks noChangeArrowheads="1"/>
          </p:cNvSpPr>
          <p:nvPr/>
        </p:nvSpPr>
        <p:spPr bwMode="auto">
          <a:xfrm>
            <a:off x="3947857" y="2521911"/>
            <a:ext cx="126188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第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课</a:t>
            </a:r>
            <a:r>
              <a:rPr lang="zh-CN" altLang="en-US" sz="24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时</a:t>
            </a:r>
            <a:endParaRPr lang="en-US" altLang="zh-CN" sz="24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5" name="矩形 34"/>
          <p:cNvSpPr/>
          <p:nvPr/>
        </p:nvSpPr>
        <p:spPr>
          <a:xfrm>
            <a:off x="-2339" y="4299870"/>
            <a:ext cx="9141513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组合 28"/>
          <p:cNvGrpSpPr/>
          <p:nvPr/>
        </p:nvGrpSpPr>
        <p:grpSpPr bwMode="auto">
          <a:xfrm>
            <a:off x="1128395" y="4232673"/>
            <a:ext cx="2054543" cy="518811"/>
            <a:chOff x="1658" y="8900"/>
            <a:chExt cx="3235" cy="1090"/>
          </a:xfrm>
        </p:grpSpPr>
        <p:sp>
          <p:nvSpPr>
            <p:cNvPr id="13314" name="Rectangle 89"/>
            <p:cNvSpPr>
              <a:spLocks noChangeArrowheads="1"/>
            </p:cNvSpPr>
            <p:nvPr/>
          </p:nvSpPr>
          <p:spPr bwMode="auto">
            <a:xfrm>
              <a:off x="1658" y="9085"/>
              <a:ext cx="376" cy="9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altLang="zh-CN" sz="2800" i="1">
                  <a:latin typeface="Times New Roman" panose="02020603050405020304" pitchFamily="18" charset="0"/>
                  <a:ea typeface="黑体" panose="02010609060101010101" pitchFamily="49" charset="-122"/>
                </a:rPr>
                <a:t>C</a:t>
              </a:r>
            </a:p>
          </p:txBody>
        </p:sp>
        <p:sp>
          <p:nvSpPr>
            <p:cNvPr id="13315" name="Rectangle 90"/>
            <p:cNvSpPr>
              <a:spLocks noChangeArrowheads="1"/>
            </p:cNvSpPr>
            <p:nvPr/>
          </p:nvSpPr>
          <p:spPr bwMode="auto">
            <a:xfrm>
              <a:off x="4223" y="9040"/>
              <a:ext cx="670" cy="9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algn="ctr"/>
              <a:r>
                <a:rPr lang="en-US" altLang="zh-CN" sz="2800" i="1">
                  <a:latin typeface="Times New Roman" panose="02020603050405020304" pitchFamily="18" charset="0"/>
                  <a:ea typeface="黑体" panose="02010609060101010101" pitchFamily="49" charset="-122"/>
                </a:rPr>
                <a:t>D</a:t>
              </a:r>
            </a:p>
          </p:txBody>
        </p:sp>
        <p:grpSp>
          <p:nvGrpSpPr>
            <p:cNvPr id="13316" name="组合 28"/>
            <p:cNvGrpSpPr/>
            <p:nvPr/>
          </p:nvGrpSpPr>
          <p:grpSpPr bwMode="auto">
            <a:xfrm>
              <a:off x="1768" y="8900"/>
              <a:ext cx="2927" cy="142"/>
              <a:chOff x="9904" y="5848"/>
              <a:chExt cx="2928" cy="144"/>
            </a:xfrm>
          </p:grpSpPr>
          <p:sp>
            <p:nvSpPr>
              <p:cNvPr id="13317" name="Line 56"/>
              <p:cNvSpPr>
                <a:spLocks noChangeShapeType="1"/>
              </p:cNvSpPr>
              <p:nvPr/>
            </p:nvSpPr>
            <p:spPr bwMode="auto">
              <a:xfrm>
                <a:off x="10008" y="5918"/>
                <a:ext cx="2682" cy="0"/>
              </a:xfrm>
              <a:prstGeom prst="line">
                <a:avLst/>
              </a:prstGeom>
              <a:noFill/>
              <a:ln w="47625">
                <a:solidFill>
                  <a:srgbClr val="0000FF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grpSp>
            <p:nvGrpSpPr>
              <p:cNvPr id="13318" name="Group 82"/>
              <p:cNvGrpSpPr/>
              <p:nvPr/>
            </p:nvGrpSpPr>
            <p:grpSpPr bwMode="auto">
              <a:xfrm>
                <a:off x="9904" y="5848"/>
                <a:ext cx="2928" cy="145"/>
                <a:chOff x="2558" y="2640"/>
                <a:chExt cx="1171" cy="58"/>
              </a:xfrm>
            </p:grpSpPr>
            <p:sp>
              <p:nvSpPr>
                <p:cNvPr id="13319" name="Oval 85"/>
                <p:cNvSpPr>
                  <a:spLocks noChangeArrowheads="1"/>
                </p:cNvSpPr>
                <p:nvPr/>
              </p:nvSpPr>
              <p:spPr bwMode="auto">
                <a:xfrm>
                  <a:off x="2558" y="2642"/>
                  <a:ext cx="59" cy="56"/>
                </a:xfrm>
                <a:prstGeom prst="ellipse">
                  <a:avLst/>
                </a:prstGeom>
                <a:solidFill>
                  <a:srgbClr val="FFFFFF"/>
                </a:solidFill>
                <a:ln w="0">
                  <a:solidFill>
                    <a:srgbClr val="0000FF"/>
                  </a:solidFill>
                  <a:round/>
                </a:ln>
              </p:spPr>
              <p:txBody>
                <a:bodyPr/>
                <a:lstStyle/>
                <a:p>
                  <a:pPr algn="ctr"/>
                  <a:endParaRPr lang="zh-CN" altLang="en-US" sz="2400">
                    <a:latin typeface="Times New Roman" panose="02020603050405020304" pitchFamily="18" charset="0"/>
                    <a:ea typeface="黑体" panose="02010609060101010101" pitchFamily="49" charset="-122"/>
                  </a:endParaRPr>
                </a:p>
              </p:txBody>
            </p:sp>
            <p:sp>
              <p:nvSpPr>
                <p:cNvPr id="13320" name="Oval 86"/>
                <p:cNvSpPr>
                  <a:spLocks noChangeArrowheads="1"/>
                </p:cNvSpPr>
                <p:nvPr/>
              </p:nvSpPr>
              <p:spPr bwMode="auto">
                <a:xfrm>
                  <a:off x="3670" y="2640"/>
                  <a:ext cx="59" cy="56"/>
                </a:xfrm>
                <a:prstGeom prst="ellipse">
                  <a:avLst/>
                </a:prstGeom>
                <a:solidFill>
                  <a:srgbClr val="FFFFFF"/>
                </a:solidFill>
                <a:ln w="0">
                  <a:solidFill>
                    <a:srgbClr val="0000FF"/>
                  </a:solidFill>
                  <a:round/>
                </a:ln>
              </p:spPr>
              <p:txBody>
                <a:bodyPr/>
                <a:lstStyle/>
                <a:p>
                  <a:pPr algn="ctr"/>
                  <a:endParaRPr lang="zh-CN" altLang="en-US" sz="2400">
                    <a:latin typeface="Times New Roman" panose="02020603050405020304" pitchFamily="18" charset="0"/>
                    <a:ea typeface="黑体" panose="02010609060101010101" pitchFamily="49" charset="-122"/>
                  </a:endParaRPr>
                </a:p>
              </p:txBody>
            </p:sp>
          </p:grpSp>
        </p:grpSp>
      </p:grpSp>
      <p:grpSp>
        <p:nvGrpSpPr>
          <p:cNvPr id="24" name="组合 29"/>
          <p:cNvGrpSpPr/>
          <p:nvPr/>
        </p:nvGrpSpPr>
        <p:grpSpPr bwMode="auto">
          <a:xfrm>
            <a:off x="1195389" y="3593307"/>
            <a:ext cx="2255837" cy="69056"/>
            <a:chOff x="9943" y="3717"/>
            <a:chExt cx="3553" cy="145"/>
          </a:xfrm>
        </p:grpSpPr>
        <p:sp>
          <p:nvSpPr>
            <p:cNvPr id="13322" name="Line 97"/>
            <p:cNvSpPr>
              <a:spLocks noChangeShapeType="1"/>
            </p:cNvSpPr>
            <p:nvPr/>
          </p:nvSpPr>
          <p:spPr bwMode="auto">
            <a:xfrm>
              <a:off x="10065" y="3788"/>
              <a:ext cx="3275" cy="0"/>
            </a:xfrm>
            <a:prstGeom prst="line">
              <a:avLst/>
            </a:prstGeom>
            <a:noFill/>
            <a:ln w="47625">
              <a:solidFill>
                <a:srgbClr val="CC33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323" name="Oval 85"/>
            <p:cNvSpPr>
              <a:spLocks noChangeArrowheads="1"/>
            </p:cNvSpPr>
            <p:nvPr/>
          </p:nvSpPr>
          <p:spPr bwMode="auto">
            <a:xfrm>
              <a:off x="9943" y="3722"/>
              <a:ext cx="148" cy="140"/>
            </a:xfrm>
            <a:prstGeom prst="ellipse">
              <a:avLst/>
            </a:prstGeom>
            <a:solidFill>
              <a:srgbClr val="FFFFFF"/>
            </a:solidFill>
            <a:ln w="0">
              <a:solidFill>
                <a:srgbClr val="C00000"/>
              </a:solidFill>
              <a:round/>
            </a:ln>
          </p:spPr>
          <p:txBody>
            <a:bodyPr/>
            <a:lstStyle/>
            <a:p>
              <a:pPr algn="ctr"/>
              <a:endParaRPr lang="zh-CN" altLang="en-US" sz="2400">
                <a:latin typeface="Times New Roman" panose="02020603050405020304" pitchFamily="18" charset="0"/>
                <a:ea typeface="黑体" panose="02010609060101010101" pitchFamily="49" charset="-122"/>
              </a:endParaRPr>
            </a:p>
          </p:txBody>
        </p:sp>
        <p:sp>
          <p:nvSpPr>
            <p:cNvPr id="13324" name="Oval 86"/>
            <p:cNvSpPr>
              <a:spLocks noChangeArrowheads="1"/>
            </p:cNvSpPr>
            <p:nvPr/>
          </p:nvSpPr>
          <p:spPr bwMode="auto">
            <a:xfrm>
              <a:off x="13348" y="3717"/>
              <a:ext cx="148" cy="140"/>
            </a:xfrm>
            <a:prstGeom prst="ellipse">
              <a:avLst/>
            </a:prstGeom>
            <a:solidFill>
              <a:srgbClr val="FFFFFF"/>
            </a:solidFill>
            <a:ln w="0">
              <a:solidFill>
                <a:srgbClr val="C00000"/>
              </a:solidFill>
              <a:round/>
            </a:ln>
          </p:spPr>
          <p:txBody>
            <a:bodyPr/>
            <a:lstStyle/>
            <a:p>
              <a:pPr algn="ctr"/>
              <a:endParaRPr lang="zh-CN" altLang="en-US" sz="2400">
                <a:latin typeface="Times New Roman" panose="02020603050405020304" pitchFamily="18" charset="0"/>
                <a:ea typeface="黑体" panose="02010609060101010101" pitchFamily="49" charset="-122"/>
              </a:endParaRPr>
            </a:p>
          </p:txBody>
        </p:sp>
      </p:grpSp>
      <p:sp>
        <p:nvSpPr>
          <p:cNvPr id="13313" name="Text Box 101"/>
          <p:cNvSpPr txBox="1">
            <a:spLocks noChangeArrowheads="1"/>
          </p:cNvSpPr>
          <p:nvPr/>
        </p:nvSpPr>
        <p:spPr bwMode="auto">
          <a:xfrm>
            <a:off x="3910014" y="878681"/>
            <a:ext cx="5164137" cy="11182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ts val="4000"/>
              </a:lnSpc>
            </a:pPr>
            <a:r>
              <a:rPr lang="en-US" altLang="zh-CN" sz="2800" b="1">
                <a:latin typeface="Times New Roman" panose="02020603050405020304" pitchFamily="18" charset="0"/>
                <a:ea typeface="黑体" panose="02010609060101010101" pitchFamily="49" charset="-122"/>
              </a:rPr>
              <a:t>1.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若点 </a:t>
            </a:r>
            <a:r>
              <a:rPr lang="en-US" altLang="zh-CN" sz="2800" i="1">
                <a:latin typeface="Times New Roman" panose="02020603050405020304" pitchFamily="18" charset="0"/>
                <a:ea typeface="黑体" panose="02010609060101010101" pitchFamily="49" charset="-122"/>
              </a:rPr>
              <a:t>A 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与点 </a:t>
            </a:r>
            <a:r>
              <a:rPr lang="en-US" altLang="zh-CN" sz="2800" i="1">
                <a:latin typeface="Times New Roman" panose="02020603050405020304" pitchFamily="18" charset="0"/>
                <a:ea typeface="黑体" panose="02010609060101010101" pitchFamily="49" charset="-122"/>
              </a:rPr>
              <a:t>C 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重合，点 </a:t>
            </a:r>
            <a:r>
              <a:rPr lang="en-US" altLang="zh-CN" sz="2800" i="1">
                <a:latin typeface="Times New Roman" panose="02020603050405020304" pitchFamily="18" charset="0"/>
                <a:ea typeface="黑体" panose="02010609060101010101" pitchFamily="49" charset="-122"/>
              </a:rPr>
              <a:t>B 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落</a:t>
            </a:r>
          </a:p>
          <a:p>
            <a:pPr>
              <a:lnSpc>
                <a:spcPts val="4000"/>
              </a:lnSpc>
            </a:pP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    在</a:t>
            </a:r>
            <a:r>
              <a:rPr lang="en-US" altLang="zh-CN" sz="2800" i="1">
                <a:latin typeface="Times New Roman" panose="02020603050405020304" pitchFamily="18" charset="0"/>
                <a:ea typeface="黑体" panose="02010609060101010101" pitchFamily="49" charset="-122"/>
              </a:rPr>
              <a:t>C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  <a:r>
              <a:rPr lang="en-US" altLang="zh-CN" sz="2800" i="1">
                <a:latin typeface="Times New Roman" panose="02020603050405020304" pitchFamily="18" charset="0"/>
                <a:ea typeface="黑体" panose="02010609060101010101" pitchFamily="49" charset="-122"/>
              </a:rPr>
              <a:t>D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之间，那么 </a:t>
            </a:r>
            <a:r>
              <a:rPr lang="en-US" altLang="zh-CN" sz="2800" i="1">
                <a:latin typeface="Times New Roman" panose="02020603050405020304" pitchFamily="18" charset="0"/>
                <a:ea typeface="黑体" panose="02010609060101010101" pitchFamily="49" charset="-122"/>
              </a:rPr>
              <a:t>AB</a:t>
            </a:r>
            <a:r>
              <a:rPr lang="en-US" altLang="zh-CN" sz="2800" u="sng">
                <a:latin typeface="Times New Roman" panose="02020603050405020304" pitchFamily="18" charset="0"/>
                <a:ea typeface="黑体" panose="02010609060101010101" pitchFamily="49" charset="-122"/>
              </a:rPr>
              <a:t>     </a:t>
            </a:r>
            <a:r>
              <a:rPr lang="en-US" altLang="zh-CN" sz="2800" i="1">
                <a:latin typeface="Times New Roman" panose="02020603050405020304" pitchFamily="18" charset="0"/>
                <a:ea typeface="黑体" panose="02010609060101010101" pitchFamily="49" charset="-122"/>
              </a:rPr>
              <a:t>CD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</p:txBody>
      </p:sp>
      <p:grpSp>
        <p:nvGrpSpPr>
          <p:cNvPr id="2" name="Group 44"/>
          <p:cNvGrpSpPr/>
          <p:nvPr/>
        </p:nvGrpSpPr>
        <p:grpSpPr bwMode="auto">
          <a:xfrm>
            <a:off x="1206501" y="1590674"/>
            <a:ext cx="2166938" cy="438151"/>
            <a:chOff x="223" y="1954"/>
            <a:chExt cx="1365" cy="368"/>
          </a:xfrm>
        </p:grpSpPr>
        <p:sp>
          <p:nvSpPr>
            <p:cNvPr id="13327" name="Rectangle 45"/>
            <p:cNvSpPr>
              <a:spLocks noChangeArrowheads="1"/>
            </p:cNvSpPr>
            <p:nvPr/>
          </p:nvSpPr>
          <p:spPr bwMode="auto">
            <a:xfrm>
              <a:off x="223" y="1960"/>
              <a:ext cx="290" cy="3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altLang="zh-CN" sz="2800">
                  <a:latin typeface="Times New Roman" panose="02020603050405020304" pitchFamily="18" charset="0"/>
                  <a:ea typeface="黑体" panose="02010609060101010101" pitchFamily="49" charset="-122"/>
                </a:rPr>
                <a:t>(</a:t>
              </a:r>
              <a:r>
                <a:rPr lang="en-US" altLang="zh-CN" sz="2800" i="1">
                  <a:latin typeface="Times New Roman" panose="02020603050405020304" pitchFamily="18" charset="0"/>
                  <a:ea typeface="黑体" panose="02010609060101010101" pitchFamily="49" charset="-122"/>
                </a:rPr>
                <a:t>A</a:t>
              </a:r>
              <a:r>
                <a:rPr lang="en-US" altLang="zh-CN" sz="2800">
                  <a:latin typeface="Times New Roman" panose="02020603050405020304" pitchFamily="18" charset="0"/>
                  <a:ea typeface="黑体" panose="02010609060101010101" pitchFamily="49" charset="-122"/>
                </a:rPr>
                <a:t>)</a:t>
              </a:r>
            </a:p>
          </p:txBody>
        </p:sp>
        <p:sp>
          <p:nvSpPr>
            <p:cNvPr id="13328" name="Rectangle 46"/>
            <p:cNvSpPr>
              <a:spLocks noChangeArrowheads="1"/>
            </p:cNvSpPr>
            <p:nvPr/>
          </p:nvSpPr>
          <p:spPr bwMode="auto">
            <a:xfrm>
              <a:off x="1393" y="1954"/>
              <a:ext cx="195" cy="3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altLang="zh-CN" sz="2800" i="1">
                  <a:latin typeface="Times New Roman" panose="02020603050405020304" pitchFamily="18" charset="0"/>
                  <a:ea typeface="黑体" panose="02010609060101010101" pitchFamily="49" charset="-122"/>
                </a:rPr>
                <a:t>B</a:t>
              </a:r>
              <a:r>
                <a:rPr lang="en-US" altLang="zh-CN" sz="2800">
                  <a:latin typeface="Times New Roman" panose="02020603050405020304" pitchFamily="18" charset="0"/>
                  <a:ea typeface="黑体" panose="02010609060101010101" pitchFamily="49" charset="-122"/>
                </a:rPr>
                <a:t> </a:t>
              </a:r>
            </a:p>
          </p:txBody>
        </p:sp>
      </p:grpSp>
      <p:sp>
        <p:nvSpPr>
          <p:cNvPr id="3" name="Text Box 51"/>
          <p:cNvSpPr txBox="1">
            <a:spLocks noChangeArrowheads="1"/>
          </p:cNvSpPr>
          <p:nvPr/>
        </p:nvSpPr>
        <p:spPr bwMode="auto">
          <a:xfrm>
            <a:off x="7747000" y="1314450"/>
            <a:ext cx="68738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zh-CN" altLang="en-US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＜</a:t>
            </a:r>
          </a:p>
        </p:txBody>
      </p:sp>
      <p:sp>
        <p:nvSpPr>
          <p:cNvPr id="4" name="Text Box 59"/>
          <p:cNvSpPr txBox="1">
            <a:spLocks noChangeArrowheads="1"/>
          </p:cNvSpPr>
          <p:nvPr/>
        </p:nvSpPr>
        <p:spPr bwMode="auto">
          <a:xfrm>
            <a:off x="461963" y="400050"/>
            <a:ext cx="217805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zh-CN" altLang="en-US" sz="2800">
                <a:solidFill>
                  <a:srgbClr val="269999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叠合法</a:t>
            </a:r>
            <a:r>
              <a:rPr lang="zh-CN" altLang="en-US" sz="2800">
                <a:solidFill>
                  <a:srgbClr val="269999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结论：</a:t>
            </a:r>
          </a:p>
        </p:txBody>
      </p:sp>
      <p:grpSp>
        <p:nvGrpSpPr>
          <p:cNvPr id="16" name="组合 15"/>
          <p:cNvGrpSpPr/>
          <p:nvPr/>
        </p:nvGrpSpPr>
        <p:grpSpPr bwMode="auto">
          <a:xfrm>
            <a:off x="698500" y="2859879"/>
            <a:ext cx="2990850" cy="521494"/>
            <a:chOff x="1101" y="6522"/>
            <a:chExt cx="4709" cy="1095"/>
          </a:xfrm>
        </p:grpSpPr>
        <p:sp>
          <p:nvSpPr>
            <p:cNvPr id="13332" name="Rectangle 65"/>
            <p:cNvSpPr>
              <a:spLocks noChangeArrowheads="1"/>
            </p:cNvSpPr>
            <p:nvPr/>
          </p:nvSpPr>
          <p:spPr bwMode="auto">
            <a:xfrm>
              <a:off x="1101" y="6712"/>
              <a:ext cx="937" cy="9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algn="ctr"/>
              <a:r>
                <a:rPr lang="en-US" altLang="zh-CN" sz="2800" i="1">
                  <a:latin typeface="Times New Roman" panose="02020603050405020304" pitchFamily="18" charset="0"/>
                  <a:ea typeface="黑体" panose="02010609060101010101" pitchFamily="49" charset="-122"/>
                </a:rPr>
                <a:t>C</a:t>
              </a:r>
            </a:p>
          </p:txBody>
        </p:sp>
        <p:sp>
          <p:nvSpPr>
            <p:cNvPr id="13333" name="Rectangle 69"/>
            <p:cNvSpPr>
              <a:spLocks noChangeArrowheads="1"/>
            </p:cNvSpPr>
            <p:nvPr/>
          </p:nvSpPr>
          <p:spPr bwMode="auto">
            <a:xfrm>
              <a:off x="5185" y="6697"/>
              <a:ext cx="625" cy="9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algn="ctr"/>
              <a:r>
                <a:rPr lang="en-US" altLang="zh-CN" sz="2800" i="1">
                  <a:latin typeface="Times New Roman" panose="02020603050405020304" pitchFamily="18" charset="0"/>
                  <a:ea typeface="黑体" panose="02010609060101010101" pitchFamily="49" charset="-122"/>
                </a:rPr>
                <a:t>D</a:t>
              </a:r>
            </a:p>
          </p:txBody>
        </p:sp>
        <p:grpSp>
          <p:nvGrpSpPr>
            <p:cNvPr id="13334" name="Group 70"/>
            <p:cNvGrpSpPr/>
            <p:nvPr/>
          </p:nvGrpSpPr>
          <p:grpSpPr bwMode="auto">
            <a:xfrm>
              <a:off x="1892" y="6522"/>
              <a:ext cx="3240" cy="145"/>
              <a:chOff x="2558" y="2640"/>
              <a:chExt cx="1296" cy="58"/>
            </a:xfrm>
          </p:grpSpPr>
          <p:sp>
            <p:nvSpPr>
              <p:cNvPr id="13335" name="Line 71"/>
              <p:cNvSpPr>
                <a:spLocks noChangeShapeType="1"/>
              </p:cNvSpPr>
              <p:nvPr/>
            </p:nvSpPr>
            <p:spPr bwMode="auto">
              <a:xfrm>
                <a:off x="2574" y="2668"/>
                <a:ext cx="1266" cy="0"/>
              </a:xfrm>
              <a:prstGeom prst="line">
                <a:avLst/>
              </a:prstGeom>
              <a:noFill/>
              <a:ln w="47625">
                <a:solidFill>
                  <a:srgbClr val="0000FF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3336" name="Line 72"/>
              <p:cNvSpPr>
                <a:spLocks noChangeShapeType="1"/>
              </p:cNvSpPr>
              <p:nvPr/>
            </p:nvSpPr>
            <p:spPr bwMode="auto">
              <a:xfrm>
                <a:off x="2590" y="2661"/>
                <a:ext cx="1250" cy="1"/>
              </a:xfrm>
              <a:prstGeom prst="line">
                <a:avLst/>
              </a:prstGeom>
              <a:noFill/>
              <a:ln w="47625">
                <a:solidFill>
                  <a:srgbClr val="0000FF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3337" name="Oval 73"/>
              <p:cNvSpPr>
                <a:spLocks noChangeArrowheads="1"/>
              </p:cNvSpPr>
              <p:nvPr/>
            </p:nvSpPr>
            <p:spPr bwMode="auto">
              <a:xfrm>
                <a:off x="2558" y="2642"/>
                <a:ext cx="59" cy="56"/>
              </a:xfrm>
              <a:prstGeom prst="ellipse">
                <a:avLst/>
              </a:prstGeom>
              <a:solidFill>
                <a:srgbClr val="FFFFFF"/>
              </a:solidFill>
              <a:ln w="0">
                <a:solidFill>
                  <a:srgbClr val="0000FF"/>
                </a:solidFill>
                <a:round/>
              </a:ln>
            </p:spPr>
            <p:txBody>
              <a:bodyPr/>
              <a:lstStyle/>
              <a:p>
                <a:pPr algn="ctr"/>
                <a:endParaRPr lang="zh-CN" altLang="en-US" sz="2400">
                  <a:latin typeface="Times New Roman" panose="02020603050405020304" pitchFamily="18" charset="0"/>
                  <a:ea typeface="黑体" panose="02010609060101010101" pitchFamily="49" charset="-122"/>
                </a:endParaRPr>
              </a:p>
            </p:txBody>
          </p:sp>
          <p:sp>
            <p:nvSpPr>
              <p:cNvPr id="13338" name="Oval 74"/>
              <p:cNvSpPr>
                <a:spLocks noChangeArrowheads="1"/>
              </p:cNvSpPr>
              <p:nvPr/>
            </p:nvSpPr>
            <p:spPr bwMode="auto">
              <a:xfrm>
                <a:off x="3795" y="2640"/>
                <a:ext cx="59" cy="56"/>
              </a:xfrm>
              <a:prstGeom prst="ellipse">
                <a:avLst/>
              </a:prstGeom>
              <a:solidFill>
                <a:srgbClr val="FFFFFF"/>
              </a:solidFill>
              <a:ln w="0">
                <a:solidFill>
                  <a:srgbClr val="0000FF"/>
                </a:solidFill>
                <a:round/>
              </a:ln>
            </p:spPr>
            <p:txBody>
              <a:bodyPr/>
              <a:lstStyle/>
              <a:p>
                <a:pPr algn="ctr"/>
                <a:endParaRPr lang="zh-CN" altLang="en-US" sz="2400">
                  <a:latin typeface="Times New Roman" panose="02020603050405020304" pitchFamily="18" charset="0"/>
                  <a:ea typeface="黑体" panose="02010609060101010101" pitchFamily="49" charset="-122"/>
                </a:endParaRPr>
              </a:p>
            </p:txBody>
          </p:sp>
        </p:grpSp>
      </p:grpSp>
      <p:grpSp>
        <p:nvGrpSpPr>
          <p:cNvPr id="15" name="组合 14"/>
          <p:cNvGrpSpPr/>
          <p:nvPr/>
        </p:nvGrpSpPr>
        <p:grpSpPr bwMode="auto">
          <a:xfrm>
            <a:off x="960439" y="2221709"/>
            <a:ext cx="2426652" cy="468798"/>
            <a:chOff x="1512" y="5229"/>
            <a:chExt cx="3822" cy="985"/>
          </a:xfrm>
        </p:grpSpPr>
        <p:grpSp>
          <p:nvGrpSpPr>
            <p:cNvPr id="13340" name="Group 82"/>
            <p:cNvGrpSpPr/>
            <p:nvPr/>
          </p:nvGrpSpPr>
          <p:grpSpPr bwMode="auto">
            <a:xfrm>
              <a:off x="1892" y="5229"/>
              <a:ext cx="3240" cy="145"/>
              <a:chOff x="2558" y="2640"/>
              <a:chExt cx="1296" cy="58"/>
            </a:xfrm>
          </p:grpSpPr>
          <p:sp>
            <p:nvSpPr>
              <p:cNvPr id="13341" name="Line 84"/>
              <p:cNvSpPr>
                <a:spLocks noChangeShapeType="1"/>
              </p:cNvSpPr>
              <p:nvPr/>
            </p:nvSpPr>
            <p:spPr bwMode="auto">
              <a:xfrm>
                <a:off x="2590" y="2661"/>
                <a:ext cx="1250" cy="1"/>
              </a:xfrm>
              <a:prstGeom prst="line">
                <a:avLst/>
              </a:prstGeom>
              <a:noFill/>
              <a:ln w="47625">
                <a:solidFill>
                  <a:srgbClr val="CC33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3342" name="Oval 85"/>
              <p:cNvSpPr>
                <a:spLocks noChangeArrowheads="1"/>
              </p:cNvSpPr>
              <p:nvPr/>
            </p:nvSpPr>
            <p:spPr bwMode="auto">
              <a:xfrm>
                <a:off x="2558" y="2642"/>
                <a:ext cx="59" cy="56"/>
              </a:xfrm>
              <a:prstGeom prst="ellipse">
                <a:avLst/>
              </a:prstGeom>
              <a:solidFill>
                <a:srgbClr val="FFFFFF"/>
              </a:solidFill>
              <a:ln w="0">
                <a:solidFill>
                  <a:srgbClr val="C00000"/>
                </a:solidFill>
                <a:round/>
              </a:ln>
            </p:spPr>
            <p:txBody>
              <a:bodyPr/>
              <a:lstStyle/>
              <a:p>
                <a:pPr algn="ctr"/>
                <a:endParaRPr lang="zh-CN" altLang="en-US" sz="2400">
                  <a:latin typeface="Times New Roman" panose="02020603050405020304" pitchFamily="18" charset="0"/>
                  <a:ea typeface="黑体" panose="02010609060101010101" pitchFamily="49" charset="-122"/>
                </a:endParaRPr>
              </a:p>
            </p:txBody>
          </p:sp>
          <p:sp>
            <p:nvSpPr>
              <p:cNvPr id="13343" name="Oval 86"/>
              <p:cNvSpPr>
                <a:spLocks noChangeArrowheads="1"/>
              </p:cNvSpPr>
              <p:nvPr/>
            </p:nvSpPr>
            <p:spPr bwMode="auto">
              <a:xfrm>
                <a:off x="3795" y="2640"/>
                <a:ext cx="59" cy="56"/>
              </a:xfrm>
              <a:prstGeom prst="ellipse">
                <a:avLst/>
              </a:prstGeom>
              <a:solidFill>
                <a:srgbClr val="FFFFFF"/>
              </a:solidFill>
              <a:ln w="0">
                <a:solidFill>
                  <a:srgbClr val="C00000"/>
                </a:solidFill>
                <a:round/>
              </a:ln>
            </p:spPr>
            <p:txBody>
              <a:bodyPr/>
              <a:lstStyle/>
              <a:p>
                <a:pPr algn="ctr"/>
                <a:endParaRPr lang="zh-CN" altLang="en-US" sz="2400">
                  <a:latin typeface="Times New Roman" panose="02020603050405020304" pitchFamily="18" charset="0"/>
                  <a:ea typeface="黑体" panose="02010609060101010101" pitchFamily="49" charset="-122"/>
                </a:endParaRPr>
              </a:p>
            </p:txBody>
          </p:sp>
        </p:grpSp>
        <p:sp>
          <p:nvSpPr>
            <p:cNvPr id="13344" name="Rectangle 87"/>
            <p:cNvSpPr>
              <a:spLocks noChangeArrowheads="1"/>
            </p:cNvSpPr>
            <p:nvPr/>
          </p:nvSpPr>
          <p:spPr bwMode="auto">
            <a:xfrm>
              <a:off x="1512" y="5309"/>
              <a:ext cx="882" cy="9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algn="ctr"/>
              <a:r>
                <a:rPr lang="en-US" altLang="zh-CN" sz="2800" i="1">
                  <a:latin typeface="Times New Roman" panose="02020603050405020304" pitchFamily="18" charset="0"/>
                  <a:ea typeface="黑体" panose="02010609060101010101" pitchFamily="49" charset="-122"/>
                </a:rPr>
                <a:t>A</a:t>
              </a:r>
            </a:p>
          </p:txBody>
        </p:sp>
        <p:sp>
          <p:nvSpPr>
            <p:cNvPr id="13345" name="Rectangle 88"/>
            <p:cNvSpPr>
              <a:spLocks noChangeArrowheads="1"/>
            </p:cNvSpPr>
            <p:nvPr/>
          </p:nvSpPr>
          <p:spPr bwMode="auto">
            <a:xfrm>
              <a:off x="4854" y="5304"/>
              <a:ext cx="480" cy="9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algn="ctr"/>
              <a:r>
                <a:rPr lang="en-US" altLang="zh-CN" sz="2800" i="1">
                  <a:latin typeface="Times New Roman" panose="02020603050405020304" pitchFamily="18" charset="0"/>
                  <a:ea typeface="黑体" panose="02010609060101010101" pitchFamily="49" charset="-122"/>
                </a:rPr>
                <a:t>B</a:t>
              </a:r>
            </a:p>
          </p:txBody>
        </p:sp>
      </p:grpSp>
      <p:grpSp>
        <p:nvGrpSpPr>
          <p:cNvPr id="5" name="Group 91"/>
          <p:cNvGrpSpPr/>
          <p:nvPr/>
        </p:nvGrpSpPr>
        <p:grpSpPr bwMode="auto">
          <a:xfrm>
            <a:off x="574675" y="4300538"/>
            <a:ext cx="2930525" cy="440532"/>
            <a:chOff x="3667" y="2592"/>
            <a:chExt cx="1846" cy="370"/>
          </a:xfrm>
        </p:grpSpPr>
        <p:sp>
          <p:nvSpPr>
            <p:cNvPr id="13347" name="Rectangle 92"/>
            <p:cNvSpPr>
              <a:spLocks noChangeArrowheads="1"/>
            </p:cNvSpPr>
            <p:nvPr/>
          </p:nvSpPr>
          <p:spPr bwMode="auto">
            <a:xfrm>
              <a:off x="5209" y="2592"/>
              <a:ext cx="304" cy="3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algn="ctr"/>
              <a:r>
                <a:rPr lang="en-US" altLang="zh-CN" sz="2800" i="1">
                  <a:latin typeface="Times New Roman" panose="02020603050405020304" pitchFamily="18" charset="0"/>
                  <a:ea typeface="黑体" panose="02010609060101010101" pitchFamily="49" charset="-122"/>
                </a:rPr>
                <a:t>B</a:t>
              </a:r>
              <a:endParaRPr lang="en-US" altLang="zh-CN" sz="2800">
                <a:latin typeface="Times New Roman" panose="02020603050405020304" pitchFamily="18" charset="0"/>
                <a:ea typeface="黑体" panose="02010609060101010101" pitchFamily="49" charset="-122"/>
              </a:endParaRPr>
            </a:p>
          </p:txBody>
        </p:sp>
        <p:sp>
          <p:nvSpPr>
            <p:cNvPr id="13348" name="Rectangle 93"/>
            <p:cNvSpPr>
              <a:spLocks noChangeArrowheads="1"/>
            </p:cNvSpPr>
            <p:nvPr/>
          </p:nvSpPr>
          <p:spPr bwMode="auto">
            <a:xfrm>
              <a:off x="3667" y="2600"/>
              <a:ext cx="290" cy="3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altLang="zh-CN" sz="2800">
                  <a:latin typeface="Times New Roman" panose="02020603050405020304" pitchFamily="18" charset="0"/>
                  <a:ea typeface="黑体" panose="02010609060101010101" pitchFamily="49" charset="-122"/>
                </a:rPr>
                <a:t>(</a:t>
              </a:r>
              <a:r>
                <a:rPr lang="en-US" altLang="zh-CN" sz="2800" i="1">
                  <a:latin typeface="Times New Roman" panose="02020603050405020304" pitchFamily="18" charset="0"/>
                  <a:ea typeface="黑体" panose="02010609060101010101" pitchFamily="49" charset="-122"/>
                </a:rPr>
                <a:t>A</a:t>
              </a:r>
              <a:r>
                <a:rPr lang="en-US" altLang="zh-CN" sz="2800">
                  <a:latin typeface="Times New Roman" panose="02020603050405020304" pitchFamily="18" charset="0"/>
                  <a:ea typeface="黑体" panose="02010609060101010101" pitchFamily="49" charset="-122"/>
                </a:rPr>
                <a:t>)</a:t>
              </a:r>
            </a:p>
          </p:txBody>
        </p:sp>
      </p:grpSp>
      <p:sp>
        <p:nvSpPr>
          <p:cNvPr id="13349" name="Text Box 102"/>
          <p:cNvSpPr txBox="1">
            <a:spLocks noChangeArrowheads="1"/>
          </p:cNvSpPr>
          <p:nvPr/>
        </p:nvSpPr>
        <p:spPr bwMode="auto">
          <a:xfrm>
            <a:off x="3908425" y="2238375"/>
            <a:ext cx="5100638" cy="11182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ts val="4000"/>
              </a:lnSpc>
            </a:pPr>
            <a:r>
              <a:rPr lang="en-US" altLang="zh-CN" sz="2800" b="1">
                <a:latin typeface="Times New Roman" panose="02020603050405020304" pitchFamily="18" charset="0"/>
                <a:ea typeface="黑体" panose="02010609060101010101" pitchFamily="49" charset="-122"/>
              </a:rPr>
              <a:t>2.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若点 </a:t>
            </a:r>
            <a:r>
              <a:rPr lang="en-US" altLang="zh-CN" sz="2800" i="1">
                <a:latin typeface="Times New Roman" panose="02020603050405020304" pitchFamily="18" charset="0"/>
                <a:ea typeface="黑体" panose="02010609060101010101" pitchFamily="49" charset="-122"/>
              </a:rPr>
              <a:t>A 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与点 </a:t>
            </a:r>
            <a:r>
              <a:rPr lang="en-US" altLang="zh-CN" sz="2800" i="1">
                <a:latin typeface="Times New Roman" panose="02020603050405020304" pitchFamily="18" charset="0"/>
                <a:ea typeface="黑体" panose="02010609060101010101" pitchFamily="49" charset="-122"/>
              </a:rPr>
              <a:t>C 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重合，点 </a:t>
            </a:r>
            <a:r>
              <a:rPr lang="en-US" altLang="zh-CN" sz="2800" i="1">
                <a:latin typeface="Times New Roman" panose="02020603050405020304" pitchFamily="18" charset="0"/>
                <a:ea typeface="黑体" panose="02010609060101010101" pitchFamily="49" charset="-122"/>
              </a:rPr>
              <a:t>B 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与  </a:t>
            </a:r>
          </a:p>
          <a:p>
            <a:pPr>
              <a:lnSpc>
                <a:spcPts val="4000"/>
              </a:lnSpc>
            </a:pP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    点 </a:t>
            </a:r>
            <a:r>
              <a:rPr lang="en-US" altLang="zh-CN" sz="2800" i="1">
                <a:latin typeface="Times New Roman" panose="02020603050405020304" pitchFamily="18" charset="0"/>
                <a:ea typeface="黑体" panose="02010609060101010101" pitchFamily="49" charset="-122"/>
              </a:rPr>
              <a:t>D</a:t>
            </a:r>
            <a:r>
              <a:rPr lang="en-US" altLang="zh-CN" sz="2800" u="sng">
                <a:latin typeface="Times New Roman" panose="02020603050405020304" pitchFamily="18" charset="0"/>
                <a:ea typeface="黑体" panose="02010609060101010101" pitchFamily="49" charset="-122"/>
              </a:rPr>
              <a:t>          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，那么 </a:t>
            </a:r>
            <a:r>
              <a:rPr lang="en-US" altLang="zh-CN" sz="2800" i="1">
                <a:latin typeface="Times New Roman" panose="02020603050405020304" pitchFamily="18" charset="0"/>
                <a:ea typeface="黑体" panose="02010609060101010101" pitchFamily="49" charset="-122"/>
              </a:rPr>
              <a:t>AB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 = </a:t>
            </a:r>
            <a:r>
              <a:rPr lang="en-US" altLang="zh-CN" sz="2800" i="1">
                <a:latin typeface="Times New Roman" panose="02020603050405020304" pitchFamily="18" charset="0"/>
                <a:ea typeface="黑体" panose="02010609060101010101" pitchFamily="49" charset="-122"/>
              </a:rPr>
              <a:t>CD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</p:txBody>
      </p:sp>
      <p:sp>
        <p:nvSpPr>
          <p:cNvPr id="13350" name="Text Box 103"/>
          <p:cNvSpPr txBox="1">
            <a:spLocks noChangeArrowheads="1"/>
          </p:cNvSpPr>
          <p:nvPr/>
        </p:nvSpPr>
        <p:spPr bwMode="auto">
          <a:xfrm>
            <a:off x="3905251" y="3595688"/>
            <a:ext cx="5103813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 b="1">
                <a:latin typeface="Times New Roman" panose="02020603050405020304" pitchFamily="18" charset="0"/>
                <a:ea typeface="黑体" panose="02010609060101010101" pitchFamily="49" charset="-122"/>
              </a:rPr>
              <a:t>3.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若点 </a:t>
            </a:r>
            <a:r>
              <a:rPr lang="en-US" altLang="zh-CN" sz="2800" i="1">
                <a:latin typeface="Times New Roman" panose="02020603050405020304" pitchFamily="18" charset="0"/>
                <a:ea typeface="黑体" panose="02010609060101010101" pitchFamily="49" charset="-122"/>
              </a:rPr>
              <a:t>A 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与点 </a:t>
            </a:r>
            <a:r>
              <a:rPr lang="en-US" altLang="zh-CN" sz="2800" i="1">
                <a:latin typeface="Times New Roman" panose="02020603050405020304" pitchFamily="18" charset="0"/>
                <a:ea typeface="黑体" panose="02010609060101010101" pitchFamily="49" charset="-122"/>
              </a:rPr>
              <a:t>C 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重合，点 </a:t>
            </a:r>
            <a:r>
              <a:rPr lang="en-US" altLang="zh-CN" sz="2800" i="1">
                <a:latin typeface="Times New Roman" panose="02020603050405020304" pitchFamily="18" charset="0"/>
                <a:ea typeface="黑体" panose="02010609060101010101" pitchFamily="49" charset="-122"/>
              </a:rPr>
              <a:t>B 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落</a:t>
            </a:r>
          </a:p>
          <a:p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    在 </a:t>
            </a:r>
            <a:r>
              <a:rPr lang="en-US" altLang="zh-CN" sz="2800" i="1">
                <a:latin typeface="Times New Roman" panose="02020603050405020304" pitchFamily="18" charset="0"/>
                <a:ea typeface="黑体" panose="02010609060101010101" pitchFamily="49" charset="-122"/>
              </a:rPr>
              <a:t>CD 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的延长线上，那么 </a:t>
            </a:r>
            <a:r>
              <a:rPr lang="en-US" altLang="zh-CN" sz="2800" i="1">
                <a:latin typeface="Times New Roman" panose="02020603050405020304" pitchFamily="18" charset="0"/>
                <a:ea typeface="黑体" panose="02010609060101010101" pitchFamily="49" charset="-122"/>
              </a:rPr>
              <a:t>AB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   </a:t>
            </a:r>
          </a:p>
          <a:p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     </a:t>
            </a:r>
            <a:r>
              <a:rPr lang="en-US" altLang="zh-CN" sz="2800" u="sng">
                <a:latin typeface="Times New Roman" panose="02020603050405020304" pitchFamily="18" charset="0"/>
                <a:ea typeface="黑体" panose="02010609060101010101" pitchFamily="49" charset="-122"/>
              </a:rPr>
              <a:t>      </a:t>
            </a:r>
            <a:r>
              <a:rPr lang="en-US" altLang="zh-CN" sz="2800" i="1">
                <a:latin typeface="Times New Roman" panose="02020603050405020304" pitchFamily="18" charset="0"/>
                <a:ea typeface="黑体" panose="02010609060101010101" pitchFamily="49" charset="-122"/>
              </a:rPr>
              <a:t>CD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</p:txBody>
      </p:sp>
      <p:sp>
        <p:nvSpPr>
          <p:cNvPr id="13351" name="Text Box 104"/>
          <p:cNvSpPr txBox="1">
            <a:spLocks noChangeArrowheads="1"/>
          </p:cNvSpPr>
          <p:nvPr/>
        </p:nvSpPr>
        <p:spPr bwMode="auto">
          <a:xfrm>
            <a:off x="5084763" y="2670573"/>
            <a:ext cx="92392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重合</a:t>
            </a:r>
          </a:p>
        </p:txBody>
      </p:sp>
      <p:sp>
        <p:nvSpPr>
          <p:cNvPr id="13352" name="Text Box 51"/>
          <p:cNvSpPr txBox="1">
            <a:spLocks noChangeArrowheads="1"/>
          </p:cNvSpPr>
          <p:nvPr/>
        </p:nvSpPr>
        <p:spPr bwMode="auto">
          <a:xfrm>
            <a:off x="4381500" y="4250531"/>
            <a:ext cx="68738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zh-CN" altLang="en-US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＞</a:t>
            </a:r>
          </a:p>
        </p:txBody>
      </p:sp>
      <p:grpSp>
        <p:nvGrpSpPr>
          <p:cNvPr id="6" name="组合 1"/>
          <p:cNvGrpSpPr/>
          <p:nvPr/>
        </p:nvGrpSpPr>
        <p:grpSpPr bwMode="auto">
          <a:xfrm>
            <a:off x="927101" y="937020"/>
            <a:ext cx="2538413" cy="462914"/>
            <a:chOff x="495" y="3775"/>
            <a:chExt cx="3999" cy="972"/>
          </a:xfrm>
        </p:grpSpPr>
        <p:sp>
          <p:nvSpPr>
            <p:cNvPr id="13354" name="Rectangle 62"/>
            <p:cNvSpPr>
              <a:spLocks noChangeArrowheads="1"/>
            </p:cNvSpPr>
            <p:nvPr/>
          </p:nvSpPr>
          <p:spPr bwMode="auto">
            <a:xfrm>
              <a:off x="3597" y="3840"/>
              <a:ext cx="897" cy="9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algn="ctr"/>
              <a:r>
                <a:rPr lang="en-US" altLang="zh-CN" sz="2800" i="1">
                  <a:latin typeface="Times New Roman" panose="02020603050405020304" pitchFamily="18" charset="0"/>
                  <a:ea typeface="黑体" panose="02010609060101010101" pitchFamily="49" charset="-122"/>
                </a:rPr>
                <a:t>B</a:t>
              </a:r>
            </a:p>
          </p:txBody>
        </p:sp>
        <p:sp>
          <p:nvSpPr>
            <p:cNvPr id="13355" name="Rectangle 63"/>
            <p:cNvSpPr>
              <a:spLocks noChangeArrowheads="1"/>
            </p:cNvSpPr>
            <p:nvPr/>
          </p:nvSpPr>
          <p:spPr bwMode="auto">
            <a:xfrm>
              <a:off x="495" y="3842"/>
              <a:ext cx="770" cy="9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algn="ctr"/>
              <a:r>
                <a:rPr lang="en-US" altLang="zh-CN" sz="2800" i="1">
                  <a:latin typeface="Times New Roman" panose="02020603050405020304" pitchFamily="18" charset="0"/>
                  <a:ea typeface="黑体" panose="02010609060101010101" pitchFamily="49" charset="-122"/>
                </a:rPr>
                <a:t>A</a:t>
              </a:r>
            </a:p>
          </p:txBody>
        </p:sp>
        <p:grpSp>
          <p:nvGrpSpPr>
            <p:cNvPr id="13356" name="Group 82"/>
            <p:cNvGrpSpPr/>
            <p:nvPr/>
          </p:nvGrpSpPr>
          <p:grpSpPr bwMode="auto">
            <a:xfrm>
              <a:off x="920" y="3775"/>
              <a:ext cx="3240" cy="145"/>
              <a:chOff x="2558" y="2640"/>
              <a:chExt cx="1296" cy="58"/>
            </a:xfrm>
          </p:grpSpPr>
          <p:sp>
            <p:nvSpPr>
              <p:cNvPr id="13357" name="Line 84"/>
              <p:cNvSpPr>
                <a:spLocks noChangeShapeType="1"/>
              </p:cNvSpPr>
              <p:nvPr/>
            </p:nvSpPr>
            <p:spPr bwMode="auto">
              <a:xfrm>
                <a:off x="2590" y="2661"/>
                <a:ext cx="1250" cy="1"/>
              </a:xfrm>
              <a:prstGeom prst="line">
                <a:avLst/>
              </a:prstGeom>
              <a:noFill/>
              <a:ln w="47625">
                <a:solidFill>
                  <a:srgbClr val="CC33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3358" name="Oval 85"/>
              <p:cNvSpPr>
                <a:spLocks noChangeArrowheads="1"/>
              </p:cNvSpPr>
              <p:nvPr/>
            </p:nvSpPr>
            <p:spPr bwMode="auto">
              <a:xfrm>
                <a:off x="2558" y="2642"/>
                <a:ext cx="59" cy="56"/>
              </a:xfrm>
              <a:prstGeom prst="ellipse">
                <a:avLst/>
              </a:prstGeom>
              <a:solidFill>
                <a:srgbClr val="FFFFFF"/>
              </a:solidFill>
              <a:ln w="0">
                <a:solidFill>
                  <a:srgbClr val="CC3300"/>
                </a:solidFill>
                <a:round/>
              </a:ln>
            </p:spPr>
            <p:txBody>
              <a:bodyPr/>
              <a:lstStyle/>
              <a:p>
                <a:pPr algn="ctr"/>
                <a:endParaRPr lang="zh-CN" altLang="en-US" sz="2400">
                  <a:latin typeface="Times New Roman" panose="02020603050405020304" pitchFamily="18" charset="0"/>
                  <a:ea typeface="黑体" panose="02010609060101010101" pitchFamily="49" charset="-122"/>
                </a:endParaRPr>
              </a:p>
            </p:txBody>
          </p:sp>
          <p:sp>
            <p:nvSpPr>
              <p:cNvPr id="13359" name="Oval 86"/>
              <p:cNvSpPr>
                <a:spLocks noChangeArrowheads="1"/>
              </p:cNvSpPr>
              <p:nvPr/>
            </p:nvSpPr>
            <p:spPr bwMode="auto">
              <a:xfrm>
                <a:off x="3795" y="2640"/>
                <a:ext cx="59" cy="56"/>
              </a:xfrm>
              <a:prstGeom prst="ellipse">
                <a:avLst/>
              </a:prstGeom>
              <a:solidFill>
                <a:srgbClr val="FFFFFF"/>
              </a:solidFill>
              <a:ln w="0">
                <a:solidFill>
                  <a:srgbClr val="C00000"/>
                </a:solidFill>
                <a:round/>
              </a:ln>
            </p:spPr>
            <p:txBody>
              <a:bodyPr/>
              <a:lstStyle/>
              <a:p>
                <a:pPr algn="ctr"/>
                <a:endParaRPr lang="zh-CN" altLang="en-US" sz="2400">
                  <a:latin typeface="Times New Roman" panose="02020603050405020304" pitchFamily="18" charset="0"/>
                  <a:ea typeface="黑体" panose="02010609060101010101" pitchFamily="49" charset="-122"/>
                </a:endParaRPr>
              </a:p>
            </p:txBody>
          </p:sp>
        </p:grpSp>
      </p:grpSp>
      <p:grpSp>
        <p:nvGrpSpPr>
          <p:cNvPr id="28" name="组合 27"/>
          <p:cNvGrpSpPr/>
          <p:nvPr/>
        </p:nvGrpSpPr>
        <p:grpSpPr bwMode="auto">
          <a:xfrm>
            <a:off x="860425" y="3593303"/>
            <a:ext cx="2591435" cy="476527"/>
            <a:chOff x="1278" y="7558"/>
            <a:chExt cx="4082" cy="998"/>
          </a:xfrm>
        </p:grpSpPr>
        <p:sp>
          <p:nvSpPr>
            <p:cNvPr id="13361" name="Rectangle 94"/>
            <p:cNvSpPr>
              <a:spLocks noChangeArrowheads="1"/>
            </p:cNvSpPr>
            <p:nvPr/>
          </p:nvSpPr>
          <p:spPr bwMode="auto">
            <a:xfrm>
              <a:off x="4928" y="7614"/>
              <a:ext cx="402" cy="9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algn="ctr"/>
              <a:r>
                <a:rPr lang="en-US" altLang="zh-CN" sz="2800" i="1">
                  <a:latin typeface="Times New Roman" panose="02020603050405020304" pitchFamily="18" charset="0"/>
                  <a:ea typeface="黑体" panose="02010609060101010101" pitchFamily="49" charset="-122"/>
                </a:rPr>
                <a:t>B</a:t>
              </a:r>
            </a:p>
          </p:txBody>
        </p:sp>
        <p:sp>
          <p:nvSpPr>
            <p:cNvPr id="13362" name="Rectangle 100"/>
            <p:cNvSpPr>
              <a:spLocks noChangeArrowheads="1"/>
            </p:cNvSpPr>
            <p:nvPr/>
          </p:nvSpPr>
          <p:spPr bwMode="auto">
            <a:xfrm>
              <a:off x="1278" y="7654"/>
              <a:ext cx="717" cy="9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algn="ctr"/>
              <a:r>
                <a:rPr lang="en-US" altLang="zh-CN" sz="2800" i="1">
                  <a:latin typeface="Times New Roman" panose="02020603050405020304" pitchFamily="18" charset="0"/>
                  <a:ea typeface="黑体" panose="02010609060101010101" pitchFamily="49" charset="-122"/>
                </a:rPr>
                <a:t>A</a:t>
              </a:r>
            </a:p>
          </p:txBody>
        </p:sp>
        <p:grpSp>
          <p:nvGrpSpPr>
            <p:cNvPr id="13363" name="组合 29"/>
            <p:cNvGrpSpPr/>
            <p:nvPr/>
          </p:nvGrpSpPr>
          <p:grpSpPr bwMode="auto">
            <a:xfrm>
              <a:off x="1807" y="7558"/>
              <a:ext cx="3553" cy="145"/>
              <a:chOff x="9943" y="3717"/>
              <a:chExt cx="3553" cy="145"/>
            </a:xfrm>
          </p:grpSpPr>
          <p:sp>
            <p:nvSpPr>
              <p:cNvPr id="13364" name="Line 97"/>
              <p:cNvSpPr>
                <a:spLocks noChangeShapeType="1"/>
              </p:cNvSpPr>
              <p:nvPr/>
            </p:nvSpPr>
            <p:spPr bwMode="auto">
              <a:xfrm>
                <a:off x="10065" y="3788"/>
                <a:ext cx="3275" cy="0"/>
              </a:xfrm>
              <a:prstGeom prst="line">
                <a:avLst/>
              </a:prstGeom>
              <a:noFill/>
              <a:ln w="47625">
                <a:solidFill>
                  <a:srgbClr val="CC33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3365" name="Oval 85"/>
              <p:cNvSpPr>
                <a:spLocks noChangeArrowheads="1"/>
              </p:cNvSpPr>
              <p:nvPr/>
            </p:nvSpPr>
            <p:spPr bwMode="auto">
              <a:xfrm>
                <a:off x="9943" y="3722"/>
                <a:ext cx="148" cy="140"/>
              </a:xfrm>
              <a:prstGeom prst="ellipse">
                <a:avLst/>
              </a:prstGeom>
              <a:solidFill>
                <a:srgbClr val="FFFFFF"/>
              </a:solidFill>
              <a:ln w="0">
                <a:solidFill>
                  <a:srgbClr val="C00000"/>
                </a:solidFill>
                <a:round/>
              </a:ln>
            </p:spPr>
            <p:txBody>
              <a:bodyPr/>
              <a:lstStyle/>
              <a:p>
                <a:pPr algn="ctr"/>
                <a:endParaRPr lang="zh-CN" altLang="en-US" sz="2400">
                  <a:latin typeface="Times New Roman" panose="02020603050405020304" pitchFamily="18" charset="0"/>
                  <a:ea typeface="黑体" panose="02010609060101010101" pitchFamily="49" charset="-122"/>
                </a:endParaRPr>
              </a:p>
            </p:txBody>
          </p:sp>
          <p:sp>
            <p:nvSpPr>
              <p:cNvPr id="13366" name="Oval 86"/>
              <p:cNvSpPr>
                <a:spLocks noChangeArrowheads="1"/>
              </p:cNvSpPr>
              <p:nvPr/>
            </p:nvSpPr>
            <p:spPr bwMode="auto">
              <a:xfrm>
                <a:off x="13348" y="3717"/>
                <a:ext cx="148" cy="140"/>
              </a:xfrm>
              <a:prstGeom prst="ellipse">
                <a:avLst/>
              </a:prstGeom>
              <a:solidFill>
                <a:srgbClr val="FFFFFF"/>
              </a:solidFill>
              <a:ln w="0">
                <a:solidFill>
                  <a:srgbClr val="C00000"/>
                </a:solidFill>
                <a:round/>
              </a:ln>
            </p:spPr>
            <p:txBody>
              <a:bodyPr/>
              <a:lstStyle/>
              <a:p>
                <a:pPr algn="ctr"/>
                <a:endParaRPr lang="zh-CN" altLang="en-US" sz="2400">
                  <a:latin typeface="Times New Roman" panose="02020603050405020304" pitchFamily="18" charset="0"/>
                  <a:ea typeface="黑体" panose="02010609060101010101" pitchFamily="49" charset="-122"/>
                </a:endParaRPr>
              </a:p>
            </p:txBody>
          </p:sp>
        </p:grpSp>
      </p:grpSp>
      <p:grpSp>
        <p:nvGrpSpPr>
          <p:cNvPr id="10" name="组合 9"/>
          <p:cNvGrpSpPr/>
          <p:nvPr/>
        </p:nvGrpSpPr>
        <p:grpSpPr bwMode="auto">
          <a:xfrm>
            <a:off x="630239" y="1518759"/>
            <a:ext cx="3210242" cy="523399"/>
            <a:chOff x="992" y="3641"/>
            <a:chExt cx="5057" cy="1099"/>
          </a:xfrm>
        </p:grpSpPr>
        <p:grpSp>
          <p:nvGrpSpPr>
            <p:cNvPr id="13368" name="组合 2"/>
            <p:cNvGrpSpPr/>
            <p:nvPr/>
          </p:nvGrpSpPr>
          <p:grpSpPr bwMode="auto">
            <a:xfrm>
              <a:off x="992" y="3717"/>
              <a:ext cx="5057" cy="1023"/>
              <a:chOff x="-25" y="5602"/>
              <a:chExt cx="5057" cy="1023"/>
            </a:xfrm>
          </p:grpSpPr>
          <p:sp>
            <p:nvSpPr>
              <p:cNvPr id="13369" name="Line 9"/>
              <p:cNvSpPr>
                <a:spLocks noChangeShapeType="1"/>
              </p:cNvSpPr>
              <p:nvPr/>
            </p:nvSpPr>
            <p:spPr bwMode="auto">
              <a:xfrm>
                <a:off x="960" y="5602"/>
                <a:ext cx="3760" cy="2"/>
              </a:xfrm>
              <a:prstGeom prst="line">
                <a:avLst/>
              </a:prstGeom>
              <a:noFill/>
              <a:ln w="47625">
                <a:solidFill>
                  <a:srgbClr val="0000FF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3370" name="Rectangle 41"/>
              <p:cNvSpPr>
                <a:spLocks noChangeArrowheads="1"/>
              </p:cNvSpPr>
              <p:nvPr/>
            </p:nvSpPr>
            <p:spPr bwMode="auto">
              <a:xfrm>
                <a:off x="-25" y="5720"/>
                <a:ext cx="842" cy="9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pPr algn="ctr"/>
                <a:r>
                  <a:rPr lang="en-US" altLang="zh-CN" sz="2800" i="1">
                    <a:latin typeface="Times New Roman" panose="02020603050405020304" pitchFamily="18" charset="0"/>
                    <a:ea typeface="黑体" panose="02010609060101010101" pitchFamily="49" charset="-122"/>
                  </a:rPr>
                  <a:t>C</a:t>
                </a:r>
              </a:p>
            </p:txBody>
          </p:sp>
          <p:sp>
            <p:nvSpPr>
              <p:cNvPr id="13371" name="Rectangle 43"/>
              <p:cNvSpPr>
                <a:spLocks noChangeArrowheads="1"/>
              </p:cNvSpPr>
              <p:nvPr/>
            </p:nvSpPr>
            <p:spPr bwMode="auto">
              <a:xfrm>
                <a:off x="4623" y="5650"/>
                <a:ext cx="409" cy="9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/>
                <a:r>
                  <a:rPr lang="en-US" altLang="zh-CN" sz="2800" i="1">
                    <a:latin typeface="Times New Roman" panose="02020603050405020304" pitchFamily="18" charset="0"/>
                    <a:ea typeface="黑体" panose="02010609060101010101" pitchFamily="49" charset="-122"/>
                  </a:rPr>
                  <a:t>D</a:t>
                </a:r>
              </a:p>
            </p:txBody>
          </p:sp>
        </p:grpSp>
        <p:grpSp>
          <p:nvGrpSpPr>
            <p:cNvPr id="13372" name="Group 82"/>
            <p:cNvGrpSpPr/>
            <p:nvPr/>
          </p:nvGrpSpPr>
          <p:grpSpPr bwMode="auto">
            <a:xfrm>
              <a:off x="1882" y="3641"/>
              <a:ext cx="3977" cy="145"/>
              <a:chOff x="2558" y="2655"/>
              <a:chExt cx="1591" cy="58"/>
            </a:xfrm>
          </p:grpSpPr>
          <p:sp>
            <p:nvSpPr>
              <p:cNvPr id="13373" name="Oval 85"/>
              <p:cNvSpPr>
                <a:spLocks noChangeArrowheads="1"/>
              </p:cNvSpPr>
              <p:nvPr/>
            </p:nvSpPr>
            <p:spPr bwMode="auto">
              <a:xfrm>
                <a:off x="2558" y="2657"/>
                <a:ext cx="59" cy="56"/>
              </a:xfrm>
              <a:prstGeom prst="ellipse">
                <a:avLst/>
              </a:prstGeom>
              <a:solidFill>
                <a:srgbClr val="FFFFFF"/>
              </a:solidFill>
              <a:ln w="0">
                <a:solidFill>
                  <a:srgbClr val="0000FF"/>
                </a:solidFill>
                <a:round/>
              </a:ln>
            </p:spPr>
            <p:txBody>
              <a:bodyPr/>
              <a:lstStyle/>
              <a:p>
                <a:pPr algn="ctr"/>
                <a:endParaRPr lang="zh-CN" altLang="en-US" sz="2400">
                  <a:latin typeface="Times New Roman" panose="02020603050405020304" pitchFamily="18" charset="0"/>
                  <a:ea typeface="黑体" panose="02010609060101010101" pitchFamily="49" charset="-122"/>
                </a:endParaRPr>
              </a:p>
            </p:txBody>
          </p:sp>
          <p:sp>
            <p:nvSpPr>
              <p:cNvPr id="13374" name="Oval 86"/>
              <p:cNvSpPr>
                <a:spLocks noChangeArrowheads="1"/>
              </p:cNvSpPr>
              <p:nvPr/>
            </p:nvSpPr>
            <p:spPr bwMode="auto">
              <a:xfrm>
                <a:off x="4090" y="2655"/>
                <a:ext cx="59" cy="56"/>
              </a:xfrm>
              <a:prstGeom prst="ellipse">
                <a:avLst/>
              </a:prstGeom>
              <a:solidFill>
                <a:srgbClr val="FFFFFF"/>
              </a:solidFill>
              <a:ln w="0">
                <a:solidFill>
                  <a:srgbClr val="0000FF"/>
                </a:solidFill>
                <a:round/>
              </a:ln>
            </p:spPr>
            <p:txBody>
              <a:bodyPr/>
              <a:lstStyle/>
              <a:p>
                <a:pPr algn="ctr"/>
                <a:endParaRPr lang="zh-CN" altLang="en-US" sz="2400">
                  <a:latin typeface="Times New Roman" panose="02020603050405020304" pitchFamily="18" charset="0"/>
                  <a:ea typeface="黑体" panose="02010609060101010101" pitchFamily="49" charset="-122"/>
                </a:endParaRPr>
              </a:p>
            </p:txBody>
          </p:sp>
        </p:grpSp>
      </p:grpSp>
      <p:grpSp>
        <p:nvGrpSpPr>
          <p:cNvPr id="9" name="组合 8"/>
          <p:cNvGrpSpPr/>
          <p:nvPr/>
        </p:nvGrpSpPr>
        <p:grpSpPr bwMode="auto">
          <a:xfrm>
            <a:off x="1193800" y="935832"/>
            <a:ext cx="2057400" cy="69056"/>
            <a:chOff x="1933" y="2078"/>
            <a:chExt cx="3241" cy="145"/>
          </a:xfrm>
        </p:grpSpPr>
        <p:sp>
          <p:nvSpPr>
            <p:cNvPr id="13376" name="Line 84"/>
            <p:cNvSpPr>
              <a:spLocks noChangeShapeType="1"/>
            </p:cNvSpPr>
            <p:nvPr/>
          </p:nvSpPr>
          <p:spPr bwMode="auto">
            <a:xfrm>
              <a:off x="2013" y="2131"/>
              <a:ext cx="3125" cy="3"/>
            </a:xfrm>
            <a:prstGeom prst="line">
              <a:avLst/>
            </a:prstGeom>
            <a:noFill/>
            <a:ln w="47625">
              <a:solidFill>
                <a:srgbClr val="CC33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377" name="Oval 85"/>
            <p:cNvSpPr>
              <a:spLocks noChangeArrowheads="1"/>
            </p:cNvSpPr>
            <p:nvPr/>
          </p:nvSpPr>
          <p:spPr bwMode="auto">
            <a:xfrm>
              <a:off x="1933" y="2083"/>
              <a:ext cx="148" cy="140"/>
            </a:xfrm>
            <a:prstGeom prst="ellipse">
              <a:avLst/>
            </a:prstGeom>
            <a:solidFill>
              <a:srgbClr val="FFFFFF"/>
            </a:solidFill>
            <a:ln w="0">
              <a:solidFill>
                <a:srgbClr val="CC3300"/>
              </a:solidFill>
              <a:round/>
            </a:ln>
          </p:spPr>
          <p:txBody>
            <a:bodyPr/>
            <a:lstStyle/>
            <a:p>
              <a:pPr algn="ctr"/>
              <a:endParaRPr lang="zh-CN" altLang="en-US" sz="2400">
                <a:latin typeface="Times New Roman" panose="02020603050405020304" pitchFamily="18" charset="0"/>
                <a:ea typeface="黑体" panose="02010609060101010101" pitchFamily="49" charset="-122"/>
              </a:endParaRPr>
            </a:p>
          </p:txBody>
        </p:sp>
        <p:sp>
          <p:nvSpPr>
            <p:cNvPr id="13378" name="Oval 86"/>
            <p:cNvSpPr>
              <a:spLocks noChangeArrowheads="1"/>
            </p:cNvSpPr>
            <p:nvPr/>
          </p:nvSpPr>
          <p:spPr bwMode="auto">
            <a:xfrm>
              <a:off x="5026" y="2078"/>
              <a:ext cx="148" cy="140"/>
            </a:xfrm>
            <a:prstGeom prst="ellipse">
              <a:avLst/>
            </a:prstGeom>
            <a:solidFill>
              <a:srgbClr val="FFFFFF"/>
            </a:solidFill>
            <a:ln w="0">
              <a:solidFill>
                <a:srgbClr val="C00000"/>
              </a:solidFill>
              <a:round/>
            </a:ln>
          </p:spPr>
          <p:txBody>
            <a:bodyPr/>
            <a:lstStyle/>
            <a:p>
              <a:pPr algn="ctr"/>
              <a:endParaRPr lang="zh-CN" altLang="en-US" sz="2400">
                <a:latin typeface="Times New Roman" panose="02020603050405020304" pitchFamily="18" charset="0"/>
                <a:ea typeface="黑体" panose="02010609060101010101" pitchFamily="49" charset="-122"/>
              </a:endParaRPr>
            </a:p>
          </p:txBody>
        </p:sp>
      </p:grpSp>
      <p:grpSp>
        <p:nvGrpSpPr>
          <p:cNvPr id="11" name="Group 82"/>
          <p:cNvGrpSpPr/>
          <p:nvPr/>
        </p:nvGrpSpPr>
        <p:grpSpPr bwMode="auto">
          <a:xfrm>
            <a:off x="1200150" y="2220517"/>
            <a:ext cx="2057400" cy="69056"/>
            <a:chOff x="2558" y="2640"/>
            <a:chExt cx="1296" cy="58"/>
          </a:xfrm>
        </p:grpSpPr>
        <p:sp>
          <p:nvSpPr>
            <p:cNvPr id="13380" name="Line 84"/>
            <p:cNvSpPr>
              <a:spLocks noChangeShapeType="1"/>
            </p:cNvSpPr>
            <p:nvPr/>
          </p:nvSpPr>
          <p:spPr bwMode="auto">
            <a:xfrm>
              <a:off x="2590" y="2661"/>
              <a:ext cx="1250" cy="1"/>
            </a:xfrm>
            <a:prstGeom prst="line">
              <a:avLst/>
            </a:prstGeom>
            <a:noFill/>
            <a:ln w="47625">
              <a:solidFill>
                <a:srgbClr val="CC33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381" name="Oval 85"/>
            <p:cNvSpPr>
              <a:spLocks noChangeArrowheads="1"/>
            </p:cNvSpPr>
            <p:nvPr/>
          </p:nvSpPr>
          <p:spPr bwMode="auto">
            <a:xfrm>
              <a:off x="2558" y="2642"/>
              <a:ext cx="59" cy="56"/>
            </a:xfrm>
            <a:prstGeom prst="ellipse">
              <a:avLst/>
            </a:prstGeom>
            <a:solidFill>
              <a:srgbClr val="FFFFFF"/>
            </a:solidFill>
            <a:ln w="0">
              <a:solidFill>
                <a:srgbClr val="C00000"/>
              </a:solidFill>
              <a:round/>
            </a:ln>
          </p:spPr>
          <p:txBody>
            <a:bodyPr/>
            <a:lstStyle/>
            <a:p>
              <a:pPr algn="ctr"/>
              <a:endParaRPr lang="zh-CN" altLang="en-US" sz="2400">
                <a:latin typeface="Times New Roman" panose="02020603050405020304" pitchFamily="18" charset="0"/>
                <a:ea typeface="黑体" panose="02010609060101010101" pitchFamily="49" charset="-122"/>
              </a:endParaRPr>
            </a:p>
          </p:txBody>
        </p:sp>
        <p:sp>
          <p:nvSpPr>
            <p:cNvPr id="13382" name="Oval 86"/>
            <p:cNvSpPr>
              <a:spLocks noChangeArrowheads="1"/>
            </p:cNvSpPr>
            <p:nvPr/>
          </p:nvSpPr>
          <p:spPr bwMode="auto">
            <a:xfrm>
              <a:off x="3795" y="2640"/>
              <a:ext cx="59" cy="56"/>
            </a:xfrm>
            <a:prstGeom prst="ellipse">
              <a:avLst/>
            </a:prstGeom>
            <a:solidFill>
              <a:srgbClr val="FFFFFF"/>
            </a:solidFill>
            <a:ln w="0">
              <a:solidFill>
                <a:srgbClr val="C00000"/>
              </a:solidFill>
              <a:round/>
            </a:ln>
          </p:spPr>
          <p:txBody>
            <a:bodyPr/>
            <a:lstStyle/>
            <a:p>
              <a:pPr algn="ctr"/>
              <a:endParaRPr lang="zh-CN" altLang="en-US" sz="2400">
                <a:latin typeface="Times New Roman" panose="02020603050405020304" pitchFamily="18" charset="0"/>
                <a:ea typeface="黑体" panose="02010609060101010101" pitchFamily="49" charset="-122"/>
              </a:endParaRPr>
            </a:p>
          </p:txBody>
        </p:sp>
      </p:grpSp>
      <p:grpSp>
        <p:nvGrpSpPr>
          <p:cNvPr id="17" name="组合 16"/>
          <p:cNvGrpSpPr/>
          <p:nvPr/>
        </p:nvGrpSpPr>
        <p:grpSpPr bwMode="auto">
          <a:xfrm>
            <a:off x="1087439" y="2931320"/>
            <a:ext cx="2230437" cy="431959"/>
            <a:chOff x="1512" y="5307"/>
            <a:chExt cx="3514" cy="907"/>
          </a:xfrm>
        </p:grpSpPr>
        <p:sp>
          <p:nvSpPr>
            <p:cNvPr id="13384" name="Rectangle 87"/>
            <p:cNvSpPr>
              <a:spLocks noChangeArrowheads="1"/>
            </p:cNvSpPr>
            <p:nvPr/>
          </p:nvSpPr>
          <p:spPr bwMode="auto">
            <a:xfrm>
              <a:off x="1512" y="5309"/>
              <a:ext cx="883" cy="9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algn="ctr"/>
              <a:r>
                <a:rPr lang="en-US" altLang="zh-CN" sz="2800">
                  <a:latin typeface="Times New Roman" panose="02020603050405020304" pitchFamily="18" charset="0"/>
                  <a:ea typeface="黑体" panose="02010609060101010101" pitchFamily="49" charset="-122"/>
                </a:rPr>
                <a:t>(</a:t>
              </a:r>
              <a:r>
                <a:rPr lang="en-US" altLang="zh-CN" sz="2800" i="1">
                  <a:latin typeface="Times New Roman" panose="02020603050405020304" pitchFamily="18" charset="0"/>
                  <a:ea typeface="黑体" panose="02010609060101010101" pitchFamily="49" charset="-122"/>
                </a:rPr>
                <a:t>A</a:t>
              </a:r>
              <a:r>
                <a:rPr lang="en-US" altLang="zh-CN" sz="2800">
                  <a:latin typeface="Times New Roman" panose="02020603050405020304" pitchFamily="18" charset="0"/>
                  <a:ea typeface="黑体" panose="02010609060101010101" pitchFamily="49" charset="-122"/>
                </a:rPr>
                <a:t>)</a:t>
              </a:r>
            </a:p>
          </p:txBody>
        </p:sp>
        <p:sp>
          <p:nvSpPr>
            <p:cNvPr id="13385" name="Rectangle 88"/>
            <p:cNvSpPr>
              <a:spLocks noChangeArrowheads="1"/>
            </p:cNvSpPr>
            <p:nvPr/>
          </p:nvSpPr>
          <p:spPr bwMode="auto">
            <a:xfrm>
              <a:off x="4316" y="5307"/>
              <a:ext cx="710" cy="9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algn="ctr"/>
              <a:r>
                <a:rPr lang="en-US" altLang="zh-CN" sz="2800">
                  <a:latin typeface="Times New Roman" panose="02020603050405020304" pitchFamily="18" charset="0"/>
                  <a:ea typeface="黑体" panose="02010609060101010101" pitchFamily="49" charset="-122"/>
                </a:rPr>
                <a:t>(</a:t>
              </a:r>
              <a:r>
                <a:rPr lang="en-US" altLang="zh-CN" sz="2800" i="1">
                  <a:latin typeface="Times New Roman" panose="02020603050405020304" pitchFamily="18" charset="0"/>
                  <a:ea typeface="黑体" panose="02010609060101010101" pitchFamily="49" charset="-122"/>
                </a:rPr>
                <a:t>B</a:t>
              </a:r>
              <a:r>
                <a:rPr lang="en-US" altLang="zh-CN" sz="2800">
                  <a:latin typeface="Times New Roman" panose="02020603050405020304" pitchFamily="18" charset="0"/>
                  <a:ea typeface="黑体" panose="02010609060101010101" pitchFamily="49" charset="-122"/>
                </a:rPr>
                <a:t>)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000 0.000000 L 0.000000 0.115556 " pathEditMode="relative" rAng="0" ptsTypes="">
                                      <p:cBhvr>
                                        <p:cTn id="2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133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133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133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000 0.000000 L 0.000000 0.124907 " pathEditMode="relative" rAng="0" ptsTypes="">
                                      <p:cBhvr>
                                        <p:cTn id="5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2000"/>
                            </p:stCondLst>
                            <p:childTnLst>
                              <p:par>
                                <p:cTn id="58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5" dur="80"/>
                                        <p:tgtEl>
                                          <p:spTgt spid="1334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6" dur="80"/>
                                        <p:tgtEl>
                                          <p:spTgt spid="1334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7" dur="80"/>
                                        <p:tgtEl>
                                          <p:spTgt spid="1334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500"/>
                            </p:stCondLst>
                            <p:childTnLst>
                              <p:par>
                                <p:cTn id="8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000 0.000000 L 0.000000 0.126019 " pathEditMode="relative" rAng="0" ptsTypes="">
                                      <p:cBhvr>
                                        <p:cTn id="88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2000"/>
                            </p:stCondLst>
                            <p:childTnLst>
                              <p:par>
                                <p:cTn id="90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7" dur="80"/>
                                        <p:tgtEl>
                                          <p:spTgt spid="1335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8" dur="80"/>
                                        <p:tgtEl>
                                          <p:spTgt spid="133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9" dur="80"/>
                                        <p:tgtEl>
                                          <p:spTgt spid="133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3" grpId="0"/>
      <p:bldP spid="3" grpId="0"/>
      <p:bldP spid="4" grpId="0"/>
      <p:bldP spid="4" grpId="1"/>
      <p:bldP spid="4" grpId="2"/>
      <p:bldP spid="13349" grpId="0"/>
      <p:bldP spid="13350" grpId="0"/>
      <p:bldP spid="13351" grpId="0"/>
      <p:bldP spid="1335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361" name="组合 6147"/>
          <p:cNvGrpSpPr/>
          <p:nvPr/>
        </p:nvGrpSpPr>
        <p:grpSpPr bwMode="auto">
          <a:xfrm>
            <a:off x="325439" y="184548"/>
            <a:ext cx="4332480" cy="800975"/>
            <a:chOff x="0" y="0"/>
            <a:chExt cx="6821" cy="1680"/>
          </a:xfrm>
        </p:grpSpPr>
        <p:sp>
          <p:nvSpPr>
            <p:cNvPr id="15362" name="矩形 7"/>
            <p:cNvSpPr>
              <a:spLocks noChangeArrowheads="1"/>
            </p:cNvSpPr>
            <p:nvPr/>
          </p:nvSpPr>
          <p:spPr bwMode="auto">
            <a:xfrm>
              <a:off x="882" y="0"/>
              <a:ext cx="2634" cy="1200"/>
            </a:xfrm>
            <a:custGeom>
              <a:avLst/>
              <a:gdLst>
                <a:gd name="T0" fmla="*/ 0 w 2520280"/>
                <a:gd name="T1" fmla="*/ 1872208 h 1872208"/>
                <a:gd name="T2" fmla="*/ 2520280 w 2520280"/>
                <a:gd name="T3" fmla="*/ 1872208 h 1872208"/>
                <a:gd name="T4" fmla="*/ 0 w 2520280"/>
                <a:gd name="T5" fmla="*/ 1872208 h 1872208"/>
                <a:gd name="T6" fmla="*/ 0 w 2520280"/>
                <a:gd name="T7" fmla="*/ 0 h 1872208"/>
                <a:gd name="T8" fmla="*/ 916 w 2520280"/>
                <a:gd name="T9" fmla="*/ 0 h 1872208"/>
                <a:gd name="T10" fmla="*/ 0 w 2520280"/>
                <a:gd name="T11" fmla="*/ 0 h 1872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20280" h="1872208">
                  <a:moveTo>
                    <a:pt x="0" y="1872208"/>
                  </a:moveTo>
                  <a:lnTo>
                    <a:pt x="2520280" y="1872208"/>
                  </a:lnTo>
                  <a:lnTo>
                    <a:pt x="0" y="1872208"/>
                  </a:lnTo>
                  <a:close/>
                  <a:moveTo>
                    <a:pt x="0" y="0"/>
                  </a:moveTo>
                  <a:lnTo>
                    <a:pt x="916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sq">
              <a:solidFill>
                <a:srgbClr val="DDDDDD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363" name="任意多边形 16"/>
            <p:cNvSpPr>
              <a:spLocks noChangeArrowheads="1"/>
            </p:cNvSpPr>
            <p:nvPr/>
          </p:nvSpPr>
          <p:spPr bwMode="auto">
            <a:xfrm>
              <a:off x="0" y="454"/>
              <a:ext cx="826" cy="760"/>
            </a:xfrm>
            <a:custGeom>
              <a:avLst/>
              <a:gdLst>
                <a:gd name="T0" fmla="*/ 0 w 696310"/>
                <a:gd name="T1" fmla="*/ 0 h 696310"/>
                <a:gd name="T2" fmla="*/ 459827 w 696310"/>
                <a:gd name="T3" fmla="*/ 0 h 696310"/>
                <a:gd name="T4" fmla="*/ 459827 w 696310"/>
                <a:gd name="T5" fmla="*/ 236483 h 696310"/>
                <a:gd name="T6" fmla="*/ 696310 w 696310"/>
                <a:gd name="T7" fmla="*/ 236483 h 696310"/>
                <a:gd name="T8" fmla="*/ 696310 w 696310"/>
                <a:gd name="T9" fmla="*/ 696310 h 696310"/>
                <a:gd name="T10" fmla="*/ 0 w 696310"/>
                <a:gd name="T11" fmla="*/ 696310 h 696310"/>
                <a:gd name="T12" fmla="*/ 0 w 696310"/>
                <a:gd name="T13" fmla="*/ 0 h 696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96310" h="696310">
                  <a:moveTo>
                    <a:pt x="0" y="0"/>
                  </a:moveTo>
                  <a:lnTo>
                    <a:pt x="459827" y="0"/>
                  </a:lnTo>
                  <a:lnTo>
                    <a:pt x="459827" y="236483"/>
                  </a:lnTo>
                  <a:lnTo>
                    <a:pt x="696310" y="236483"/>
                  </a:lnTo>
                  <a:lnTo>
                    <a:pt x="696310" y="696310"/>
                  </a:lnTo>
                  <a:lnTo>
                    <a:pt x="0" y="69631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364" name="矩形 17"/>
            <p:cNvSpPr>
              <a:spLocks noChangeArrowheads="1"/>
            </p:cNvSpPr>
            <p:nvPr/>
          </p:nvSpPr>
          <p:spPr bwMode="auto">
            <a:xfrm>
              <a:off x="570" y="374"/>
              <a:ext cx="258" cy="265"/>
            </a:xfrm>
            <a:prstGeom prst="rect">
              <a:avLst/>
            </a:prstGeom>
            <a:solidFill>
              <a:srgbClr val="008080">
                <a:alpha val="5098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215900" rIns="179705" bIns="0" anchor="ctr"/>
            <a:lstStyle/>
            <a:p>
              <a:pPr algn="ctr"/>
              <a:endParaRPr lang="zh-CN" altLang="en-US" sz="400">
                <a:solidFill>
                  <a:srgbClr val="FFFFFF"/>
                </a:solidFill>
                <a:ea typeface="微软雅黑" panose="020B0503020204020204" pitchFamily="34" charset="-122"/>
              </a:endParaRPr>
            </a:p>
          </p:txBody>
        </p:sp>
        <p:sp>
          <p:nvSpPr>
            <p:cNvPr id="15365" name="文本框 6151"/>
            <p:cNvSpPr txBox="1">
              <a:spLocks noChangeArrowheads="1"/>
            </p:cNvSpPr>
            <p:nvPr/>
          </p:nvSpPr>
          <p:spPr bwMode="auto">
            <a:xfrm>
              <a:off x="877" y="431"/>
              <a:ext cx="5944" cy="10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zh-CN" altLang="en-US" sz="2800" b="1" dirty="0">
                  <a:solidFill>
                    <a:srgbClr val="00666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宋体" panose="02010600030101010101" pitchFamily="2" charset="-122"/>
                </a:rPr>
                <a:t>线段的和、差、倍、分</a:t>
              </a:r>
            </a:p>
          </p:txBody>
        </p:sp>
        <p:sp>
          <p:nvSpPr>
            <p:cNvPr id="15366" name="文本框 6152"/>
            <p:cNvSpPr txBox="1">
              <a:spLocks noChangeArrowheads="1"/>
            </p:cNvSpPr>
            <p:nvPr/>
          </p:nvSpPr>
          <p:spPr bwMode="auto">
            <a:xfrm>
              <a:off x="0" y="453"/>
              <a:ext cx="872" cy="12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zh-CN" altLang="en-US" sz="3200">
                  <a:solidFill>
                    <a:schemeClr val="accent1"/>
                  </a:solidFill>
                  <a:ea typeface="微软雅黑" panose="020B0503020204020204" pitchFamily="34" charset="-122"/>
                </a:rPr>
                <a:t>二</a:t>
              </a:r>
            </a:p>
          </p:txBody>
        </p:sp>
      </p:grpSp>
      <p:sp>
        <p:nvSpPr>
          <p:cNvPr id="15367" name="Rectangle 3"/>
          <p:cNvSpPr>
            <a:spLocks noGrp="1" noChangeArrowheads="1"/>
          </p:cNvSpPr>
          <p:nvPr/>
        </p:nvSpPr>
        <p:spPr bwMode="auto">
          <a:xfrm>
            <a:off x="328613" y="1488281"/>
            <a:ext cx="8388350" cy="18049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ts val="3800"/>
              </a:lnSpc>
            </a:pP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             </a:t>
            </a:r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在直线上画出线段 </a:t>
            </a:r>
            <a:r>
              <a:rPr lang="en-US" altLang="zh-CN" sz="28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AB</a:t>
            </a:r>
            <a:r>
              <a:rPr lang="en-US" altLang="zh-CN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=</a:t>
            </a:r>
            <a:r>
              <a:rPr lang="en-US" altLang="zh-CN" sz="28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en-US" altLang="zh-CN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 </a:t>
            </a:r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，再在 </a:t>
            </a:r>
            <a:r>
              <a:rPr lang="en-US" altLang="zh-CN" sz="28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AB </a:t>
            </a:r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的延长线上画线段 </a:t>
            </a:r>
            <a:r>
              <a:rPr lang="en-US" altLang="zh-CN" sz="28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BC</a:t>
            </a:r>
            <a:r>
              <a:rPr lang="en-US" altLang="zh-CN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=</a:t>
            </a:r>
            <a:r>
              <a:rPr lang="en-US" altLang="zh-CN" sz="28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，线段 </a:t>
            </a:r>
            <a:r>
              <a:rPr lang="en-US" altLang="zh-CN" sz="28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AC </a:t>
            </a:r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就是</a:t>
            </a:r>
            <a:r>
              <a:rPr lang="zh-CN" altLang="en-US" sz="2800" u="sng" dirty="0">
                <a:latin typeface="Times New Roman" panose="02020603050405020304" pitchFamily="18" charset="0"/>
                <a:ea typeface="黑体" panose="02010609060101010101" pitchFamily="49" charset="-122"/>
              </a:rPr>
              <a:t>  </a:t>
            </a:r>
            <a:r>
              <a:rPr lang="zh-CN" altLang="en-US" sz="2800" u="sng" dirty="0"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   </a:t>
            </a:r>
            <a:r>
              <a:rPr lang="zh-CN" altLang="en-US" sz="2800" u="sng" dirty="0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与</a:t>
            </a:r>
            <a:r>
              <a:rPr lang="zh-CN" altLang="en-US" sz="2800" u="sng" dirty="0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en-US" sz="2800" u="sng" dirty="0"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   </a:t>
            </a:r>
            <a:r>
              <a:rPr lang="zh-CN" altLang="en-US" sz="2800" u="sng" dirty="0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的</a:t>
            </a:r>
            <a:r>
              <a:rPr lang="zh-CN" alt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和</a:t>
            </a:r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，记作 </a:t>
            </a:r>
            <a:r>
              <a:rPr lang="en-US" altLang="zh-CN" sz="28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AC</a:t>
            </a:r>
            <a:r>
              <a:rPr lang="en-US" altLang="zh-CN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=</a:t>
            </a:r>
            <a:r>
              <a:rPr lang="en-US" altLang="zh-CN" sz="2800" u="sng" dirty="0">
                <a:latin typeface="Times New Roman" panose="02020603050405020304" pitchFamily="18" charset="0"/>
                <a:ea typeface="黑体" panose="02010609060101010101" pitchFamily="49" charset="-122"/>
              </a:rPr>
              <a:t>          </a:t>
            </a:r>
            <a:r>
              <a:rPr lang="en-US" altLang="zh-CN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.  </a:t>
            </a:r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如果在 </a:t>
            </a:r>
            <a:r>
              <a:rPr lang="en-US" altLang="zh-CN" sz="28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AB </a:t>
            </a:r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上画线段 </a:t>
            </a:r>
            <a:r>
              <a:rPr lang="en-US" altLang="zh-CN" sz="28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BD</a:t>
            </a:r>
            <a:r>
              <a:rPr lang="en-US" altLang="zh-CN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=</a:t>
            </a:r>
            <a:r>
              <a:rPr lang="en-US" altLang="zh-CN" sz="28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，那么线段 </a:t>
            </a:r>
            <a:r>
              <a:rPr lang="en-US" altLang="zh-CN" sz="28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AD </a:t>
            </a:r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就是</a:t>
            </a:r>
            <a:r>
              <a:rPr lang="zh-CN" altLang="en-US" sz="2800" u="sng" dirty="0">
                <a:latin typeface="Times New Roman" panose="02020603050405020304" pitchFamily="18" charset="0"/>
                <a:ea typeface="黑体" panose="02010609060101010101" pitchFamily="49" charset="-122"/>
              </a:rPr>
              <a:t>  </a:t>
            </a:r>
            <a:r>
              <a:rPr lang="zh-CN" altLang="en-US" sz="2800" u="sng" dirty="0"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  </a:t>
            </a:r>
            <a:r>
              <a:rPr lang="zh-CN" altLang="en-US" sz="2800" u="sng" dirty="0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与</a:t>
            </a:r>
            <a:r>
              <a:rPr lang="zh-CN" altLang="en-US" sz="2800" u="sng" dirty="0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en-US" sz="2800" u="sng" dirty="0"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  </a:t>
            </a:r>
            <a:r>
              <a:rPr lang="zh-CN" altLang="en-US" sz="2800" u="sng" dirty="0">
                <a:latin typeface="Times New Roman" panose="02020603050405020304" pitchFamily="18" charset="0"/>
                <a:ea typeface="黑体" panose="02010609060101010101" pitchFamily="49" charset="-122"/>
              </a:rPr>
              <a:t>  </a:t>
            </a:r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的</a:t>
            </a:r>
            <a:r>
              <a:rPr lang="zh-CN" alt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差</a:t>
            </a:r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，记作</a:t>
            </a:r>
            <a:r>
              <a:rPr lang="en-US" altLang="zh-CN" sz="28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AD</a:t>
            </a:r>
            <a:r>
              <a:rPr lang="en-US" altLang="zh-CN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=</a:t>
            </a:r>
            <a:r>
              <a:rPr lang="en-US" altLang="zh-CN" sz="2800" u="sng" dirty="0">
                <a:latin typeface="Times New Roman" panose="02020603050405020304" pitchFamily="18" charset="0"/>
                <a:ea typeface="黑体" panose="02010609060101010101" pitchFamily="49" charset="-122"/>
              </a:rPr>
              <a:t>          </a:t>
            </a:r>
            <a:r>
              <a:rPr lang="en-US" altLang="zh-CN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  <a:r>
              <a:rPr lang="en-US" altLang="zh-CN" sz="2800" u="sng" dirty="0">
                <a:latin typeface="Times New Roman" panose="02020603050405020304" pitchFamily="18" charset="0"/>
                <a:ea typeface="黑体" panose="02010609060101010101" pitchFamily="49" charset="-122"/>
              </a:rPr>
              <a:t>           </a:t>
            </a:r>
            <a:endParaRPr lang="zh-CN" altLang="en-US" sz="2800" dirty="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cxnSp>
        <p:nvCxnSpPr>
          <p:cNvPr id="2" name="直接连接符 1"/>
          <p:cNvCxnSpPr>
            <a:cxnSpLocks noChangeShapeType="1"/>
          </p:cNvCxnSpPr>
          <p:nvPr/>
        </p:nvCxnSpPr>
        <p:spPr bwMode="auto">
          <a:xfrm>
            <a:off x="1109663" y="4005263"/>
            <a:ext cx="67627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" name="椭圆 2"/>
          <p:cNvSpPr>
            <a:spLocks noChangeArrowheads="1"/>
          </p:cNvSpPr>
          <p:nvPr/>
        </p:nvSpPr>
        <p:spPr bwMode="auto">
          <a:xfrm>
            <a:off x="1666876" y="3981450"/>
            <a:ext cx="73025" cy="53579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</a:ln>
        </p:spPr>
        <p:txBody>
          <a:bodyPr/>
          <a:lstStyle/>
          <a:p>
            <a:endParaRPr lang="zh-CN" altLang="en-US" sz="2400"/>
          </a:p>
        </p:txBody>
      </p:sp>
      <p:sp>
        <p:nvSpPr>
          <p:cNvPr id="4" name="椭圆 3"/>
          <p:cNvSpPr>
            <a:spLocks noChangeArrowheads="1"/>
          </p:cNvSpPr>
          <p:nvPr/>
        </p:nvSpPr>
        <p:spPr bwMode="auto">
          <a:xfrm>
            <a:off x="5589589" y="3981450"/>
            <a:ext cx="71437" cy="53579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</a:ln>
        </p:spPr>
        <p:txBody>
          <a:bodyPr/>
          <a:lstStyle/>
          <a:p>
            <a:endParaRPr lang="zh-CN" altLang="en-US" sz="2400"/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1528763" y="4088606"/>
            <a:ext cx="40427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 i="1"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A</a:t>
            </a:r>
          </a:p>
        </p:txBody>
      </p:sp>
      <p:sp>
        <p:nvSpPr>
          <p:cNvPr id="6" name="文本框 5"/>
          <p:cNvSpPr txBox="1">
            <a:spLocks noChangeArrowheads="1"/>
          </p:cNvSpPr>
          <p:nvPr/>
        </p:nvSpPr>
        <p:spPr bwMode="auto">
          <a:xfrm>
            <a:off x="5392739" y="4102894"/>
            <a:ext cx="40427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 i="1"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B</a:t>
            </a:r>
          </a:p>
        </p:txBody>
      </p:sp>
      <p:sp>
        <p:nvSpPr>
          <p:cNvPr id="7" name="文本框 6"/>
          <p:cNvSpPr txBox="1">
            <a:spLocks noChangeArrowheads="1"/>
          </p:cNvSpPr>
          <p:nvPr/>
        </p:nvSpPr>
        <p:spPr bwMode="auto">
          <a:xfrm>
            <a:off x="6723064" y="4113610"/>
            <a:ext cx="42351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 i="1"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C</a:t>
            </a:r>
          </a:p>
        </p:txBody>
      </p:sp>
      <p:sp>
        <p:nvSpPr>
          <p:cNvPr id="8" name="椭圆 7"/>
          <p:cNvSpPr>
            <a:spLocks noChangeArrowheads="1"/>
          </p:cNvSpPr>
          <p:nvPr/>
        </p:nvSpPr>
        <p:spPr bwMode="auto">
          <a:xfrm>
            <a:off x="6935789" y="3981450"/>
            <a:ext cx="71437" cy="53579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</a:ln>
        </p:spPr>
        <p:txBody>
          <a:bodyPr/>
          <a:lstStyle/>
          <a:p>
            <a:endParaRPr lang="zh-CN" altLang="en-US" sz="2400"/>
          </a:p>
        </p:txBody>
      </p:sp>
      <p:grpSp>
        <p:nvGrpSpPr>
          <p:cNvPr id="35" name="组合 34"/>
          <p:cNvGrpSpPr/>
          <p:nvPr/>
        </p:nvGrpSpPr>
        <p:grpSpPr bwMode="auto">
          <a:xfrm>
            <a:off x="4067173" y="3988595"/>
            <a:ext cx="444186" cy="630380"/>
            <a:chOff x="6405" y="8375"/>
            <a:chExt cx="699" cy="1323"/>
          </a:xfrm>
        </p:grpSpPr>
        <p:sp>
          <p:nvSpPr>
            <p:cNvPr id="15376" name="文本框 8"/>
            <p:cNvSpPr txBox="1">
              <a:spLocks noChangeArrowheads="1"/>
            </p:cNvSpPr>
            <p:nvPr/>
          </p:nvSpPr>
          <p:spPr bwMode="auto">
            <a:xfrm>
              <a:off x="6405" y="8600"/>
              <a:ext cx="699" cy="10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en-US" sz="2800" i="1">
                  <a:latin typeface="Times New Roman" panose="02020603050405020304" pitchFamily="18" charset="0"/>
                  <a:ea typeface="黑体" panose="02010609060101010101" pitchFamily="49" charset="-122"/>
                  <a:sym typeface="宋体" panose="02010600030101010101" pitchFamily="2" charset="-122"/>
                </a:rPr>
                <a:t>D</a:t>
              </a:r>
            </a:p>
          </p:txBody>
        </p:sp>
        <p:sp>
          <p:nvSpPr>
            <p:cNvPr id="15377" name="椭圆 9"/>
            <p:cNvSpPr>
              <a:spLocks noChangeArrowheads="1"/>
            </p:cNvSpPr>
            <p:nvPr/>
          </p:nvSpPr>
          <p:spPr bwMode="auto">
            <a:xfrm>
              <a:off x="6712" y="8375"/>
              <a:ext cx="112" cy="112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</a:ln>
          </p:spPr>
          <p:txBody>
            <a:bodyPr/>
            <a:lstStyle/>
            <a:p>
              <a:endParaRPr lang="zh-CN" altLang="en-US" sz="2400"/>
            </a:p>
          </p:txBody>
        </p:sp>
      </p:grpSp>
      <p:sp>
        <p:nvSpPr>
          <p:cNvPr id="17" name="左大括号 16"/>
          <p:cNvSpPr/>
          <p:nvPr/>
        </p:nvSpPr>
        <p:spPr bwMode="auto">
          <a:xfrm rot="5400000">
            <a:off x="3995342" y="984251"/>
            <a:ext cx="664369" cy="5280025"/>
          </a:xfrm>
          <a:prstGeom prst="leftBrace">
            <a:avLst>
              <a:gd name="adj1" fmla="val 8058"/>
              <a:gd name="adj2" fmla="val 49949"/>
            </a:avLst>
          </a:prstGeom>
          <a:solidFill>
            <a:schemeClr val="accent1"/>
          </a:solidFill>
          <a:ln w="9525">
            <a:solidFill>
              <a:srgbClr val="0000FF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8" name="文本框 17"/>
          <p:cNvSpPr txBox="1">
            <a:spLocks noChangeArrowheads="1"/>
          </p:cNvSpPr>
          <p:nvPr/>
        </p:nvSpPr>
        <p:spPr bwMode="auto">
          <a:xfrm>
            <a:off x="3971926" y="2993231"/>
            <a:ext cx="72327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 i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a</a:t>
            </a:r>
            <a:r>
              <a:rPr lang="en-US" altLang="zh-CN" sz="2800">
                <a:solidFill>
                  <a:srgbClr val="0000FF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+</a:t>
            </a:r>
            <a:r>
              <a:rPr lang="en-US" altLang="zh-CN" sz="2800" i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b</a:t>
            </a:r>
          </a:p>
        </p:txBody>
      </p:sp>
      <p:sp>
        <p:nvSpPr>
          <p:cNvPr id="19" name="左大括号 18"/>
          <p:cNvSpPr/>
          <p:nvPr/>
        </p:nvSpPr>
        <p:spPr bwMode="auto">
          <a:xfrm rot="5400000" flipH="1">
            <a:off x="2924176" y="2825354"/>
            <a:ext cx="133350" cy="2600325"/>
          </a:xfrm>
          <a:prstGeom prst="leftBrace">
            <a:avLst>
              <a:gd name="adj1" fmla="val 0"/>
              <a:gd name="adj2" fmla="val 50000"/>
            </a:avLst>
          </a:prstGeom>
          <a:solidFill>
            <a:srgbClr val="E4E4E4"/>
          </a:solidFill>
          <a:ln w="19050">
            <a:solidFill>
              <a:srgbClr val="0000FF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0" name="文本框 19"/>
          <p:cNvSpPr txBox="1">
            <a:spLocks noChangeArrowheads="1"/>
          </p:cNvSpPr>
          <p:nvPr/>
        </p:nvSpPr>
        <p:spPr bwMode="auto">
          <a:xfrm>
            <a:off x="2628901" y="4085035"/>
            <a:ext cx="72327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 i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a</a:t>
            </a:r>
            <a:r>
              <a:rPr lang="en-US" altLang="zh-CN" sz="2800">
                <a:solidFill>
                  <a:srgbClr val="0000FF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-</a:t>
            </a:r>
            <a:r>
              <a:rPr lang="en-US" altLang="zh-CN" sz="2800" i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b</a:t>
            </a:r>
          </a:p>
        </p:txBody>
      </p:sp>
      <p:grpSp>
        <p:nvGrpSpPr>
          <p:cNvPr id="27" name="组合 26"/>
          <p:cNvGrpSpPr/>
          <p:nvPr/>
        </p:nvGrpSpPr>
        <p:grpSpPr bwMode="auto">
          <a:xfrm>
            <a:off x="1684338" y="3519487"/>
            <a:ext cx="3930650" cy="523204"/>
            <a:chOff x="2652" y="7390"/>
            <a:chExt cx="6190" cy="1098"/>
          </a:xfrm>
        </p:grpSpPr>
        <p:sp>
          <p:nvSpPr>
            <p:cNvPr id="15383" name="左大括号 20"/>
            <p:cNvSpPr/>
            <p:nvPr/>
          </p:nvSpPr>
          <p:spPr bwMode="auto">
            <a:xfrm rot="5400000">
              <a:off x="5604" y="5080"/>
              <a:ext cx="285" cy="6190"/>
            </a:xfrm>
            <a:prstGeom prst="leftBrace">
              <a:avLst>
                <a:gd name="adj1" fmla="val 7541"/>
                <a:gd name="adj2" fmla="val 48301"/>
              </a:avLst>
            </a:prstGeom>
            <a:solidFill>
              <a:schemeClr val="accent1"/>
            </a:solidFill>
            <a:ln w="19050">
              <a:solidFill>
                <a:srgbClr val="FF000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384" name="文本框 21"/>
            <p:cNvSpPr txBox="1">
              <a:spLocks noChangeArrowheads="1"/>
            </p:cNvSpPr>
            <p:nvPr/>
          </p:nvSpPr>
          <p:spPr bwMode="auto">
            <a:xfrm>
              <a:off x="5590" y="7390"/>
              <a:ext cx="574" cy="10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2800" i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  <a:sym typeface="宋体" panose="02010600030101010101" pitchFamily="2" charset="-122"/>
                </a:rPr>
                <a:t>a</a:t>
              </a:r>
            </a:p>
          </p:txBody>
        </p:sp>
      </p:grpSp>
      <p:grpSp>
        <p:nvGrpSpPr>
          <p:cNvPr id="31" name="组合 30"/>
          <p:cNvGrpSpPr/>
          <p:nvPr/>
        </p:nvGrpSpPr>
        <p:grpSpPr bwMode="auto">
          <a:xfrm>
            <a:off x="5629275" y="3513061"/>
            <a:ext cx="1339850" cy="523190"/>
            <a:chOff x="8865" y="7377"/>
            <a:chExt cx="2110" cy="1098"/>
          </a:xfrm>
        </p:grpSpPr>
        <p:sp>
          <p:nvSpPr>
            <p:cNvPr id="15386" name="左大括号 22"/>
            <p:cNvSpPr/>
            <p:nvPr/>
          </p:nvSpPr>
          <p:spPr bwMode="auto">
            <a:xfrm rot="5400000">
              <a:off x="9750" y="7130"/>
              <a:ext cx="340" cy="2110"/>
            </a:xfrm>
            <a:prstGeom prst="leftBrace">
              <a:avLst>
                <a:gd name="adj1" fmla="val 8102"/>
                <a:gd name="adj2" fmla="val 48301"/>
              </a:avLst>
            </a:prstGeom>
            <a:solidFill>
              <a:schemeClr val="accent1"/>
            </a:solidFill>
            <a:ln w="19050">
              <a:solidFill>
                <a:srgbClr val="FF000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387" name="文本框 23"/>
            <p:cNvSpPr txBox="1">
              <a:spLocks noChangeArrowheads="1"/>
            </p:cNvSpPr>
            <p:nvPr/>
          </p:nvSpPr>
          <p:spPr bwMode="auto">
            <a:xfrm>
              <a:off x="9687" y="7377"/>
              <a:ext cx="574" cy="10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2800" i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  <a:sym typeface="宋体" panose="02010600030101010101" pitchFamily="2" charset="-122"/>
                </a:rPr>
                <a:t>b</a:t>
              </a:r>
            </a:p>
          </p:txBody>
        </p:sp>
      </p:grpSp>
      <p:grpSp>
        <p:nvGrpSpPr>
          <p:cNvPr id="37" name="组合 36"/>
          <p:cNvGrpSpPr/>
          <p:nvPr/>
        </p:nvGrpSpPr>
        <p:grpSpPr bwMode="auto">
          <a:xfrm>
            <a:off x="4284976" y="4061932"/>
            <a:ext cx="1345248" cy="592763"/>
            <a:chOff x="6749" y="8529"/>
            <a:chExt cx="2117" cy="1244"/>
          </a:xfrm>
        </p:grpSpPr>
        <p:sp>
          <p:nvSpPr>
            <p:cNvPr id="15389" name="左大括号 24"/>
            <p:cNvSpPr/>
            <p:nvPr/>
          </p:nvSpPr>
          <p:spPr bwMode="auto">
            <a:xfrm rot="5400000" flipH="1">
              <a:off x="7687" y="7591"/>
              <a:ext cx="242" cy="2117"/>
            </a:xfrm>
            <a:prstGeom prst="leftBrace">
              <a:avLst>
                <a:gd name="adj1" fmla="val 0"/>
                <a:gd name="adj2" fmla="val 45676"/>
              </a:avLst>
            </a:prstGeom>
            <a:solidFill>
              <a:srgbClr val="E4E4E4"/>
            </a:solidFill>
            <a:ln w="19050">
              <a:solidFill>
                <a:srgbClr val="FF000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390" name="文本框 25"/>
            <p:cNvSpPr txBox="1">
              <a:spLocks noChangeArrowheads="1"/>
            </p:cNvSpPr>
            <p:nvPr/>
          </p:nvSpPr>
          <p:spPr bwMode="auto">
            <a:xfrm>
              <a:off x="7637" y="8675"/>
              <a:ext cx="573" cy="10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2800" i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  <a:sym typeface="宋体" panose="02010600030101010101" pitchFamily="2" charset="-122"/>
                </a:rPr>
                <a:t>b</a:t>
              </a:r>
            </a:p>
          </p:txBody>
        </p:sp>
      </p:grpSp>
      <p:sp>
        <p:nvSpPr>
          <p:cNvPr id="15391" name="圆角矩形 31"/>
          <p:cNvSpPr>
            <a:spLocks noChangeArrowheads="1"/>
          </p:cNvSpPr>
          <p:nvPr/>
        </p:nvSpPr>
        <p:spPr bwMode="auto">
          <a:xfrm>
            <a:off x="557214" y="994172"/>
            <a:ext cx="1425575" cy="384572"/>
          </a:xfrm>
          <a:prstGeom prst="roundRect">
            <a:avLst>
              <a:gd name="adj" fmla="val 16667"/>
            </a:avLst>
          </a:prstGeom>
          <a:solidFill>
            <a:srgbClr val="FFFFD9"/>
          </a:solidFill>
          <a:ln w="25400">
            <a:solidFill>
              <a:srgbClr val="0099FF"/>
            </a:solidFill>
            <a:round/>
          </a:ln>
        </p:spPr>
        <p:txBody>
          <a:bodyPr/>
          <a:lstStyle/>
          <a:p>
            <a:pPr algn="ctr"/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画一画</a:t>
            </a:r>
          </a:p>
        </p:txBody>
      </p:sp>
      <p:sp>
        <p:nvSpPr>
          <p:cNvPr id="11" name="文本框 10"/>
          <p:cNvSpPr txBox="1">
            <a:spLocks noChangeArrowheads="1"/>
          </p:cNvSpPr>
          <p:nvPr/>
        </p:nvSpPr>
        <p:spPr bwMode="auto">
          <a:xfrm>
            <a:off x="5589588" y="1869281"/>
            <a:ext cx="36420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a</a:t>
            </a:r>
          </a:p>
        </p:txBody>
      </p:sp>
      <p:sp>
        <p:nvSpPr>
          <p:cNvPr id="12" name="文本框 11"/>
          <p:cNvSpPr txBox="1">
            <a:spLocks noChangeArrowheads="1"/>
          </p:cNvSpPr>
          <p:nvPr/>
        </p:nvSpPr>
        <p:spPr bwMode="auto">
          <a:xfrm>
            <a:off x="6435726" y="1885950"/>
            <a:ext cx="36420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b</a:t>
            </a:r>
          </a:p>
        </p:txBody>
      </p:sp>
      <p:sp>
        <p:nvSpPr>
          <p:cNvPr id="14" name="文本框 13"/>
          <p:cNvSpPr txBox="1">
            <a:spLocks noChangeArrowheads="1"/>
          </p:cNvSpPr>
          <p:nvPr/>
        </p:nvSpPr>
        <p:spPr bwMode="auto">
          <a:xfrm>
            <a:off x="1982788" y="2226469"/>
            <a:ext cx="72327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a</a:t>
            </a:r>
            <a:r>
              <a:rPr lang="en-US" altLang="zh-CN" sz="2800">
                <a:solidFill>
                  <a:srgbClr val="FF0000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+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b</a:t>
            </a:r>
          </a:p>
        </p:txBody>
      </p:sp>
      <p:sp>
        <p:nvSpPr>
          <p:cNvPr id="13" name="文本框 12"/>
          <p:cNvSpPr txBox="1">
            <a:spLocks noChangeArrowheads="1"/>
          </p:cNvSpPr>
          <p:nvPr/>
        </p:nvSpPr>
        <p:spPr bwMode="auto">
          <a:xfrm>
            <a:off x="2551113" y="2615804"/>
            <a:ext cx="36420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a</a:t>
            </a:r>
          </a:p>
        </p:txBody>
      </p:sp>
      <p:sp>
        <p:nvSpPr>
          <p:cNvPr id="15" name="文本框 14"/>
          <p:cNvSpPr txBox="1">
            <a:spLocks noChangeArrowheads="1"/>
          </p:cNvSpPr>
          <p:nvPr/>
        </p:nvSpPr>
        <p:spPr bwMode="auto">
          <a:xfrm>
            <a:off x="3333751" y="2615804"/>
            <a:ext cx="36420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b</a:t>
            </a:r>
          </a:p>
        </p:txBody>
      </p:sp>
      <p:sp>
        <p:nvSpPr>
          <p:cNvPr id="16" name="文本框 15"/>
          <p:cNvSpPr txBox="1">
            <a:spLocks noChangeArrowheads="1"/>
          </p:cNvSpPr>
          <p:nvPr/>
        </p:nvSpPr>
        <p:spPr bwMode="auto">
          <a:xfrm>
            <a:off x="6291263" y="2586038"/>
            <a:ext cx="7874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a</a:t>
            </a:r>
            <a:r>
              <a:rPr lang="en-US" altLang="zh-CN" sz="2800">
                <a:solidFill>
                  <a:srgbClr val="FF0000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-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b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500"/>
                            </p:stCondLst>
                            <p:childTnLst>
                              <p:par>
                                <p:cTn id="7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1000"/>
                            </p:stCondLst>
                            <p:childTnLst>
                              <p:par>
                                <p:cTn id="7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/>
      <p:bldP spid="6" grpId="0"/>
      <p:bldP spid="7" grpId="0"/>
      <p:bldP spid="8" grpId="0" animBg="1"/>
      <p:bldP spid="17" grpId="0" animBg="1"/>
      <p:bldP spid="18" grpId="0"/>
      <p:bldP spid="19" grpId="0" animBg="1"/>
      <p:bldP spid="20" grpId="0"/>
      <p:bldP spid="11" grpId="0"/>
      <p:bldP spid="12" grpId="0"/>
      <p:bldP spid="14" grpId="0"/>
      <p:bldP spid="13" grpId="0"/>
      <p:bldP spid="15" grpId="0"/>
      <p:bldP spid="1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ext Box 13"/>
          <p:cNvSpPr txBox="1">
            <a:spLocks noChangeArrowheads="1"/>
          </p:cNvSpPr>
          <p:nvPr/>
        </p:nvSpPr>
        <p:spPr bwMode="auto">
          <a:xfrm>
            <a:off x="1835151" y="1066800"/>
            <a:ext cx="57626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endParaRPr lang="zh-CN" altLang="en-US" sz="240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17410" name="Rectangle 3"/>
          <p:cNvSpPr>
            <a:spLocks noGrp="1" noChangeArrowheads="1"/>
          </p:cNvSpPr>
          <p:nvPr/>
        </p:nvSpPr>
        <p:spPr bwMode="auto">
          <a:xfrm>
            <a:off x="508001" y="907257"/>
            <a:ext cx="7985125" cy="1240631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ts val="3800"/>
              </a:lnSpc>
            </a:pPr>
            <a:r>
              <a:rPr lang="en-US" altLang="zh-CN" sz="28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1.</a:t>
            </a:r>
            <a:r>
              <a:rPr lang="en-US" altLang="zh-CN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如图，点</a:t>
            </a:r>
            <a:r>
              <a:rPr lang="en-US" altLang="zh-CN" sz="28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  <a:r>
              <a:rPr lang="en-US" altLang="zh-CN" sz="28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C</a:t>
            </a:r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在线段 </a:t>
            </a:r>
            <a:r>
              <a:rPr lang="en-US" altLang="zh-CN" sz="28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AD </a:t>
            </a:r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上则</a:t>
            </a:r>
            <a:r>
              <a:rPr lang="en-US" altLang="zh-CN" sz="28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en-US" altLang="zh-CN" sz="2800" i="1" dirty="0"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B</a:t>
            </a:r>
            <a:r>
              <a:rPr lang="en-US" altLang="zh-CN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+</a:t>
            </a:r>
            <a:r>
              <a:rPr lang="en-US" altLang="zh-CN" sz="28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BC</a:t>
            </a:r>
            <a:r>
              <a:rPr lang="en-US" altLang="zh-CN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=____</a:t>
            </a:r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；</a:t>
            </a:r>
            <a:r>
              <a:rPr lang="en-US" altLang="zh-CN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en-US" altLang="zh-CN" sz="28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AD</a:t>
            </a:r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－</a:t>
            </a:r>
            <a:r>
              <a:rPr lang="en-US" altLang="zh-CN" sz="28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CD</a:t>
            </a:r>
            <a:r>
              <a:rPr lang="en-US" altLang="zh-CN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=___</a:t>
            </a:r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；</a:t>
            </a:r>
            <a:r>
              <a:rPr lang="en-US" altLang="zh-CN" sz="28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BC</a:t>
            </a:r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＝ </a:t>
            </a:r>
            <a:r>
              <a:rPr lang="en-US" altLang="zh-CN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___ </a:t>
            </a:r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－</a:t>
            </a:r>
            <a:r>
              <a:rPr lang="en-US" altLang="zh-CN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___=  ___ </a:t>
            </a:r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－ </a:t>
            </a:r>
            <a:r>
              <a:rPr lang="en-US" altLang="zh-CN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___.</a:t>
            </a:r>
            <a:endParaRPr lang="zh-CN" altLang="en-US" sz="2800" dirty="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grpSp>
        <p:nvGrpSpPr>
          <p:cNvPr id="17411" name="Group 4"/>
          <p:cNvGrpSpPr>
            <a:grpSpLocks noChangeAspect="1"/>
          </p:cNvGrpSpPr>
          <p:nvPr/>
        </p:nvGrpSpPr>
        <p:grpSpPr bwMode="auto">
          <a:xfrm>
            <a:off x="1574801" y="2028825"/>
            <a:ext cx="5059363" cy="635794"/>
            <a:chOff x="2362" y="1503"/>
            <a:chExt cx="4852" cy="814"/>
          </a:xfrm>
        </p:grpSpPr>
        <p:sp>
          <p:nvSpPr>
            <p:cNvPr id="17412" name="AutoShape 5"/>
            <p:cNvSpPr>
              <a:spLocks noChangeAspect="1" noChangeArrowheads="1"/>
            </p:cNvSpPr>
            <p:nvPr/>
          </p:nvSpPr>
          <p:spPr bwMode="auto">
            <a:xfrm>
              <a:off x="2362" y="1503"/>
              <a:ext cx="4852" cy="8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413" name="Line 6"/>
            <p:cNvSpPr>
              <a:spLocks noChangeShapeType="1"/>
            </p:cNvSpPr>
            <p:nvPr/>
          </p:nvSpPr>
          <p:spPr bwMode="auto">
            <a:xfrm>
              <a:off x="2540" y="1503"/>
              <a:ext cx="0" cy="139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414" name="Line 7"/>
            <p:cNvSpPr>
              <a:spLocks noChangeShapeType="1"/>
            </p:cNvSpPr>
            <p:nvPr/>
          </p:nvSpPr>
          <p:spPr bwMode="auto">
            <a:xfrm>
              <a:off x="2540" y="1642"/>
              <a:ext cx="4280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415" name="Line 8"/>
            <p:cNvSpPr>
              <a:spLocks noChangeShapeType="1"/>
            </p:cNvSpPr>
            <p:nvPr/>
          </p:nvSpPr>
          <p:spPr bwMode="auto">
            <a:xfrm>
              <a:off x="6820" y="1503"/>
              <a:ext cx="0" cy="139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416" name="Line 9"/>
            <p:cNvSpPr>
              <a:spLocks noChangeShapeType="1"/>
            </p:cNvSpPr>
            <p:nvPr/>
          </p:nvSpPr>
          <p:spPr bwMode="auto">
            <a:xfrm>
              <a:off x="5393" y="1503"/>
              <a:ext cx="0" cy="139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417" name="Line 10"/>
            <p:cNvSpPr>
              <a:spLocks noChangeShapeType="1"/>
            </p:cNvSpPr>
            <p:nvPr/>
          </p:nvSpPr>
          <p:spPr bwMode="auto">
            <a:xfrm>
              <a:off x="3967" y="1503"/>
              <a:ext cx="0" cy="139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418" name="Text Box 11"/>
            <p:cNvSpPr txBox="1">
              <a:spLocks noChangeArrowheads="1"/>
            </p:cNvSpPr>
            <p:nvPr/>
          </p:nvSpPr>
          <p:spPr bwMode="auto">
            <a:xfrm>
              <a:off x="2362" y="1621"/>
              <a:ext cx="434" cy="6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44945" tIns="22473" rIns="44945" bIns="22473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just"/>
              <a:r>
                <a:rPr lang="en-US" altLang="zh-CN" sz="2800" i="1">
                  <a:solidFill>
                    <a:srgbClr val="000000"/>
                  </a:solidFill>
                  <a:latin typeface="Times New Roman" panose="02020603050405020304" pitchFamily="18" charset="0"/>
                </a:rPr>
                <a:t>A</a:t>
              </a:r>
            </a:p>
          </p:txBody>
        </p:sp>
        <p:sp>
          <p:nvSpPr>
            <p:cNvPr id="17419" name="Text Box 12"/>
            <p:cNvSpPr txBox="1">
              <a:spLocks noChangeArrowheads="1"/>
            </p:cNvSpPr>
            <p:nvPr/>
          </p:nvSpPr>
          <p:spPr bwMode="auto">
            <a:xfrm>
              <a:off x="3789" y="1613"/>
              <a:ext cx="554" cy="6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44945" tIns="22473" rIns="44945" bIns="22473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just"/>
              <a:r>
                <a:rPr lang="en-US" altLang="zh-CN" sz="2800" i="1">
                  <a:solidFill>
                    <a:srgbClr val="000000"/>
                  </a:solidFill>
                  <a:latin typeface="Times New Roman" panose="02020603050405020304" pitchFamily="18" charset="0"/>
                </a:rPr>
                <a:t>B</a:t>
              </a:r>
            </a:p>
          </p:txBody>
        </p:sp>
        <p:sp>
          <p:nvSpPr>
            <p:cNvPr id="17420" name="Text Box 13"/>
            <p:cNvSpPr txBox="1">
              <a:spLocks noChangeArrowheads="1"/>
            </p:cNvSpPr>
            <p:nvPr/>
          </p:nvSpPr>
          <p:spPr bwMode="auto">
            <a:xfrm>
              <a:off x="5268" y="1628"/>
              <a:ext cx="555" cy="6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44945" tIns="22473" rIns="44945" bIns="22473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just"/>
              <a:r>
                <a:rPr lang="en-US" altLang="zh-CN" sz="2800" i="1">
                  <a:solidFill>
                    <a:srgbClr val="000000"/>
                  </a:solidFill>
                  <a:latin typeface="Times New Roman" panose="02020603050405020304" pitchFamily="18" charset="0"/>
                </a:rPr>
                <a:t>C</a:t>
              </a:r>
              <a:endParaRPr lang="en-US" altLang="zh-CN" sz="2800" i="1"/>
            </a:p>
          </p:txBody>
        </p:sp>
        <p:sp>
          <p:nvSpPr>
            <p:cNvPr id="17421" name="Text Box 14"/>
            <p:cNvSpPr txBox="1">
              <a:spLocks noChangeArrowheads="1"/>
            </p:cNvSpPr>
            <p:nvPr/>
          </p:nvSpPr>
          <p:spPr bwMode="auto">
            <a:xfrm>
              <a:off x="6683" y="1621"/>
              <a:ext cx="531" cy="6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44945" tIns="22473" rIns="44945" bIns="22473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just"/>
              <a:r>
                <a:rPr lang="en-US" altLang="zh-CN" sz="2800" i="1">
                  <a:solidFill>
                    <a:srgbClr val="000000"/>
                  </a:solidFill>
                  <a:latin typeface="Times New Roman" panose="02020603050405020304" pitchFamily="18" charset="0"/>
                </a:rPr>
                <a:t>D</a:t>
              </a:r>
              <a:endParaRPr lang="en-US" altLang="zh-CN" sz="2800" i="1"/>
            </a:p>
          </p:txBody>
        </p:sp>
      </p:grpSp>
      <p:sp>
        <p:nvSpPr>
          <p:cNvPr id="7" name="文本框 6"/>
          <p:cNvSpPr txBox="1">
            <a:spLocks noChangeArrowheads="1"/>
          </p:cNvSpPr>
          <p:nvPr/>
        </p:nvSpPr>
        <p:spPr bwMode="auto">
          <a:xfrm>
            <a:off x="6954838" y="964406"/>
            <a:ext cx="64312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AC</a:t>
            </a:r>
          </a:p>
        </p:txBody>
      </p:sp>
      <p:sp>
        <p:nvSpPr>
          <p:cNvPr id="8" name="文本框 7"/>
          <p:cNvSpPr txBox="1">
            <a:spLocks noChangeArrowheads="1"/>
          </p:cNvSpPr>
          <p:nvPr/>
        </p:nvSpPr>
        <p:spPr bwMode="auto">
          <a:xfrm>
            <a:off x="2454276" y="1303735"/>
            <a:ext cx="64312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AC</a:t>
            </a:r>
          </a:p>
        </p:txBody>
      </p:sp>
      <p:sp>
        <p:nvSpPr>
          <p:cNvPr id="9" name="文本框 8"/>
          <p:cNvSpPr txBox="1">
            <a:spLocks noChangeArrowheads="1"/>
          </p:cNvSpPr>
          <p:nvPr/>
        </p:nvSpPr>
        <p:spPr bwMode="auto">
          <a:xfrm>
            <a:off x="4233863" y="1310879"/>
            <a:ext cx="64312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AC</a:t>
            </a:r>
          </a:p>
        </p:txBody>
      </p:sp>
      <p:sp>
        <p:nvSpPr>
          <p:cNvPr id="10" name="文本框 9"/>
          <p:cNvSpPr txBox="1">
            <a:spLocks noChangeArrowheads="1"/>
          </p:cNvSpPr>
          <p:nvPr/>
        </p:nvSpPr>
        <p:spPr bwMode="auto">
          <a:xfrm>
            <a:off x="5216526" y="1318022"/>
            <a:ext cx="62388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AB</a:t>
            </a:r>
          </a:p>
        </p:txBody>
      </p:sp>
      <p:sp>
        <p:nvSpPr>
          <p:cNvPr id="11" name="文本框 10"/>
          <p:cNvSpPr txBox="1">
            <a:spLocks noChangeArrowheads="1"/>
          </p:cNvSpPr>
          <p:nvPr/>
        </p:nvSpPr>
        <p:spPr bwMode="auto">
          <a:xfrm>
            <a:off x="6135688" y="1323975"/>
            <a:ext cx="66396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BD</a:t>
            </a:r>
          </a:p>
        </p:txBody>
      </p:sp>
      <p:sp>
        <p:nvSpPr>
          <p:cNvPr id="12" name="文本框 11"/>
          <p:cNvSpPr txBox="1">
            <a:spLocks noChangeArrowheads="1"/>
          </p:cNvSpPr>
          <p:nvPr/>
        </p:nvSpPr>
        <p:spPr bwMode="auto">
          <a:xfrm>
            <a:off x="7142163" y="1323975"/>
            <a:ext cx="6832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CD</a:t>
            </a:r>
          </a:p>
        </p:txBody>
      </p:sp>
      <p:sp>
        <p:nvSpPr>
          <p:cNvPr id="17428" name="圆角矩形 31"/>
          <p:cNvSpPr>
            <a:spLocks noChangeArrowheads="1"/>
          </p:cNvSpPr>
          <p:nvPr/>
        </p:nvSpPr>
        <p:spPr bwMode="auto">
          <a:xfrm>
            <a:off x="538163" y="509588"/>
            <a:ext cx="1346200" cy="384572"/>
          </a:xfrm>
          <a:prstGeom prst="roundRect">
            <a:avLst>
              <a:gd name="adj" fmla="val 16667"/>
            </a:avLst>
          </a:prstGeom>
          <a:solidFill>
            <a:srgbClr val="FFFFD9"/>
          </a:solidFill>
          <a:ln w="25400">
            <a:solidFill>
              <a:srgbClr val="0099FF"/>
            </a:solidFill>
            <a:round/>
          </a:ln>
        </p:spPr>
        <p:txBody>
          <a:bodyPr/>
          <a:lstStyle/>
          <a:p>
            <a:pPr algn="ctr"/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做一做</a:t>
            </a:r>
          </a:p>
        </p:txBody>
      </p:sp>
      <p:sp>
        <p:nvSpPr>
          <p:cNvPr id="36" name="Line 15"/>
          <p:cNvSpPr>
            <a:spLocks noChangeShapeType="1"/>
          </p:cNvSpPr>
          <p:nvPr/>
        </p:nvSpPr>
        <p:spPr bwMode="auto">
          <a:xfrm>
            <a:off x="3851275" y="4191000"/>
            <a:ext cx="17272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37" name="Line 15"/>
          <p:cNvSpPr>
            <a:spLocks noChangeShapeType="1"/>
          </p:cNvSpPr>
          <p:nvPr/>
        </p:nvSpPr>
        <p:spPr bwMode="auto">
          <a:xfrm>
            <a:off x="2124075" y="4191000"/>
            <a:ext cx="17272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38" name="Line 16"/>
          <p:cNvSpPr>
            <a:spLocks noChangeShapeType="1"/>
          </p:cNvSpPr>
          <p:nvPr/>
        </p:nvSpPr>
        <p:spPr bwMode="auto">
          <a:xfrm>
            <a:off x="2124076" y="4191000"/>
            <a:ext cx="2303463" cy="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7432" name="Text Box 12"/>
          <p:cNvSpPr txBox="1">
            <a:spLocks noChangeArrowheads="1"/>
          </p:cNvSpPr>
          <p:nvPr/>
        </p:nvSpPr>
        <p:spPr bwMode="auto">
          <a:xfrm>
            <a:off x="430214" y="2662238"/>
            <a:ext cx="7178675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2.</a:t>
            </a:r>
            <a:r>
              <a:rPr lang="en-US" altLang="zh-CN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如图，已知线段</a:t>
            </a:r>
            <a:r>
              <a:rPr lang="en-US" altLang="zh-CN" sz="28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  <a:r>
              <a:rPr lang="en-US" altLang="zh-CN" sz="28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，画一条线段</a:t>
            </a:r>
            <a:r>
              <a:rPr lang="en-US" altLang="zh-CN" sz="28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AB</a:t>
            </a:r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，使 </a:t>
            </a:r>
          </a:p>
          <a:p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    </a:t>
            </a:r>
            <a:r>
              <a:rPr lang="en-US" altLang="zh-CN" sz="28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AB</a:t>
            </a:r>
            <a:r>
              <a:rPr lang="en-US" altLang="zh-CN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=2</a:t>
            </a:r>
            <a:r>
              <a:rPr lang="en-US" altLang="zh-CN" sz="28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－</a:t>
            </a:r>
            <a:r>
              <a:rPr lang="en-US" altLang="zh-CN" sz="28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  <a:r>
              <a:rPr lang="en-US" altLang="zh-CN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</p:txBody>
      </p:sp>
      <p:grpSp>
        <p:nvGrpSpPr>
          <p:cNvPr id="40" name="Group 14"/>
          <p:cNvGrpSpPr/>
          <p:nvPr/>
        </p:nvGrpSpPr>
        <p:grpSpPr bwMode="auto">
          <a:xfrm>
            <a:off x="1144588" y="3259931"/>
            <a:ext cx="6335712" cy="522685"/>
            <a:chOff x="863" y="890"/>
            <a:chExt cx="3991" cy="439"/>
          </a:xfrm>
        </p:grpSpPr>
        <p:sp>
          <p:nvSpPr>
            <p:cNvPr id="17434" name="Line 15"/>
            <p:cNvSpPr>
              <a:spLocks noChangeShapeType="1"/>
            </p:cNvSpPr>
            <p:nvPr/>
          </p:nvSpPr>
          <p:spPr bwMode="auto">
            <a:xfrm>
              <a:off x="863" y="1162"/>
              <a:ext cx="108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oval" w="med" len="med"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7435" name="Line 16"/>
            <p:cNvSpPr>
              <a:spLocks noChangeShapeType="1"/>
            </p:cNvSpPr>
            <p:nvPr/>
          </p:nvSpPr>
          <p:spPr bwMode="auto">
            <a:xfrm>
              <a:off x="3403" y="1162"/>
              <a:ext cx="1451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oval" w="med" len="med"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7436" name="Rectangle 19"/>
            <p:cNvSpPr>
              <a:spLocks noChangeArrowheads="1"/>
            </p:cNvSpPr>
            <p:nvPr/>
          </p:nvSpPr>
          <p:spPr bwMode="auto">
            <a:xfrm>
              <a:off x="1284" y="890"/>
              <a:ext cx="229" cy="4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altLang="zh-CN" sz="2800" i="1">
                  <a:latin typeface="Times New Roman" panose="02020603050405020304" pitchFamily="18" charset="0"/>
                  <a:ea typeface="黑体" panose="02010609060101010101" pitchFamily="49" charset="-122"/>
                </a:rPr>
                <a:t>a</a:t>
              </a:r>
            </a:p>
          </p:txBody>
        </p:sp>
        <p:sp>
          <p:nvSpPr>
            <p:cNvPr id="17437" name="Rectangle 20"/>
            <p:cNvSpPr>
              <a:spLocks noChangeArrowheads="1"/>
            </p:cNvSpPr>
            <p:nvPr/>
          </p:nvSpPr>
          <p:spPr bwMode="auto">
            <a:xfrm>
              <a:off x="3966" y="890"/>
              <a:ext cx="229" cy="4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altLang="zh-CN" sz="2800" i="1">
                  <a:latin typeface="Times New Roman" panose="02020603050405020304" pitchFamily="18" charset="0"/>
                  <a:ea typeface="黑体" panose="02010609060101010101" pitchFamily="49" charset="-122"/>
                </a:rPr>
                <a:t>b</a:t>
              </a:r>
            </a:p>
          </p:txBody>
        </p:sp>
      </p:grpSp>
      <p:sp>
        <p:nvSpPr>
          <p:cNvPr id="45" name="文本框 44"/>
          <p:cNvSpPr txBox="1">
            <a:spLocks noChangeArrowheads="1"/>
          </p:cNvSpPr>
          <p:nvPr/>
        </p:nvSpPr>
        <p:spPr bwMode="auto">
          <a:xfrm>
            <a:off x="4246564" y="4263629"/>
            <a:ext cx="40427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A</a:t>
            </a:r>
          </a:p>
        </p:txBody>
      </p:sp>
      <p:sp>
        <p:nvSpPr>
          <p:cNvPr id="46" name="文本框 45"/>
          <p:cNvSpPr txBox="1">
            <a:spLocks noChangeArrowheads="1"/>
          </p:cNvSpPr>
          <p:nvPr/>
        </p:nvSpPr>
        <p:spPr bwMode="auto">
          <a:xfrm>
            <a:off x="5457826" y="4230292"/>
            <a:ext cx="33496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B</a:t>
            </a:r>
          </a:p>
        </p:txBody>
      </p:sp>
      <p:sp>
        <p:nvSpPr>
          <p:cNvPr id="47" name="左大括号 46"/>
          <p:cNvSpPr/>
          <p:nvPr/>
        </p:nvSpPr>
        <p:spPr bwMode="auto">
          <a:xfrm rot="5400000" flipH="1">
            <a:off x="4952206" y="3720704"/>
            <a:ext cx="128588" cy="1123950"/>
          </a:xfrm>
          <a:prstGeom prst="leftBrace">
            <a:avLst>
              <a:gd name="adj1" fmla="val 8073"/>
              <a:gd name="adj2" fmla="val 46630"/>
            </a:avLst>
          </a:prstGeom>
          <a:solidFill>
            <a:schemeClr val="accent1"/>
          </a:solidFill>
          <a:ln w="9525">
            <a:solidFill>
              <a:srgbClr val="FF0000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48" name="文本框 47"/>
          <p:cNvSpPr txBox="1">
            <a:spLocks noChangeArrowheads="1"/>
          </p:cNvSpPr>
          <p:nvPr/>
        </p:nvSpPr>
        <p:spPr bwMode="auto">
          <a:xfrm>
            <a:off x="4530726" y="4283869"/>
            <a:ext cx="108234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2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a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－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b</a:t>
            </a:r>
          </a:p>
        </p:txBody>
      </p:sp>
      <p:sp>
        <p:nvSpPr>
          <p:cNvPr id="49" name="左大括号 48"/>
          <p:cNvSpPr/>
          <p:nvPr/>
        </p:nvSpPr>
        <p:spPr bwMode="auto">
          <a:xfrm rot="5400000">
            <a:off x="3794919" y="2352279"/>
            <a:ext cx="128588" cy="3441700"/>
          </a:xfrm>
          <a:prstGeom prst="leftBrace">
            <a:avLst>
              <a:gd name="adj1" fmla="val 7435"/>
              <a:gd name="adj2" fmla="val 48301"/>
            </a:avLst>
          </a:prstGeom>
          <a:solidFill>
            <a:schemeClr val="accent1"/>
          </a:solidFill>
          <a:ln w="9525">
            <a:solidFill>
              <a:srgbClr val="FF0000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50" name="文本框 49"/>
          <p:cNvSpPr txBox="1">
            <a:spLocks noChangeArrowheads="1"/>
          </p:cNvSpPr>
          <p:nvPr/>
        </p:nvSpPr>
        <p:spPr bwMode="auto">
          <a:xfrm>
            <a:off x="3633788" y="3690938"/>
            <a:ext cx="54373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2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a</a:t>
            </a:r>
          </a:p>
        </p:txBody>
      </p:sp>
      <p:sp>
        <p:nvSpPr>
          <p:cNvPr id="51" name="左大括号 50"/>
          <p:cNvSpPr/>
          <p:nvPr/>
        </p:nvSpPr>
        <p:spPr bwMode="auto">
          <a:xfrm rot="5400000" flipH="1">
            <a:off x="3223419" y="3134916"/>
            <a:ext cx="100013" cy="2305050"/>
          </a:xfrm>
          <a:prstGeom prst="leftBrace">
            <a:avLst>
              <a:gd name="adj1" fmla="val 7522"/>
              <a:gd name="adj2" fmla="val 48301"/>
            </a:avLst>
          </a:prstGeom>
          <a:solidFill>
            <a:schemeClr val="accent1"/>
          </a:solidFill>
          <a:ln w="9525">
            <a:solidFill>
              <a:srgbClr val="0000FF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52" name="文本框 51"/>
          <p:cNvSpPr txBox="1">
            <a:spLocks noChangeArrowheads="1"/>
          </p:cNvSpPr>
          <p:nvPr/>
        </p:nvSpPr>
        <p:spPr bwMode="auto">
          <a:xfrm>
            <a:off x="3121026" y="4301729"/>
            <a:ext cx="58102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 i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b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"/>
                            </p:stCondLst>
                            <p:childTnLst>
                              <p:par>
                                <p:cTn id="5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500"/>
                            </p:stCondLst>
                            <p:childTnLst>
                              <p:par>
                                <p:cTn id="7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500"/>
                            </p:stCondLst>
                            <p:childTnLst>
                              <p:par>
                                <p:cTn id="8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12" grpId="0"/>
      <p:bldP spid="45" grpId="0"/>
      <p:bldP spid="46" grpId="0"/>
      <p:bldP spid="47" grpId="0" bldLvl="0" animBg="1"/>
      <p:bldP spid="48" grpId="0"/>
      <p:bldP spid="49" grpId="0" bldLvl="0" animBg="1"/>
      <p:bldP spid="50" grpId="0"/>
      <p:bldP spid="51" grpId="0" bldLvl="0" animBg="1"/>
      <p:bldP spid="5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>
            <a:spLocks noChangeArrowheads="1"/>
          </p:cNvSpPr>
          <p:nvPr/>
        </p:nvSpPr>
        <p:spPr bwMode="auto">
          <a:xfrm>
            <a:off x="4611688" y="857250"/>
            <a:ext cx="2590800" cy="1512094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" name="矩形 1"/>
          <p:cNvSpPr>
            <a:spLocks noChangeArrowheads="1"/>
          </p:cNvSpPr>
          <p:nvPr/>
        </p:nvSpPr>
        <p:spPr bwMode="auto">
          <a:xfrm>
            <a:off x="2032001" y="854869"/>
            <a:ext cx="5184775" cy="1512094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5367" name="Line 16"/>
          <p:cNvSpPr>
            <a:spLocks noChangeShapeType="1"/>
          </p:cNvSpPr>
          <p:nvPr/>
        </p:nvSpPr>
        <p:spPr bwMode="auto">
          <a:xfrm>
            <a:off x="3489326" y="1566863"/>
            <a:ext cx="23034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  <p:grpSp>
        <p:nvGrpSpPr>
          <p:cNvPr id="8" name="组合 7"/>
          <p:cNvGrpSpPr/>
          <p:nvPr/>
        </p:nvGrpSpPr>
        <p:grpSpPr bwMode="auto">
          <a:xfrm>
            <a:off x="2689225" y="338137"/>
            <a:ext cx="1955800" cy="2034779"/>
            <a:chOff x="4234" y="1140"/>
            <a:chExt cx="3080" cy="4272"/>
          </a:xfrm>
        </p:grpSpPr>
        <p:sp>
          <p:nvSpPr>
            <p:cNvPr id="18437" name="平行四边形 3"/>
            <p:cNvSpPr>
              <a:spLocks noChangeArrowheads="1"/>
            </p:cNvSpPr>
            <p:nvPr/>
          </p:nvSpPr>
          <p:spPr bwMode="auto">
            <a:xfrm rot="-5400000" flipH="1" flipV="1">
              <a:off x="3629" y="1728"/>
              <a:ext cx="4273" cy="3080"/>
            </a:xfrm>
            <a:prstGeom prst="parallelogram">
              <a:avLst>
                <a:gd name="adj" fmla="val 35762"/>
              </a:avLst>
            </a:prstGeom>
            <a:solidFill>
              <a:srgbClr val="F8F8F8"/>
            </a:solidFill>
            <a:ln w="9525">
              <a:solidFill>
                <a:schemeClr val="tx1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grpSp>
          <p:nvGrpSpPr>
            <p:cNvPr id="18438" name="组合 6"/>
            <p:cNvGrpSpPr/>
            <p:nvPr/>
          </p:nvGrpSpPr>
          <p:grpSpPr bwMode="auto">
            <a:xfrm>
              <a:off x="5967" y="3229"/>
              <a:ext cx="1346" cy="490"/>
              <a:chOff x="5967" y="3229"/>
              <a:chExt cx="1346" cy="490"/>
            </a:xfrm>
          </p:grpSpPr>
          <p:cxnSp>
            <p:nvCxnSpPr>
              <p:cNvPr id="18439" name="直接连接符 4"/>
              <p:cNvCxnSpPr>
                <a:cxnSpLocks noChangeShapeType="1"/>
              </p:cNvCxnSpPr>
              <p:nvPr/>
            </p:nvCxnSpPr>
            <p:spPr bwMode="auto">
              <a:xfrm flipH="1" flipV="1">
                <a:off x="6067" y="3309"/>
                <a:ext cx="1247" cy="411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18440" name="椭圆 5"/>
              <p:cNvSpPr>
                <a:spLocks noChangeArrowheads="1"/>
              </p:cNvSpPr>
              <p:nvPr/>
            </p:nvSpPr>
            <p:spPr bwMode="auto">
              <a:xfrm>
                <a:off x="5967" y="3229"/>
                <a:ext cx="119" cy="119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</p:grpSp>
      <p:cxnSp>
        <p:nvCxnSpPr>
          <p:cNvPr id="9" name="直接连接符 8"/>
          <p:cNvCxnSpPr>
            <a:cxnSpLocks noChangeShapeType="1"/>
          </p:cNvCxnSpPr>
          <p:nvPr/>
        </p:nvCxnSpPr>
        <p:spPr bwMode="auto">
          <a:xfrm>
            <a:off x="4645025" y="854869"/>
            <a:ext cx="0" cy="1508522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ash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" name="椭圆 9"/>
          <p:cNvSpPr>
            <a:spLocks noChangeArrowheads="1"/>
          </p:cNvSpPr>
          <p:nvPr/>
        </p:nvSpPr>
        <p:spPr bwMode="auto">
          <a:xfrm>
            <a:off x="4622800" y="1535907"/>
            <a:ext cx="76200" cy="5596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8443" name="文本框 11"/>
          <p:cNvSpPr txBox="1">
            <a:spLocks noChangeArrowheads="1"/>
          </p:cNvSpPr>
          <p:nvPr/>
        </p:nvSpPr>
        <p:spPr bwMode="auto">
          <a:xfrm>
            <a:off x="1149350" y="2889647"/>
            <a:ext cx="7239000" cy="10584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ts val="4000"/>
              </a:lnSpc>
            </a:pPr>
            <a:r>
              <a:rPr lang="en-US" altLang="zh-CN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        </a:t>
            </a:r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在一张纸上画一条线段，折叠纸片，使线段的端点重合，折痕与线段的交点处于线段的什么位置？</a:t>
            </a:r>
          </a:p>
        </p:txBody>
      </p:sp>
      <p:sp>
        <p:nvSpPr>
          <p:cNvPr id="13" name="文本框 12"/>
          <p:cNvSpPr txBox="1">
            <a:spLocks noChangeArrowheads="1"/>
          </p:cNvSpPr>
          <p:nvPr/>
        </p:nvSpPr>
        <p:spPr bwMode="auto">
          <a:xfrm>
            <a:off x="3195639" y="1547813"/>
            <a:ext cx="45402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 i="1">
                <a:latin typeface="Times New Roman" panose="02020603050405020304" pitchFamily="18" charset="0"/>
              </a:rPr>
              <a:t>A</a:t>
            </a:r>
          </a:p>
        </p:txBody>
      </p:sp>
      <p:sp>
        <p:nvSpPr>
          <p:cNvPr id="14" name="文本框 13"/>
          <p:cNvSpPr txBox="1">
            <a:spLocks noChangeArrowheads="1"/>
          </p:cNvSpPr>
          <p:nvPr/>
        </p:nvSpPr>
        <p:spPr bwMode="auto">
          <a:xfrm>
            <a:off x="5608638" y="1557338"/>
            <a:ext cx="45561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 i="1">
                <a:latin typeface="Times New Roman" panose="02020603050405020304" pitchFamily="18" charset="0"/>
              </a:rPr>
              <a:t>B</a:t>
            </a:r>
          </a:p>
        </p:txBody>
      </p:sp>
      <p:sp>
        <p:nvSpPr>
          <p:cNvPr id="15" name="文本框 14"/>
          <p:cNvSpPr txBox="1">
            <a:spLocks noChangeArrowheads="1"/>
          </p:cNvSpPr>
          <p:nvPr/>
        </p:nvSpPr>
        <p:spPr bwMode="auto">
          <a:xfrm>
            <a:off x="4583113" y="1538288"/>
            <a:ext cx="45561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 i="1">
                <a:latin typeface="Times New Roman" panose="02020603050405020304" pitchFamily="18" charset="0"/>
              </a:rPr>
              <a:t>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"/>
                            </p:stCondLst>
                            <p:childTnLst>
                              <p:par>
                                <p:cTn id="3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"/>
                            </p:stCondLst>
                            <p:childTnLst>
                              <p:par>
                                <p:cTn id="4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ldLvl="0" animBg="1"/>
      <p:bldP spid="2" grpId="0" bldLvl="0" animBg="1"/>
      <p:bldP spid="2" grpId="1" bldLvl="0" animBg="1"/>
      <p:bldP spid="2" grpId="2" bldLvl="0" animBg="1"/>
      <p:bldP spid="10" grpId="0" bldLvl="0" animBg="1"/>
      <p:bldP spid="13" grpId="0"/>
      <p:bldP spid="14" grpId="0"/>
      <p:bldP spid="1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矩形 1"/>
          <p:cNvSpPr>
            <a:spLocks noChangeArrowheads="1"/>
          </p:cNvSpPr>
          <p:nvPr/>
        </p:nvSpPr>
        <p:spPr bwMode="auto">
          <a:xfrm>
            <a:off x="2047876" y="854869"/>
            <a:ext cx="5184775" cy="1512094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9458" name="Line 16"/>
          <p:cNvSpPr>
            <a:spLocks noChangeShapeType="1"/>
          </p:cNvSpPr>
          <p:nvPr/>
        </p:nvSpPr>
        <p:spPr bwMode="auto">
          <a:xfrm>
            <a:off x="3489326" y="1566863"/>
            <a:ext cx="23034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9459" name="椭圆 9"/>
          <p:cNvSpPr>
            <a:spLocks noChangeArrowheads="1"/>
          </p:cNvSpPr>
          <p:nvPr/>
        </p:nvSpPr>
        <p:spPr bwMode="auto">
          <a:xfrm>
            <a:off x="4606925" y="1535907"/>
            <a:ext cx="76200" cy="5596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9460" name="文本框 12"/>
          <p:cNvSpPr txBox="1">
            <a:spLocks noChangeArrowheads="1"/>
          </p:cNvSpPr>
          <p:nvPr/>
        </p:nvSpPr>
        <p:spPr bwMode="auto">
          <a:xfrm>
            <a:off x="3195639" y="1547813"/>
            <a:ext cx="45402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 i="1">
                <a:latin typeface="Times New Roman" panose="02020603050405020304" pitchFamily="18" charset="0"/>
              </a:rPr>
              <a:t>A</a:t>
            </a:r>
          </a:p>
        </p:txBody>
      </p:sp>
      <p:sp>
        <p:nvSpPr>
          <p:cNvPr id="19461" name="文本框 13"/>
          <p:cNvSpPr txBox="1">
            <a:spLocks noChangeArrowheads="1"/>
          </p:cNvSpPr>
          <p:nvPr/>
        </p:nvSpPr>
        <p:spPr bwMode="auto">
          <a:xfrm>
            <a:off x="5608638" y="1557338"/>
            <a:ext cx="45561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 i="1">
                <a:latin typeface="Times New Roman" panose="02020603050405020304" pitchFamily="18" charset="0"/>
              </a:rPr>
              <a:t>B</a:t>
            </a:r>
          </a:p>
        </p:txBody>
      </p:sp>
      <p:sp>
        <p:nvSpPr>
          <p:cNvPr id="19462" name="文本框 14"/>
          <p:cNvSpPr txBox="1">
            <a:spLocks noChangeArrowheads="1"/>
          </p:cNvSpPr>
          <p:nvPr/>
        </p:nvSpPr>
        <p:spPr bwMode="auto">
          <a:xfrm>
            <a:off x="4583113" y="1538288"/>
            <a:ext cx="45561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 i="1">
                <a:latin typeface="Times New Roman" panose="02020603050405020304" pitchFamily="18" charset="0"/>
              </a:rPr>
              <a:t>M</a:t>
            </a:r>
          </a:p>
        </p:txBody>
      </p:sp>
      <p:sp>
        <p:nvSpPr>
          <p:cNvPr id="19463" name="文本框 15"/>
          <p:cNvSpPr txBox="1">
            <a:spLocks noChangeArrowheads="1"/>
          </p:cNvSpPr>
          <p:nvPr/>
        </p:nvSpPr>
        <p:spPr bwMode="auto">
          <a:xfrm>
            <a:off x="692151" y="2500313"/>
            <a:ext cx="7832725" cy="10470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ts val="4000"/>
              </a:lnSpc>
            </a:pPr>
            <a:r>
              <a:rPr lang="en-US" altLang="zh-CN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        </a:t>
            </a:r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如图，点 </a:t>
            </a:r>
            <a:r>
              <a:rPr lang="en-US" altLang="zh-CN" sz="20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M </a:t>
            </a:r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把线段 </a:t>
            </a:r>
            <a:r>
              <a:rPr lang="en-US" altLang="zh-CN" sz="20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AB </a:t>
            </a:r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分成相等的两条线段</a:t>
            </a:r>
            <a:r>
              <a:rPr lang="en-US" altLang="zh-CN" sz="20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AM </a:t>
            </a:r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与 </a:t>
            </a:r>
            <a:r>
              <a:rPr lang="en-US" altLang="zh-CN" sz="20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BM</a:t>
            </a:r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，点 </a:t>
            </a:r>
            <a:r>
              <a:rPr lang="en-US" altLang="zh-CN" sz="20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M </a:t>
            </a:r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叫做线段 </a:t>
            </a:r>
            <a:r>
              <a:rPr lang="en-US" altLang="zh-CN" sz="20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AB </a:t>
            </a:r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的</a:t>
            </a:r>
            <a:r>
              <a:rPr lang="zh-CN" altLang="en-US" sz="2000" dirty="0">
                <a:solidFill>
                  <a:srgbClr val="00B0F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中点</a:t>
            </a:r>
            <a:r>
              <a:rPr lang="en-US" altLang="zh-CN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.  </a:t>
            </a:r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类似地，还有线段的三等分点、四等分点等</a:t>
            </a:r>
            <a:r>
              <a:rPr lang="en-US" altLang="zh-CN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</p:txBody>
      </p:sp>
      <p:grpSp>
        <p:nvGrpSpPr>
          <p:cNvPr id="11" name="组合 10"/>
          <p:cNvGrpSpPr/>
          <p:nvPr/>
        </p:nvGrpSpPr>
        <p:grpSpPr bwMode="auto">
          <a:xfrm>
            <a:off x="1320801" y="3893344"/>
            <a:ext cx="2303463" cy="57150"/>
            <a:chOff x="2080" y="8176"/>
            <a:chExt cx="3628" cy="118"/>
          </a:xfrm>
        </p:grpSpPr>
        <p:sp>
          <p:nvSpPr>
            <p:cNvPr id="19465" name="Line 16"/>
            <p:cNvSpPr>
              <a:spLocks noChangeShapeType="1"/>
            </p:cNvSpPr>
            <p:nvPr/>
          </p:nvSpPr>
          <p:spPr bwMode="auto">
            <a:xfrm>
              <a:off x="2080" y="8236"/>
              <a:ext cx="362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oval" w="med" len="med"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9466" name="椭圆 4"/>
            <p:cNvSpPr>
              <a:spLocks noChangeArrowheads="1"/>
            </p:cNvSpPr>
            <p:nvPr/>
          </p:nvSpPr>
          <p:spPr bwMode="auto">
            <a:xfrm>
              <a:off x="3260" y="8176"/>
              <a:ext cx="120" cy="117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467" name="椭圆 5"/>
            <p:cNvSpPr>
              <a:spLocks noChangeArrowheads="1"/>
            </p:cNvSpPr>
            <p:nvPr/>
          </p:nvSpPr>
          <p:spPr bwMode="auto">
            <a:xfrm>
              <a:off x="4477" y="8176"/>
              <a:ext cx="120" cy="117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12" name="组合 11"/>
          <p:cNvGrpSpPr/>
          <p:nvPr/>
        </p:nvGrpSpPr>
        <p:grpSpPr bwMode="auto">
          <a:xfrm>
            <a:off x="4962526" y="3893344"/>
            <a:ext cx="2303463" cy="57150"/>
            <a:chOff x="7815" y="8176"/>
            <a:chExt cx="3628" cy="118"/>
          </a:xfrm>
        </p:grpSpPr>
        <p:sp>
          <p:nvSpPr>
            <p:cNvPr id="19469" name="Line 16"/>
            <p:cNvSpPr>
              <a:spLocks noChangeShapeType="1"/>
            </p:cNvSpPr>
            <p:nvPr/>
          </p:nvSpPr>
          <p:spPr bwMode="auto">
            <a:xfrm>
              <a:off x="7815" y="8233"/>
              <a:ext cx="362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oval" w="med" len="med"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9470" name="椭圆 6"/>
            <p:cNvSpPr>
              <a:spLocks noChangeArrowheads="1"/>
            </p:cNvSpPr>
            <p:nvPr/>
          </p:nvSpPr>
          <p:spPr bwMode="auto">
            <a:xfrm>
              <a:off x="9565" y="8176"/>
              <a:ext cx="120" cy="117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471" name="椭圆 7"/>
            <p:cNvSpPr>
              <a:spLocks noChangeArrowheads="1"/>
            </p:cNvSpPr>
            <p:nvPr/>
          </p:nvSpPr>
          <p:spPr bwMode="auto">
            <a:xfrm>
              <a:off x="8670" y="8176"/>
              <a:ext cx="120" cy="117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472" name="椭圆 8"/>
            <p:cNvSpPr>
              <a:spLocks noChangeArrowheads="1"/>
            </p:cNvSpPr>
            <p:nvPr/>
          </p:nvSpPr>
          <p:spPr bwMode="auto">
            <a:xfrm>
              <a:off x="10480" y="8176"/>
              <a:ext cx="120" cy="117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2" name="文本框 11"/>
          <p:cNvSpPr txBox="1">
            <a:spLocks noChangeArrowheads="1"/>
          </p:cNvSpPr>
          <p:nvPr/>
        </p:nvSpPr>
        <p:spPr bwMode="auto">
          <a:xfrm>
            <a:off x="1130300" y="4088606"/>
            <a:ext cx="281463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线段的三等分点</a:t>
            </a:r>
            <a:endParaRPr lang="zh-CN" altLang="en-US" sz="2800"/>
          </a:p>
        </p:txBody>
      </p:sp>
      <p:sp>
        <p:nvSpPr>
          <p:cNvPr id="3" name="文本框 16"/>
          <p:cNvSpPr txBox="1">
            <a:spLocks noChangeArrowheads="1"/>
          </p:cNvSpPr>
          <p:nvPr/>
        </p:nvSpPr>
        <p:spPr bwMode="auto">
          <a:xfrm>
            <a:off x="4784725" y="4087417"/>
            <a:ext cx="281463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线段的四等分点</a:t>
            </a:r>
            <a:endParaRPr lang="zh-CN" altLang="en-US" sz="2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946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946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3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3" grpId="0"/>
      <p:bldP spid="2" grpId="0"/>
      <p:bldP spid="2" grpId="1"/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 bwMode="auto">
          <a:xfrm>
            <a:off x="2700020" y="757953"/>
            <a:ext cx="2914650" cy="1147663"/>
            <a:chOff x="4252" y="1592"/>
            <a:chExt cx="4590" cy="2408"/>
          </a:xfrm>
        </p:grpSpPr>
        <p:sp>
          <p:nvSpPr>
            <p:cNvPr id="20482" name="Line 16"/>
            <p:cNvSpPr>
              <a:spLocks noChangeShapeType="1"/>
            </p:cNvSpPr>
            <p:nvPr/>
          </p:nvSpPr>
          <p:spPr bwMode="auto">
            <a:xfrm>
              <a:off x="4705" y="2672"/>
              <a:ext cx="181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oval" w="med" len="med"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grpSp>
          <p:nvGrpSpPr>
            <p:cNvPr id="20483" name="组合 2"/>
            <p:cNvGrpSpPr/>
            <p:nvPr/>
          </p:nvGrpSpPr>
          <p:grpSpPr bwMode="auto">
            <a:xfrm>
              <a:off x="4252" y="1592"/>
              <a:ext cx="4590" cy="2408"/>
              <a:chOff x="4252" y="1592"/>
              <a:chExt cx="4590" cy="2408"/>
            </a:xfrm>
          </p:grpSpPr>
          <p:sp>
            <p:nvSpPr>
              <p:cNvPr id="20484" name="Line 17"/>
              <p:cNvSpPr>
                <a:spLocks noChangeShapeType="1"/>
              </p:cNvSpPr>
              <p:nvPr/>
            </p:nvSpPr>
            <p:spPr bwMode="auto">
              <a:xfrm>
                <a:off x="6520" y="2670"/>
                <a:ext cx="1815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tailEnd type="oval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  <p:grpSp>
            <p:nvGrpSpPr>
              <p:cNvPr id="20485" name="组合 1"/>
              <p:cNvGrpSpPr/>
              <p:nvPr/>
            </p:nvGrpSpPr>
            <p:grpSpPr bwMode="auto">
              <a:xfrm>
                <a:off x="4252" y="1592"/>
                <a:ext cx="4590" cy="2408"/>
                <a:chOff x="4252" y="1592"/>
                <a:chExt cx="4590" cy="2408"/>
              </a:xfrm>
            </p:grpSpPr>
            <p:sp>
              <p:nvSpPr>
                <p:cNvPr id="20486" name="Rectangle 18"/>
                <p:cNvSpPr>
                  <a:spLocks noChangeArrowheads="1"/>
                </p:cNvSpPr>
                <p:nvPr/>
              </p:nvSpPr>
              <p:spPr bwMode="auto">
                <a:xfrm>
                  <a:off x="4252" y="2450"/>
                  <a:ext cx="637" cy="155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algn="ctr">
                    <a:lnSpc>
                      <a:spcPct val="150000"/>
                    </a:lnSpc>
                  </a:pPr>
                  <a:r>
                    <a:rPr lang="en-US" altLang="zh-CN" sz="2800" i="1">
                      <a:latin typeface="Times New Roman" panose="02020603050405020304" pitchFamily="18" charset="0"/>
                      <a:ea typeface="黑体" panose="02010609060101010101" pitchFamily="49" charset="-122"/>
                    </a:rPr>
                    <a:t>A</a:t>
                  </a:r>
                </a:p>
              </p:txBody>
            </p:sp>
            <p:sp>
              <p:nvSpPr>
                <p:cNvPr id="20487" name="Rectangle 19"/>
                <p:cNvSpPr>
                  <a:spLocks noChangeArrowheads="1"/>
                </p:cNvSpPr>
                <p:nvPr/>
              </p:nvSpPr>
              <p:spPr bwMode="auto">
                <a:xfrm>
                  <a:off x="5251" y="1592"/>
                  <a:ext cx="574" cy="155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algn="ctr">
                    <a:lnSpc>
                      <a:spcPct val="150000"/>
                    </a:lnSpc>
                  </a:pPr>
                  <a:r>
                    <a:rPr lang="en-US" altLang="zh-CN" sz="2800" i="1">
                      <a:latin typeface="Times New Roman" panose="02020603050405020304" pitchFamily="18" charset="0"/>
                      <a:ea typeface="黑体" panose="02010609060101010101" pitchFamily="49" charset="-122"/>
                    </a:rPr>
                    <a:t>a</a:t>
                  </a:r>
                </a:p>
              </p:txBody>
            </p:sp>
            <p:sp>
              <p:nvSpPr>
                <p:cNvPr id="20488" name="Rectangle 20"/>
                <p:cNvSpPr>
                  <a:spLocks noChangeArrowheads="1"/>
                </p:cNvSpPr>
                <p:nvPr/>
              </p:nvSpPr>
              <p:spPr bwMode="auto">
                <a:xfrm>
                  <a:off x="7063" y="1592"/>
                  <a:ext cx="574" cy="155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algn="ctr">
                    <a:lnSpc>
                      <a:spcPct val="150000"/>
                    </a:lnSpc>
                  </a:pPr>
                  <a:r>
                    <a:rPr lang="en-US" altLang="zh-CN" sz="2800" i="1">
                      <a:latin typeface="Times New Roman" panose="02020603050405020304" pitchFamily="18" charset="0"/>
                      <a:ea typeface="黑体" panose="02010609060101010101" pitchFamily="49" charset="-122"/>
                    </a:rPr>
                    <a:t>a</a:t>
                  </a:r>
                </a:p>
              </p:txBody>
            </p:sp>
            <p:sp>
              <p:nvSpPr>
                <p:cNvPr id="20489" name="Rectangle 21"/>
                <p:cNvSpPr>
                  <a:spLocks noChangeArrowheads="1"/>
                </p:cNvSpPr>
                <p:nvPr/>
              </p:nvSpPr>
              <p:spPr bwMode="auto">
                <a:xfrm>
                  <a:off x="6168" y="2450"/>
                  <a:ext cx="763" cy="155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algn="ctr">
                    <a:lnSpc>
                      <a:spcPct val="150000"/>
                    </a:lnSpc>
                  </a:pPr>
                  <a:r>
                    <a:rPr lang="en-US" altLang="zh-CN" sz="2800" i="1">
                      <a:latin typeface="Times New Roman" panose="02020603050405020304" pitchFamily="18" charset="0"/>
                      <a:ea typeface="黑体" panose="02010609060101010101" pitchFamily="49" charset="-122"/>
                    </a:rPr>
                    <a:t>M</a:t>
                  </a:r>
                </a:p>
              </p:txBody>
            </p:sp>
            <p:sp>
              <p:nvSpPr>
                <p:cNvPr id="20490" name="Rectangle 22"/>
                <p:cNvSpPr>
                  <a:spLocks noChangeArrowheads="1"/>
                </p:cNvSpPr>
                <p:nvPr/>
              </p:nvSpPr>
              <p:spPr bwMode="auto">
                <a:xfrm>
                  <a:off x="8205" y="2450"/>
                  <a:ext cx="637" cy="155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algn="ctr">
                    <a:lnSpc>
                      <a:spcPct val="150000"/>
                    </a:lnSpc>
                  </a:pPr>
                  <a:r>
                    <a:rPr lang="en-US" altLang="zh-CN" sz="2800" i="1">
                      <a:latin typeface="Times New Roman" panose="02020603050405020304" pitchFamily="18" charset="0"/>
                      <a:ea typeface="黑体" panose="02010609060101010101" pitchFamily="49" charset="-122"/>
                    </a:rPr>
                    <a:t>B</a:t>
                  </a:r>
                </a:p>
              </p:txBody>
            </p:sp>
          </p:grpSp>
        </p:grpSp>
      </p:grp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944563" y="446485"/>
            <a:ext cx="335121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M 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是线段 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AB 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的中点</a:t>
            </a:r>
          </a:p>
        </p:txBody>
      </p:sp>
      <p:grpSp>
        <p:nvGrpSpPr>
          <p:cNvPr id="3" name="组合 1"/>
          <p:cNvGrpSpPr/>
          <p:nvPr/>
        </p:nvGrpSpPr>
        <p:grpSpPr bwMode="auto">
          <a:xfrm>
            <a:off x="1255713" y="1707357"/>
            <a:ext cx="6049327" cy="1754432"/>
            <a:chOff x="169" y="3132"/>
            <a:chExt cx="9527" cy="3685"/>
          </a:xfrm>
        </p:grpSpPr>
        <p:sp>
          <p:nvSpPr>
            <p:cNvPr id="20493" name="Text Box 2"/>
            <p:cNvSpPr txBox="1">
              <a:spLocks noChangeArrowheads="1"/>
            </p:cNvSpPr>
            <p:nvPr/>
          </p:nvSpPr>
          <p:spPr bwMode="auto">
            <a:xfrm>
              <a:off x="169" y="3132"/>
              <a:ext cx="9527" cy="36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>
                <a:lnSpc>
                  <a:spcPct val="150000"/>
                </a:lnSpc>
              </a:pPr>
              <a:r>
                <a:rPr lang="zh-CN" altLang="en-US" sz="2400">
                  <a:solidFill>
                    <a:srgbClr val="0033CC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几何语言：∵ </a:t>
              </a:r>
              <a:r>
                <a:rPr lang="en-US" altLang="zh-CN" sz="2400" i="1">
                  <a:solidFill>
                    <a:srgbClr val="0033CC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M </a:t>
              </a:r>
              <a:r>
                <a:rPr lang="zh-CN" altLang="en-US" sz="2400">
                  <a:solidFill>
                    <a:srgbClr val="0033CC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是线段 </a:t>
              </a:r>
              <a:r>
                <a:rPr lang="en-US" altLang="zh-CN" sz="2400" i="1">
                  <a:solidFill>
                    <a:srgbClr val="0033CC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AB </a:t>
              </a:r>
              <a:r>
                <a:rPr lang="zh-CN" altLang="en-US" sz="2400">
                  <a:solidFill>
                    <a:srgbClr val="0033CC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的中点</a:t>
              </a:r>
            </a:p>
            <a:p>
              <a:pPr>
                <a:lnSpc>
                  <a:spcPct val="150000"/>
                </a:lnSpc>
              </a:pPr>
              <a:r>
                <a:rPr lang="zh-CN" altLang="en-US" sz="2400">
                  <a:solidFill>
                    <a:srgbClr val="0033CC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                       ∴ </a:t>
              </a:r>
              <a:r>
                <a:rPr lang="en-US" altLang="zh-CN" sz="2400" i="1">
                  <a:solidFill>
                    <a:srgbClr val="0033CC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AM </a:t>
              </a:r>
              <a:r>
                <a:rPr lang="en-US" altLang="zh-CN" sz="2400">
                  <a:solidFill>
                    <a:srgbClr val="0033CC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= </a:t>
              </a:r>
              <a:r>
                <a:rPr lang="en-US" altLang="zh-CN" sz="2400" i="1">
                  <a:solidFill>
                    <a:srgbClr val="0033CC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MB</a:t>
              </a:r>
              <a:r>
                <a:rPr lang="en-US" altLang="zh-CN" sz="2400">
                  <a:solidFill>
                    <a:srgbClr val="0033CC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 =    </a:t>
              </a:r>
              <a:r>
                <a:rPr lang="en-US" altLang="zh-CN" sz="2400" i="1">
                  <a:solidFill>
                    <a:srgbClr val="0033CC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AB</a:t>
              </a:r>
              <a:r>
                <a:rPr lang="en-US" altLang="zh-CN" sz="2400">
                  <a:latin typeface="Times New Roman" panose="02020603050405020304" pitchFamily="18" charset="0"/>
                  <a:ea typeface="黑体" panose="02010609060101010101" pitchFamily="49" charset="-122"/>
                </a:rPr>
                <a:t> </a:t>
              </a:r>
            </a:p>
            <a:p>
              <a:pPr>
                <a:lnSpc>
                  <a:spcPct val="150000"/>
                </a:lnSpc>
              </a:pPr>
              <a:r>
                <a:rPr lang="en-US" altLang="zh-CN" sz="2400">
                  <a:latin typeface="Times New Roman" panose="02020603050405020304" pitchFamily="18" charset="0"/>
                  <a:ea typeface="黑体" panose="02010609060101010101" pitchFamily="49" charset="-122"/>
                </a:rPr>
                <a:t>                          </a:t>
              </a:r>
              <a:r>
                <a:rPr lang="en-US" altLang="zh-CN" sz="2400">
                  <a:solidFill>
                    <a:srgbClr val="0033CC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( </a:t>
              </a:r>
              <a:r>
                <a:rPr lang="zh-CN" altLang="en-US" sz="2400">
                  <a:solidFill>
                    <a:srgbClr val="0033CC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或 </a:t>
              </a:r>
              <a:r>
                <a:rPr lang="en-US" altLang="zh-CN" sz="2400" i="1">
                  <a:solidFill>
                    <a:srgbClr val="0033CC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AB </a:t>
              </a:r>
              <a:r>
                <a:rPr lang="en-US" altLang="zh-CN" sz="2400">
                  <a:solidFill>
                    <a:srgbClr val="0033CC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= 2 </a:t>
              </a:r>
              <a:r>
                <a:rPr lang="en-US" altLang="zh-CN" sz="2400" i="1">
                  <a:solidFill>
                    <a:srgbClr val="0033CC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AM </a:t>
              </a:r>
              <a:r>
                <a:rPr lang="en-US" altLang="zh-CN" sz="2400">
                  <a:solidFill>
                    <a:srgbClr val="0033CC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= 2 </a:t>
              </a:r>
              <a:r>
                <a:rPr lang="en-US" altLang="zh-CN" sz="2400" i="1">
                  <a:solidFill>
                    <a:srgbClr val="0033CC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MB </a:t>
              </a:r>
              <a:r>
                <a:rPr lang="en-US" altLang="zh-CN" sz="2400">
                  <a:solidFill>
                    <a:srgbClr val="0033CC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)</a:t>
              </a:r>
              <a:endParaRPr lang="zh-CN" altLang="en-US" sz="2000">
                <a:solidFill>
                  <a:srgbClr val="0033CC"/>
                </a:solidFill>
                <a:latin typeface="Times New Roman" panose="02020603050405020304" pitchFamily="18" charset="0"/>
                <a:ea typeface="黑体" panose="02010609060101010101" pitchFamily="49" charset="-122"/>
              </a:endParaRPr>
            </a:p>
          </p:txBody>
        </p:sp>
        <p:graphicFrame>
          <p:nvGraphicFramePr>
            <p:cNvPr id="20494" name="对象 19459"/>
            <p:cNvGraphicFramePr>
              <a:graphicFrameLocks noChangeAspect="1"/>
            </p:cNvGraphicFramePr>
            <p:nvPr/>
          </p:nvGraphicFramePr>
          <p:xfrm>
            <a:off x="6123" y="4251"/>
            <a:ext cx="547" cy="144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508" r:id="rId3" imgW="152400" imgH="393700" progId="Equation.DSMT4">
                    <p:embed/>
                  </p:oleObj>
                </mc:Choice>
                <mc:Fallback>
                  <p:oleObj r:id="rId3" imgW="152400" imgH="393700" progId="Equation.DSMT4">
                    <p:embed/>
                    <p:pic>
                      <p:nvPicPr>
                        <p:cNvPr id="0" name="对象 1945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123" y="4251"/>
                          <a:ext cx="547" cy="144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0492" name="组合 6"/>
          <p:cNvGrpSpPr/>
          <p:nvPr/>
        </p:nvGrpSpPr>
        <p:grpSpPr bwMode="auto">
          <a:xfrm>
            <a:off x="1543051" y="3271845"/>
            <a:ext cx="8749348" cy="2241756"/>
            <a:chOff x="623" y="6418"/>
            <a:chExt cx="13777" cy="4706"/>
          </a:xfrm>
        </p:grpSpPr>
        <p:sp>
          <p:nvSpPr>
            <p:cNvPr id="20496" name="Text Box 4"/>
            <p:cNvSpPr txBox="1">
              <a:spLocks noChangeArrowheads="1"/>
            </p:cNvSpPr>
            <p:nvPr/>
          </p:nvSpPr>
          <p:spPr bwMode="auto">
            <a:xfrm>
              <a:off x="623" y="6418"/>
              <a:ext cx="13777" cy="47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lnSpc>
                  <a:spcPct val="150000"/>
                </a:lnSpc>
              </a:pPr>
              <a:r>
                <a:rPr lang="zh-CN" altLang="en-US" sz="2400">
                  <a:solidFill>
                    <a:srgbClr val="0033CC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反之也成立：</a:t>
              </a:r>
              <a:r>
                <a:rPr lang="en-US" altLang="zh-CN" sz="2400">
                  <a:solidFill>
                    <a:srgbClr val="0033CC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∵ </a:t>
              </a:r>
              <a:r>
                <a:rPr lang="en-US" altLang="zh-CN" sz="2400" i="1">
                  <a:solidFill>
                    <a:srgbClr val="0033CC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AM </a:t>
              </a:r>
              <a:r>
                <a:rPr lang="en-US" altLang="zh-CN" sz="2400">
                  <a:solidFill>
                    <a:srgbClr val="0033CC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= </a:t>
              </a:r>
              <a:r>
                <a:rPr lang="en-US" altLang="zh-CN" sz="2400" i="1">
                  <a:solidFill>
                    <a:srgbClr val="0033CC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MB </a:t>
              </a:r>
              <a:r>
                <a:rPr lang="en-US" altLang="zh-CN" sz="2400">
                  <a:solidFill>
                    <a:srgbClr val="0033CC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=    </a:t>
              </a:r>
              <a:r>
                <a:rPr lang="en-US" altLang="zh-CN" sz="2400" i="1">
                  <a:solidFill>
                    <a:srgbClr val="0033CC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AB</a:t>
              </a:r>
            </a:p>
            <a:p>
              <a:pPr>
                <a:lnSpc>
                  <a:spcPct val="150000"/>
                </a:lnSpc>
              </a:pPr>
              <a:r>
                <a:rPr lang="zh-CN" altLang="en-US" sz="2400">
                  <a:solidFill>
                    <a:srgbClr val="0033CC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                            </a:t>
              </a:r>
              <a:r>
                <a:rPr lang="en-US" altLang="zh-CN" sz="2400">
                  <a:solidFill>
                    <a:srgbClr val="0033CC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( </a:t>
              </a:r>
              <a:r>
                <a:rPr lang="zh-CN" altLang="en-US" sz="2400">
                  <a:solidFill>
                    <a:srgbClr val="0033CC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或 </a:t>
              </a:r>
              <a:r>
                <a:rPr lang="en-US" altLang="zh-CN" sz="2400" i="1">
                  <a:solidFill>
                    <a:srgbClr val="0033CC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AB </a:t>
              </a:r>
              <a:r>
                <a:rPr lang="en-US" altLang="zh-CN" sz="2400">
                  <a:solidFill>
                    <a:srgbClr val="0033CC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= 2 </a:t>
              </a:r>
              <a:r>
                <a:rPr lang="en-US" altLang="zh-CN" sz="2400" i="1">
                  <a:solidFill>
                    <a:srgbClr val="0033CC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AM </a:t>
              </a:r>
              <a:r>
                <a:rPr lang="en-US" altLang="zh-CN" sz="2400">
                  <a:solidFill>
                    <a:srgbClr val="0033CC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= 2 </a:t>
              </a:r>
              <a:r>
                <a:rPr lang="en-US" altLang="zh-CN" sz="2400" i="1">
                  <a:solidFill>
                    <a:srgbClr val="0033CC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AB</a:t>
              </a:r>
              <a:r>
                <a:rPr lang="en-US" altLang="zh-CN" sz="2400">
                  <a:solidFill>
                    <a:srgbClr val="0033CC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 )</a:t>
              </a:r>
            </a:p>
            <a:p>
              <a:pPr>
                <a:lnSpc>
                  <a:spcPct val="150000"/>
                </a:lnSpc>
              </a:pPr>
              <a:r>
                <a:rPr lang="en-US" altLang="zh-CN" sz="2400">
                  <a:solidFill>
                    <a:srgbClr val="0033CC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                        ∴ </a:t>
              </a:r>
              <a:r>
                <a:rPr lang="en-US" altLang="zh-CN" sz="2400" i="1">
                  <a:solidFill>
                    <a:srgbClr val="0033CC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M </a:t>
              </a:r>
              <a:r>
                <a:rPr lang="zh-CN" altLang="en-US" sz="2400">
                  <a:solidFill>
                    <a:srgbClr val="0033CC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是线段 </a:t>
              </a:r>
              <a:r>
                <a:rPr lang="en-US" altLang="zh-CN" sz="2400" i="1">
                  <a:solidFill>
                    <a:srgbClr val="0033CC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AB </a:t>
              </a:r>
              <a:r>
                <a:rPr lang="zh-CN" altLang="en-US" sz="2400">
                  <a:solidFill>
                    <a:srgbClr val="0033CC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的中点</a:t>
              </a:r>
            </a:p>
            <a:p>
              <a:pPr>
                <a:lnSpc>
                  <a:spcPct val="150000"/>
                </a:lnSpc>
              </a:pPr>
              <a:endParaRPr lang="zh-CN" altLang="en-US" sz="2400">
                <a:solidFill>
                  <a:srgbClr val="0033CC"/>
                </a:solidFill>
                <a:latin typeface="Times New Roman" panose="02020603050405020304" pitchFamily="18" charset="0"/>
                <a:ea typeface="黑体" panose="02010609060101010101" pitchFamily="49" charset="-122"/>
              </a:endParaRPr>
            </a:p>
          </p:txBody>
        </p:sp>
        <p:graphicFrame>
          <p:nvGraphicFramePr>
            <p:cNvPr id="20497" name="对象 4"/>
            <p:cNvGraphicFramePr>
              <a:graphicFrameLocks noChangeAspect="1"/>
            </p:cNvGraphicFramePr>
            <p:nvPr/>
          </p:nvGraphicFramePr>
          <p:xfrm>
            <a:off x="6531" y="6418"/>
            <a:ext cx="547" cy="144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509" r:id="rId5" imgW="152400" imgH="393700" progId="Equation.DSMT4">
                    <p:embed/>
                  </p:oleObj>
                </mc:Choice>
                <mc:Fallback>
                  <p:oleObj r:id="rId5" imgW="152400" imgH="393700" progId="Equation.DSMT4">
                    <p:embed/>
                    <p:pic>
                      <p:nvPicPr>
                        <p:cNvPr id="0" name="对象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531" y="6418"/>
                          <a:ext cx="547" cy="144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1" dur="1000"/>
                                        <p:tgtEl>
                                          <p:spTgt spid="204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9"/>
          <p:cNvSpPr>
            <a:spLocks noChangeArrowheads="1"/>
          </p:cNvSpPr>
          <p:nvPr/>
        </p:nvSpPr>
        <p:spPr bwMode="auto">
          <a:xfrm>
            <a:off x="4479634" y="-230832"/>
            <a:ext cx="18473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ctr"/>
            <a:endParaRPr lang="zh-CN" altLang="en-US" sz="240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21506" name="Rectangle 20"/>
          <p:cNvSpPr>
            <a:spLocks noChangeArrowheads="1"/>
          </p:cNvSpPr>
          <p:nvPr/>
        </p:nvSpPr>
        <p:spPr bwMode="auto">
          <a:xfrm>
            <a:off x="4479634" y="-230832"/>
            <a:ext cx="18473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ctr"/>
            <a:endParaRPr lang="zh-CN" altLang="en-US" sz="240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21507" name="Rectangle 21"/>
          <p:cNvSpPr>
            <a:spLocks noChangeArrowheads="1"/>
          </p:cNvSpPr>
          <p:nvPr/>
        </p:nvSpPr>
        <p:spPr bwMode="auto">
          <a:xfrm>
            <a:off x="4766972" y="1494384"/>
            <a:ext cx="18473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ctr"/>
            <a:endParaRPr lang="zh-CN" altLang="en-US" sz="240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21508" name="Text Box 52"/>
          <p:cNvSpPr txBox="1">
            <a:spLocks noChangeArrowheads="1"/>
          </p:cNvSpPr>
          <p:nvPr/>
        </p:nvSpPr>
        <p:spPr bwMode="auto">
          <a:xfrm>
            <a:off x="1339850" y="1787129"/>
            <a:ext cx="653573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endParaRPr lang="zh-CN" altLang="zh-CN" sz="240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503861" name="Text Box 53"/>
          <p:cNvSpPr txBox="1">
            <a:spLocks noChangeArrowheads="1"/>
          </p:cNvSpPr>
          <p:nvPr/>
        </p:nvSpPr>
        <p:spPr bwMode="auto">
          <a:xfrm>
            <a:off x="777875" y="651273"/>
            <a:ext cx="617378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点 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M 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, 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N 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是线段 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AB 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的三等分点：</a:t>
            </a:r>
            <a:endParaRPr lang="en-US" altLang="zh-CN" sz="280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graphicFrame>
        <p:nvGraphicFramePr>
          <p:cNvPr id="503892" name="Object 84"/>
          <p:cNvGraphicFramePr>
            <a:graphicFrameLocks noChangeAspect="1"/>
          </p:cNvGraphicFramePr>
          <p:nvPr/>
        </p:nvGraphicFramePr>
        <p:xfrm>
          <a:off x="5249864" y="2536032"/>
          <a:ext cx="376237" cy="6500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42" r:id="rId3" imgW="139700" imgH="393700" progId="Equation.DSMT4">
                  <p:embed/>
                </p:oleObj>
              </mc:Choice>
              <mc:Fallback>
                <p:oleObj r:id="rId3" imgW="139700" imgH="393700" progId="Equation.DSMT4">
                  <p:embed/>
                  <p:pic>
                    <p:nvPicPr>
                      <p:cNvPr id="0" name="Object 8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49864" y="2536032"/>
                        <a:ext cx="376237" cy="65008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03893" name="Rectangle 85"/>
          <p:cNvSpPr>
            <a:spLocks noChangeArrowheads="1"/>
          </p:cNvSpPr>
          <p:nvPr/>
        </p:nvSpPr>
        <p:spPr bwMode="auto">
          <a:xfrm>
            <a:off x="2403475" y="2754840"/>
            <a:ext cx="391325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r>
              <a:rPr lang="en-US" altLang="zh-CN" sz="2800" i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AM </a:t>
            </a:r>
            <a:r>
              <a:rPr lang="en-US" altLang="zh-CN" sz="280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 </a:t>
            </a:r>
            <a:r>
              <a:rPr lang="en-US" altLang="zh-CN" sz="2800" i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MN </a:t>
            </a:r>
            <a:r>
              <a:rPr lang="en-US" altLang="zh-CN" sz="280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 </a:t>
            </a:r>
            <a:r>
              <a:rPr lang="en-US" altLang="zh-CN" sz="2800" i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NB </a:t>
            </a:r>
            <a:r>
              <a:rPr lang="en-US" altLang="zh-CN" sz="280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 ___ </a:t>
            </a:r>
            <a:r>
              <a:rPr lang="en-US" altLang="zh-CN" sz="2800" i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AB</a:t>
            </a:r>
          </a:p>
        </p:txBody>
      </p:sp>
      <p:sp>
        <p:nvSpPr>
          <p:cNvPr id="503906" name="Rectangle 98"/>
          <p:cNvSpPr>
            <a:spLocks noChangeArrowheads="1"/>
          </p:cNvSpPr>
          <p:nvPr/>
        </p:nvSpPr>
        <p:spPr bwMode="auto">
          <a:xfrm>
            <a:off x="1673226" y="3459094"/>
            <a:ext cx="567976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r>
              <a:rPr lang="en-US" altLang="zh-CN" sz="280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(</a:t>
            </a:r>
            <a:r>
              <a:rPr lang="zh-CN" altLang="en-US" sz="280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或 </a:t>
            </a:r>
            <a:r>
              <a:rPr lang="en-US" altLang="zh-CN" sz="2800" i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AB</a:t>
            </a:r>
            <a:r>
              <a:rPr lang="en-US" altLang="zh-CN" sz="280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= _</a:t>
            </a:r>
            <a:r>
              <a:rPr lang="en-US" altLang="zh-CN" sz="280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_</a:t>
            </a:r>
            <a:r>
              <a:rPr lang="en-US" altLang="zh-CN" sz="280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_</a:t>
            </a:r>
            <a:r>
              <a:rPr lang="en-US" altLang="zh-CN" sz="2800" i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AM </a:t>
            </a:r>
            <a:r>
              <a:rPr lang="en-US" altLang="zh-CN" sz="280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 _</a:t>
            </a:r>
            <a:r>
              <a:rPr lang="en-US" altLang="zh-CN" sz="280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_</a:t>
            </a:r>
            <a:r>
              <a:rPr lang="en-US" altLang="zh-CN" sz="280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_ </a:t>
            </a:r>
            <a:r>
              <a:rPr lang="en-US" altLang="zh-CN" sz="2800" i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MN </a:t>
            </a:r>
            <a:r>
              <a:rPr lang="en-US" altLang="zh-CN" sz="280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 _</a:t>
            </a:r>
            <a:r>
              <a:rPr lang="en-US" altLang="zh-CN" sz="280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_</a:t>
            </a:r>
            <a:r>
              <a:rPr lang="en-US" altLang="zh-CN" sz="280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_</a:t>
            </a:r>
            <a:r>
              <a:rPr lang="en-US" altLang="zh-CN" sz="2800" i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NB</a:t>
            </a:r>
            <a:r>
              <a:rPr lang="en-US" altLang="zh-CN" sz="280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)</a:t>
            </a:r>
          </a:p>
        </p:txBody>
      </p:sp>
      <p:grpSp>
        <p:nvGrpSpPr>
          <p:cNvPr id="15" name="Group 103"/>
          <p:cNvGrpSpPr/>
          <p:nvPr/>
        </p:nvGrpSpPr>
        <p:grpSpPr bwMode="auto">
          <a:xfrm>
            <a:off x="2936876" y="3524251"/>
            <a:ext cx="3908425" cy="522685"/>
            <a:chOff x="2735" y="3048"/>
            <a:chExt cx="2462" cy="439"/>
          </a:xfrm>
        </p:grpSpPr>
        <p:sp>
          <p:nvSpPr>
            <p:cNvPr id="21514" name="Text Box 99"/>
            <p:cNvSpPr txBox="1">
              <a:spLocks noChangeArrowheads="1"/>
            </p:cNvSpPr>
            <p:nvPr/>
          </p:nvSpPr>
          <p:spPr bwMode="auto">
            <a:xfrm>
              <a:off x="2735" y="3048"/>
              <a:ext cx="591" cy="4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571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zh-CN" sz="280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3</a:t>
              </a:r>
            </a:p>
          </p:txBody>
        </p:sp>
        <p:sp>
          <p:nvSpPr>
            <p:cNvPr id="21515" name="Text Box 100"/>
            <p:cNvSpPr txBox="1">
              <a:spLocks noChangeArrowheads="1"/>
            </p:cNvSpPr>
            <p:nvPr/>
          </p:nvSpPr>
          <p:spPr bwMode="auto">
            <a:xfrm>
              <a:off x="3650" y="3048"/>
              <a:ext cx="591" cy="4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571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zh-CN" sz="280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3</a:t>
              </a:r>
            </a:p>
          </p:txBody>
        </p:sp>
        <p:sp>
          <p:nvSpPr>
            <p:cNvPr id="21516" name="Text Box 101"/>
            <p:cNvSpPr txBox="1">
              <a:spLocks noChangeArrowheads="1"/>
            </p:cNvSpPr>
            <p:nvPr/>
          </p:nvSpPr>
          <p:spPr bwMode="auto">
            <a:xfrm>
              <a:off x="4606" y="3048"/>
              <a:ext cx="591" cy="4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571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zh-CN" sz="280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3</a:t>
              </a:r>
            </a:p>
          </p:txBody>
        </p:sp>
      </p:grpSp>
      <p:grpSp>
        <p:nvGrpSpPr>
          <p:cNvPr id="2" name="组合 1"/>
          <p:cNvGrpSpPr/>
          <p:nvPr/>
        </p:nvGrpSpPr>
        <p:grpSpPr bwMode="auto">
          <a:xfrm>
            <a:off x="1598613" y="1843089"/>
            <a:ext cx="5429250" cy="513192"/>
            <a:chOff x="2517" y="3870"/>
            <a:chExt cx="8550" cy="1077"/>
          </a:xfrm>
        </p:grpSpPr>
        <p:grpSp>
          <p:nvGrpSpPr>
            <p:cNvPr id="21518" name="Group 54"/>
            <p:cNvGrpSpPr/>
            <p:nvPr/>
          </p:nvGrpSpPr>
          <p:grpSpPr bwMode="auto">
            <a:xfrm>
              <a:off x="2517" y="3938"/>
              <a:ext cx="8550" cy="1009"/>
              <a:chOff x="1561" y="1326"/>
              <a:chExt cx="2239" cy="403"/>
            </a:xfrm>
          </p:grpSpPr>
          <p:sp>
            <p:nvSpPr>
              <p:cNvPr id="21519" name="Line 56"/>
              <p:cNvSpPr>
                <a:spLocks noChangeShapeType="1"/>
              </p:cNvSpPr>
              <p:nvPr/>
            </p:nvSpPr>
            <p:spPr bwMode="auto">
              <a:xfrm>
                <a:off x="1693" y="1326"/>
                <a:ext cx="2004" cy="1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grpSp>
            <p:nvGrpSpPr>
              <p:cNvPr id="21520" name="Group 57"/>
              <p:cNvGrpSpPr/>
              <p:nvPr/>
            </p:nvGrpSpPr>
            <p:grpSpPr bwMode="auto">
              <a:xfrm>
                <a:off x="2885" y="1366"/>
                <a:ext cx="287" cy="362"/>
                <a:chOff x="2885" y="1366"/>
                <a:chExt cx="287" cy="362"/>
              </a:xfrm>
            </p:grpSpPr>
            <p:sp>
              <p:nvSpPr>
                <p:cNvPr id="21521" name="Rectangle 58"/>
                <p:cNvSpPr>
                  <a:spLocks noChangeArrowheads="1"/>
                </p:cNvSpPr>
                <p:nvPr/>
              </p:nvSpPr>
              <p:spPr bwMode="auto">
                <a:xfrm>
                  <a:off x="3056" y="1411"/>
                  <a:ext cx="0" cy="31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/>
                <a:p>
                  <a:pPr algn="ctr"/>
                  <a:endParaRPr lang="zh-CN" altLang="zh-CN" sz="2400">
                    <a:latin typeface="Times New Roman" panose="02020603050405020304" pitchFamily="18" charset="0"/>
                    <a:ea typeface="黑体" panose="02010609060101010101" pitchFamily="49" charset="-122"/>
                  </a:endParaRPr>
                </a:p>
              </p:txBody>
            </p:sp>
            <p:sp>
              <p:nvSpPr>
                <p:cNvPr id="21522" name="Rectangle 59"/>
                <p:cNvSpPr>
                  <a:spLocks noChangeArrowheads="1"/>
                </p:cNvSpPr>
                <p:nvPr/>
              </p:nvSpPr>
              <p:spPr bwMode="auto">
                <a:xfrm>
                  <a:off x="2885" y="1366"/>
                  <a:ext cx="287" cy="36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>
                  <a:spAutoFit/>
                </a:bodyPr>
                <a:lstStyle/>
                <a:p>
                  <a:pPr algn="ctr"/>
                  <a:r>
                    <a:rPr lang="en-US" altLang="zh-CN" sz="2800" i="1">
                      <a:solidFill>
                        <a:srgbClr val="000000"/>
                      </a:solidFill>
                      <a:latin typeface="Times New Roman" panose="02020603050405020304" pitchFamily="18" charset="0"/>
                      <a:ea typeface="黑体" panose="02010609060101010101" pitchFamily="49" charset="-122"/>
                    </a:rPr>
                    <a:t>N</a:t>
                  </a:r>
                </a:p>
              </p:txBody>
            </p:sp>
          </p:grpSp>
          <p:grpSp>
            <p:nvGrpSpPr>
              <p:cNvPr id="21523" name="Group 60"/>
              <p:cNvGrpSpPr/>
              <p:nvPr/>
            </p:nvGrpSpPr>
            <p:grpSpPr bwMode="auto">
              <a:xfrm>
                <a:off x="2247" y="1368"/>
                <a:ext cx="181" cy="361"/>
                <a:chOff x="2247" y="1368"/>
                <a:chExt cx="181" cy="361"/>
              </a:xfrm>
            </p:grpSpPr>
            <p:sp>
              <p:nvSpPr>
                <p:cNvPr id="21524" name="Rectangle 61"/>
                <p:cNvSpPr>
                  <a:spLocks noChangeArrowheads="1"/>
                </p:cNvSpPr>
                <p:nvPr/>
              </p:nvSpPr>
              <p:spPr bwMode="auto">
                <a:xfrm>
                  <a:off x="2417" y="1368"/>
                  <a:ext cx="0" cy="31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/>
                <a:p>
                  <a:pPr algn="ctr"/>
                  <a:endParaRPr lang="zh-CN" altLang="zh-CN" sz="2400">
                    <a:latin typeface="Times New Roman" panose="02020603050405020304" pitchFamily="18" charset="0"/>
                    <a:ea typeface="黑体" panose="02010609060101010101" pitchFamily="49" charset="-122"/>
                  </a:endParaRPr>
                </a:p>
              </p:txBody>
            </p:sp>
            <p:sp>
              <p:nvSpPr>
                <p:cNvPr id="21525" name="Rectangle 62"/>
                <p:cNvSpPr>
                  <a:spLocks noChangeArrowheads="1"/>
                </p:cNvSpPr>
                <p:nvPr/>
              </p:nvSpPr>
              <p:spPr bwMode="auto">
                <a:xfrm>
                  <a:off x="2247" y="1368"/>
                  <a:ext cx="181" cy="36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>
                  <a:spAutoFit/>
                </a:bodyPr>
                <a:lstStyle/>
                <a:p>
                  <a:pPr algn="ctr"/>
                  <a:r>
                    <a:rPr lang="en-US" altLang="zh-CN" sz="2800" i="1">
                      <a:solidFill>
                        <a:srgbClr val="000000"/>
                      </a:solidFill>
                      <a:latin typeface="Times New Roman" panose="02020603050405020304" pitchFamily="18" charset="0"/>
                      <a:ea typeface="黑体" panose="02010609060101010101" pitchFamily="49" charset="-122"/>
                    </a:rPr>
                    <a:t>M</a:t>
                  </a:r>
                </a:p>
              </p:txBody>
            </p:sp>
          </p:grpSp>
          <p:grpSp>
            <p:nvGrpSpPr>
              <p:cNvPr id="21526" name="Group 63"/>
              <p:cNvGrpSpPr/>
              <p:nvPr/>
            </p:nvGrpSpPr>
            <p:grpSpPr bwMode="auto">
              <a:xfrm>
                <a:off x="3591" y="1366"/>
                <a:ext cx="209" cy="361"/>
                <a:chOff x="3591" y="1366"/>
                <a:chExt cx="209" cy="361"/>
              </a:xfrm>
            </p:grpSpPr>
            <p:sp>
              <p:nvSpPr>
                <p:cNvPr id="21527" name="Rectangle 64"/>
                <p:cNvSpPr>
                  <a:spLocks noChangeArrowheads="1"/>
                </p:cNvSpPr>
                <p:nvPr/>
              </p:nvSpPr>
              <p:spPr bwMode="auto">
                <a:xfrm>
                  <a:off x="3760" y="1411"/>
                  <a:ext cx="0" cy="31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/>
                <a:p>
                  <a:pPr algn="ctr"/>
                  <a:endParaRPr lang="zh-CN" altLang="zh-CN" sz="2400">
                    <a:latin typeface="Times New Roman" panose="02020603050405020304" pitchFamily="18" charset="0"/>
                    <a:ea typeface="黑体" panose="02010609060101010101" pitchFamily="49" charset="-122"/>
                  </a:endParaRPr>
                </a:p>
              </p:txBody>
            </p:sp>
            <p:sp>
              <p:nvSpPr>
                <p:cNvPr id="21528" name="Rectangle 65"/>
                <p:cNvSpPr>
                  <a:spLocks noChangeArrowheads="1"/>
                </p:cNvSpPr>
                <p:nvPr/>
              </p:nvSpPr>
              <p:spPr bwMode="auto">
                <a:xfrm>
                  <a:off x="3591" y="1366"/>
                  <a:ext cx="209" cy="36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>
                  <a:spAutoFit/>
                </a:bodyPr>
                <a:lstStyle/>
                <a:p>
                  <a:pPr algn="ctr"/>
                  <a:r>
                    <a:rPr lang="en-US" altLang="zh-CN" sz="2800" i="1">
                      <a:solidFill>
                        <a:srgbClr val="000000"/>
                      </a:solidFill>
                      <a:latin typeface="Times New Roman" panose="02020603050405020304" pitchFamily="18" charset="0"/>
                      <a:ea typeface="黑体" panose="02010609060101010101" pitchFamily="49" charset="-122"/>
                    </a:rPr>
                    <a:t>B</a:t>
                  </a:r>
                </a:p>
              </p:txBody>
            </p:sp>
          </p:grpSp>
          <p:grpSp>
            <p:nvGrpSpPr>
              <p:cNvPr id="21529" name="Group 66"/>
              <p:cNvGrpSpPr/>
              <p:nvPr/>
            </p:nvGrpSpPr>
            <p:grpSpPr bwMode="auto">
              <a:xfrm>
                <a:off x="1561" y="1368"/>
                <a:ext cx="212" cy="361"/>
                <a:chOff x="1561" y="1368"/>
                <a:chExt cx="212" cy="361"/>
              </a:xfrm>
            </p:grpSpPr>
            <p:sp>
              <p:nvSpPr>
                <p:cNvPr id="21530" name="Rectangle 67"/>
                <p:cNvSpPr>
                  <a:spLocks noChangeArrowheads="1"/>
                </p:cNvSpPr>
                <p:nvPr/>
              </p:nvSpPr>
              <p:spPr bwMode="auto">
                <a:xfrm>
                  <a:off x="1735" y="1368"/>
                  <a:ext cx="0" cy="31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/>
                <a:p>
                  <a:pPr algn="ctr"/>
                  <a:endParaRPr lang="zh-CN" altLang="zh-CN" sz="2400">
                    <a:latin typeface="Times New Roman" panose="02020603050405020304" pitchFamily="18" charset="0"/>
                    <a:ea typeface="黑体" panose="02010609060101010101" pitchFamily="49" charset="-122"/>
                  </a:endParaRPr>
                </a:p>
              </p:txBody>
            </p:sp>
            <p:sp>
              <p:nvSpPr>
                <p:cNvPr id="21531" name="Rectangle 68"/>
                <p:cNvSpPr>
                  <a:spLocks noChangeArrowheads="1"/>
                </p:cNvSpPr>
                <p:nvPr/>
              </p:nvSpPr>
              <p:spPr bwMode="auto">
                <a:xfrm>
                  <a:off x="1561" y="1368"/>
                  <a:ext cx="212" cy="36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>
                  <a:spAutoFit/>
                </a:bodyPr>
                <a:lstStyle/>
                <a:p>
                  <a:pPr algn="ctr"/>
                  <a:r>
                    <a:rPr lang="en-US" altLang="zh-CN" sz="2800" i="1">
                      <a:solidFill>
                        <a:srgbClr val="000000"/>
                      </a:solidFill>
                      <a:latin typeface="Times New Roman" panose="02020603050405020304" pitchFamily="18" charset="0"/>
                      <a:ea typeface="黑体" panose="02010609060101010101" pitchFamily="49" charset="-122"/>
                    </a:rPr>
                    <a:t>A</a:t>
                  </a:r>
                </a:p>
              </p:txBody>
            </p:sp>
          </p:grpSp>
        </p:grpSp>
        <p:sp>
          <p:nvSpPr>
            <p:cNvPr id="21532" name="椭圆 1"/>
            <p:cNvSpPr>
              <a:spLocks noChangeArrowheads="1"/>
            </p:cNvSpPr>
            <p:nvPr/>
          </p:nvSpPr>
          <p:spPr bwMode="auto">
            <a:xfrm>
              <a:off x="2957" y="3887"/>
              <a:ext cx="117" cy="117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533" name="椭圆 2"/>
            <p:cNvSpPr>
              <a:spLocks noChangeArrowheads="1"/>
            </p:cNvSpPr>
            <p:nvPr/>
          </p:nvSpPr>
          <p:spPr bwMode="auto">
            <a:xfrm>
              <a:off x="5482" y="3872"/>
              <a:ext cx="117" cy="12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534" name="椭圆 3"/>
            <p:cNvSpPr>
              <a:spLocks noChangeArrowheads="1"/>
            </p:cNvSpPr>
            <p:nvPr/>
          </p:nvSpPr>
          <p:spPr bwMode="auto">
            <a:xfrm>
              <a:off x="8090" y="3870"/>
              <a:ext cx="120" cy="12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535" name="椭圆 4"/>
            <p:cNvSpPr>
              <a:spLocks noChangeArrowheads="1"/>
            </p:cNvSpPr>
            <p:nvPr/>
          </p:nvSpPr>
          <p:spPr bwMode="auto">
            <a:xfrm>
              <a:off x="10615" y="3870"/>
              <a:ext cx="120" cy="117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3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"/>
                                        <p:tgtEl>
                                          <p:spTgt spid="5038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" fill="hold"/>
                                        <p:tgtEl>
                                          <p:spTgt spid="5038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" fill="hold"/>
                                        <p:tgtEl>
                                          <p:spTgt spid="5038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00" decel="500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038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00" decel="500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038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3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5038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038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038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3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92" decel="100000"/>
                                        <p:tgtEl>
                                          <p:spTgt spid="50389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8" dur="192" decel="100000"/>
                                        <p:tgtEl>
                                          <p:spTgt spid="50389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9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50389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0" dur="192" fill="hold"/>
                                        <p:tgtEl>
                                          <p:spTgt spid="5038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1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5038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2" dur="192" fill="hold"/>
                                        <p:tgtEl>
                                          <p:spTgt spid="5038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3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5038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3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5039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039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039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3861" grpId="0"/>
      <p:bldP spid="503893" grpId="0"/>
      <p:bldP spid="50390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538163" y="1003697"/>
            <a:ext cx="7708900" cy="1147763"/>
          </a:xfrm>
          <a:solidFill>
            <a:srgbClr val="FFFFFF"/>
          </a:solidFill>
        </p:spPr>
        <p:txBody>
          <a:bodyPr/>
          <a:lstStyle/>
          <a:p>
            <a:pPr marL="0" indent="0">
              <a:lnSpc>
                <a:spcPts val="3800"/>
              </a:lnSpc>
              <a:spcBef>
                <a:spcPct val="0"/>
              </a:spcBef>
              <a:buFontTx/>
              <a:buNone/>
            </a:pPr>
            <a:r>
              <a:rPr lang="zh-CN" altLang="en-US" sz="2400" dirty="0" smtClean="0">
                <a:solidFill>
                  <a:srgbClr val="269999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例</a:t>
            </a:r>
            <a:r>
              <a:rPr lang="en-US" altLang="zh-CN" sz="2400" b="1" dirty="0" smtClean="0">
                <a:solidFill>
                  <a:srgbClr val="269999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</a:t>
            </a:r>
            <a:r>
              <a:rPr lang="en-US" altLang="zh-CN" sz="2400" dirty="0" smtClean="0">
                <a:solidFill>
                  <a:srgbClr val="269999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en-US" sz="2400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若 </a:t>
            </a:r>
            <a:r>
              <a:rPr lang="en-US" altLang="zh-CN" sz="2400" i="1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AB </a:t>
            </a:r>
            <a:r>
              <a:rPr lang="en-US" altLang="zh-CN" sz="2400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= 6cm</a:t>
            </a:r>
            <a:r>
              <a:rPr lang="zh-CN" altLang="en-US" sz="2400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，点 </a:t>
            </a:r>
            <a:r>
              <a:rPr lang="en-US" altLang="zh-CN" sz="2400" i="1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C </a:t>
            </a:r>
            <a:r>
              <a:rPr lang="zh-CN" altLang="en-US" sz="2400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是线段 </a:t>
            </a:r>
            <a:r>
              <a:rPr lang="en-US" altLang="zh-CN" sz="2400" i="1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AB </a:t>
            </a:r>
            <a:r>
              <a:rPr lang="zh-CN" altLang="en-US" sz="2400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的中点，点 </a:t>
            </a:r>
            <a:r>
              <a:rPr lang="en-US" altLang="zh-CN" sz="2400" i="1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D</a:t>
            </a:r>
            <a:r>
              <a:rPr lang="zh-CN" altLang="en-US" sz="2400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是线段 </a:t>
            </a:r>
            <a:r>
              <a:rPr lang="en-US" altLang="zh-CN" sz="2400" i="1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CB </a:t>
            </a:r>
            <a:r>
              <a:rPr lang="zh-CN" altLang="en-US" sz="2400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的中点，求：线段 </a:t>
            </a:r>
            <a:r>
              <a:rPr lang="en-US" altLang="zh-CN" sz="2400" i="1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AD </a:t>
            </a:r>
            <a:r>
              <a:rPr lang="zh-CN" altLang="en-US" sz="2400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的长是多少</a:t>
            </a:r>
            <a:r>
              <a:rPr lang="en-US" altLang="zh-CN" sz="2400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?</a:t>
            </a:r>
          </a:p>
        </p:txBody>
      </p:sp>
      <p:sp>
        <p:nvSpPr>
          <p:cNvPr id="71700" name="Text Box 20"/>
          <p:cNvSpPr txBox="1">
            <a:spLocks noChangeArrowheads="1"/>
          </p:cNvSpPr>
          <p:nvPr/>
        </p:nvSpPr>
        <p:spPr bwMode="auto">
          <a:xfrm>
            <a:off x="541339" y="2194323"/>
            <a:ext cx="461168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解：∵ </a:t>
            </a:r>
            <a:r>
              <a:rPr lang="en-US" altLang="zh-CN" sz="28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C </a:t>
            </a:r>
            <a:r>
              <a:rPr lang="zh-CN" alt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是线段 </a:t>
            </a:r>
            <a:r>
              <a:rPr lang="en-US" altLang="zh-CN" sz="28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AB </a:t>
            </a:r>
            <a:r>
              <a:rPr lang="zh-CN" alt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的中点，</a:t>
            </a:r>
          </a:p>
        </p:txBody>
      </p:sp>
      <p:sp>
        <p:nvSpPr>
          <p:cNvPr id="22531" name="Rectangle 21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22532" name="Text Box 24"/>
          <p:cNvSpPr txBox="1">
            <a:spLocks noChangeArrowheads="1"/>
          </p:cNvSpPr>
          <p:nvPr/>
        </p:nvSpPr>
        <p:spPr bwMode="auto">
          <a:xfrm>
            <a:off x="1455448" y="3218260"/>
            <a:ext cx="18473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endParaRPr lang="zh-CN" altLang="en-US" sz="2400" b="1">
              <a:latin typeface="Times New Roman" panose="02020603050405020304" pitchFamily="18" charset="0"/>
            </a:endParaRPr>
          </a:p>
        </p:txBody>
      </p:sp>
      <p:sp>
        <p:nvSpPr>
          <p:cNvPr id="22533" name="Text Box 25"/>
          <p:cNvSpPr txBox="1">
            <a:spLocks noChangeArrowheads="1"/>
          </p:cNvSpPr>
          <p:nvPr/>
        </p:nvSpPr>
        <p:spPr bwMode="auto">
          <a:xfrm>
            <a:off x="1815810" y="3812381"/>
            <a:ext cx="18473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endParaRPr lang="zh-CN" altLang="en-US" sz="2400" b="1">
              <a:latin typeface="Times New Roman" panose="02020603050405020304" pitchFamily="18" charset="0"/>
            </a:endParaRPr>
          </a:p>
        </p:txBody>
      </p:sp>
      <p:sp>
        <p:nvSpPr>
          <p:cNvPr id="22534" name="Text Box 26"/>
          <p:cNvSpPr txBox="1">
            <a:spLocks noChangeArrowheads="1"/>
          </p:cNvSpPr>
          <p:nvPr/>
        </p:nvSpPr>
        <p:spPr bwMode="auto">
          <a:xfrm>
            <a:off x="1742785" y="3920729"/>
            <a:ext cx="18473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endParaRPr lang="zh-CN" altLang="en-US" sz="2400" b="1">
              <a:latin typeface="Times New Roman" panose="02020603050405020304" pitchFamily="18" charset="0"/>
            </a:endParaRPr>
          </a:p>
        </p:txBody>
      </p:sp>
      <p:sp>
        <p:nvSpPr>
          <p:cNvPr id="22535" name="Rectangle 29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22536" name="Rectangle 31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22537" name="Rectangle 32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71716" name="Text Box 36"/>
          <p:cNvSpPr txBox="1">
            <a:spLocks noChangeArrowheads="1"/>
          </p:cNvSpPr>
          <p:nvPr/>
        </p:nvSpPr>
        <p:spPr bwMode="auto">
          <a:xfrm>
            <a:off x="1233488" y="3324225"/>
            <a:ext cx="413446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∵ 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D 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是线段 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CB 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的中点，</a:t>
            </a:r>
          </a:p>
        </p:txBody>
      </p:sp>
      <p:sp>
        <p:nvSpPr>
          <p:cNvPr id="22539" name="圆角矩形 31"/>
          <p:cNvSpPr>
            <a:spLocks noChangeArrowheads="1"/>
          </p:cNvSpPr>
          <p:nvPr/>
        </p:nvSpPr>
        <p:spPr bwMode="auto">
          <a:xfrm>
            <a:off x="631825" y="401242"/>
            <a:ext cx="1479550" cy="421481"/>
          </a:xfrm>
          <a:prstGeom prst="roundRect">
            <a:avLst>
              <a:gd name="adj" fmla="val 16667"/>
            </a:avLst>
          </a:prstGeom>
          <a:solidFill>
            <a:srgbClr val="FFFFD9"/>
          </a:solidFill>
          <a:ln w="25400">
            <a:solidFill>
              <a:srgbClr val="0099FF"/>
            </a:solidFill>
            <a:round/>
          </a:ln>
        </p:spPr>
        <p:txBody>
          <a:bodyPr/>
          <a:lstStyle/>
          <a:p>
            <a:pPr algn="ctr"/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典例精析</a:t>
            </a:r>
          </a:p>
        </p:txBody>
      </p:sp>
      <p:grpSp>
        <p:nvGrpSpPr>
          <p:cNvPr id="2" name="组合 1"/>
          <p:cNvGrpSpPr/>
          <p:nvPr/>
        </p:nvGrpSpPr>
        <p:grpSpPr bwMode="auto">
          <a:xfrm>
            <a:off x="1250950" y="2588419"/>
            <a:ext cx="5854700" cy="695325"/>
            <a:chOff x="1970" y="5435"/>
            <a:chExt cx="9220" cy="1459"/>
          </a:xfrm>
        </p:grpSpPr>
        <p:sp>
          <p:nvSpPr>
            <p:cNvPr id="22541" name="文本框 1"/>
            <p:cNvSpPr txBox="1">
              <a:spLocks noChangeArrowheads="1"/>
            </p:cNvSpPr>
            <p:nvPr/>
          </p:nvSpPr>
          <p:spPr bwMode="auto">
            <a:xfrm>
              <a:off x="1970" y="5790"/>
              <a:ext cx="9220" cy="10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280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∴ </a:t>
              </a:r>
              <a:r>
                <a:rPr lang="en-US" altLang="zh-CN" sz="2800" i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AC </a:t>
              </a:r>
              <a:r>
                <a:rPr lang="en-US" altLang="zh-CN" sz="280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= </a:t>
              </a:r>
              <a:r>
                <a:rPr lang="en-US" altLang="zh-CN" sz="2800" i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CB </a:t>
              </a:r>
              <a:r>
                <a:rPr lang="en-US" altLang="zh-CN" sz="280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=    </a:t>
              </a:r>
              <a:r>
                <a:rPr lang="en-US" altLang="zh-CN" sz="2800" i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AB </a:t>
              </a:r>
              <a:r>
                <a:rPr lang="en-US" altLang="zh-CN" sz="280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=    </a:t>
              </a:r>
              <a:r>
                <a:rPr lang="zh-CN" altLang="en-US" sz="280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×</a:t>
              </a:r>
              <a:r>
                <a:rPr lang="en-US" altLang="zh-CN" sz="280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6= 3 (cm).</a:t>
              </a:r>
            </a:p>
          </p:txBody>
        </p:sp>
        <p:graphicFrame>
          <p:nvGraphicFramePr>
            <p:cNvPr id="22542" name="对象 19459"/>
            <p:cNvGraphicFramePr>
              <a:graphicFrameLocks noChangeAspect="1"/>
            </p:cNvGraphicFramePr>
            <p:nvPr/>
          </p:nvGraphicFramePr>
          <p:xfrm>
            <a:off x="5345" y="5447"/>
            <a:ext cx="547" cy="144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575" r:id="rId3" imgW="152400" imgH="393700" progId="Equation.DSMT4">
                    <p:embed/>
                  </p:oleObj>
                </mc:Choice>
                <mc:Fallback>
                  <p:oleObj r:id="rId3" imgW="152400" imgH="393700" progId="Equation.DSMT4">
                    <p:embed/>
                    <p:pic>
                      <p:nvPicPr>
                        <p:cNvPr id="0" name="对象 1945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345" y="5447"/>
                          <a:ext cx="547" cy="144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2543" name="对象 3"/>
            <p:cNvGraphicFramePr>
              <a:graphicFrameLocks noChangeAspect="1"/>
            </p:cNvGraphicFramePr>
            <p:nvPr/>
          </p:nvGraphicFramePr>
          <p:xfrm>
            <a:off x="7040" y="5435"/>
            <a:ext cx="547" cy="144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576" r:id="rId5" imgW="152400" imgH="393700" progId="Equation.DSMT4">
                    <p:embed/>
                  </p:oleObj>
                </mc:Choice>
                <mc:Fallback>
                  <p:oleObj r:id="rId5" imgW="152400" imgH="393700" progId="Equation.DSMT4">
                    <p:embed/>
                    <p:pic>
                      <p:nvPicPr>
                        <p:cNvPr id="0" name="对象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040" y="5435"/>
                          <a:ext cx="547" cy="144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3" name="组合 2"/>
          <p:cNvGrpSpPr/>
          <p:nvPr/>
        </p:nvGrpSpPr>
        <p:grpSpPr bwMode="auto">
          <a:xfrm>
            <a:off x="1241426" y="3758329"/>
            <a:ext cx="5140960" cy="696992"/>
            <a:chOff x="1955" y="7892"/>
            <a:chExt cx="8095" cy="1462"/>
          </a:xfrm>
        </p:grpSpPr>
        <p:sp>
          <p:nvSpPr>
            <p:cNvPr id="22545" name="文本框 5"/>
            <p:cNvSpPr txBox="1">
              <a:spLocks noChangeArrowheads="1"/>
            </p:cNvSpPr>
            <p:nvPr/>
          </p:nvSpPr>
          <p:spPr bwMode="auto">
            <a:xfrm>
              <a:off x="1955" y="8250"/>
              <a:ext cx="8095" cy="10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280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∴ </a:t>
              </a:r>
              <a:r>
                <a:rPr lang="en-US" altLang="zh-CN" sz="2800" i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CD </a:t>
              </a:r>
              <a:r>
                <a:rPr lang="en-US" altLang="zh-CN" sz="280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=    </a:t>
              </a:r>
              <a:r>
                <a:rPr lang="en-US" altLang="zh-CN" sz="2800" i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CB </a:t>
              </a:r>
              <a:r>
                <a:rPr lang="en-US" altLang="zh-CN" sz="280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=    </a:t>
              </a:r>
              <a:r>
                <a:rPr lang="zh-CN" altLang="en-US" sz="280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×</a:t>
              </a:r>
              <a:r>
                <a:rPr lang="en-US" altLang="zh-CN" sz="280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3=1.5 (cm).</a:t>
              </a:r>
            </a:p>
          </p:txBody>
        </p:sp>
        <p:graphicFrame>
          <p:nvGraphicFramePr>
            <p:cNvPr id="22546" name="对象 6"/>
            <p:cNvGraphicFramePr>
              <a:graphicFrameLocks noChangeAspect="1"/>
            </p:cNvGraphicFramePr>
            <p:nvPr/>
          </p:nvGraphicFramePr>
          <p:xfrm>
            <a:off x="4077" y="7907"/>
            <a:ext cx="547" cy="144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577" r:id="rId6" imgW="152400" imgH="393700" progId="Equation.DSMT4">
                    <p:embed/>
                  </p:oleObj>
                </mc:Choice>
                <mc:Fallback>
                  <p:oleObj r:id="rId6" imgW="152400" imgH="393700" progId="Equation.DSMT4">
                    <p:embed/>
                    <p:pic>
                      <p:nvPicPr>
                        <p:cNvPr id="0" name="对象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077" y="7907"/>
                          <a:ext cx="547" cy="144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2547" name="对象 8"/>
            <p:cNvGraphicFramePr>
              <a:graphicFrameLocks noChangeAspect="1"/>
            </p:cNvGraphicFramePr>
            <p:nvPr/>
          </p:nvGraphicFramePr>
          <p:xfrm>
            <a:off x="5885" y="7892"/>
            <a:ext cx="547" cy="144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578" r:id="rId7" imgW="152400" imgH="393700" progId="Equation.DSMT4">
                    <p:embed/>
                  </p:oleObj>
                </mc:Choice>
                <mc:Fallback>
                  <p:oleObj r:id="rId7" imgW="152400" imgH="393700" progId="Equation.DSMT4">
                    <p:embed/>
                    <p:pic>
                      <p:nvPicPr>
                        <p:cNvPr id="0" name="对象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885" y="7892"/>
                          <a:ext cx="547" cy="144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4" name="文本框 10"/>
          <p:cNvSpPr txBox="1">
            <a:spLocks noChangeArrowheads="1"/>
          </p:cNvSpPr>
          <p:nvPr/>
        </p:nvSpPr>
        <p:spPr bwMode="auto">
          <a:xfrm>
            <a:off x="1225550" y="4488656"/>
            <a:ext cx="605948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∴ 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AD 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AC 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+ 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CD 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 3 + 1.5 = 4.5 (cm).</a:t>
            </a:r>
          </a:p>
        </p:txBody>
      </p:sp>
      <p:grpSp>
        <p:nvGrpSpPr>
          <p:cNvPr id="22549" name="组合 5"/>
          <p:cNvGrpSpPr/>
          <p:nvPr/>
        </p:nvGrpSpPr>
        <p:grpSpPr bwMode="auto">
          <a:xfrm>
            <a:off x="4810126" y="1710214"/>
            <a:ext cx="4125913" cy="538704"/>
            <a:chOff x="7575" y="3591"/>
            <a:chExt cx="6498" cy="1130"/>
          </a:xfrm>
        </p:grpSpPr>
        <p:grpSp>
          <p:nvGrpSpPr>
            <p:cNvPr id="22550" name="Group 3"/>
            <p:cNvGrpSpPr/>
            <p:nvPr/>
          </p:nvGrpSpPr>
          <p:grpSpPr bwMode="auto">
            <a:xfrm>
              <a:off x="7575" y="3591"/>
              <a:ext cx="6498" cy="1130"/>
              <a:chOff x="864" y="1405"/>
              <a:chExt cx="3948" cy="604"/>
            </a:xfrm>
          </p:grpSpPr>
          <p:sp>
            <p:nvSpPr>
              <p:cNvPr id="22551" name="Rectangle 4"/>
              <p:cNvSpPr>
                <a:spLocks noChangeArrowheads="1"/>
              </p:cNvSpPr>
              <p:nvPr/>
            </p:nvSpPr>
            <p:spPr bwMode="auto">
              <a:xfrm>
                <a:off x="864" y="1422"/>
                <a:ext cx="3948" cy="5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en-US" altLang="zh-CN" sz="2800" i="1">
                    <a:latin typeface="Times New Roman" panose="02020603050405020304" pitchFamily="18" charset="0"/>
                  </a:rPr>
                  <a:t>A                 C                   B</a:t>
                </a:r>
              </a:p>
            </p:txBody>
          </p:sp>
          <p:sp>
            <p:nvSpPr>
              <p:cNvPr id="22552" name="Line 6"/>
              <p:cNvSpPr>
                <a:spLocks noChangeShapeType="1"/>
              </p:cNvSpPr>
              <p:nvPr/>
            </p:nvSpPr>
            <p:spPr bwMode="auto">
              <a:xfrm>
                <a:off x="1056" y="1937"/>
                <a:ext cx="3493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 type="oval" w="med" len="med"/>
                <a:tailEnd type="oval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zh-CN" altLang="en-US"/>
              </a:p>
            </p:txBody>
          </p:sp>
          <p:grpSp>
            <p:nvGrpSpPr>
              <p:cNvPr id="22553" name="Group 8"/>
              <p:cNvGrpSpPr/>
              <p:nvPr/>
            </p:nvGrpSpPr>
            <p:grpSpPr bwMode="auto">
              <a:xfrm>
                <a:off x="3483" y="1405"/>
                <a:ext cx="454" cy="587"/>
                <a:chOff x="3446" y="575"/>
                <a:chExt cx="454" cy="587"/>
              </a:xfrm>
            </p:grpSpPr>
            <p:sp>
              <p:nvSpPr>
                <p:cNvPr id="22554" name="Line 9"/>
                <p:cNvSpPr>
                  <a:spLocks noChangeShapeType="1"/>
                </p:cNvSpPr>
                <p:nvPr/>
              </p:nvSpPr>
              <p:spPr bwMode="auto">
                <a:xfrm>
                  <a:off x="3651" y="948"/>
                  <a:ext cx="0" cy="136"/>
                </a:xfrm>
                <a:prstGeom prst="line">
                  <a:avLst/>
                </a:prstGeom>
                <a:noFill/>
                <a:ln w="76200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>
                  <a:spAutoFit/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22555" name="Text Box 10"/>
                <p:cNvSpPr txBox="1">
                  <a:spLocks noChangeArrowheads="1"/>
                </p:cNvSpPr>
                <p:nvPr/>
              </p:nvSpPr>
              <p:spPr bwMode="auto">
                <a:xfrm>
                  <a:off x="3446" y="575"/>
                  <a:ext cx="454" cy="58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US" altLang="zh-CN" sz="2800" i="1">
                      <a:latin typeface="Times New Roman" panose="02020603050405020304" pitchFamily="18" charset="0"/>
                    </a:rPr>
                    <a:t>D</a:t>
                  </a:r>
                </a:p>
              </p:txBody>
            </p:sp>
          </p:grpSp>
        </p:grpSp>
        <p:sp>
          <p:nvSpPr>
            <p:cNvPr id="22556" name="Line 9"/>
            <p:cNvSpPr>
              <a:spLocks noChangeShapeType="1"/>
            </p:cNvSpPr>
            <p:nvPr/>
          </p:nvSpPr>
          <p:spPr bwMode="auto">
            <a:xfrm>
              <a:off x="10641" y="4301"/>
              <a:ext cx="0" cy="254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zh-CN" altLang="en-US"/>
            </a:p>
          </p:txBody>
        </p:sp>
      </p:grpSp>
    </p:spTree>
  </p:cSld>
  <p:clrMapOvr>
    <a:masterClrMapping/>
  </p:clrMapOvr>
  <p:transition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1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17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0" grpId="0"/>
      <p:bldP spid="71716" grpId="0"/>
      <p:bldP spid="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文本框 1"/>
          <p:cNvSpPr txBox="1">
            <a:spLocks noChangeArrowheads="1"/>
          </p:cNvSpPr>
          <p:nvPr/>
        </p:nvSpPr>
        <p:spPr bwMode="auto">
          <a:xfrm>
            <a:off x="295275" y="383432"/>
            <a:ext cx="8553450" cy="1481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30000"/>
              </a:lnSpc>
            </a:pPr>
            <a:r>
              <a:rPr lang="zh-CN" altLang="en-US" sz="2400" dirty="0">
                <a:solidFill>
                  <a:srgbClr val="269999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例</a:t>
            </a:r>
            <a:r>
              <a:rPr lang="en-US" altLang="zh-CN" sz="2400" dirty="0">
                <a:solidFill>
                  <a:srgbClr val="269999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  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如图，B、C是线段AD上两点，且AB：BC：CD=</a:t>
            </a:r>
          </a:p>
          <a:p>
            <a:pPr>
              <a:lnSpc>
                <a:spcPct val="130000"/>
              </a:lnSpc>
            </a:pP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3：2：5，E、F分别是AB、CD的中点，且EF=24，求线段AB、BC、CD的长．</a:t>
            </a:r>
          </a:p>
        </p:txBody>
      </p:sp>
      <p:grpSp>
        <p:nvGrpSpPr>
          <p:cNvPr id="3" name="组合 2"/>
          <p:cNvGrpSpPr/>
          <p:nvPr/>
        </p:nvGrpSpPr>
        <p:grpSpPr bwMode="auto">
          <a:xfrm>
            <a:off x="1631950" y="2156225"/>
            <a:ext cx="5429250" cy="513191"/>
            <a:chOff x="2517" y="3870"/>
            <a:chExt cx="8550" cy="1077"/>
          </a:xfrm>
        </p:grpSpPr>
        <p:grpSp>
          <p:nvGrpSpPr>
            <p:cNvPr id="23555" name="Group 54"/>
            <p:cNvGrpSpPr/>
            <p:nvPr/>
          </p:nvGrpSpPr>
          <p:grpSpPr bwMode="auto">
            <a:xfrm>
              <a:off x="2517" y="3936"/>
              <a:ext cx="8550" cy="1011"/>
              <a:chOff x="1561" y="1326"/>
              <a:chExt cx="2239" cy="404"/>
            </a:xfrm>
          </p:grpSpPr>
          <p:sp>
            <p:nvSpPr>
              <p:cNvPr id="23556" name="Line 56"/>
              <p:cNvSpPr>
                <a:spLocks noChangeShapeType="1"/>
              </p:cNvSpPr>
              <p:nvPr/>
            </p:nvSpPr>
            <p:spPr bwMode="auto">
              <a:xfrm>
                <a:off x="1693" y="1326"/>
                <a:ext cx="2004" cy="1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grpSp>
            <p:nvGrpSpPr>
              <p:cNvPr id="23557" name="Group 57"/>
              <p:cNvGrpSpPr/>
              <p:nvPr/>
            </p:nvGrpSpPr>
            <p:grpSpPr bwMode="auto">
              <a:xfrm>
                <a:off x="1807" y="1348"/>
                <a:ext cx="1524" cy="373"/>
                <a:chOff x="1807" y="1348"/>
                <a:chExt cx="1524" cy="373"/>
              </a:xfrm>
            </p:grpSpPr>
            <p:sp>
              <p:nvSpPr>
                <p:cNvPr id="23558" name="Rectangle 58"/>
                <p:cNvSpPr>
                  <a:spLocks noChangeArrowheads="1"/>
                </p:cNvSpPr>
                <p:nvPr/>
              </p:nvSpPr>
              <p:spPr bwMode="auto">
                <a:xfrm>
                  <a:off x="3056" y="1411"/>
                  <a:ext cx="0" cy="31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/>
                <a:p>
                  <a:pPr algn="ctr"/>
                  <a:endParaRPr lang="zh-CN" altLang="zh-CN" sz="2400">
                    <a:latin typeface="Times New Roman" panose="02020603050405020304" pitchFamily="18" charset="0"/>
                    <a:ea typeface="黑体" panose="02010609060101010101" pitchFamily="49" charset="-122"/>
                  </a:endParaRPr>
                </a:p>
              </p:txBody>
            </p:sp>
            <p:sp>
              <p:nvSpPr>
                <p:cNvPr id="23559" name="Rectangle 59"/>
                <p:cNvSpPr>
                  <a:spLocks noChangeArrowheads="1"/>
                </p:cNvSpPr>
                <p:nvPr/>
              </p:nvSpPr>
              <p:spPr bwMode="auto">
                <a:xfrm>
                  <a:off x="3044" y="1348"/>
                  <a:ext cx="287" cy="36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>
                  <a:spAutoFit/>
                </a:bodyPr>
                <a:lstStyle/>
                <a:p>
                  <a:pPr algn="ctr"/>
                  <a:r>
                    <a:rPr lang="en-US" altLang="zh-CN" sz="2800" i="1">
                      <a:solidFill>
                        <a:srgbClr val="000000"/>
                      </a:solidFill>
                      <a:latin typeface="Times New Roman" panose="02020603050405020304" pitchFamily="18" charset="0"/>
                      <a:ea typeface="黑体" panose="02010609060101010101" pitchFamily="49" charset="-122"/>
                    </a:rPr>
                    <a:t>F</a:t>
                  </a:r>
                </a:p>
              </p:txBody>
            </p:sp>
            <p:sp>
              <p:nvSpPr>
                <p:cNvPr id="23560" name="Rectangle 59"/>
                <p:cNvSpPr>
                  <a:spLocks noChangeArrowheads="1"/>
                </p:cNvSpPr>
                <p:nvPr/>
              </p:nvSpPr>
              <p:spPr bwMode="auto">
                <a:xfrm>
                  <a:off x="1807" y="1356"/>
                  <a:ext cx="287" cy="36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>
                  <a:spAutoFit/>
                </a:bodyPr>
                <a:lstStyle/>
                <a:p>
                  <a:pPr algn="ctr"/>
                  <a:r>
                    <a:rPr lang="en-US" altLang="zh-CN" sz="2800" i="1">
                      <a:solidFill>
                        <a:srgbClr val="000000"/>
                      </a:solidFill>
                      <a:latin typeface="Times New Roman" panose="02020603050405020304" pitchFamily="18" charset="0"/>
                      <a:ea typeface="黑体" panose="02010609060101010101" pitchFamily="49" charset="-122"/>
                    </a:rPr>
                    <a:t>E</a:t>
                  </a:r>
                </a:p>
              </p:txBody>
            </p:sp>
          </p:grpSp>
          <p:grpSp>
            <p:nvGrpSpPr>
              <p:cNvPr id="23561" name="Group 60"/>
              <p:cNvGrpSpPr/>
              <p:nvPr/>
            </p:nvGrpSpPr>
            <p:grpSpPr bwMode="auto">
              <a:xfrm>
                <a:off x="2174" y="1365"/>
                <a:ext cx="574" cy="365"/>
                <a:chOff x="2174" y="1365"/>
                <a:chExt cx="574" cy="365"/>
              </a:xfrm>
            </p:grpSpPr>
            <p:sp>
              <p:nvSpPr>
                <p:cNvPr id="23562" name="Rectangle 61"/>
                <p:cNvSpPr>
                  <a:spLocks noChangeArrowheads="1"/>
                </p:cNvSpPr>
                <p:nvPr/>
              </p:nvSpPr>
              <p:spPr bwMode="auto">
                <a:xfrm>
                  <a:off x="2417" y="1368"/>
                  <a:ext cx="0" cy="31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/>
                <a:p>
                  <a:pPr algn="ctr"/>
                  <a:endParaRPr lang="zh-CN" altLang="zh-CN" sz="2400">
                    <a:latin typeface="Times New Roman" panose="02020603050405020304" pitchFamily="18" charset="0"/>
                    <a:ea typeface="黑体" panose="02010609060101010101" pitchFamily="49" charset="-122"/>
                  </a:endParaRPr>
                </a:p>
              </p:txBody>
            </p:sp>
            <p:sp>
              <p:nvSpPr>
                <p:cNvPr id="23563" name="Rectangle 62"/>
                <p:cNvSpPr>
                  <a:spLocks noChangeArrowheads="1"/>
                </p:cNvSpPr>
                <p:nvPr/>
              </p:nvSpPr>
              <p:spPr bwMode="auto">
                <a:xfrm>
                  <a:off x="2567" y="1368"/>
                  <a:ext cx="181" cy="36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>
                  <a:spAutoFit/>
                </a:bodyPr>
                <a:lstStyle/>
                <a:p>
                  <a:pPr algn="ctr"/>
                  <a:r>
                    <a:rPr lang="en-US" altLang="zh-CN" sz="2800" i="1">
                      <a:solidFill>
                        <a:srgbClr val="000000"/>
                      </a:solidFill>
                      <a:latin typeface="Times New Roman" panose="02020603050405020304" pitchFamily="18" charset="0"/>
                      <a:ea typeface="黑体" panose="02010609060101010101" pitchFamily="49" charset="-122"/>
                    </a:rPr>
                    <a:t>C</a:t>
                  </a:r>
                </a:p>
              </p:txBody>
            </p:sp>
            <p:sp>
              <p:nvSpPr>
                <p:cNvPr id="23564" name="Rectangle 62"/>
                <p:cNvSpPr>
                  <a:spLocks noChangeArrowheads="1"/>
                </p:cNvSpPr>
                <p:nvPr/>
              </p:nvSpPr>
              <p:spPr bwMode="auto">
                <a:xfrm>
                  <a:off x="2174" y="1365"/>
                  <a:ext cx="181" cy="36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>
                  <a:spAutoFit/>
                </a:bodyPr>
                <a:lstStyle/>
                <a:p>
                  <a:pPr algn="ctr"/>
                  <a:r>
                    <a:rPr lang="en-US" altLang="zh-CN" sz="2800" i="1">
                      <a:solidFill>
                        <a:srgbClr val="000000"/>
                      </a:solidFill>
                      <a:latin typeface="Times New Roman" panose="02020603050405020304" pitchFamily="18" charset="0"/>
                      <a:ea typeface="黑体" panose="02010609060101010101" pitchFamily="49" charset="-122"/>
                    </a:rPr>
                    <a:t>B</a:t>
                  </a:r>
                </a:p>
              </p:txBody>
            </p:sp>
          </p:grpSp>
          <p:grpSp>
            <p:nvGrpSpPr>
              <p:cNvPr id="23565" name="Group 63"/>
              <p:cNvGrpSpPr/>
              <p:nvPr/>
            </p:nvGrpSpPr>
            <p:grpSpPr bwMode="auto">
              <a:xfrm>
                <a:off x="3591" y="1366"/>
                <a:ext cx="209" cy="361"/>
                <a:chOff x="3591" y="1366"/>
                <a:chExt cx="209" cy="361"/>
              </a:xfrm>
            </p:grpSpPr>
            <p:sp>
              <p:nvSpPr>
                <p:cNvPr id="23566" name="Rectangle 64"/>
                <p:cNvSpPr>
                  <a:spLocks noChangeArrowheads="1"/>
                </p:cNvSpPr>
                <p:nvPr/>
              </p:nvSpPr>
              <p:spPr bwMode="auto">
                <a:xfrm>
                  <a:off x="3760" y="1411"/>
                  <a:ext cx="0" cy="31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/>
                <a:p>
                  <a:pPr algn="ctr"/>
                  <a:endParaRPr lang="zh-CN" altLang="zh-CN" sz="2400">
                    <a:latin typeface="Times New Roman" panose="02020603050405020304" pitchFamily="18" charset="0"/>
                    <a:ea typeface="黑体" panose="02010609060101010101" pitchFamily="49" charset="-122"/>
                  </a:endParaRPr>
                </a:p>
              </p:txBody>
            </p:sp>
            <p:sp>
              <p:nvSpPr>
                <p:cNvPr id="23567" name="Rectangle 65"/>
                <p:cNvSpPr>
                  <a:spLocks noChangeArrowheads="1"/>
                </p:cNvSpPr>
                <p:nvPr/>
              </p:nvSpPr>
              <p:spPr bwMode="auto">
                <a:xfrm>
                  <a:off x="3591" y="1366"/>
                  <a:ext cx="209" cy="36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>
                  <a:spAutoFit/>
                </a:bodyPr>
                <a:lstStyle/>
                <a:p>
                  <a:pPr algn="ctr"/>
                  <a:r>
                    <a:rPr lang="en-US" altLang="zh-CN" sz="2800" i="1">
                      <a:solidFill>
                        <a:srgbClr val="000000"/>
                      </a:solidFill>
                      <a:latin typeface="Times New Roman" panose="02020603050405020304" pitchFamily="18" charset="0"/>
                      <a:ea typeface="黑体" panose="02010609060101010101" pitchFamily="49" charset="-122"/>
                    </a:rPr>
                    <a:t>D</a:t>
                  </a:r>
                </a:p>
              </p:txBody>
            </p:sp>
          </p:grpSp>
          <p:grpSp>
            <p:nvGrpSpPr>
              <p:cNvPr id="23568" name="Group 66"/>
              <p:cNvGrpSpPr/>
              <p:nvPr/>
            </p:nvGrpSpPr>
            <p:grpSpPr bwMode="auto">
              <a:xfrm>
                <a:off x="1561" y="1368"/>
                <a:ext cx="212" cy="361"/>
                <a:chOff x="1561" y="1368"/>
                <a:chExt cx="212" cy="361"/>
              </a:xfrm>
            </p:grpSpPr>
            <p:sp>
              <p:nvSpPr>
                <p:cNvPr id="23569" name="Rectangle 67"/>
                <p:cNvSpPr>
                  <a:spLocks noChangeArrowheads="1"/>
                </p:cNvSpPr>
                <p:nvPr/>
              </p:nvSpPr>
              <p:spPr bwMode="auto">
                <a:xfrm>
                  <a:off x="1735" y="1368"/>
                  <a:ext cx="0" cy="31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/>
                <a:p>
                  <a:pPr algn="ctr"/>
                  <a:endParaRPr lang="zh-CN" altLang="zh-CN" sz="2400">
                    <a:latin typeface="Times New Roman" panose="02020603050405020304" pitchFamily="18" charset="0"/>
                    <a:ea typeface="黑体" panose="02010609060101010101" pitchFamily="49" charset="-122"/>
                  </a:endParaRPr>
                </a:p>
              </p:txBody>
            </p:sp>
            <p:sp>
              <p:nvSpPr>
                <p:cNvPr id="23570" name="Rectangle 68"/>
                <p:cNvSpPr>
                  <a:spLocks noChangeArrowheads="1"/>
                </p:cNvSpPr>
                <p:nvPr/>
              </p:nvSpPr>
              <p:spPr bwMode="auto">
                <a:xfrm>
                  <a:off x="1561" y="1368"/>
                  <a:ext cx="212" cy="36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>
                  <a:spAutoFit/>
                </a:bodyPr>
                <a:lstStyle/>
                <a:p>
                  <a:pPr algn="ctr"/>
                  <a:r>
                    <a:rPr lang="en-US" altLang="zh-CN" sz="2800" i="1">
                      <a:solidFill>
                        <a:srgbClr val="000000"/>
                      </a:solidFill>
                      <a:latin typeface="Times New Roman" panose="02020603050405020304" pitchFamily="18" charset="0"/>
                      <a:ea typeface="黑体" panose="02010609060101010101" pitchFamily="49" charset="-122"/>
                    </a:rPr>
                    <a:t>A</a:t>
                  </a:r>
                </a:p>
              </p:txBody>
            </p:sp>
          </p:grpSp>
        </p:grpSp>
        <p:sp>
          <p:nvSpPr>
            <p:cNvPr id="23571" name="椭圆 1"/>
            <p:cNvSpPr>
              <a:spLocks noChangeArrowheads="1"/>
            </p:cNvSpPr>
            <p:nvPr/>
          </p:nvSpPr>
          <p:spPr bwMode="auto">
            <a:xfrm>
              <a:off x="2957" y="3887"/>
              <a:ext cx="117" cy="117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3572" name="椭圆 2"/>
            <p:cNvSpPr>
              <a:spLocks noChangeArrowheads="1"/>
            </p:cNvSpPr>
            <p:nvPr/>
          </p:nvSpPr>
          <p:spPr bwMode="auto">
            <a:xfrm>
              <a:off x="6646" y="3885"/>
              <a:ext cx="117" cy="12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3573" name="椭圆 3"/>
            <p:cNvSpPr>
              <a:spLocks noChangeArrowheads="1"/>
            </p:cNvSpPr>
            <p:nvPr/>
          </p:nvSpPr>
          <p:spPr bwMode="auto">
            <a:xfrm>
              <a:off x="4048" y="3910"/>
              <a:ext cx="120" cy="12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3574" name="椭圆 4"/>
            <p:cNvSpPr>
              <a:spLocks noChangeArrowheads="1"/>
            </p:cNvSpPr>
            <p:nvPr/>
          </p:nvSpPr>
          <p:spPr bwMode="auto">
            <a:xfrm>
              <a:off x="10615" y="3870"/>
              <a:ext cx="120" cy="117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3575" name="椭圆 2"/>
            <p:cNvSpPr>
              <a:spLocks noChangeArrowheads="1"/>
            </p:cNvSpPr>
            <p:nvPr/>
          </p:nvSpPr>
          <p:spPr bwMode="auto">
            <a:xfrm>
              <a:off x="5143" y="3886"/>
              <a:ext cx="117" cy="12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3576" name="椭圆 3"/>
            <p:cNvSpPr>
              <a:spLocks noChangeArrowheads="1"/>
            </p:cNvSpPr>
            <p:nvPr/>
          </p:nvSpPr>
          <p:spPr bwMode="auto">
            <a:xfrm>
              <a:off x="8668" y="3884"/>
              <a:ext cx="120" cy="12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8" name="文本框 7"/>
          <p:cNvSpPr txBox="1">
            <a:spLocks noChangeArrowheads="1"/>
          </p:cNvSpPr>
          <p:nvPr/>
        </p:nvSpPr>
        <p:spPr bwMode="auto">
          <a:xfrm>
            <a:off x="346261" y="2931775"/>
            <a:ext cx="8129588" cy="19612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30000"/>
              </a:lnSpc>
            </a:pPr>
            <a:r>
              <a:rPr lang="zh-CN" alt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解析：根据已知条件</a:t>
            </a:r>
            <a:r>
              <a:rPr lang="zh-CN" alt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AB：BC：CD=3：2：5，不妨设</a:t>
            </a:r>
            <a:r>
              <a:rPr lang="en-US" altLang="zh-CN" sz="2400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AB=3</a:t>
            </a:r>
            <a:r>
              <a:rPr lang="en-US" altLang="zh-CN" sz="2400" i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x</a:t>
            </a:r>
            <a:r>
              <a:rPr lang="en-US" altLang="zh-CN" sz="2400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,BC =2</a:t>
            </a:r>
            <a:r>
              <a:rPr lang="en-US" altLang="zh-CN" sz="2400" i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x</a:t>
            </a:r>
            <a:r>
              <a:rPr lang="en-US" altLang="zh-CN" sz="2400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,CD=5</a:t>
            </a:r>
            <a:r>
              <a:rPr lang="en-US" altLang="zh-CN" sz="2400" i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x</a:t>
            </a:r>
            <a:r>
              <a:rPr lang="en-US" altLang="zh-CN" sz="2400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,</a:t>
            </a:r>
            <a:r>
              <a:rPr lang="zh-CN" alt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然后运用线段的和差倍分，用含</a:t>
            </a:r>
            <a:r>
              <a:rPr lang="en-US" altLang="zh-CN" sz="2400" i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x</a:t>
            </a:r>
            <a:r>
              <a:rPr lang="zh-CN" alt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的代数式表示</a:t>
            </a:r>
            <a:r>
              <a:rPr lang="en-US" altLang="zh-CN" sz="2400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EF</a:t>
            </a:r>
            <a:r>
              <a:rPr lang="zh-CN" alt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的长，从而得到一个关于</a:t>
            </a:r>
            <a:r>
              <a:rPr lang="en-US" altLang="zh-CN" sz="2400" i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x</a:t>
            </a:r>
            <a:r>
              <a:rPr lang="zh-CN" alt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的一元一次方程，解方程，得到</a:t>
            </a:r>
            <a:r>
              <a:rPr lang="en-US" altLang="zh-CN" sz="2400" i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x</a:t>
            </a:r>
            <a:r>
              <a:rPr lang="zh-CN" alt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的值，即可得到所求各线段的长</a:t>
            </a:r>
            <a:r>
              <a:rPr lang="en-US" altLang="zh-CN" sz="2400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.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/>
          <p:cNvGrpSpPr/>
          <p:nvPr/>
        </p:nvGrpSpPr>
        <p:grpSpPr bwMode="auto">
          <a:xfrm>
            <a:off x="1069975" y="706043"/>
            <a:ext cx="5429250" cy="513191"/>
            <a:chOff x="2517" y="3870"/>
            <a:chExt cx="8550" cy="1077"/>
          </a:xfrm>
        </p:grpSpPr>
        <p:grpSp>
          <p:nvGrpSpPr>
            <p:cNvPr id="24578" name="Group 54"/>
            <p:cNvGrpSpPr/>
            <p:nvPr/>
          </p:nvGrpSpPr>
          <p:grpSpPr bwMode="auto">
            <a:xfrm>
              <a:off x="2517" y="3936"/>
              <a:ext cx="8550" cy="1011"/>
              <a:chOff x="1561" y="1326"/>
              <a:chExt cx="2239" cy="404"/>
            </a:xfrm>
          </p:grpSpPr>
          <p:sp>
            <p:nvSpPr>
              <p:cNvPr id="24579" name="Line 56"/>
              <p:cNvSpPr>
                <a:spLocks noChangeShapeType="1"/>
              </p:cNvSpPr>
              <p:nvPr/>
            </p:nvSpPr>
            <p:spPr bwMode="auto">
              <a:xfrm>
                <a:off x="1693" y="1326"/>
                <a:ext cx="2004" cy="1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grpSp>
            <p:nvGrpSpPr>
              <p:cNvPr id="24580" name="Group 57"/>
              <p:cNvGrpSpPr/>
              <p:nvPr/>
            </p:nvGrpSpPr>
            <p:grpSpPr bwMode="auto">
              <a:xfrm>
                <a:off x="1807" y="1348"/>
                <a:ext cx="1524" cy="373"/>
                <a:chOff x="1807" y="1348"/>
                <a:chExt cx="1524" cy="373"/>
              </a:xfrm>
            </p:grpSpPr>
            <p:sp>
              <p:nvSpPr>
                <p:cNvPr id="24581" name="Rectangle 58"/>
                <p:cNvSpPr>
                  <a:spLocks noChangeArrowheads="1"/>
                </p:cNvSpPr>
                <p:nvPr/>
              </p:nvSpPr>
              <p:spPr bwMode="auto">
                <a:xfrm>
                  <a:off x="3056" y="1411"/>
                  <a:ext cx="0" cy="31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/>
                <a:p>
                  <a:pPr algn="ctr"/>
                  <a:endParaRPr lang="zh-CN" altLang="zh-CN" sz="2400">
                    <a:latin typeface="Times New Roman" panose="02020603050405020304" pitchFamily="18" charset="0"/>
                    <a:ea typeface="黑体" panose="02010609060101010101" pitchFamily="49" charset="-122"/>
                  </a:endParaRPr>
                </a:p>
              </p:txBody>
            </p:sp>
            <p:sp>
              <p:nvSpPr>
                <p:cNvPr id="24582" name="Rectangle 59"/>
                <p:cNvSpPr>
                  <a:spLocks noChangeArrowheads="1"/>
                </p:cNvSpPr>
                <p:nvPr/>
              </p:nvSpPr>
              <p:spPr bwMode="auto">
                <a:xfrm>
                  <a:off x="3044" y="1348"/>
                  <a:ext cx="287" cy="36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>
                  <a:spAutoFit/>
                </a:bodyPr>
                <a:lstStyle/>
                <a:p>
                  <a:pPr algn="ctr"/>
                  <a:r>
                    <a:rPr lang="en-US" altLang="zh-CN" sz="2800" i="1">
                      <a:solidFill>
                        <a:srgbClr val="000000"/>
                      </a:solidFill>
                      <a:latin typeface="Times New Roman" panose="02020603050405020304" pitchFamily="18" charset="0"/>
                      <a:ea typeface="黑体" panose="02010609060101010101" pitchFamily="49" charset="-122"/>
                    </a:rPr>
                    <a:t>F</a:t>
                  </a:r>
                </a:p>
              </p:txBody>
            </p:sp>
            <p:sp>
              <p:nvSpPr>
                <p:cNvPr id="24583" name="Rectangle 59"/>
                <p:cNvSpPr>
                  <a:spLocks noChangeArrowheads="1"/>
                </p:cNvSpPr>
                <p:nvPr/>
              </p:nvSpPr>
              <p:spPr bwMode="auto">
                <a:xfrm>
                  <a:off x="1807" y="1356"/>
                  <a:ext cx="287" cy="36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>
                  <a:spAutoFit/>
                </a:bodyPr>
                <a:lstStyle/>
                <a:p>
                  <a:pPr algn="ctr"/>
                  <a:r>
                    <a:rPr lang="en-US" altLang="zh-CN" sz="2800" i="1">
                      <a:solidFill>
                        <a:srgbClr val="000000"/>
                      </a:solidFill>
                      <a:latin typeface="Times New Roman" panose="02020603050405020304" pitchFamily="18" charset="0"/>
                      <a:ea typeface="黑体" panose="02010609060101010101" pitchFamily="49" charset="-122"/>
                    </a:rPr>
                    <a:t>E</a:t>
                  </a:r>
                </a:p>
              </p:txBody>
            </p:sp>
          </p:grpSp>
          <p:grpSp>
            <p:nvGrpSpPr>
              <p:cNvPr id="24584" name="Group 60"/>
              <p:cNvGrpSpPr/>
              <p:nvPr/>
            </p:nvGrpSpPr>
            <p:grpSpPr bwMode="auto">
              <a:xfrm>
                <a:off x="2174" y="1365"/>
                <a:ext cx="574" cy="365"/>
                <a:chOff x="2174" y="1365"/>
                <a:chExt cx="574" cy="365"/>
              </a:xfrm>
            </p:grpSpPr>
            <p:sp>
              <p:nvSpPr>
                <p:cNvPr id="24585" name="Rectangle 61"/>
                <p:cNvSpPr>
                  <a:spLocks noChangeArrowheads="1"/>
                </p:cNvSpPr>
                <p:nvPr/>
              </p:nvSpPr>
              <p:spPr bwMode="auto">
                <a:xfrm>
                  <a:off x="2417" y="1368"/>
                  <a:ext cx="0" cy="31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/>
                <a:p>
                  <a:pPr algn="ctr"/>
                  <a:endParaRPr lang="zh-CN" altLang="zh-CN" sz="2400">
                    <a:latin typeface="Times New Roman" panose="02020603050405020304" pitchFamily="18" charset="0"/>
                    <a:ea typeface="黑体" panose="02010609060101010101" pitchFamily="49" charset="-122"/>
                  </a:endParaRPr>
                </a:p>
              </p:txBody>
            </p:sp>
            <p:sp>
              <p:nvSpPr>
                <p:cNvPr id="24586" name="Rectangle 62"/>
                <p:cNvSpPr>
                  <a:spLocks noChangeArrowheads="1"/>
                </p:cNvSpPr>
                <p:nvPr/>
              </p:nvSpPr>
              <p:spPr bwMode="auto">
                <a:xfrm>
                  <a:off x="2567" y="1368"/>
                  <a:ext cx="181" cy="36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>
                  <a:spAutoFit/>
                </a:bodyPr>
                <a:lstStyle/>
                <a:p>
                  <a:pPr algn="ctr"/>
                  <a:r>
                    <a:rPr lang="en-US" altLang="zh-CN" sz="2800" i="1">
                      <a:solidFill>
                        <a:srgbClr val="000000"/>
                      </a:solidFill>
                      <a:latin typeface="Times New Roman" panose="02020603050405020304" pitchFamily="18" charset="0"/>
                      <a:ea typeface="黑体" panose="02010609060101010101" pitchFamily="49" charset="-122"/>
                    </a:rPr>
                    <a:t>C</a:t>
                  </a:r>
                </a:p>
              </p:txBody>
            </p:sp>
            <p:sp>
              <p:nvSpPr>
                <p:cNvPr id="24587" name="Rectangle 62"/>
                <p:cNvSpPr>
                  <a:spLocks noChangeArrowheads="1"/>
                </p:cNvSpPr>
                <p:nvPr/>
              </p:nvSpPr>
              <p:spPr bwMode="auto">
                <a:xfrm>
                  <a:off x="2174" y="1365"/>
                  <a:ext cx="181" cy="36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>
                  <a:spAutoFit/>
                </a:bodyPr>
                <a:lstStyle/>
                <a:p>
                  <a:pPr algn="ctr"/>
                  <a:r>
                    <a:rPr lang="en-US" altLang="zh-CN" sz="2800" i="1">
                      <a:solidFill>
                        <a:srgbClr val="000000"/>
                      </a:solidFill>
                      <a:latin typeface="Times New Roman" panose="02020603050405020304" pitchFamily="18" charset="0"/>
                      <a:ea typeface="黑体" panose="02010609060101010101" pitchFamily="49" charset="-122"/>
                    </a:rPr>
                    <a:t>B</a:t>
                  </a:r>
                </a:p>
              </p:txBody>
            </p:sp>
          </p:grpSp>
          <p:grpSp>
            <p:nvGrpSpPr>
              <p:cNvPr id="24588" name="Group 63"/>
              <p:cNvGrpSpPr/>
              <p:nvPr/>
            </p:nvGrpSpPr>
            <p:grpSpPr bwMode="auto">
              <a:xfrm>
                <a:off x="3591" y="1366"/>
                <a:ext cx="209" cy="361"/>
                <a:chOff x="3591" y="1366"/>
                <a:chExt cx="209" cy="361"/>
              </a:xfrm>
            </p:grpSpPr>
            <p:sp>
              <p:nvSpPr>
                <p:cNvPr id="24589" name="Rectangle 64"/>
                <p:cNvSpPr>
                  <a:spLocks noChangeArrowheads="1"/>
                </p:cNvSpPr>
                <p:nvPr/>
              </p:nvSpPr>
              <p:spPr bwMode="auto">
                <a:xfrm>
                  <a:off x="3760" y="1411"/>
                  <a:ext cx="0" cy="31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/>
                <a:p>
                  <a:pPr algn="ctr"/>
                  <a:endParaRPr lang="zh-CN" altLang="zh-CN" sz="2400">
                    <a:latin typeface="Times New Roman" panose="02020603050405020304" pitchFamily="18" charset="0"/>
                    <a:ea typeface="黑体" panose="02010609060101010101" pitchFamily="49" charset="-122"/>
                  </a:endParaRPr>
                </a:p>
              </p:txBody>
            </p:sp>
            <p:sp>
              <p:nvSpPr>
                <p:cNvPr id="24590" name="Rectangle 65"/>
                <p:cNvSpPr>
                  <a:spLocks noChangeArrowheads="1"/>
                </p:cNvSpPr>
                <p:nvPr/>
              </p:nvSpPr>
              <p:spPr bwMode="auto">
                <a:xfrm>
                  <a:off x="3591" y="1366"/>
                  <a:ext cx="209" cy="36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>
                  <a:spAutoFit/>
                </a:bodyPr>
                <a:lstStyle/>
                <a:p>
                  <a:pPr algn="ctr"/>
                  <a:r>
                    <a:rPr lang="en-US" altLang="zh-CN" sz="2800" i="1">
                      <a:solidFill>
                        <a:srgbClr val="000000"/>
                      </a:solidFill>
                      <a:latin typeface="Times New Roman" panose="02020603050405020304" pitchFamily="18" charset="0"/>
                      <a:ea typeface="黑体" panose="02010609060101010101" pitchFamily="49" charset="-122"/>
                    </a:rPr>
                    <a:t>D</a:t>
                  </a:r>
                </a:p>
              </p:txBody>
            </p:sp>
          </p:grpSp>
          <p:grpSp>
            <p:nvGrpSpPr>
              <p:cNvPr id="24591" name="Group 66"/>
              <p:cNvGrpSpPr/>
              <p:nvPr/>
            </p:nvGrpSpPr>
            <p:grpSpPr bwMode="auto">
              <a:xfrm>
                <a:off x="1561" y="1368"/>
                <a:ext cx="212" cy="361"/>
                <a:chOff x="1561" y="1368"/>
                <a:chExt cx="212" cy="361"/>
              </a:xfrm>
            </p:grpSpPr>
            <p:sp>
              <p:nvSpPr>
                <p:cNvPr id="24592" name="Rectangle 67"/>
                <p:cNvSpPr>
                  <a:spLocks noChangeArrowheads="1"/>
                </p:cNvSpPr>
                <p:nvPr/>
              </p:nvSpPr>
              <p:spPr bwMode="auto">
                <a:xfrm>
                  <a:off x="1735" y="1368"/>
                  <a:ext cx="0" cy="31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/>
                <a:p>
                  <a:pPr algn="ctr"/>
                  <a:endParaRPr lang="zh-CN" altLang="zh-CN" sz="2400">
                    <a:latin typeface="Times New Roman" panose="02020603050405020304" pitchFamily="18" charset="0"/>
                    <a:ea typeface="黑体" panose="02010609060101010101" pitchFamily="49" charset="-122"/>
                  </a:endParaRPr>
                </a:p>
              </p:txBody>
            </p:sp>
            <p:sp>
              <p:nvSpPr>
                <p:cNvPr id="24593" name="Rectangle 68"/>
                <p:cNvSpPr>
                  <a:spLocks noChangeArrowheads="1"/>
                </p:cNvSpPr>
                <p:nvPr/>
              </p:nvSpPr>
              <p:spPr bwMode="auto">
                <a:xfrm>
                  <a:off x="1561" y="1368"/>
                  <a:ext cx="212" cy="36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>
                  <a:spAutoFit/>
                </a:bodyPr>
                <a:lstStyle/>
                <a:p>
                  <a:pPr algn="ctr"/>
                  <a:r>
                    <a:rPr lang="en-US" altLang="zh-CN" sz="2800" i="1">
                      <a:solidFill>
                        <a:srgbClr val="000000"/>
                      </a:solidFill>
                      <a:latin typeface="Times New Roman" panose="02020603050405020304" pitchFamily="18" charset="0"/>
                      <a:ea typeface="黑体" panose="02010609060101010101" pitchFamily="49" charset="-122"/>
                    </a:rPr>
                    <a:t>A</a:t>
                  </a:r>
                </a:p>
              </p:txBody>
            </p:sp>
          </p:grpSp>
        </p:grpSp>
        <p:sp>
          <p:nvSpPr>
            <p:cNvPr id="24594" name="椭圆 1"/>
            <p:cNvSpPr>
              <a:spLocks noChangeArrowheads="1"/>
            </p:cNvSpPr>
            <p:nvPr/>
          </p:nvSpPr>
          <p:spPr bwMode="auto">
            <a:xfrm>
              <a:off x="2957" y="3887"/>
              <a:ext cx="117" cy="117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4595" name="椭圆 2"/>
            <p:cNvSpPr>
              <a:spLocks noChangeArrowheads="1"/>
            </p:cNvSpPr>
            <p:nvPr/>
          </p:nvSpPr>
          <p:spPr bwMode="auto">
            <a:xfrm>
              <a:off x="6646" y="3885"/>
              <a:ext cx="117" cy="12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4596" name="椭圆 3"/>
            <p:cNvSpPr>
              <a:spLocks noChangeArrowheads="1"/>
            </p:cNvSpPr>
            <p:nvPr/>
          </p:nvSpPr>
          <p:spPr bwMode="auto">
            <a:xfrm>
              <a:off x="4048" y="3910"/>
              <a:ext cx="120" cy="12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4597" name="椭圆 4"/>
            <p:cNvSpPr>
              <a:spLocks noChangeArrowheads="1"/>
            </p:cNvSpPr>
            <p:nvPr/>
          </p:nvSpPr>
          <p:spPr bwMode="auto">
            <a:xfrm>
              <a:off x="10615" y="3870"/>
              <a:ext cx="120" cy="117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4598" name="椭圆 2"/>
            <p:cNvSpPr>
              <a:spLocks noChangeArrowheads="1"/>
            </p:cNvSpPr>
            <p:nvPr/>
          </p:nvSpPr>
          <p:spPr bwMode="auto">
            <a:xfrm>
              <a:off x="5143" y="3886"/>
              <a:ext cx="117" cy="12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4599" name="椭圆 3"/>
            <p:cNvSpPr>
              <a:spLocks noChangeArrowheads="1"/>
            </p:cNvSpPr>
            <p:nvPr/>
          </p:nvSpPr>
          <p:spPr bwMode="auto">
            <a:xfrm>
              <a:off x="8668" y="3884"/>
              <a:ext cx="120" cy="12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8" name="文本框 7"/>
          <p:cNvSpPr txBox="1">
            <a:spLocks noChangeArrowheads="1"/>
          </p:cNvSpPr>
          <p:nvPr/>
        </p:nvSpPr>
        <p:spPr bwMode="auto">
          <a:xfrm>
            <a:off x="890588" y="1337073"/>
            <a:ext cx="543450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解：设AB=3</a:t>
            </a:r>
            <a:r>
              <a:rPr lang="zh-CN" altLang="en-US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x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，BC=2</a:t>
            </a:r>
            <a:r>
              <a:rPr lang="zh-CN" altLang="en-US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x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，CD=5</a:t>
            </a:r>
            <a:r>
              <a:rPr lang="zh-CN" altLang="en-US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x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，</a:t>
            </a:r>
          </a:p>
        </p:txBody>
      </p:sp>
      <p:sp>
        <p:nvSpPr>
          <p:cNvPr id="9" name="文本框 8"/>
          <p:cNvSpPr txBox="1">
            <a:spLocks noChangeArrowheads="1"/>
          </p:cNvSpPr>
          <p:nvPr/>
        </p:nvSpPr>
        <p:spPr bwMode="auto">
          <a:xfrm>
            <a:off x="1584326" y="1789510"/>
            <a:ext cx="555152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因为E、F分别是AB、CD的中点，</a:t>
            </a:r>
          </a:p>
        </p:txBody>
      </p:sp>
      <p:grpSp>
        <p:nvGrpSpPr>
          <p:cNvPr id="13" name="组合 12"/>
          <p:cNvGrpSpPr/>
          <p:nvPr/>
        </p:nvGrpSpPr>
        <p:grpSpPr bwMode="auto">
          <a:xfrm>
            <a:off x="1584325" y="2215754"/>
            <a:ext cx="3390900" cy="683419"/>
            <a:chOff x="2495" y="4652"/>
            <a:chExt cx="5341" cy="1436"/>
          </a:xfrm>
        </p:grpSpPr>
        <p:sp>
          <p:nvSpPr>
            <p:cNvPr id="24603" name="文本框 9"/>
            <p:cNvSpPr txBox="1">
              <a:spLocks noChangeArrowheads="1"/>
            </p:cNvSpPr>
            <p:nvPr/>
          </p:nvSpPr>
          <p:spPr bwMode="auto">
            <a:xfrm>
              <a:off x="2495" y="4962"/>
              <a:ext cx="1422" cy="10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zh-CN" altLang="en-US" sz="280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  <a:sym typeface="宋体" panose="02010600030101010101" pitchFamily="2" charset="-122"/>
                </a:rPr>
                <a:t>所以</a:t>
              </a:r>
            </a:p>
          </p:txBody>
        </p:sp>
        <p:graphicFrame>
          <p:nvGraphicFramePr>
            <p:cNvPr id="24604" name="对象 10">
              <a:hlinkClick r:id="" action="ppaction://ole?verb=1"/>
            </p:cNvPr>
            <p:cNvGraphicFramePr>
              <a:graphicFrameLocks noChangeAspect="1"/>
            </p:cNvGraphicFramePr>
            <p:nvPr/>
          </p:nvGraphicFramePr>
          <p:xfrm>
            <a:off x="3808" y="4652"/>
            <a:ext cx="4028" cy="143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4625" r:id="rId3" imgW="1104900" imgH="393700" progId="Equation.KSEE3">
                    <p:embed/>
                  </p:oleObj>
                </mc:Choice>
                <mc:Fallback>
                  <p:oleObj r:id="rId3" imgW="1104900" imgH="393700" progId="Equation.KSEE3">
                    <p:embed/>
                    <p:pic>
                      <p:nvPicPr>
                        <p:cNvPr id="0" name="对象 1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808" y="4652"/>
                          <a:ext cx="4028" cy="143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12" name="对象 11">
            <a:hlinkClick r:id="" action="ppaction://ole?verb=1"/>
          </p:cNvPr>
          <p:cNvGraphicFramePr>
            <a:graphicFrameLocks noChangeAspect="1"/>
          </p:cNvGraphicFramePr>
          <p:nvPr/>
        </p:nvGraphicFramePr>
        <p:xfrm>
          <a:off x="5108576" y="2230041"/>
          <a:ext cx="2587625" cy="6834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26" r:id="rId5" imgW="1117600" imgH="393700" progId="Equation.KSEE3">
                  <p:embed/>
                </p:oleObj>
              </mc:Choice>
              <mc:Fallback>
                <p:oleObj r:id="rId5" imgW="1117600" imgH="393700" progId="Equation.KSEE3">
                  <p:embed/>
                  <p:pic>
                    <p:nvPicPr>
                      <p:cNvPr id="0" name="对象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8576" y="2230041"/>
                        <a:ext cx="2587625" cy="6834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7" name="组合 16"/>
          <p:cNvGrpSpPr/>
          <p:nvPr/>
        </p:nvGrpSpPr>
        <p:grpSpPr bwMode="auto">
          <a:xfrm>
            <a:off x="1666876" y="2899172"/>
            <a:ext cx="6200775" cy="684609"/>
            <a:chOff x="2624" y="6088"/>
            <a:chExt cx="9765" cy="1436"/>
          </a:xfrm>
        </p:grpSpPr>
        <p:sp>
          <p:nvSpPr>
            <p:cNvPr id="24607" name="文本框 13"/>
            <p:cNvSpPr txBox="1">
              <a:spLocks noChangeArrowheads="1"/>
            </p:cNvSpPr>
            <p:nvPr/>
          </p:nvSpPr>
          <p:spPr bwMode="auto">
            <a:xfrm>
              <a:off x="2624" y="6423"/>
              <a:ext cx="5521" cy="10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zh-CN" altLang="en-US" sz="280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  <a:sym typeface="宋体" panose="02010600030101010101" pitchFamily="2" charset="-122"/>
                </a:rPr>
                <a:t>所以</a:t>
              </a:r>
              <a:r>
                <a:rPr lang="en-US" altLang="zh-CN" sz="280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  <a:sym typeface="宋体" panose="02010600030101010101" pitchFamily="2" charset="-122"/>
                </a:rPr>
                <a:t>EF=BE+BC+CF=</a:t>
              </a:r>
            </a:p>
          </p:txBody>
        </p:sp>
        <p:graphicFrame>
          <p:nvGraphicFramePr>
            <p:cNvPr id="24608" name="对象 14">
              <a:hlinkClick r:id="" action="ppaction://ole?verb=1"/>
            </p:cNvPr>
            <p:cNvGraphicFramePr>
              <a:graphicFrameLocks noChangeAspect="1"/>
            </p:cNvGraphicFramePr>
            <p:nvPr/>
          </p:nvGraphicFramePr>
          <p:xfrm>
            <a:off x="7990" y="6088"/>
            <a:ext cx="4399" cy="143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4627" r:id="rId7" imgW="1206500" imgH="393700" progId="Equation.KSEE3">
                    <p:embed/>
                  </p:oleObj>
                </mc:Choice>
                <mc:Fallback>
                  <p:oleObj r:id="rId7" imgW="1206500" imgH="393700" progId="Equation.KSEE3">
                    <p:embed/>
                    <p:pic>
                      <p:nvPicPr>
                        <p:cNvPr id="0" name="对象 1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990" y="6088"/>
                          <a:ext cx="4399" cy="143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8" name="文本框 17"/>
          <p:cNvSpPr txBox="1">
            <a:spLocks noChangeArrowheads="1"/>
          </p:cNvSpPr>
          <p:nvPr/>
        </p:nvSpPr>
        <p:spPr bwMode="auto">
          <a:xfrm>
            <a:off x="1792288" y="3583782"/>
            <a:ext cx="529824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因为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EF=24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，所以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6</a:t>
            </a:r>
            <a:r>
              <a:rPr lang="zh-CN" altLang="en-US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x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=24,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解得</a:t>
            </a:r>
            <a:r>
              <a:rPr lang="zh-CN" altLang="en-US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x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=4.</a:t>
            </a:r>
          </a:p>
        </p:txBody>
      </p:sp>
      <p:sp>
        <p:nvSpPr>
          <p:cNvPr id="19" name="文本框 18"/>
          <p:cNvSpPr txBox="1">
            <a:spLocks noChangeArrowheads="1"/>
          </p:cNvSpPr>
          <p:nvPr/>
        </p:nvSpPr>
        <p:spPr bwMode="auto">
          <a:xfrm>
            <a:off x="1887539" y="4158854"/>
            <a:ext cx="630974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所以AB=3</a:t>
            </a:r>
            <a:r>
              <a:rPr lang="zh-CN" altLang="en-US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x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=12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，BC=2</a:t>
            </a:r>
            <a:r>
              <a:rPr lang="zh-CN" altLang="en-US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x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=8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，CD=5</a:t>
            </a:r>
            <a:r>
              <a:rPr lang="zh-CN" altLang="en-US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x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=20.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8" grpId="0"/>
      <p:bldP spid="1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9"/>
          <p:cNvGrpSpPr/>
          <p:nvPr/>
        </p:nvGrpSpPr>
        <p:grpSpPr bwMode="auto">
          <a:xfrm>
            <a:off x="2506664" y="426244"/>
            <a:ext cx="2708275" cy="475060"/>
            <a:chOff x="348" y="0"/>
            <a:chExt cx="4262" cy="998"/>
          </a:xfrm>
        </p:grpSpPr>
        <p:grpSp>
          <p:nvGrpSpPr>
            <p:cNvPr id="4098" name="Group 10"/>
            <p:cNvGrpSpPr/>
            <p:nvPr/>
          </p:nvGrpSpPr>
          <p:grpSpPr bwMode="auto">
            <a:xfrm>
              <a:off x="348" y="337"/>
              <a:ext cx="349" cy="340"/>
              <a:chOff x="348" y="329"/>
              <a:chExt cx="349" cy="340"/>
            </a:xfrm>
          </p:grpSpPr>
          <p:sp>
            <p:nvSpPr>
              <p:cNvPr id="4099" name="MH_Other_9"/>
              <p:cNvSpPr>
                <a:spLocks noEditPoints="1" noChangeArrowheads="1"/>
              </p:cNvSpPr>
              <p:nvPr/>
            </p:nvSpPr>
            <p:spPr bwMode="auto">
              <a:xfrm>
                <a:off x="348" y="329"/>
                <a:ext cx="349" cy="340"/>
              </a:xfrm>
              <a:custGeom>
                <a:avLst/>
                <a:gdLst>
                  <a:gd name="T0" fmla="*/ 105 w 108"/>
                  <a:gd name="T1" fmla="*/ 95 h 107"/>
                  <a:gd name="T2" fmla="*/ 76 w 108"/>
                  <a:gd name="T3" fmla="*/ 66 h 107"/>
                  <a:gd name="T4" fmla="*/ 83 w 108"/>
                  <a:gd name="T5" fmla="*/ 42 h 107"/>
                  <a:gd name="T6" fmla="*/ 42 w 108"/>
                  <a:gd name="T7" fmla="*/ 0 h 107"/>
                  <a:gd name="T8" fmla="*/ 0 w 108"/>
                  <a:gd name="T9" fmla="*/ 42 h 107"/>
                  <a:gd name="T10" fmla="*/ 42 w 108"/>
                  <a:gd name="T11" fmla="*/ 83 h 107"/>
                  <a:gd name="T12" fmla="*/ 66 w 108"/>
                  <a:gd name="T13" fmla="*/ 76 h 107"/>
                  <a:gd name="T14" fmla="*/ 95 w 108"/>
                  <a:gd name="T15" fmla="*/ 105 h 107"/>
                  <a:gd name="T16" fmla="*/ 100 w 108"/>
                  <a:gd name="T17" fmla="*/ 107 h 107"/>
                  <a:gd name="T18" fmla="*/ 105 w 108"/>
                  <a:gd name="T19" fmla="*/ 105 h 107"/>
                  <a:gd name="T20" fmla="*/ 105 w 108"/>
                  <a:gd name="T21" fmla="*/ 95 h 107"/>
                  <a:gd name="T22" fmla="*/ 7 w 108"/>
                  <a:gd name="T23" fmla="*/ 42 h 107"/>
                  <a:gd name="T24" fmla="*/ 42 w 108"/>
                  <a:gd name="T25" fmla="*/ 7 h 107"/>
                  <a:gd name="T26" fmla="*/ 76 w 108"/>
                  <a:gd name="T27" fmla="*/ 42 h 107"/>
                  <a:gd name="T28" fmla="*/ 42 w 108"/>
                  <a:gd name="T29" fmla="*/ 76 h 107"/>
                  <a:gd name="T30" fmla="*/ 7 w 108"/>
                  <a:gd name="T31" fmla="*/ 42 h 1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08" h="107">
                    <a:moveTo>
                      <a:pt x="105" y="95"/>
                    </a:moveTo>
                    <a:cubicBezTo>
                      <a:pt x="76" y="66"/>
                      <a:pt x="76" y="66"/>
                      <a:pt x="76" y="66"/>
                    </a:cubicBezTo>
                    <a:cubicBezTo>
                      <a:pt x="81" y="59"/>
                      <a:pt x="83" y="51"/>
                      <a:pt x="83" y="42"/>
                    </a:cubicBezTo>
                    <a:cubicBezTo>
                      <a:pt x="83" y="19"/>
                      <a:pt x="65" y="0"/>
                      <a:pt x="42" y="0"/>
                    </a:cubicBezTo>
                    <a:cubicBezTo>
                      <a:pt x="19" y="0"/>
                      <a:pt x="0" y="19"/>
                      <a:pt x="0" y="42"/>
                    </a:cubicBezTo>
                    <a:cubicBezTo>
                      <a:pt x="0" y="65"/>
                      <a:pt x="19" y="83"/>
                      <a:pt x="42" y="83"/>
                    </a:cubicBezTo>
                    <a:cubicBezTo>
                      <a:pt x="51" y="83"/>
                      <a:pt x="59" y="81"/>
                      <a:pt x="66" y="76"/>
                    </a:cubicBezTo>
                    <a:cubicBezTo>
                      <a:pt x="95" y="105"/>
                      <a:pt x="95" y="105"/>
                      <a:pt x="95" y="105"/>
                    </a:cubicBezTo>
                    <a:cubicBezTo>
                      <a:pt x="96" y="106"/>
                      <a:pt x="98" y="107"/>
                      <a:pt x="100" y="107"/>
                    </a:cubicBezTo>
                    <a:cubicBezTo>
                      <a:pt x="101" y="107"/>
                      <a:pt x="103" y="106"/>
                      <a:pt x="105" y="105"/>
                    </a:cubicBezTo>
                    <a:cubicBezTo>
                      <a:pt x="108" y="102"/>
                      <a:pt x="108" y="97"/>
                      <a:pt x="105" y="95"/>
                    </a:cubicBezTo>
                    <a:moveTo>
                      <a:pt x="7" y="42"/>
                    </a:moveTo>
                    <a:cubicBezTo>
                      <a:pt x="7" y="23"/>
                      <a:pt x="23" y="7"/>
                      <a:pt x="42" y="7"/>
                    </a:cubicBezTo>
                    <a:cubicBezTo>
                      <a:pt x="61" y="7"/>
                      <a:pt x="76" y="23"/>
                      <a:pt x="76" y="42"/>
                    </a:cubicBezTo>
                    <a:cubicBezTo>
                      <a:pt x="76" y="61"/>
                      <a:pt x="61" y="76"/>
                      <a:pt x="42" y="76"/>
                    </a:cubicBezTo>
                    <a:cubicBezTo>
                      <a:pt x="23" y="76"/>
                      <a:pt x="7" y="61"/>
                      <a:pt x="7" y="42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100" name="MH_Other_10"/>
              <p:cNvSpPr>
                <a:spLocks noChangeArrowheads="1"/>
              </p:cNvSpPr>
              <p:nvPr/>
            </p:nvSpPr>
            <p:spPr bwMode="auto">
              <a:xfrm>
                <a:off x="428" y="404"/>
                <a:ext cx="140" cy="140"/>
              </a:xfrm>
              <a:custGeom>
                <a:avLst/>
                <a:gdLst>
                  <a:gd name="T0" fmla="*/ 39 w 43"/>
                  <a:gd name="T1" fmla="*/ 18 h 44"/>
                  <a:gd name="T2" fmla="*/ 25 w 43"/>
                  <a:gd name="T3" fmla="*/ 18 h 44"/>
                  <a:gd name="T4" fmla="*/ 25 w 43"/>
                  <a:gd name="T5" fmla="*/ 4 h 44"/>
                  <a:gd name="T6" fmla="*/ 21 w 43"/>
                  <a:gd name="T7" fmla="*/ 0 h 44"/>
                  <a:gd name="T8" fmla="*/ 18 w 43"/>
                  <a:gd name="T9" fmla="*/ 4 h 44"/>
                  <a:gd name="T10" fmla="*/ 18 w 43"/>
                  <a:gd name="T11" fmla="*/ 18 h 44"/>
                  <a:gd name="T12" fmla="*/ 3 w 43"/>
                  <a:gd name="T13" fmla="*/ 18 h 44"/>
                  <a:gd name="T14" fmla="*/ 0 w 43"/>
                  <a:gd name="T15" fmla="*/ 22 h 44"/>
                  <a:gd name="T16" fmla="*/ 3 w 43"/>
                  <a:gd name="T17" fmla="*/ 26 h 44"/>
                  <a:gd name="T18" fmla="*/ 18 w 43"/>
                  <a:gd name="T19" fmla="*/ 26 h 44"/>
                  <a:gd name="T20" fmla="*/ 18 w 43"/>
                  <a:gd name="T21" fmla="*/ 40 h 44"/>
                  <a:gd name="T22" fmla="*/ 21 w 43"/>
                  <a:gd name="T23" fmla="*/ 44 h 44"/>
                  <a:gd name="T24" fmla="*/ 25 w 43"/>
                  <a:gd name="T25" fmla="*/ 40 h 44"/>
                  <a:gd name="T26" fmla="*/ 25 w 43"/>
                  <a:gd name="T27" fmla="*/ 26 h 44"/>
                  <a:gd name="T28" fmla="*/ 39 w 43"/>
                  <a:gd name="T29" fmla="*/ 26 h 44"/>
                  <a:gd name="T30" fmla="*/ 43 w 43"/>
                  <a:gd name="T31" fmla="*/ 22 h 44"/>
                  <a:gd name="T32" fmla="*/ 39 w 43"/>
                  <a:gd name="T33" fmla="*/ 18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43" h="44">
                    <a:moveTo>
                      <a:pt x="39" y="18"/>
                    </a:moveTo>
                    <a:cubicBezTo>
                      <a:pt x="25" y="18"/>
                      <a:pt x="25" y="18"/>
                      <a:pt x="25" y="18"/>
                    </a:cubicBezTo>
                    <a:cubicBezTo>
                      <a:pt x="25" y="4"/>
                      <a:pt x="25" y="4"/>
                      <a:pt x="25" y="4"/>
                    </a:cubicBezTo>
                    <a:cubicBezTo>
                      <a:pt x="25" y="2"/>
                      <a:pt x="23" y="0"/>
                      <a:pt x="21" y="0"/>
                    </a:cubicBezTo>
                    <a:cubicBezTo>
                      <a:pt x="19" y="0"/>
                      <a:pt x="18" y="2"/>
                      <a:pt x="18" y="4"/>
                    </a:cubicBezTo>
                    <a:cubicBezTo>
                      <a:pt x="18" y="18"/>
                      <a:pt x="18" y="18"/>
                      <a:pt x="18" y="18"/>
                    </a:cubicBezTo>
                    <a:cubicBezTo>
                      <a:pt x="3" y="18"/>
                      <a:pt x="3" y="18"/>
                      <a:pt x="3" y="18"/>
                    </a:cubicBezTo>
                    <a:cubicBezTo>
                      <a:pt x="1" y="18"/>
                      <a:pt x="0" y="20"/>
                      <a:pt x="0" y="22"/>
                    </a:cubicBezTo>
                    <a:cubicBezTo>
                      <a:pt x="0" y="24"/>
                      <a:pt x="1" y="26"/>
                      <a:pt x="3" y="26"/>
                    </a:cubicBezTo>
                    <a:cubicBezTo>
                      <a:pt x="18" y="26"/>
                      <a:pt x="18" y="26"/>
                      <a:pt x="18" y="26"/>
                    </a:cubicBezTo>
                    <a:cubicBezTo>
                      <a:pt x="18" y="40"/>
                      <a:pt x="18" y="40"/>
                      <a:pt x="18" y="40"/>
                    </a:cubicBezTo>
                    <a:cubicBezTo>
                      <a:pt x="18" y="42"/>
                      <a:pt x="19" y="44"/>
                      <a:pt x="21" y="44"/>
                    </a:cubicBezTo>
                    <a:cubicBezTo>
                      <a:pt x="23" y="44"/>
                      <a:pt x="25" y="42"/>
                      <a:pt x="25" y="40"/>
                    </a:cubicBezTo>
                    <a:cubicBezTo>
                      <a:pt x="25" y="26"/>
                      <a:pt x="25" y="26"/>
                      <a:pt x="25" y="26"/>
                    </a:cubicBezTo>
                    <a:cubicBezTo>
                      <a:pt x="39" y="26"/>
                      <a:pt x="39" y="26"/>
                      <a:pt x="39" y="26"/>
                    </a:cubicBezTo>
                    <a:cubicBezTo>
                      <a:pt x="41" y="26"/>
                      <a:pt x="43" y="24"/>
                      <a:pt x="43" y="22"/>
                    </a:cubicBezTo>
                    <a:cubicBezTo>
                      <a:pt x="43" y="20"/>
                      <a:pt x="41" y="18"/>
                      <a:pt x="39" y="18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4101" name="MH_SubTitle_4"/>
            <p:cNvSpPr txBox="1">
              <a:spLocks noChangeArrowheads="1"/>
            </p:cNvSpPr>
            <p:nvPr/>
          </p:nvSpPr>
          <p:spPr bwMode="auto">
            <a:xfrm>
              <a:off x="1574" y="0"/>
              <a:ext cx="3036" cy="9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170" tIns="46990" rIns="90170" bIns="46990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lnSpc>
                  <a:spcPct val="110000"/>
                </a:lnSpc>
              </a:pPr>
              <a:r>
                <a:rPr lang="zh-CN" altLang="en-US" sz="3200" b="1" dirty="0">
                  <a:solidFill>
                    <a:schemeClr val="tx2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学习目标</a:t>
              </a:r>
            </a:p>
          </p:txBody>
        </p:sp>
      </p:grpSp>
      <p:sp>
        <p:nvSpPr>
          <p:cNvPr id="11268" name="矩形 11"/>
          <p:cNvSpPr>
            <a:spLocks noChangeArrowheads="1"/>
          </p:cNvSpPr>
          <p:nvPr/>
        </p:nvSpPr>
        <p:spPr bwMode="auto">
          <a:xfrm>
            <a:off x="539750" y="1115616"/>
            <a:ext cx="8115300" cy="3170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ts val="4000"/>
              </a:lnSpc>
            </a:pPr>
            <a:r>
              <a:rPr lang="en-US" altLang="zh-CN" sz="20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1.</a:t>
            </a:r>
            <a:r>
              <a:rPr lang="en-US" altLang="zh-CN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会用尺规画一条线段等于已知线段，会比较</a:t>
            </a:r>
            <a:r>
              <a:rPr lang="zh-CN" altLang="en-US" sz="2000" dirty="0" smtClean="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两条</a:t>
            </a:r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线段的长短</a:t>
            </a:r>
            <a:r>
              <a:rPr lang="en-US" altLang="zh-CN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.  (</a:t>
            </a:r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重点</a:t>
            </a:r>
            <a:r>
              <a:rPr lang="en-US" altLang="zh-CN" sz="2000" dirty="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)</a:t>
            </a:r>
          </a:p>
          <a:p>
            <a:pPr>
              <a:lnSpc>
                <a:spcPts val="4000"/>
              </a:lnSpc>
            </a:pPr>
            <a:r>
              <a:rPr lang="en-US" altLang="zh-CN" sz="20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2.</a:t>
            </a:r>
            <a:r>
              <a:rPr lang="en-US" altLang="zh-CN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理解线段等分点的意义</a:t>
            </a:r>
            <a:r>
              <a:rPr lang="en-US" altLang="zh-CN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  <a:p>
            <a:pPr>
              <a:lnSpc>
                <a:spcPts val="4000"/>
              </a:lnSpc>
            </a:pPr>
            <a:r>
              <a:rPr lang="en-US" altLang="zh-CN" sz="20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3.</a:t>
            </a:r>
            <a:r>
              <a:rPr lang="en-US" altLang="zh-CN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能够运用线段的和、差、倍、分关系求线段</a:t>
            </a:r>
            <a:r>
              <a:rPr lang="zh-CN" altLang="en-US" sz="2000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的长</a:t>
            </a:r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度</a:t>
            </a:r>
            <a:r>
              <a:rPr lang="en-US" altLang="zh-CN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.  (</a:t>
            </a:r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重点、难点</a:t>
            </a:r>
            <a:r>
              <a:rPr lang="en-US" altLang="zh-CN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)</a:t>
            </a:r>
            <a:endParaRPr lang="zh-CN" altLang="en-US" sz="2000" dirty="0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>
              <a:lnSpc>
                <a:spcPts val="4000"/>
              </a:lnSpc>
            </a:pPr>
            <a:r>
              <a:rPr lang="en-US" altLang="zh-CN" sz="20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4.</a:t>
            </a:r>
            <a:r>
              <a:rPr lang="en-US" altLang="zh-CN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体会文字语言、符号语言和图形语言的相互转化</a:t>
            </a:r>
            <a:r>
              <a:rPr lang="en-US" altLang="zh-CN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  <a:p>
            <a:pPr>
              <a:lnSpc>
                <a:spcPts val="4000"/>
              </a:lnSpc>
            </a:pPr>
            <a:r>
              <a:rPr lang="en-US" altLang="zh-CN" sz="20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5.</a:t>
            </a:r>
            <a:r>
              <a:rPr lang="en-US" altLang="zh-CN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了解两点间距离的意义，理解“两点之间，线</a:t>
            </a:r>
            <a:r>
              <a:rPr lang="zh-CN" altLang="en-US" sz="2000" dirty="0" smtClean="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段最</a:t>
            </a:r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短”的线段性质，并学会运用</a:t>
            </a:r>
            <a:r>
              <a:rPr lang="en-US" altLang="zh-CN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.  (</a:t>
            </a:r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难点</a:t>
            </a:r>
            <a:r>
              <a:rPr lang="en-US" altLang="zh-CN" sz="2000" dirty="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)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8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520700" y="1325167"/>
            <a:ext cx="8274050" cy="1902059"/>
          </a:xfrm>
          <a:prstGeom prst="rect">
            <a:avLst/>
          </a:prstGeom>
          <a:noFill/>
          <a:ln w="25400">
            <a:solidFill>
              <a:srgbClr val="D60093"/>
            </a:solidFill>
            <a:prstDash val="dash"/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40000"/>
              </a:lnSpc>
            </a:pPr>
            <a:r>
              <a:rPr lang="zh-CN" altLang="en-US" sz="2800" dirty="0">
                <a:solidFill>
                  <a:srgbClr val="269999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方法总结：</a:t>
            </a:r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求线段的长度时，当题目中涉及到</a:t>
            </a:r>
            <a:r>
              <a:rPr lang="zh-CN" alt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线段长度的比例或倍分关系</a:t>
            </a:r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时，通常可以设未知数，运用</a:t>
            </a:r>
            <a:r>
              <a:rPr lang="zh-CN" alt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方程思想</a:t>
            </a:r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求解</a:t>
            </a:r>
            <a:r>
              <a:rPr lang="en-US" altLang="zh-CN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文本框 4"/>
          <p:cNvSpPr txBox="1">
            <a:spLocks noChangeArrowheads="1"/>
          </p:cNvSpPr>
          <p:nvPr/>
        </p:nvSpPr>
        <p:spPr bwMode="auto">
          <a:xfrm>
            <a:off x="341313" y="242888"/>
            <a:ext cx="8272462" cy="695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40000"/>
              </a:lnSpc>
            </a:pPr>
            <a:r>
              <a:rPr lang="zh-CN" altLang="en-US" sz="2800">
                <a:solidFill>
                  <a:srgbClr val="269999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变式训练：</a:t>
            </a:r>
            <a:endParaRPr lang="en-US" altLang="zh-CN" sz="280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grpSp>
        <p:nvGrpSpPr>
          <p:cNvPr id="26626" name="组合 7"/>
          <p:cNvGrpSpPr/>
          <p:nvPr/>
        </p:nvGrpSpPr>
        <p:grpSpPr bwMode="auto">
          <a:xfrm>
            <a:off x="449264" y="664369"/>
            <a:ext cx="8246110" cy="1887380"/>
            <a:chOff x="707" y="2079"/>
            <a:chExt cx="12987" cy="3963"/>
          </a:xfrm>
        </p:grpSpPr>
        <p:sp>
          <p:nvSpPr>
            <p:cNvPr id="26627" name="文本框 1"/>
            <p:cNvSpPr txBox="1">
              <a:spLocks noChangeArrowheads="1"/>
            </p:cNvSpPr>
            <p:nvPr/>
          </p:nvSpPr>
          <p:spPr bwMode="auto">
            <a:xfrm>
              <a:off x="707" y="2079"/>
              <a:ext cx="12987" cy="3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lnSpc>
                  <a:spcPct val="170000"/>
                </a:lnSpc>
              </a:pPr>
              <a:r>
                <a:rPr lang="zh-CN" altLang="en-US" sz="2400" dirty="0">
                  <a:latin typeface="Times New Roman" panose="02020603050405020304" pitchFamily="18" charset="0"/>
                  <a:ea typeface="黑体" panose="02010609060101010101" pitchFamily="49" charset="-122"/>
                </a:rPr>
                <a:t>如图，已知线段AB和CD的公共部分BD=     AB</a:t>
              </a:r>
            </a:p>
            <a:p>
              <a:pPr>
                <a:lnSpc>
                  <a:spcPct val="170000"/>
                </a:lnSpc>
              </a:pPr>
              <a:r>
                <a:rPr lang="zh-CN" altLang="en-US" sz="2400" dirty="0">
                  <a:latin typeface="Times New Roman" panose="02020603050405020304" pitchFamily="18" charset="0"/>
                  <a:ea typeface="黑体" panose="02010609060101010101" pitchFamily="49" charset="-122"/>
                </a:rPr>
                <a:t>=    CD，线段AB、CD的中点E、F之间距离是10cm，求AB，CD的长．</a:t>
              </a:r>
            </a:p>
          </p:txBody>
        </p:sp>
        <p:graphicFrame>
          <p:nvGraphicFramePr>
            <p:cNvPr id="26628" name="对象 2">
              <a:hlinkClick r:id="" action="ppaction://ole?verb=1"/>
            </p:cNvPr>
            <p:cNvGraphicFramePr>
              <a:graphicFrameLocks noChangeAspect="1"/>
            </p:cNvGraphicFramePr>
            <p:nvPr/>
          </p:nvGraphicFramePr>
          <p:xfrm>
            <a:off x="9491" y="2079"/>
            <a:ext cx="511" cy="143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6664" r:id="rId3" imgW="139700" imgH="393700" progId="Equation.KSEE3">
                    <p:embed/>
                  </p:oleObj>
                </mc:Choice>
                <mc:Fallback>
                  <p:oleObj r:id="rId3" imgW="139700" imgH="393700" progId="Equation.KSEE3">
                    <p:embed/>
                    <p:pic>
                      <p:nvPicPr>
                        <p:cNvPr id="0" name="对象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491" y="2079"/>
                          <a:ext cx="511" cy="143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6629" name="对象 5">
              <a:hlinkClick r:id="" action="ppaction://ole?verb=1"/>
            </p:cNvPr>
            <p:cNvGraphicFramePr>
              <a:graphicFrameLocks noChangeAspect="1"/>
            </p:cNvGraphicFramePr>
            <p:nvPr/>
          </p:nvGraphicFramePr>
          <p:xfrm>
            <a:off x="1120" y="3259"/>
            <a:ext cx="558" cy="143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6665" r:id="rId5" imgW="152400" imgH="393700" progId="Equation.KSEE3">
                    <p:embed/>
                  </p:oleObj>
                </mc:Choice>
                <mc:Fallback>
                  <p:oleObj r:id="rId5" imgW="152400" imgH="393700" progId="Equation.KSEE3">
                    <p:embed/>
                    <p:pic>
                      <p:nvPicPr>
                        <p:cNvPr id="0" name="对象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20" y="3259"/>
                          <a:ext cx="558" cy="143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9" name="组合 8"/>
          <p:cNvGrpSpPr/>
          <p:nvPr/>
        </p:nvGrpSpPr>
        <p:grpSpPr bwMode="auto">
          <a:xfrm>
            <a:off x="1428750" y="2475309"/>
            <a:ext cx="5429250" cy="514350"/>
            <a:chOff x="2517" y="3867"/>
            <a:chExt cx="8550" cy="1080"/>
          </a:xfrm>
        </p:grpSpPr>
        <p:grpSp>
          <p:nvGrpSpPr>
            <p:cNvPr id="26631" name="Group 54"/>
            <p:cNvGrpSpPr/>
            <p:nvPr/>
          </p:nvGrpSpPr>
          <p:grpSpPr bwMode="auto">
            <a:xfrm>
              <a:off x="2517" y="3936"/>
              <a:ext cx="8550" cy="1011"/>
              <a:chOff x="1561" y="1326"/>
              <a:chExt cx="2239" cy="404"/>
            </a:xfrm>
          </p:grpSpPr>
          <p:sp>
            <p:nvSpPr>
              <p:cNvPr id="26632" name="Line 56"/>
              <p:cNvSpPr>
                <a:spLocks noChangeShapeType="1"/>
              </p:cNvSpPr>
              <p:nvPr/>
            </p:nvSpPr>
            <p:spPr bwMode="auto">
              <a:xfrm>
                <a:off x="1693" y="1326"/>
                <a:ext cx="2004" cy="1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grpSp>
            <p:nvGrpSpPr>
              <p:cNvPr id="26633" name="Group 57"/>
              <p:cNvGrpSpPr/>
              <p:nvPr/>
            </p:nvGrpSpPr>
            <p:grpSpPr bwMode="auto">
              <a:xfrm>
                <a:off x="2073" y="1339"/>
                <a:ext cx="1054" cy="382"/>
                <a:chOff x="2073" y="1339"/>
                <a:chExt cx="1054" cy="382"/>
              </a:xfrm>
            </p:grpSpPr>
            <p:sp>
              <p:nvSpPr>
                <p:cNvPr id="26634" name="Rectangle 58"/>
                <p:cNvSpPr>
                  <a:spLocks noChangeArrowheads="1"/>
                </p:cNvSpPr>
                <p:nvPr/>
              </p:nvSpPr>
              <p:spPr bwMode="auto">
                <a:xfrm>
                  <a:off x="3056" y="1411"/>
                  <a:ext cx="0" cy="31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/>
                <a:p>
                  <a:pPr algn="ctr"/>
                  <a:endParaRPr lang="zh-CN" altLang="zh-CN" sz="2400">
                    <a:latin typeface="Times New Roman" panose="02020603050405020304" pitchFamily="18" charset="0"/>
                    <a:ea typeface="黑体" panose="02010609060101010101" pitchFamily="49" charset="-122"/>
                  </a:endParaRPr>
                </a:p>
              </p:txBody>
            </p:sp>
            <p:sp>
              <p:nvSpPr>
                <p:cNvPr id="26635" name="Rectangle 59"/>
                <p:cNvSpPr>
                  <a:spLocks noChangeArrowheads="1"/>
                </p:cNvSpPr>
                <p:nvPr/>
              </p:nvSpPr>
              <p:spPr bwMode="auto">
                <a:xfrm>
                  <a:off x="2840" y="1355"/>
                  <a:ext cx="287" cy="36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>
                  <a:spAutoFit/>
                </a:bodyPr>
                <a:lstStyle/>
                <a:p>
                  <a:pPr algn="ctr"/>
                  <a:r>
                    <a:rPr lang="en-US" altLang="zh-CN" sz="2800" i="1">
                      <a:solidFill>
                        <a:srgbClr val="000000"/>
                      </a:solidFill>
                      <a:latin typeface="Times New Roman" panose="02020603050405020304" pitchFamily="18" charset="0"/>
                      <a:ea typeface="黑体" panose="02010609060101010101" pitchFamily="49" charset="-122"/>
                    </a:rPr>
                    <a:t>F</a:t>
                  </a:r>
                </a:p>
              </p:txBody>
            </p:sp>
            <p:sp>
              <p:nvSpPr>
                <p:cNvPr id="26636" name="Rectangle 59"/>
                <p:cNvSpPr>
                  <a:spLocks noChangeArrowheads="1"/>
                </p:cNvSpPr>
                <p:nvPr/>
              </p:nvSpPr>
              <p:spPr bwMode="auto">
                <a:xfrm>
                  <a:off x="2073" y="1339"/>
                  <a:ext cx="287" cy="36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>
                  <a:spAutoFit/>
                </a:bodyPr>
                <a:lstStyle/>
                <a:p>
                  <a:pPr algn="ctr"/>
                  <a:r>
                    <a:rPr lang="en-US" altLang="zh-CN" sz="2800" i="1">
                      <a:solidFill>
                        <a:srgbClr val="000000"/>
                      </a:solidFill>
                      <a:latin typeface="Times New Roman" panose="02020603050405020304" pitchFamily="18" charset="0"/>
                      <a:ea typeface="黑体" panose="02010609060101010101" pitchFamily="49" charset="-122"/>
                    </a:rPr>
                    <a:t>E</a:t>
                  </a:r>
                </a:p>
              </p:txBody>
            </p:sp>
          </p:grpSp>
          <p:grpSp>
            <p:nvGrpSpPr>
              <p:cNvPr id="26637" name="Group 60"/>
              <p:cNvGrpSpPr/>
              <p:nvPr/>
            </p:nvGrpSpPr>
            <p:grpSpPr bwMode="auto">
              <a:xfrm>
                <a:off x="2285" y="1337"/>
                <a:ext cx="463" cy="393"/>
                <a:chOff x="2285" y="1337"/>
                <a:chExt cx="463" cy="393"/>
              </a:xfrm>
            </p:grpSpPr>
            <p:sp>
              <p:nvSpPr>
                <p:cNvPr id="26638" name="Rectangle 61"/>
                <p:cNvSpPr>
                  <a:spLocks noChangeArrowheads="1"/>
                </p:cNvSpPr>
                <p:nvPr/>
              </p:nvSpPr>
              <p:spPr bwMode="auto">
                <a:xfrm>
                  <a:off x="2417" y="1368"/>
                  <a:ext cx="0" cy="31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/>
                <a:p>
                  <a:pPr algn="ctr"/>
                  <a:endParaRPr lang="zh-CN" altLang="zh-CN" sz="2400">
                    <a:latin typeface="Times New Roman" panose="02020603050405020304" pitchFamily="18" charset="0"/>
                    <a:ea typeface="黑体" panose="02010609060101010101" pitchFamily="49" charset="-122"/>
                  </a:endParaRPr>
                </a:p>
              </p:txBody>
            </p:sp>
            <p:sp>
              <p:nvSpPr>
                <p:cNvPr id="26639" name="Rectangle 62"/>
                <p:cNvSpPr>
                  <a:spLocks noChangeArrowheads="1"/>
                </p:cNvSpPr>
                <p:nvPr/>
              </p:nvSpPr>
              <p:spPr bwMode="auto">
                <a:xfrm>
                  <a:off x="2567" y="1368"/>
                  <a:ext cx="181" cy="36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>
                  <a:spAutoFit/>
                </a:bodyPr>
                <a:lstStyle/>
                <a:p>
                  <a:pPr algn="ctr"/>
                  <a:r>
                    <a:rPr lang="en-US" altLang="zh-CN" sz="2800" i="1">
                      <a:solidFill>
                        <a:srgbClr val="000000"/>
                      </a:solidFill>
                      <a:latin typeface="Times New Roman" panose="02020603050405020304" pitchFamily="18" charset="0"/>
                      <a:ea typeface="黑体" panose="02010609060101010101" pitchFamily="49" charset="-122"/>
                    </a:rPr>
                    <a:t>B</a:t>
                  </a:r>
                </a:p>
              </p:txBody>
            </p:sp>
            <p:sp>
              <p:nvSpPr>
                <p:cNvPr id="26640" name="Rectangle 62"/>
                <p:cNvSpPr>
                  <a:spLocks noChangeArrowheads="1"/>
                </p:cNvSpPr>
                <p:nvPr/>
              </p:nvSpPr>
              <p:spPr bwMode="auto">
                <a:xfrm>
                  <a:off x="2285" y="1337"/>
                  <a:ext cx="181" cy="36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>
                  <a:spAutoFit/>
                </a:bodyPr>
                <a:lstStyle/>
                <a:p>
                  <a:pPr algn="ctr"/>
                  <a:r>
                    <a:rPr lang="en-US" altLang="zh-CN" sz="2800" i="1">
                      <a:solidFill>
                        <a:srgbClr val="000000"/>
                      </a:solidFill>
                      <a:latin typeface="Times New Roman" panose="02020603050405020304" pitchFamily="18" charset="0"/>
                      <a:ea typeface="黑体" panose="02010609060101010101" pitchFamily="49" charset="-122"/>
                    </a:rPr>
                    <a:t>D</a:t>
                  </a:r>
                </a:p>
              </p:txBody>
            </p:sp>
          </p:grpSp>
          <p:grpSp>
            <p:nvGrpSpPr>
              <p:cNvPr id="26641" name="Group 63"/>
              <p:cNvGrpSpPr/>
              <p:nvPr/>
            </p:nvGrpSpPr>
            <p:grpSpPr bwMode="auto">
              <a:xfrm>
                <a:off x="3591" y="1366"/>
                <a:ext cx="209" cy="362"/>
                <a:chOff x="3591" y="1366"/>
                <a:chExt cx="209" cy="362"/>
              </a:xfrm>
            </p:grpSpPr>
            <p:sp>
              <p:nvSpPr>
                <p:cNvPr id="26642" name="Rectangle 64"/>
                <p:cNvSpPr>
                  <a:spLocks noChangeArrowheads="1"/>
                </p:cNvSpPr>
                <p:nvPr/>
              </p:nvSpPr>
              <p:spPr bwMode="auto">
                <a:xfrm>
                  <a:off x="3760" y="1411"/>
                  <a:ext cx="0" cy="31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/>
                <a:p>
                  <a:pPr algn="ctr"/>
                  <a:endParaRPr lang="zh-CN" altLang="zh-CN" sz="2400">
                    <a:latin typeface="Times New Roman" panose="02020603050405020304" pitchFamily="18" charset="0"/>
                    <a:ea typeface="黑体" panose="02010609060101010101" pitchFamily="49" charset="-122"/>
                  </a:endParaRPr>
                </a:p>
              </p:txBody>
            </p:sp>
            <p:sp>
              <p:nvSpPr>
                <p:cNvPr id="26643" name="Rectangle 65"/>
                <p:cNvSpPr>
                  <a:spLocks noChangeArrowheads="1"/>
                </p:cNvSpPr>
                <p:nvPr/>
              </p:nvSpPr>
              <p:spPr bwMode="auto">
                <a:xfrm>
                  <a:off x="3591" y="1366"/>
                  <a:ext cx="209" cy="36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>
                  <a:spAutoFit/>
                </a:bodyPr>
                <a:lstStyle/>
                <a:p>
                  <a:pPr algn="ctr"/>
                  <a:r>
                    <a:rPr lang="en-US" altLang="zh-CN" sz="2800" i="1">
                      <a:solidFill>
                        <a:srgbClr val="000000"/>
                      </a:solidFill>
                      <a:latin typeface="Times New Roman" panose="02020603050405020304" pitchFamily="18" charset="0"/>
                      <a:ea typeface="黑体" panose="02010609060101010101" pitchFamily="49" charset="-122"/>
                    </a:rPr>
                    <a:t>C</a:t>
                  </a:r>
                </a:p>
              </p:txBody>
            </p:sp>
          </p:grpSp>
          <p:grpSp>
            <p:nvGrpSpPr>
              <p:cNvPr id="26644" name="Group 66"/>
              <p:cNvGrpSpPr/>
              <p:nvPr/>
            </p:nvGrpSpPr>
            <p:grpSpPr bwMode="auto">
              <a:xfrm>
                <a:off x="1561" y="1368"/>
                <a:ext cx="212" cy="362"/>
                <a:chOff x="1561" y="1368"/>
                <a:chExt cx="212" cy="362"/>
              </a:xfrm>
            </p:grpSpPr>
            <p:sp>
              <p:nvSpPr>
                <p:cNvPr id="26645" name="Rectangle 67"/>
                <p:cNvSpPr>
                  <a:spLocks noChangeArrowheads="1"/>
                </p:cNvSpPr>
                <p:nvPr/>
              </p:nvSpPr>
              <p:spPr bwMode="auto">
                <a:xfrm>
                  <a:off x="1735" y="1368"/>
                  <a:ext cx="0" cy="31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/>
                <a:p>
                  <a:pPr algn="ctr"/>
                  <a:endParaRPr lang="zh-CN" altLang="zh-CN" sz="2400">
                    <a:latin typeface="Times New Roman" panose="02020603050405020304" pitchFamily="18" charset="0"/>
                    <a:ea typeface="黑体" panose="02010609060101010101" pitchFamily="49" charset="-122"/>
                  </a:endParaRPr>
                </a:p>
              </p:txBody>
            </p:sp>
            <p:sp>
              <p:nvSpPr>
                <p:cNvPr id="26646" name="Rectangle 68"/>
                <p:cNvSpPr>
                  <a:spLocks noChangeArrowheads="1"/>
                </p:cNvSpPr>
                <p:nvPr/>
              </p:nvSpPr>
              <p:spPr bwMode="auto">
                <a:xfrm>
                  <a:off x="1561" y="1368"/>
                  <a:ext cx="212" cy="36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>
                  <a:spAutoFit/>
                </a:bodyPr>
                <a:lstStyle/>
                <a:p>
                  <a:pPr algn="ctr"/>
                  <a:r>
                    <a:rPr lang="en-US" altLang="zh-CN" sz="2800" i="1">
                      <a:solidFill>
                        <a:srgbClr val="000000"/>
                      </a:solidFill>
                      <a:latin typeface="Times New Roman" panose="02020603050405020304" pitchFamily="18" charset="0"/>
                      <a:ea typeface="黑体" panose="02010609060101010101" pitchFamily="49" charset="-122"/>
                    </a:rPr>
                    <a:t>A</a:t>
                  </a:r>
                </a:p>
              </p:txBody>
            </p:sp>
          </p:grpSp>
        </p:grpSp>
        <p:sp>
          <p:nvSpPr>
            <p:cNvPr id="26647" name="椭圆 1"/>
            <p:cNvSpPr>
              <a:spLocks noChangeArrowheads="1"/>
            </p:cNvSpPr>
            <p:nvPr/>
          </p:nvSpPr>
          <p:spPr bwMode="auto">
            <a:xfrm>
              <a:off x="2957" y="3887"/>
              <a:ext cx="117" cy="117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648" name="椭圆 2"/>
            <p:cNvSpPr>
              <a:spLocks noChangeArrowheads="1"/>
            </p:cNvSpPr>
            <p:nvPr/>
          </p:nvSpPr>
          <p:spPr bwMode="auto">
            <a:xfrm>
              <a:off x="6646" y="3885"/>
              <a:ext cx="117" cy="12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649" name="椭圆 3"/>
            <p:cNvSpPr>
              <a:spLocks noChangeArrowheads="1"/>
            </p:cNvSpPr>
            <p:nvPr/>
          </p:nvSpPr>
          <p:spPr bwMode="auto">
            <a:xfrm>
              <a:off x="5000" y="3867"/>
              <a:ext cx="120" cy="12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650" name="椭圆 4"/>
            <p:cNvSpPr>
              <a:spLocks noChangeArrowheads="1"/>
            </p:cNvSpPr>
            <p:nvPr/>
          </p:nvSpPr>
          <p:spPr bwMode="auto">
            <a:xfrm>
              <a:off x="10615" y="3870"/>
              <a:ext cx="120" cy="117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651" name="椭圆 2"/>
            <p:cNvSpPr>
              <a:spLocks noChangeArrowheads="1"/>
            </p:cNvSpPr>
            <p:nvPr/>
          </p:nvSpPr>
          <p:spPr bwMode="auto">
            <a:xfrm>
              <a:off x="5569" y="3886"/>
              <a:ext cx="117" cy="12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652" name="椭圆 3"/>
            <p:cNvSpPr>
              <a:spLocks noChangeArrowheads="1"/>
            </p:cNvSpPr>
            <p:nvPr/>
          </p:nvSpPr>
          <p:spPr bwMode="auto">
            <a:xfrm>
              <a:off x="7890" y="3884"/>
              <a:ext cx="120" cy="12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19" name="文本框 18"/>
          <p:cNvSpPr txBox="1">
            <a:spLocks noChangeArrowheads="1"/>
          </p:cNvSpPr>
          <p:nvPr/>
        </p:nvSpPr>
        <p:spPr bwMode="auto">
          <a:xfrm>
            <a:off x="549276" y="3031332"/>
            <a:ext cx="7693025" cy="19612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30000"/>
              </a:lnSpc>
            </a:pPr>
            <a:r>
              <a:rPr lang="zh-CN" alt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解析：根据已知条件，不妨设</a:t>
            </a:r>
            <a:r>
              <a:rPr lang="en-US" altLang="zh-CN" sz="2400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BD=</a:t>
            </a:r>
            <a:r>
              <a:rPr lang="en-US" altLang="zh-CN" sz="2400" i="1" dirty="0" err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cm</a:t>
            </a:r>
            <a:r>
              <a:rPr lang="zh-CN" alt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，则</a:t>
            </a:r>
            <a:r>
              <a:rPr lang="en-US" altLang="zh-CN" sz="2400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AB=</a:t>
            </a:r>
          </a:p>
          <a:p>
            <a:pPr>
              <a:lnSpc>
                <a:spcPct val="130000"/>
              </a:lnSpc>
            </a:pPr>
            <a:r>
              <a:rPr lang="en-US" altLang="zh-CN" sz="2400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3</a:t>
            </a:r>
            <a:r>
              <a:rPr lang="en-US" altLang="zh-CN" sz="2400" i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x</a:t>
            </a:r>
            <a:r>
              <a:rPr lang="en-US" altLang="zh-CN" sz="2400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cm,CD=4</a:t>
            </a:r>
            <a:r>
              <a:rPr lang="en-US" altLang="zh-CN" sz="2400" i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x</a:t>
            </a:r>
            <a:r>
              <a:rPr lang="en-US" altLang="zh-CN" sz="2400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cm,</a:t>
            </a:r>
            <a:r>
              <a:rPr lang="zh-CN" alt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易得</a:t>
            </a:r>
            <a:r>
              <a:rPr lang="en-US" altLang="zh-CN" sz="2400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AC=6</a:t>
            </a:r>
            <a:r>
              <a:rPr lang="en-US" altLang="zh-CN" sz="2400" i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x</a:t>
            </a:r>
            <a:r>
              <a:rPr lang="en-US" altLang="zh-CN" sz="2400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cm</a:t>
            </a:r>
            <a:r>
              <a:rPr lang="en-US" altLang="zh-CN" sz="2400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.</a:t>
            </a:r>
            <a:r>
              <a:rPr lang="zh-CN" alt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在由线段中点的定义及线段的和差关系，用含</a:t>
            </a:r>
            <a:r>
              <a:rPr lang="en-US" altLang="zh-CN" sz="2400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x</a:t>
            </a:r>
            <a:r>
              <a:rPr lang="zh-CN" alt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的代数式表示</a:t>
            </a:r>
            <a:r>
              <a:rPr lang="en-US" altLang="zh-CN" sz="2400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EF</a:t>
            </a:r>
            <a:r>
              <a:rPr lang="zh-CN" alt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的长，从而得到一个一元一次方程，求解即可</a:t>
            </a:r>
            <a:r>
              <a:rPr lang="en-US" altLang="zh-CN" sz="2400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本框 7"/>
          <p:cNvSpPr txBox="1">
            <a:spLocks noChangeArrowheads="1"/>
          </p:cNvSpPr>
          <p:nvPr/>
        </p:nvSpPr>
        <p:spPr bwMode="auto">
          <a:xfrm>
            <a:off x="330200" y="1343025"/>
            <a:ext cx="740459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解：设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BD=</a:t>
            </a:r>
            <a:r>
              <a:rPr lang="en-US" altLang="zh-CN" sz="2400" i="1" dirty="0" err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x</a:t>
            </a:r>
            <a:r>
              <a:rPr lang="en-US" altLang="zh-CN" sz="2400" dirty="0" err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cm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,</a:t>
            </a: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则AB=3</a:t>
            </a:r>
            <a:r>
              <a:rPr lang="zh-CN" altLang="en-US" sz="24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x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cm</a:t>
            </a: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，C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D</a:t>
            </a: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=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4</a:t>
            </a:r>
            <a:r>
              <a:rPr lang="zh-CN" altLang="en-US" sz="24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x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cm</a:t>
            </a: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，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AC </a:t>
            </a: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=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6</a:t>
            </a:r>
            <a:r>
              <a:rPr lang="zh-CN" altLang="en-US" sz="24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x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cm</a:t>
            </a: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，</a:t>
            </a:r>
          </a:p>
        </p:txBody>
      </p:sp>
      <p:sp>
        <p:nvSpPr>
          <p:cNvPr id="9" name="文本框 8"/>
          <p:cNvSpPr txBox="1">
            <a:spLocks noChangeArrowheads="1"/>
          </p:cNvSpPr>
          <p:nvPr/>
        </p:nvSpPr>
        <p:spPr bwMode="auto">
          <a:xfrm>
            <a:off x="1200151" y="1778794"/>
            <a:ext cx="478528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因为E、F分别是AB、CD的中点，</a:t>
            </a:r>
          </a:p>
        </p:txBody>
      </p:sp>
      <p:grpSp>
        <p:nvGrpSpPr>
          <p:cNvPr id="13" name="组合 12"/>
          <p:cNvGrpSpPr/>
          <p:nvPr/>
        </p:nvGrpSpPr>
        <p:grpSpPr bwMode="auto">
          <a:xfrm>
            <a:off x="1054100" y="2215754"/>
            <a:ext cx="3786188" cy="683419"/>
            <a:chOff x="2495" y="4652"/>
            <a:chExt cx="5963" cy="1436"/>
          </a:xfrm>
        </p:grpSpPr>
        <p:sp>
          <p:nvSpPr>
            <p:cNvPr id="27652" name="文本框 9"/>
            <p:cNvSpPr txBox="1">
              <a:spLocks noChangeArrowheads="1"/>
            </p:cNvSpPr>
            <p:nvPr/>
          </p:nvSpPr>
          <p:spPr bwMode="auto">
            <a:xfrm>
              <a:off x="2495" y="4962"/>
              <a:ext cx="1260" cy="9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zh-CN" altLang="en-US" sz="240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  <a:sym typeface="宋体" panose="02010600030101010101" pitchFamily="2" charset="-122"/>
                </a:rPr>
                <a:t>所以</a:t>
              </a:r>
            </a:p>
          </p:txBody>
        </p:sp>
        <p:graphicFrame>
          <p:nvGraphicFramePr>
            <p:cNvPr id="27653" name="对象 10">
              <a:hlinkClick r:id="" action="ppaction://ole?verb=1"/>
            </p:cNvPr>
            <p:cNvGraphicFramePr>
              <a:graphicFrameLocks noChangeAspect="1"/>
            </p:cNvGraphicFramePr>
            <p:nvPr/>
          </p:nvGraphicFramePr>
          <p:xfrm>
            <a:off x="3735" y="4652"/>
            <a:ext cx="4723" cy="143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7703" r:id="rId3" imgW="1295400" imgH="393700" progId="Equation.KSEE3">
                    <p:embed/>
                  </p:oleObj>
                </mc:Choice>
                <mc:Fallback>
                  <p:oleObj r:id="rId3" imgW="1295400" imgH="393700" progId="Equation.KSEE3">
                    <p:embed/>
                    <p:pic>
                      <p:nvPicPr>
                        <p:cNvPr id="0" name="对象 1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735" y="4652"/>
                          <a:ext cx="4723" cy="143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12" name="对象 11">
            <a:hlinkClick r:id="" action="ppaction://ole?verb=1"/>
          </p:cNvPr>
          <p:cNvGraphicFramePr>
            <a:graphicFrameLocks noChangeAspect="1"/>
          </p:cNvGraphicFramePr>
          <p:nvPr/>
        </p:nvGraphicFramePr>
        <p:xfrm>
          <a:off x="4932363" y="2230041"/>
          <a:ext cx="2940050" cy="6834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04" r:id="rId5" imgW="1270000" imgH="393700" progId="Equation.KSEE3">
                  <p:embed/>
                </p:oleObj>
              </mc:Choice>
              <mc:Fallback>
                <p:oleObj r:id="rId5" imgW="1270000" imgH="393700" progId="Equation.KSEE3">
                  <p:embed/>
                  <p:pic>
                    <p:nvPicPr>
                      <p:cNvPr id="0" name="对象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32363" y="2230041"/>
                        <a:ext cx="2940050" cy="6834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7" name="组合 16"/>
          <p:cNvGrpSpPr/>
          <p:nvPr/>
        </p:nvGrpSpPr>
        <p:grpSpPr bwMode="auto">
          <a:xfrm>
            <a:off x="1236664" y="2871997"/>
            <a:ext cx="6732574" cy="684609"/>
            <a:chOff x="2624" y="6031"/>
            <a:chExt cx="10601" cy="1436"/>
          </a:xfrm>
        </p:grpSpPr>
        <p:sp>
          <p:nvSpPr>
            <p:cNvPr id="27656" name="文本框 13"/>
            <p:cNvSpPr txBox="1">
              <a:spLocks noChangeArrowheads="1"/>
            </p:cNvSpPr>
            <p:nvPr/>
          </p:nvSpPr>
          <p:spPr bwMode="auto">
            <a:xfrm>
              <a:off x="2624" y="6423"/>
              <a:ext cx="4768" cy="9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zh-CN" altLang="en-US" sz="240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  <a:sym typeface="宋体" panose="02010600030101010101" pitchFamily="2" charset="-122"/>
                </a:rPr>
                <a:t>所以</a:t>
              </a:r>
              <a:r>
                <a:rPr lang="en-US" altLang="zh-CN" sz="240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  <a:sym typeface="宋体" panose="02010600030101010101" pitchFamily="2" charset="-122"/>
                </a:rPr>
                <a:t>EF=AC</a:t>
              </a:r>
              <a:r>
                <a:rPr lang="en-US" altLang="zh-CN" sz="2400">
                  <a:solidFill>
                    <a:srgbClr val="FF0000"/>
                  </a:solidFill>
                  <a:latin typeface="黑体" panose="02010609060101010101" pitchFamily="49" charset="-122"/>
                  <a:ea typeface="黑体" panose="02010609060101010101" pitchFamily="49" charset="-122"/>
                  <a:sym typeface="宋体" panose="02010600030101010101" pitchFamily="2" charset="-122"/>
                </a:rPr>
                <a:t>-</a:t>
              </a:r>
              <a:r>
                <a:rPr lang="en-US" altLang="zh-CN" sz="240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  <a:sym typeface="宋体" panose="02010600030101010101" pitchFamily="2" charset="-122"/>
                </a:rPr>
                <a:t>AE</a:t>
              </a:r>
              <a:r>
                <a:rPr lang="en-US" altLang="zh-CN" sz="2400">
                  <a:solidFill>
                    <a:srgbClr val="FF0000"/>
                  </a:solidFill>
                  <a:latin typeface="黑体" panose="02010609060101010101" pitchFamily="49" charset="-122"/>
                  <a:ea typeface="黑体" panose="02010609060101010101" pitchFamily="49" charset="-122"/>
                  <a:sym typeface="宋体" panose="02010600030101010101" pitchFamily="2" charset="-122"/>
                </a:rPr>
                <a:t>-</a:t>
              </a:r>
              <a:r>
                <a:rPr lang="en-US" altLang="zh-CN" sz="240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  <a:sym typeface="宋体" panose="02010600030101010101" pitchFamily="2" charset="-122"/>
                </a:rPr>
                <a:t>CF=</a:t>
              </a:r>
            </a:p>
          </p:txBody>
        </p:sp>
        <p:graphicFrame>
          <p:nvGraphicFramePr>
            <p:cNvPr id="27657" name="对象 14">
              <a:hlinkClick r:id="" action="ppaction://ole?verb=1"/>
            </p:cNvPr>
            <p:cNvGraphicFramePr>
              <a:graphicFrameLocks noChangeAspect="1"/>
            </p:cNvGraphicFramePr>
            <p:nvPr/>
          </p:nvGraphicFramePr>
          <p:xfrm>
            <a:off x="7760" y="6031"/>
            <a:ext cx="5465" cy="143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7705" r:id="rId7" imgW="1498600" imgH="393700" progId="Equation.KSEE3">
                    <p:embed/>
                  </p:oleObj>
                </mc:Choice>
                <mc:Fallback>
                  <p:oleObj r:id="rId7" imgW="1498600" imgH="393700" progId="Equation.KSEE3">
                    <p:embed/>
                    <p:pic>
                      <p:nvPicPr>
                        <p:cNvPr id="0" name="对象 1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760" y="6031"/>
                          <a:ext cx="5465" cy="143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9" name="文本框 18"/>
          <p:cNvSpPr txBox="1">
            <a:spLocks noChangeArrowheads="1"/>
          </p:cNvSpPr>
          <p:nvPr/>
        </p:nvSpPr>
        <p:spPr bwMode="auto">
          <a:xfrm>
            <a:off x="1554164" y="4213623"/>
            <a:ext cx="542969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所以AB=3</a:t>
            </a:r>
            <a:r>
              <a:rPr lang="zh-CN" altLang="en-US" sz="24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x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cm=12cm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，C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D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=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4</a:t>
            </a:r>
            <a:r>
              <a:rPr lang="zh-CN" altLang="en-US" sz="24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x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cm=16cm.</a:t>
            </a:r>
          </a:p>
        </p:txBody>
      </p:sp>
      <p:grpSp>
        <p:nvGrpSpPr>
          <p:cNvPr id="20" name="组合 19"/>
          <p:cNvGrpSpPr/>
          <p:nvPr/>
        </p:nvGrpSpPr>
        <p:grpSpPr bwMode="auto">
          <a:xfrm>
            <a:off x="1428750" y="645318"/>
            <a:ext cx="5429250" cy="514350"/>
            <a:chOff x="2517" y="3867"/>
            <a:chExt cx="8550" cy="1080"/>
          </a:xfrm>
        </p:grpSpPr>
        <p:grpSp>
          <p:nvGrpSpPr>
            <p:cNvPr id="27660" name="Group 54"/>
            <p:cNvGrpSpPr/>
            <p:nvPr/>
          </p:nvGrpSpPr>
          <p:grpSpPr bwMode="auto">
            <a:xfrm>
              <a:off x="2517" y="3936"/>
              <a:ext cx="8550" cy="1011"/>
              <a:chOff x="1561" y="1326"/>
              <a:chExt cx="2239" cy="404"/>
            </a:xfrm>
          </p:grpSpPr>
          <p:sp>
            <p:nvSpPr>
              <p:cNvPr id="27661" name="Line 56"/>
              <p:cNvSpPr>
                <a:spLocks noChangeShapeType="1"/>
              </p:cNvSpPr>
              <p:nvPr/>
            </p:nvSpPr>
            <p:spPr bwMode="auto">
              <a:xfrm>
                <a:off x="1693" y="1326"/>
                <a:ext cx="2004" cy="1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grpSp>
            <p:nvGrpSpPr>
              <p:cNvPr id="27662" name="Group 57"/>
              <p:cNvGrpSpPr/>
              <p:nvPr/>
            </p:nvGrpSpPr>
            <p:grpSpPr bwMode="auto">
              <a:xfrm>
                <a:off x="2073" y="1339"/>
                <a:ext cx="1054" cy="382"/>
                <a:chOff x="2073" y="1339"/>
                <a:chExt cx="1054" cy="382"/>
              </a:xfrm>
            </p:grpSpPr>
            <p:sp>
              <p:nvSpPr>
                <p:cNvPr id="27663" name="Rectangle 58"/>
                <p:cNvSpPr>
                  <a:spLocks noChangeArrowheads="1"/>
                </p:cNvSpPr>
                <p:nvPr/>
              </p:nvSpPr>
              <p:spPr bwMode="auto">
                <a:xfrm>
                  <a:off x="3056" y="1411"/>
                  <a:ext cx="0" cy="31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/>
                <a:p>
                  <a:pPr algn="ctr"/>
                  <a:endParaRPr lang="zh-CN" altLang="zh-CN" sz="2400">
                    <a:latin typeface="Times New Roman" panose="02020603050405020304" pitchFamily="18" charset="0"/>
                    <a:ea typeface="黑体" panose="02010609060101010101" pitchFamily="49" charset="-122"/>
                  </a:endParaRPr>
                </a:p>
              </p:txBody>
            </p:sp>
            <p:sp>
              <p:nvSpPr>
                <p:cNvPr id="27664" name="Rectangle 59"/>
                <p:cNvSpPr>
                  <a:spLocks noChangeArrowheads="1"/>
                </p:cNvSpPr>
                <p:nvPr/>
              </p:nvSpPr>
              <p:spPr bwMode="auto">
                <a:xfrm>
                  <a:off x="2840" y="1355"/>
                  <a:ext cx="287" cy="36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>
                  <a:spAutoFit/>
                </a:bodyPr>
                <a:lstStyle/>
                <a:p>
                  <a:pPr algn="ctr"/>
                  <a:r>
                    <a:rPr lang="en-US" altLang="zh-CN" sz="2800" i="1">
                      <a:solidFill>
                        <a:srgbClr val="000000"/>
                      </a:solidFill>
                      <a:latin typeface="Times New Roman" panose="02020603050405020304" pitchFamily="18" charset="0"/>
                      <a:ea typeface="黑体" panose="02010609060101010101" pitchFamily="49" charset="-122"/>
                    </a:rPr>
                    <a:t>F</a:t>
                  </a:r>
                </a:p>
              </p:txBody>
            </p:sp>
            <p:sp>
              <p:nvSpPr>
                <p:cNvPr id="27665" name="Rectangle 59"/>
                <p:cNvSpPr>
                  <a:spLocks noChangeArrowheads="1"/>
                </p:cNvSpPr>
                <p:nvPr/>
              </p:nvSpPr>
              <p:spPr bwMode="auto">
                <a:xfrm>
                  <a:off x="2073" y="1339"/>
                  <a:ext cx="287" cy="36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>
                  <a:spAutoFit/>
                </a:bodyPr>
                <a:lstStyle/>
                <a:p>
                  <a:pPr algn="ctr"/>
                  <a:r>
                    <a:rPr lang="en-US" altLang="zh-CN" sz="2800" i="1">
                      <a:solidFill>
                        <a:srgbClr val="000000"/>
                      </a:solidFill>
                      <a:latin typeface="Times New Roman" panose="02020603050405020304" pitchFamily="18" charset="0"/>
                      <a:ea typeface="黑体" panose="02010609060101010101" pitchFamily="49" charset="-122"/>
                    </a:rPr>
                    <a:t>E</a:t>
                  </a:r>
                </a:p>
              </p:txBody>
            </p:sp>
          </p:grpSp>
          <p:grpSp>
            <p:nvGrpSpPr>
              <p:cNvPr id="27666" name="Group 60"/>
              <p:cNvGrpSpPr/>
              <p:nvPr/>
            </p:nvGrpSpPr>
            <p:grpSpPr bwMode="auto">
              <a:xfrm>
                <a:off x="2285" y="1337"/>
                <a:ext cx="463" cy="393"/>
                <a:chOff x="2285" y="1337"/>
                <a:chExt cx="463" cy="393"/>
              </a:xfrm>
            </p:grpSpPr>
            <p:sp>
              <p:nvSpPr>
                <p:cNvPr id="27667" name="Rectangle 61"/>
                <p:cNvSpPr>
                  <a:spLocks noChangeArrowheads="1"/>
                </p:cNvSpPr>
                <p:nvPr/>
              </p:nvSpPr>
              <p:spPr bwMode="auto">
                <a:xfrm>
                  <a:off x="2417" y="1368"/>
                  <a:ext cx="0" cy="31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/>
                <a:p>
                  <a:pPr algn="ctr"/>
                  <a:endParaRPr lang="zh-CN" altLang="zh-CN" sz="2400">
                    <a:latin typeface="Times New Roman" panose="02020603050405020304" pitchFamily="18" charset="0"/>
                    <a:ea typeface="黑体" panose="02010609060101010101" pitchFamily="49" charset="-122"/>
                  </a:endParaRPr>
                </a:p>
              </p:txBody>
            </p:sp>
            <p:sp>
              <p:nvSpPr>
                <p:cNvPr id="27668" name="Rectangle 62"/>
                <p:cNvSpPr>
                  <a:spLocks noChangeArrowheads="1"/>
                </p:cNvSpPr>
                <p:nvPr/>
              </p:nvSpPr>
              <p:spPr bwMode="auto">
                <a:xfrm>
                  <a:off x="2567" y="1368"/>
                  <a:ext cx="181" cy="36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>
                  <a:spAutoFit/>
                </a:bodyPr>
                <a:lstStyle/>
                <a:p>
                  <a:pPr algn="ctr"/>
                  <a:r>
                    <a:rPr lang="en-US" altLang="zh-CN" sz="2800" i="1">
                      <a:solidFill>
                        <a:srgbClr val="000000"/>
                      </a:solidFill>
                      <a:latin typeface="Times New Roman" panose="02020603050405020304" pitchFamily="18" charset="0"/>
                      <a:ea typeface="黑体" panose="02010609060101010101" pitchFamily="49" charset="-122"/>
                    </a:rPr>
                    <a:t>B</a:t>
                  </a:r>
                </a:p>
              </p:txBody>
            </p:sp>
            <p:sp>
              <p:nvSpPr>
                <p:cNvPr id="27669" name="Rectangle 62"/>
                <p:cNvSpPr>
                  <a:spLocks noChangeArrowheads="1"/>
                </p:cNvSpPr>
                <p:nvPr/>
              </p:nvSpPr>
              <p:spPr bwMode="auto">
                <a:xfrm>
                  <a:off x="2285" y="1337"/>
                  <a:ext cx="181" cy="36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>
                  <a:spAutoFit/>
                </a:bodyPr>
                <a:lstStyle/>
                <a:p>
                  <a:pPr algn="ctr"/>
                  <a:r>
                    <a:rPr lang="en-US" altLang="zh-CN" sz="2800" i="1">
                      <a:solidFill>
                        <a:srgbClr val="000000"/>
                      </a:solidFill>
                      <a:latin typeface="Times New Roman" panose="02020603050405020304" pitchFamily="18" charset="0"/>
                      <a:ea typeface="黑体" panose="02010609060101010101" pitchFamily="49" charset="-122"/>
                    </a:rPr>
                    <a:t>D</a:t>
                  </a:r>
                </a:p>
              </p:txBody>
            </p:sp>
          </p:grpSp>
          <p:grpSp>
            <p:nvGrpSpPr>
              <p:cNvPr id="27670" name="Group 63"/>
              <p:cNvGrpSpPr/>
              <p:nvPr/>
            </p:nvGrpSpPr>
            <p:grpSpPr bwMode="auto">
              <a:xfrm>
                <a:off x="3591" y="1366"/>
                <a:ext cx="209" cy="362"/>
                <a:chOff x="3591" y="1366"/>
                <a:chExt cx="209" cy="362"/>
              </a:xfrm>
            </p:grpSpPr>
            <p:sp>
              <p:nvSpPr>
                <p:cNvPr id="27671" name="Rectangle 64"/>
                <p:cNvSpPr>
                  <a:spLocks noChangeArrowheads="1"/>
                </p:cNvSpPr>
                <p:nvPr/>
              </p:nvSpPr>
              <p:spPr bwMode="auto">
                <a:xfrm>
                  <a:off x="3760" y="1411"/>
                  <a:ext cx="0" cy="31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/>
                <a:p>
                  <a:pPr algn="ctr"/>
                  <a:endParaRPr lang="zh-CN" altLang="zh-CN" sz="2400">
                    <a:latin typeface="Times New Roman" panose="02020603050405020304" pitchFamily="18" charset="0"/>
                    <a:ea typeface="黑体" panose="02010609060101010101" pitchFamily="49" charset="-122"/>
                  </a:endParaRPr>
                </a:p>
              </p:txBody>
            </p:sp>
            <p:sp>
              <p:nvSpPr>
                <p:cNvPr id="27672" name="Rectangle 65"/>
                <p:cNvSpPr>
                  <a:spLocks noChangeArrowheads="1"/>
                </p:cNvSpPr>
                <p:nvPr/>
              </p:nvSpPr>
              <p:spPr bwMode="auto">
                <a:xfrm>
                  <a:off x="3591" y="1366"/>
                  <a:ext cx="209" cy="36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>
                  <a:spAutoFit/>
                </a:bodyPr>
                <a:lstStyle/>
                <a:p>
                  <a:pPr algn="ctr"/>
                  <a:r>
                    <a:rPr lang="en-US" altLang="zh-CN" sz="2800" i="1">
                      <a:solidFill>
                        <a:srgbClr val="000000"/>
                      </a:solidFill>
                      <a:latin typeface="Times New Roman" panose="02020603050405020304" pitchFamily="18" charset="0"/>
                      <a:ea typeface="黑体" panose="02010609060101010101" pitchFamily="49" charset="-122"/>
                    </a:rPr>
                    <a:t>C</a:t>
                  </a:r>
                </a:p>
              </p:txBody>
            </p:sp>
          </p:grpSp>
          <p:grpSp>
            <p:nvGrpSpPr>
              <p:cNvPr id="27673" name="Group 66"/>
              <p:cNvGrpSpPr/>
              <p:nvPr/>
            </p:nvGrpSpPr>
            <p:grpSpPr bwMode="auto">
              <a:xfrm>
                <a:off x="1561" y="1368"/>
                <a:ext cx="212" cy="362"/>
                <a:chOff x="1561" y="1368"/>
                <a:chExt cx="212" cy="362"/>
              </a:xfrm>
            </p:grpSpPr>
            <p:sp>
              <p:nvSpPr>
                <p:cNvPr id="27674" name="Rectangle 67"/>
                <p:cNvSpPr>
                  <a:spLocks noChangeArrowheads="1"/>
                </p:cNvSpPr>
                <p:nvPr/>
              </p:nvSpPr>
              <p:spPr bwMode="auto">
                <a:xfrm>
                  <a:off x="1735" y="1368"/>
                  <a:ext cx="0" cy="31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/>
                <a:p>
                  <a:pPr algn="ctr"/>
                  <a:endParaRPr lang="zh-CN" altLang="zh-CN" sz="2400">
                    <a:latin typeface="Times New Roman" panose="02020603050405020304" pitchFamily="18" charset="0"/>
                    <a:ea typeface="黑体" panose="02010609060101010101" pitchFamily="49" charset="-122"/>
                  </a:endParaRPr>
                </a:p>
              </p:txBody>
            </p:sp>
            <p:sp>
              <p:nvSpPr>
                <p:cNvPr id="27675" name="Rectangle 68"/>
                <p:cNvSpPr>
                  <a:spLocks noChangeArrowheads="1"/>
                </p:cNvSpPr>
                <p:nvPr/>
              </p:nvSpPr>
              <p:spPr bwMode="auto">
                <a:xfrm>
                  <a:off x="1561" y="1368"/>
                  <a:ext cx="212" cy="36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>
                  <a:spAutoFit/>
                </a:bodyPr>
                <a:lstStyle/>
                <a:p>
                  <a:pPr algn="ctr"/>
                  <a:r>
                    <a:rPr lang="en-US" altLang="zh-CN" sz="2800" i="1">
                      <a:solidFill>
                        <a:srgbClr val="000000"/>
                      </a:solidFill>
                      <a:latin typeface="Times New Roman" panose="02020603050405020304" pitchFamily="18" charset="0"/>
                      <a:ea typeface="黑体" panose="02010609060101010101" pitchFamily="49" charset="-122"/>
                    </a:rPr>
                    <a:t>A</a:t>
                  </a:r>
                </a:p>
              </p:txBody>
            </p:sp>
          </p:grpSp>
        </p:grpSp>
        <p:sp>
          <p:nvSpPr>
            <p:cNvPr id="27676" name="椭圆 1"/>
            <p:cNvSpPr>
              <a:spLocks noChangeArrowheads="1"/>
            </p:cNvSpPr>
            <p:nvPr/>
          </p:nvSpPr>
          <p:spPr bwMode="auto">
            <a:xfrm>
              <a:off x="2957" y="3887"/>
              <a:ext cx="117" cy="117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7677" name="椭圆 2"/>
            <p:cNvSpPr>
              <a:spLocks noChangeArrowheads="1"/>
            </p:cNvSpPr>
            <p:nvPr/>
          </p:nvSpPr>
          <p:spPr bwMode="auto">
            <a:xfrm>
              <a:off x="6646" y="3885"/>
              <a:ext cx="117" cy="12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7678" name="椭圆 3"/>
            <p:cNvSpPr>
              <a:spLocks noChangeArrowheads="1"/>
            </p:cNvSpPr>
            <p:nvPr/>
          </p:nvSpPr>
          <p:spPr bwMode="auto">
            <a:xfrm>
              <a:off x="5000" y="3867"/>
              <a:ext cx="120" cy="12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7679" name="椭圆 4"/>
            <p:cNvSpPr>
              <a:spLocks noChangeArrowheads="1"/>
            </p:cNvSpPr>
            <p:nvPr/>
          </p:nvSpPr>
          <p:spPr bwMode="auto">
            <a:xfrm>
              <a:off x="10615" y="3870"/>
              <a:ext cx="120" cy="117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7680" name="椭圆 2"/>
            <p:cNvSpPr>
              <a:spLocks noChangeArrowheads="1"/>
            </p:cNvSpPr>
            <p:nvPr/>
          </p:nvSpPr>
          <p:spPr bwMode="auto">
            <a:xfrm>
              <a:off x="5569" y="3886"/>
              <a:ext cx="117" cy="12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7681" name="椭圆 3"/>
            <p:cNvSpPr>
              <a:spLocks noChangeArrowheads="1"/>
            </p:cNvSpPr>
            <p:nvPr/>
          </p:nvSpPr>
          <p:spPr bwMode="auto">
            <a:xfrm>
              <a:off x="7890" y="3884"/>
              <a:ext cx="120" cy="12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45" name="组合 44"/>
          <p:cNvGrpSpPr/>
          <p:nvPr/>
        </p:nvGrpSpPr>
        <p:grpSpPr bwMode="auto">
          <a:xfrm>
            <a:off x="1554164" y="3529013"/>
            <a:ext cx="4721307" cy="684610"/>
            <a:chOff x="2447" y="7411"/>
            <a:chExt cx="7436" cy="1436"/>
          </a:xfrm>
        </p:grpSpPr>
        <p:sp>
          <p:nvSpPr>
            <p:cNvPr id="27683" name="文本框 17"/>
            <p:cNvSpPr txBox="1">
              <a:spLocks noChangeArrowheads="1"/>
            </p:cNvSpPr>
            <p:nvPr/>
          </p:nvSpPr>
          <p:spPr bwMode="auto">
            <a:xfrm>
              <a:off x="2447" y="7721"/>
              <a:ext cx="7436" cy="9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zh-CN" altLang="en-US" sz="240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  <a:sym typeface="宋体" panose="02010600030101010101" pitchFamily="2" charset="-122"/>
                </a:rPr>
                <a:t>因为</a:t>
              </a:r>
              <a:r>
                <a:rPr lang="en-US" altLang="zh-CN" sz="240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  <a:sym typeface="宋体" panose="02010600030101010101" pitchFamily="2" charset="-122"/>
                </a:rPr>
                <a:t>EF=10</a:t>
              </a:r>
              <a:r>
                <a:rPr lang="zh-CN" altLang="en-US" sz="240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  <a:sym typeface="宋体" panose="02010600030101010101" pitchFamily="2" charset="-122"/>
                </a:rPr>
                <a:t>，所以    </a:t>
              </a:r>
              <a:r>
                <a:rPr lang="zh-CN" altLang="en-US" sz="2400" i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  <a:sym typeface="宋体" panose="02010600030101010101" pitchFamily="2" charset="-122"/>
                </a:rPr>
                <a:t>x</a:t>
              </a:r>
              <a:r>
                <a:rPr lang="en-US" altLang="zh-CN" sz="240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  <a:sym typeface="宋体" panose="02010600030101010101" pitchFamily="2" charset="-122"/>
                </a:rPr>
                <a:t>=10,</a:t>
              </a:r>
              <a:r>
                <a:rPr lang="zh-CN" altLang="en-US" sz="240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  <a:sym typeface="宋体" panose="02010600030101010101" pitchFamily="2" charset="-122"/>
                </a:rPr>
                <a:t>解得</a:t>
              </a:r>
              <a:r>
                <a:rPr lang="zh-CN" altLang="en-US" sz="2400" i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  <a:sym typeface="宋体" panose="02010600030101010101" pitchFamily="2" charset="-122"/>
                </a:rPr>
                <a:t>x</a:t>
              </a:r>
              <a:r>
                <a:rPr lang="en-US" altLang="zh-CN" sz="240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  <a:sym typeface="宋体" panose="02010600030101010101" pitchFamily="2" charset="-122"/>
                </a:rPr>
                <a:t>=4.</a:t>
              </a:r>
            </a:p>
          </p:txBody>
        </p:sp>
        <p:graphicFrame>
          <p:nvGraphicFramePr>
            <p:cNvPr id="27684" name="对象 42">
              <a:hlinkClick r:id="" action="ppaction://ole?verb=1"/>
            </p:cNvPr>
            <p:cNvGraphicFramePr>
              <a:graphicFrameLocks noChangeAspect="1"/>
            </p:cNvGraphicFramePr>
            <p:nvPr/>
          </p:nvGraphicFramePr>
          <p:xfrm>
            <a:off x="6921" y="7411"/>
            <a:ext cx="558" cy="143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7706" r:id="rId9" imgW="152400" imgH="393700" progId="Equation.KSEE3">
                    <p:embed/>
                  </p:oleObj>
                </mc:Choice>
                <mc:Fallback>
                  <p:oleObj r:id="rId9" imgW="152400" imgH="393700" progId="Equation.KSEE3">
                    <p:embed/>
                    <p:pic>
                      <p:nvPicPr>
                        <p:cNvPr id="0" name="对象 4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921" y="7411"/>
                          <a:ext cx="558" cy="143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9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文本框 1"/>
          <p:cNvSpPr txBox="1">
            <a:spLocks noChangeArrowheads="1"/>
          </p:cNvSpPr>
          <p:nvPr/>
        </p:nvSpPr>
        <p:spPr bwMode="auto">
          <a:xfrm>
            <a:off x="550863" y="417910"/>
            <a:ext cx="7910512" cy="16497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30000"/>
              </a:lnSpc>
            </a:pPr>
            <a:r>
              <a:rPr lang="zh-CN" altLang="en-US" sz="2000" dirty="0">
                <a:solidFill>
                  <a:srgbClr val="269999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例</a:t>
            </a:r>
            <a:r>
              <a:rPr lang="en-US" altLang="zh-CN" sz="2000" dirty="0">
                <a:solidFill>
                  <a:srgbClr val="269999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3</a:t>
            </a:r>
            <a:r>
              <a:rPr lang="en-US" altLang="zh-CN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  </a:t>
            </a:r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A，B，C三点在同一直线上，线段AB=5cm，BC=4cm，那么A，C两点的距离是（　　）</a:t>
            </a:r>
          </a:p>
          <a:p>
            <a:pPr>
              <a:lnSpc>
                <a:spcPct val="130000"/>
              </a:lnSpc>
            </a:pPr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A．1cm	           B．9cm</a:t>
            </a:r>
          </a:p>
          <a:p>
            <a:pPr>
              <a:lnSpc>
                <a:spcPct val="130000"/>
              </a:lnSpc>
            </a:pPr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C．1cm或9cm	 D．以上答案都不对</a:t>
            </a:r>
          </a:p>
        </p:txBody>
      </p:sp>
      <p:sp>
        <p:nvSpPr>
          <p:cNvPr id="3" name="文本框 2"/>
          <p:cNvSpPr txBox="1">
            <a:spLocks noChangeArrowheads="1"/>
          </p:cNvSpPr>
          <p:nvPr/>
        </p:nvSpPr>
        <p:spPr bwMode="auto">
          <a:xfrm>
            <a:off x="625475" y="2200275"/>
            <a:ext cx="8128000" cy="7418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10000"/>
              </a:lnSpc>
            </a:pPr>
            <a:r>
              <a:rPr lang="zh-CN" altLang="en-US" sz="2000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解析：分以下两种情况进行讨论：</a:t>
            </a:r>
            <a:r>
              <a:rPr lang="zh-CN" altLang="en-US" sz="2000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当</a:t>
            </a:r>
            <a:r>
              <a:rPr lang="zh-CN" altLang="en-US" sz="2000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点</a:t>
            </a:r>
            <a:r>
              <a:rPr lang="zh-CN" altLang="en-US" sz="2000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C在AB之间上，故AC=AB</a:t>
            </a:r>
            <a:r>
              <a:rPr lang="zh-CN" altLang="en-US" sz="2000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-</a:t>
            </a:r>
            <a:r>
              <a:rPr lang="zh-CN" altLang="en-US" sz="2000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BC=1cm；</a:t>
            </a:r>
            <a:r>
              <a:rPr lang="zh-CN" altLang="en-US" sz="2000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</a:t>
            </a:r>
            <a:r>
              <a:rPr lang="zh-CN" altLang="en-US" sz="2000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当</a:t>
            </a:r>
            <a:r>
              <a:rPr lang="zh-CN" altLang="en-US" sz="2000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点</a:t>
            </a:r>
            <a:r>
              <a:rPr lang="zh-CN" altLang="en-US" sz="2000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C在AB的延长线上时，AC=AB+BC=9cm．</a:t>
            </a:r>
          </a:p>
        </p:txBody>
      </p:sp>
      <p:sp>
        <p:nvSpPr>
          <p:cNvPr id="4" name="文本框 3"/>
          <p:cNvSpPr txBox="1">
            <a:spLocks noChangeArrowheads="1"/>
          </p:cNvSpPr>
          <p:nvPr/>
        </p:nvSpPr>
        <p:spPr bwMode="auto">
          <a:xfrm>
            <a:off x="2699870" y="856606"/>
            <a:ext cx="35618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C</a:t>
            </a:r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434975" y="3439717"/>
            <a:ext cx="8274050" cy="903389"/>
          </a:xfrm>
          <a:prstGeom prst="rect">
            <a:avLst/>
          </a:prstGeom>
          <a:noFill/>
          <a:ln w="25400">
            <a:solidFill>
              <a:srgbClr val="D60093"/>
            </a:solidFill>
            <a:prstDash val="dash"/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40000"/>
              </a:lnSpc>
            </a:pPr>
            <a:r>
              <a:rPr lang="zh-CN" altLang="en-US" sz="2000">
                <a:solidFill>
                  <a:srgbClr val="269999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方法总结：</a:t>
            </a:r>
            <a:r>
              <a:rPr lang="zh-CN" altLang="en-US" sz="2000">
                <a:latin typeface="Times New Roman" panose="02020603050405020304" pitchFamily="18" charset="0"/>
                <a:ea typeface="黑体" panose="02010609060101010101" pitchFamily="49" charset="-122"/>
              </a:rPr>
              <a:t>无图时求线段的长，应注意</a:t>
            </a:r>
            <a:r>
              <a:rPr lang="zh-CN" altLang="en-US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分类讨论，</a:t>
            </a:r>
            <a:r>
              <a:rPr lang="zh-CN" altLang="en-US" sz="2000">
                <a:latin typeface="Times New Roman" panose="02020603050405020304" pitchFamily="18" charset="0"/>
                <a:ea typeface="黑体" panose="02010609060101010101" pitchFamily="49" charset="-122"/>
              </a:rPr>
              <a:t>一般分以下两种情况：</a:t>
            </a:r>
            <a:r>
              <a:rPr lang="zh-CN" altLang="en-US" sz="2000">
                <a:latin typeface="Times New Roman" panose="02020603050405020304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</a:t>
            </a:r>
            <a:r>
              <a:rPr lang="zh-CN" altLang="en-US" sz="2000">
                <a:latin typeface="Times New Roman" panose="02020603050405020304" pitchFamily="18" charset="0"/>
                <a:ea typeface="黑体" panose="02010609060101010101" pitchFamily="49" charset="-122"/>
              </a:rPr>
              <a:t>点在某一线段上；</a:t>
            </a:r>
            <a:r>
              <a:rPr lang="zh-CN" altLang="en-US" sz="2000">
                <a:latin typeface="Times New Roman" panose="02020603050405020304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</a:t>
            </a:r>
            <a:r>
              <a:rPr lang="zh-CN" altLang="en-US" sz="2000">
                <a:latin typeface="Times New Roman" panose="02020603050405020304" pitchFamily="18" charset="0"/>
                <a:ea typeface="黑体" panose="02010609060101010101" pitchFamily="49" charset="-122"/>
              </a:rPr>
              <a:t>点在该线段的延长线</a:t>
            </a:r>
            <a:r>
              <a:rPr lang="en-US" altLang="zh-CN" sz="2000"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 bldLvl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文本框 4"/>
          <p:cNvSpPr txBox="1">
            <a:spLocks noChangeArrowheads="1"/>
          </p:cNvSpPr>
          <p:nvPr/>
        </p:nvSpPr>
        <p:spPr bwMode="auto">
          <a:xfrm>
            <a:off x="349250" y="539354"/>
            <a:ext cx="8274050" cy="5485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40000"/>
              </a:lnSpc>
            </a:pPr>
            <a:r>
              <a:rPr lang="zh-CN" altLang="en-US" sz="2400">
                <a:solidFill>
                  <a:srgbClr val="269999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变式训练：</a:t>
            </a:r>
            <a:endParaRPr lang="en-US" altLang="zh-CN" sz="240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29698" name="文本框 1"/>
          <p:cNvSpPr txBox="1">
            <a:spLocks noChangeArrowheads="1"/>
          </p:cNvSpPr>
          <p:nvPr/>
        </p:nvSpPr>
        <p:spPr bwMode="auto">
          <a:xfrm>
            <a:off x="431800" y="1163242"/>
            <a:ext cx="8280400" cy="22382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已知A，B，C三点共线，线段AB=25cm，BC=16cm，点E，F分别是线段AB，BC的中点，则线段EF的长为（　　）</a:t>
            </a:r>
          </a:p>
          <a:p>
            <a:pPr>
              <a:lnSpc>
                <a:spcPct val="150000"/>
              </a:lnSpc>
            </a:pP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A．21cm或4cm	          B．20.5cm</a:t>
            </a:r>
          </a:p>
          <a:p>
            <a:pPr>
              <a:lnSpc>
                <a:spcPct val="150000"/>
              </a:lnSpc>
            </a:pP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C．4.5cm	                    D．20.5cm或4.5cm</a:t>
            </a:r>
          </a:p>
        </p:txBody>
      </p:sp>
      <p:sp>
        <p:nvSpPr>
          <p:cNvPr id="3" name="文本框 2"/>
          <p:cNvSpPr txBox="1">
            <a:spLocks noChangeArrowheads="1"/>
          </p:cNvSpPr>
          <p:nvPr/>
        </p:nvSpPr>
        <p:spPr bwMode="auto">
          <a:xfrm>
            <a:off x="7020170" y="1787426"/>
            <a:ext cx="40748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ext Box 124"/>
          <p:cNvSpPr txBox="1">
            <a:spLocks noChangeArrowheads="1"/>
          </p:cNvSpPr>
          <p:nvPr/>
        </p:nvSpPr>
        <p:spPr bwMode="auto">
          <a:xfrm>
            <a:off x="1371600" y="1371601"/>
            <a:ext cx="6553200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  <a:spcBef>
                <a:spcPct val="50000"/>
              </a:spcBef>
            </a:pPr>
            <a:endParaRPr lang="zh-CN" altLang="zh-CN" sz="200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30722" name="Text Box 126"/>
          <p:cNvSpPr txBox="1">
            <a:spLocks noChangeArrowheads="1"/>
          </p:cNvSpPr>
          <p:nvPr/>
        </p:nvSpPr>
        <p:spPr bwMode="auto">
          <a:xfrm>
            <a:off x="931863" y="1016794"/>
            <a:ext cx="7396162" cy="16209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ts val="3800"/>
              </a:lnSpc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1.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如图，点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C 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是线段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AB 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的中点，若 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AB 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= 8 cm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</a:p>
          <a:p>
            <a:pPr>
              <a:lnSpc>
                <a:spcPts val="3800"/>
              </a:lnSpc>
            </a:pP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    则 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AC 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=</a:t>
            </a:r>
            <a:r>
              <a:rPr lang="en-US" altLang="zh-CN" sz="2400" u="sng" dirty="0">
                <a:latin typeface="Times New Roman" panose="02020603050405020304" pitchFamily="18" charset="0"/>
                <a:ea typeface="黑体" panose="02010609060101010101" pitchFamily="49" charset="-122"/>
              </a:rPr>
              <a:t>      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cm.</a:t>
            </a:r>
          </a:p>
          <a:p>
            <a:pPr>
              <a:spcBef>
                <a:spcPct val="50000"/>
              </a:spcBef>
            </a:pPr>
            <a:endParaRPr lang="en-US" altLang="zh-CN" sz="2400" dirty="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pic>
        <p:nvPicPr>
          <p:cNvPr id="30723" name="Picture 127"/>
          <p:cNvPicPr>
            <a:picLocks noChangeAspect="1" noChangeArrowheads="1"/>
          </p:cNvPicPr>
          <p:nvPr/>
        </p:nvPicPr>
        <p:blipFill>
          <a:blip r:embed="rId3" cstate="email"/>
          <a:srcRect b="69801"/>
          <a:stretch>
            <a:fillRect/>
          </a:stretch>
        </p:blipFill>
        <p:spPr bwMode="auto">
          <a:xfrm>
            <a:off x="5146676" y="1660923"/>
            <a:ext cx="2855913" cy="173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79360" name="Text Box 128"/>
          <p:cNvSpPr txBox="1">
            <a:spLocks noChangeArrowheads="1"/>
          </p:cNvSpPr>
          <p:nvPr/>
        </p:nvSpPr>
        <p:spPr bwMode="auto">
          <a:xfrm>
            <a:off x="2670176" y="1276350"/>
            <a:ext cx="338554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4</a:t>
            </a:r>
          </a:p>
        </p:txBody>
      </p:sp>
      <p:sp>
        <p:nvSpPr>
          <p:cNvPr id="2" name="Text Box 20"/>
          <p:cNvSpPr txBox="1">
            <a:spLocks noChangeArrowheads="1"/>
          </p:cNvSpPr>
          <p:nvPr/>
        </p:nvSpPr>
        <p:spPr bwMode="auto">
          <a:xfrm>
            <a:off x="7718425" y="2651523"/>
            <a:ext cx="38985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C</a:t>
            </a:r>
          </a:p>
        </p:txBody>
      </p:sp>
      <p:sp>
        <p:nvSpPr>
          <p:cNvPr id="30726" name="圆角矩形 31"/>
          <p:cNvSpPr>
            <a:spLocks noChangeArrowheads="1"/>
          </p:cNvSpPr>
          <p:nvPr/>
        </p:nvSpPr>
        <p:spPr bwMode="auto">
          <a:xfrm>
            <a:off x="927100" y="459582"/>
            <a:ext cx="1195388" cy="336947"/>
          </a:xfrm>
          <a:prstGeom prst="roundRect">
            <a:avLst>
              <a:gd name="adj" fmla="val 16667"/>
            </a:avLst>
          </a:prstGeom>
          <a:solidFill>
            <a:srgbClr val="FFFFD9"/>
          </a:solidFill>
          <a:ln w="25400">
            <a:solidFill>
              <a:srgbClr val="0099FF"/>
            </a:solidFill>
            <a:round/>
          </a:ln>
        </p:spPr>
        <p:txBody>
          <a:bodyPr/>
          <a:lstStyle/>
          <a:p>
            <a:pPr algn="ctr"/>
            <a:r>
              <a:rPr lang="zh-CN" altLang="en-US" sz="2400" b="1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练一练</a:t>
            </a:r>
          </a:p>
        </p:txBody>
      </p:sp>
      <p:sp>
        <p:nvSpPr>
          <p:cNvPr id="30727" name="文本框 2"/>
          <p:cNvSpPr txBox="1">
            <a:spLocks noChangeArrowheads="1"/>
          </p:cNvSpPr>
          <p:nvPr/>
        </p:nvSpPr>
        <p:spPr bwMode="auto">
          <a:xfrm>
            <a:off x="5081589" y="1721644"/>
            <a:ext cx="33972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 i="1">
                <a:latin typeface="Times New Roman" panose="02020603050405020304" pitchFamily="18" charset="0"/>
              </a:rPr>
              <a:t>A</a:t>
            </a:r>
          </a:p>
        </p:txBody>
      </p:sp>
      <p:sp>
        <p:nvSpPr>
          <p:cNvPr id="30728" name="文本框 3"/>
          <p:cNvSpPr txBox="1">
            <a:spLocks noChangeArrowheads="1"/>
          </p:cNvSpPr>
          <p:nvPr/>
        </p:nvSpPr>
        <p:spPr bwMode="auto">
          <a:xfrm>
            <a:off x="6302376" y="1726406"/>
            <a:ext cx="54451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 i="1">
                <a:latin typeface="Times New Roman" panose="02020603050405020304" pitchFamily="18" charset="0"/>
              </a:rPr>
              <a:t>C</a:t>
            </a:r>
          </a:p>
        </p:txBody>
      </p:sp>
      <p:sp>
        <p:nvSpPr>
          <p:cNvPr id="30729" name="文本框 4"/>
          <p:cNvSpPr txBox="1">
            <a:spLocks noChangeArrowheads="1"/>
          </p:cNvSpPr>
          <p:nvPr/>
        </p:nvSpPr>
        <p:spPr bwMode="auto">
          <a:xfrm>
            <a:off x="7616826" y="1733550"/>
            <a:ext cx="54451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 i="1">
                <a:latin typeface="Times New Roman" panose="02020603050405020304" pitchFamily="18" charset="0"/>
              </a:rPr>
              <a:t>B</a:t>
            </a:r>
          </a:p>
        </p:txBody>
      </p:sp>
      <p:grpSp>
        <p:nvGrpSpPr>
          <p:cNvPr id="4" name="组合 3"/>
          <p:cNvGrpSpPr/>
          <p:nvPr/>
        </p:nvGrpSpPr>
        <p:grpSpPr bwMode="auto">
          <a:xfrm>
            <a:off x="927101" y="2361010"/>
            <a:ext cx="7580313" cy="2728861"/>
            <a:chOff x="1460" y="4957"/>
            <a:chExt cx="11937" cy="5732"/>
          </a:xfrm>
        </p:grpSpPr>
        <p:grpSp>
          <p:nvGrpSpPr>
            <p:cNvPr id="30731" name="组合 2"/>
            <p:cNvGrpSpPr/>
            <p:nvPr/>
          </p:nvGrpSpPr>
          <p:grpSpPr bwMode="auto">
            <a:xfrm>
              <a:off x="1460" y="4957"/>
              <a:ext cx="11937" cy="5732"/>
              <a:chOff x="1460" y="4957"/>
              <a:chExt cx="11937" cy="5732"/>
            </a:xfrm>
          </p:grpSpPr>
          <p:sp>
            <p:nvSpPr>
              <p:cNvPr id="30732" name="Rectangle 11"/>
              <p:cNvSpPr>
                <a:spLocks noChangeArrowheads="1"/>
              </p:cNvSpPr>
              <p:nvPr/>
            </p:nvSpPr>
            <p:spPr bwMode="auto">
              <a:xfrm>
                <a:off x="1460" y="4957"/>
                <a:ext cx="11937" cy="57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571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>
                  <a:lnSpc>
                    <a:spcPts val="3800"/>
                  </a:lnSpc>
                </a:pPr>
                <a:r>
                  <a:rPr lang="en-US" altLang="zh-CN" sz="2400" b="1">
                    <a:latin typeface="Times New Roman" panose="02020603050405020304" pitchFamily="18" charset="0"/>
                    <a:ea typeface="黑体" panose="02010609060101010101" pitchFamily="49" charset="-122"/>
                  </a:rPr>
                  <a:t>2.</a:t>
                </a:r>
                <a:r>
                  <a:rPr lang="en-US" altLang="zh-CN" sz="2400">
                    <a:latin typeface="Times New Roman" panose="02020603050405020304" pitchFamily="18" charset="0"/>
                    <a:ea typeface="黑体" panose="02010609060101010101" pitchFamily="49" charset="-122"/>
                  </a:rPr>
                  <a:t> </a:t>
                </a:r>
                <a:r>
                  <a:rPr lang="zh-CN" altLang="en-US" sz="2400">
                    <a:latin typeface="Times New Roman" panose="02020603050405020304" pitchFamily="18" charset="0"/>
                    <a:ea typeface="黑体" panose="02010609060101010101" pitchFamily="49" charset="-122"/>
                  </a:rPr>
                  <a:t>如图，下列说法，不能判断点</a:t>
                </a:r>
                <a:r>
                  <a:rPr lang="en-US" altLang="zh-CN" sz="2400" i="1">
                    <a:latin typeface="Times New Roman" panose="02020603050405020304" pitchFamily="18" charset="0"/>
                    <a:ea typeface="黑体" panose="02010609060101010101" pitchFamily="49" charset="-122"/>
                  </a:rPr>
                  <a:t>C </a:t>
                </a:r>
                <a:r>
                  <a:rPr lang="zh-CN" altLang="en-US" sz="2400">
                    <a:latin typeface="Times New Roman" panose="02020603050405020304" pitchFamily="18" charset="0"/>
                    <a:ea typeface="黑体" panose="02010609060101010101" pitchFamily="49" charset="-122"/>
                  </a:rPr>
                  <a:t>是线段</a:t>
                </a:r>
                <a:r>
                  <a:rPr lang="en-US" altLang="zh-CN" sz="2400" i="1">
                    <a:latin typeface="Times New Roman" panose="02020603050405020304" pitchFamily="18" charset="0"/>
                    <a:ea typeface="黑体" panose="02010609060101010101" pitchFamily="49" charset="-122"/>
                  </a:rPr>
                  <a:t>AB </a:t>
                </a:r>
                <a:r>
                  <a:rPr lang="zh-CN" altLang="en-US" sz="2400">
                    <a:latin typeface="Times New Roman" panose="02020603050405020304" pitchFamily="18" charset="0"/>
                    <a:ea typeface="黑体" panose="02010609060101010101" pitchFamily="49" charset="-122"/>
                  </a:rPr>
                  <a:t>的</a:t>
                </a:r>
              </a:p>
              <a:p>
                <a:pPr>
                  <a:lnSpc>
                    <a:spcPts val="3800"/>
                  </a:lnSpc>
                </a:pPr>
                <a:r>
                  <a:rPr lang="zh-CN" altLang="en-US" sz="2400">
                    <a:latin typeface="Times New Roman" panose="02020603050405020304" pitchFamily="18" charset="0"/>
                    <a:ea typeface="黑体" panose="02010609060101010101" pitchFamily="49" charset="-122"/>
                  </a:rPr>
                  <a:t>    中点的是                                                       </a:t>
                </a:r>
                <a:r>
                  <a:rPr lang="en-US" altLang="zh-CN" sz="2400">
                    <a:latin typeface="Times New Roman" panose="02020603050405020304" pitchFamily="18" charset="0"/>
                    <a:ea typeface="黑体" panose="02010609060101010101" pitchFamily="49" charset="-122"/>
                  </a:rPr>
                  <a:t>(   ) 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altLang="zh-CN" sz="2400">
                    <a:latin typeface="Times New Roman" panose="02020603050405020304" pitchFamily="18" charset="0"/>
                    <a:ea typeface="黑体" panose="02010609060101010101" pitchFamily="49" charset="-122"/>
                  </a:rPr>
                  <a:t>     A. </a:t>
                </a:r>
                <a:r>
                  <a:rPr lang="en-US" altLang="zh-CN" sz="2400" i="1">
                    <a:latin typeface="Times New Roman" panose="02020603050405020304" pitchFamily="18" charset="0"/>
                    <a:ea typeface="黑体" panose="02010609060101010101" pitchFamily="49" charset="-122"/>
                  </a:rPr>
                  <a:t>AC </a:t>
                </a:r>
                <a:r>
                  <a:rPr lang="en-US" altLang="zh-CN" sz="2400">
                    <a:latin typeface="Times New Roman" panose="02020603050405020304" pitchFamily="18" charset="0"/>
                    <a:ea typeface="黑体" panose="02010609060101010101" pitchFamily="49" charset="-122"/>
                  </a:rPr>
                  <a:t>= </a:t>
                </a:r>
                <a:r>
                  <a:rPr lang="en-US" altLang="zh-CN" sz="2400" i="1">
                    <a:latin typeface="Times New Roman" panose="02020603050405020304" pitchFamily="18" charset="0"/>
                    <a:ea typeface="黑体" panose="02010609060101010101" pitchFamily="49" charset="-122"/>
                  </a:rPr>
                  <a:t>CB</a:t>
                </a:r>
                <a:r>
                  <a:rPr lang="en-US" altLang="zh-CN" sz="2400">
                    <a:latin typeface="Times New Roman" panose="02020603050405020304" pitchFamily="18" charset="0"/>
                    <a:ea typeface="黑体" panose="02010609060101010101" pitchFamily="49" charset="-122"/>
                  </a:rPr>
                  <a:t>                      B. </a:t>
                </a:r>
                <a:r>
                  <a:rPr lang="en-US" altLang="zh-CN" sz="2400" i="1">
                    <a:latin typeface="Times New Roman" panose="02020603050405020304" pitchFamily="18" charset="0"/>
                    <a:ea typeface="黑体" panose="02010609060101010101" pitchFamily="49" charset="-122"/>
                  </a:rPr>
                  <a:t>AB </a:t>
                </a:r>
                <a:r>
                  <a:rPr lang="en-US" altLang="zh-CN" sz="2400">
                    <a:latin typeface="Times New Roman" panose="02020603050405020304" pitchFamily="18" charset="0"/>
                    <a:ea typeface="黑体" panose="02010609060101010101" pitchFamily="49" charset="-122"/>
                  </a:rPr>
                  <a:t>= 2 </a:t>
                </a:r>
                <a:r>
                  <a:rPr lang="en-US" altLang="zh-CN" sz="2400" i="1">
                    <a:latin typeface="Times New Roman" panose="02020603050405020304" pitchFamily="18" charset="0"/>
                    <a:ea typeface="黑体" panose="02010609060101010101" pitchFamily="49" charset="-122"/>
                  </a:rPr>
                  <a:t>AC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altLang="zh-CN" sz="2400">
                    <a:latin typeface="Times New Roman" panose="02020603050405020304" pitchFamily="18" charset="0"/>
                    <a:ea typeface="黑体" panose="02010609060101010101" pitchFamily="49" charset="-122"/>
                  </a:rPr>
                  <a:t>     C. </a:t>
                </a:r>
                <a:r>
                  <a:rPr lang="en-US" altLang="zh-CN" sz="2400" i="1">
                    <a:latin typeface="Times New Roman" panose="02020603050405020304" pitchFamily="18" charset="0"/>
                    <a:ea typeface="黑体" panose="02010609060101010101" pitchFamily="49" charset="-122"/>
                  </a:rPr>
                  <a:t>AC </a:t>
                </a:r>
                <a:r>
                  <a:rPr lang="en-US" altLang="zh-CN" sz="2400">
                    <a:latin typeface="Times New Roman" panose="02020603050405020304" pitchFamily="18" charset="0"/>
                    <a:ea typeface="黑体" panose="02010609060101010101" pitchFamily="49" charset="-122"/>
                  </a:rPr>
                  <a:t>+ </a:t>
                </a:r>
                <a:r>
                  <a:rPr lang="en-US" altLang="zh-CN" sz="2400" i="1">
                    <a:latin typeface="Times New Roman" panose="02020603050405020304" pitchFamily="18" charset="0"/>
                    <a:ea typeface="黑体" panose="02010609060101010101" pitchFamily="49" charset="-122"/>
                  </a:rPr>
                  <a:t>CB </a:t>
                </a:r>
                <a:r>
                  <a:rPr lang="en-US" altLang="zh-CN" sz="2400">
                    <a:latin typeface="Times New Roman" panose="02020603050405020304" pitchFamily="18" charset="0"/>
                    <a:ea typeface="黑体" panose="02010609060101010101" pitchFamily="49" charset="-122"/>
                  </a:rPr>
                  <a:t>= </a:t>
                </a:r>
                <a:r>
                  <a:rPr lang="en-US" altLang="zh-CN" sz="2400" i="1">
                    <a:latin typeface="Times New Roman" panose="02020603050405020304" pitchFamily="18" charset="0"/>
                    <a:ea typeface="黑体" panose="02010609060101010101" pitchFamily="49" charset="-122"/>
                  </a:rPr>
                  <a:t>AB </a:t>
                </a:r>
                <a:r>
                  <a:rPr lang="en-US" altLang="zh-CN" sz="2400">
                    <a:latin typeface="Times New Roman" panose="02020603050405020304" pitchFamily="18" charset="0"/>
                    <a:ea typeface="黑体" panose="02010609060101010101" pitchFamily="49" charset="-122"/>
                  </a:rPr>
                  <a:t>            D. </a:t>
                </a:r>
                <a:r>
                  <a:rPr lang="en-US" altLang="zh-CN" sz="2400" i="1">
                    <a:latin typeface="Times New Roman" panose="02020603050405020304" pitchFamily="18" charset="0"/>
                    <a:ea typeface="黑体" panose="02010609060101010101" pitchFamily="49" charset="-122"/>
                  </a:rPr>
                  <a:t>CB </a:t>
                </a:r>
                <a:r>
                  <a:rPr lang="en-US" altLang="zh-CN" sz="2400">
                    <a:latin typeface="Times New Roman" panose="02020603050405020304" pitchFamily="18" charset="0"/>
                    <a:ea typeface="黑体" panose="02010609060101010101" pitchFamily="49" charset="-122"/>
                  </a:rPr>
                  <a:t>=    </a:t>
                </a:r>
                <a:r>
                  <a:rPr lang="en-US" altLang="zh-CN" sz="2400" i="1">
                    <a:latin typeface="Times New Roman" panose="02020603050405020304" pitchFamily="18" charset="0"/>
                    <a:ea typeface="黑体" panose="02010609060101010101" pitchFamily="49" charset="-122"/>
                  </a:rPr>
                  <a:t>AB</a:t>
                </a:r>
                <a:r>
                  <a:rPr lang="en-US" altLang="zh-CN" sz="2400">
                    <a:latin typeface="Times New Roman" panose="02020603050405020304" pitchFamily="18" charset="0"/>
                    <a:ea typeface="黑体" panose="02010609060101010101" pitchFamily="49" charset="-122"/>
                  </a:rPr>
                  <a:t> </a:t>
                </a:r>
              </a:p>
              <a:p>
                <a:pPr>
                  <a:spcBef>
                    <a:spcPct val="50000"/>
                  </a:spcBef>
                </a:pPr>
                <a:endParaRPr lang="zh-CN" altLang="en-US" sz="2400">
                  <a:latin typeface="Times New Roman" panose="02020603050405020304" pitchFamily="18" charset="0"/>
                  <a:ea typeface="黑体" panose="02010609060101010101" pitchFamily="49" charset="-122"/>
                </a:endParaRPr>
              </a:p>
            </p:txBody>
          </p:sp>
          <p:grpSp>
            <p:nvGrpSpPr>
              <p:cNvPr id="30733" name="Group 13"/>
              <p:cNvGrpSpPr/>
              <p:nvPr/>
            </p:nvGrpSpPr>
            <p:grpSpPr bwMode="auto">
              <a:xfrm>
                <a:off x="3005" y="9076"/>
                <a:ext cx="7445" cy="1360"/>
                <a:chOff x="1520" y="3748"/>
                <a:chExt cx="2978" cy="544"/>
              </a:xfrm>
            </p:grpSpPr>
            <p:sp>
              <p:nvSpPr>
                <p:cNvPr id="30734" name="Text Box 14"/>
                <p:cNvSpPr txBox="1">
                  <a:spLocks noChangeArrowheads="1"/>
                </p:cNvSpPr>
                <p:nvPr/>
              </p:nvSpPr>
              <p:spPr bwMode="auto">
                <a:xfrm>
                  <a:off x="1520" y="3749"/>
                  <a:ext cx="227" cy="54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algn="ctr">
                    <a:lnSpc>
                      <a:spcPct val="150000"/>
                    </a:lnSpc>
                    <a:spcBef>
                      <a:spcPct val="50000"/>
                    </a:spcBef>
                  </a:pPr>
                  <a:r>
                    <a:rPr lang="en-US" altLang="zh-CN" sz="2400" i="1">
                      <a:latin typeface="Times New Roman" panose="02020603050405020304" pitchFamily="18" charset="0"/>
                      <a:ea typeface="黑体" panose="02010609060101010101" pitchFamily="49" charset="-122"/>
                    </a:rPr>
                    <a:t>A</a:t>
                  </a:r>
                </a:p>
              </p:txBody>
            </p:sp>
            <p:grpSp>
              <p:nvGrpSpPr>
                <p:cNvPr id="30735" name="Group 15"/>
                <p:cNvGrpSpPr/>
                <p:nvPr/>
              </p:nvGrpSpPr>
              <p:grpSpPr bwMode="auto">
                <a:xfrm>
                  <a:off x="1655" y="3748"/>
                  <a:ext cx="2843" cy="544"/>
                  <a:chOff x="1655" y="3748"/>
                  <a:chExt cx="2843" cy="544"/>
                </a:xfrm>
              </p:grpSpPr>
              <p:sp>
                <p:nvSpPr>
                  <p:cNvPr id="30736" name="Line 16"/>
                  <p:cNvSpPr>
                    <a:spLocks noChangeShapeType="1"/>
                  </p:cNvSpPr>
                  <p:nvPr/>
                </p:nvSpPr>
                <p:spPr bwMode="auto">
                  <a:xfrm>
                    <a:off x="1655" y="3838"/>
                    <a:ext cx="1361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 type="oval" w="med" len="med"/>
                    <a:tailEnd type="oval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/>
                  <a:lstStyle/>
                  <a:p>
                    <a:endParaRPr lang="zh-CN" altLang="en-US" sz="1600"/>
                  </a:p>
                </p:txBody>
              </p:sp>
              <p:sp>
                <p:nvSpPr>
                  <p:cNvPr id="30737" name="Line 17"/>
                  <p:cNvSpPr>
                    <a:spLocks noChangeShapeType="1"/>
                  </p:cNvSpPr>
                  <p:nvPr/>
                </p:nvSpPr>
                <p:spPr bwMode="auto">
                  <a:xfrm>
                    <a:off x="3016" y="3838"/>
                    <a:ext cx="1361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 type="oval" w="med" len="med"/>
                    <a:tailEnd type="oval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/>
                  <a:lstStyle/>
                  <a:p>
                    <a:endParaRPr lang="zh-CN" altLang="en-US" sz="1600"/>
                  </a:p>
                </p:txBody>
              </p:sp>
              <p:sp>
                <p:nvSpPr>
                  <p:cNvPr id="30738" name="Text Box 1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880" y="3749"/>
                    <a:ext cx="227" cy="543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1pPr>
                    <a:lvl2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2pPr>
                    <a:lvl3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3pPr>
                    <a:lvl4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4pPr>
                    <a:lvl5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9pPr>
                  </a:lstStyle>
                  <a:p>
                    <a:pPr algn="ctr">
                      <a:lnSpc>
                        <a:spcPct val="150000"/>
                      </a:lnSpc>
                      <a:spcBef>
                        <a:spcPct val="50000"/>
                      </a:spcBef>
                    </a:pPr>
                    <a:r>
                      <a:rPr lang="en-US" altLang="zh-CN" sz="2400" i="1">
                        <a:latin typeface="Times New Roman" panose="02020603050405020304" pitchFamily="18" charset="0"/>
                        <a:ea typeface="黑体" panose="02010609060101010101" pitchFamily="49" charset="-122"/>
                      </a:rPr>
                      <a:t>C</a:t>
                    </a:r>
                  </a:p>
                </p:txBody>
              </p:sp>
              <p:sp>
                <p:nvSpPr>
                  <p:cNvPr id="30739" name="Text Box 1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271" y="3748"/>
                    <a:ext cx="227" cy="543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1pPr>
                    <a:lvl2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2pPr>
                    <a:lvl3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3pPr>
                    <a:lvl4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4pPr>
                    <a:lvl5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9pPr>
                  </a:lstStyle>
                  <a:p>
                    <a:pPr algn="ctr">
                      <a:lnSpc>
                        <a:spcPct val="150000"/>
                      </a:lnSpc>
                      <a:spcBef>
                        <a:spcPct val="50000"/>
                      </a:spcBef>
                    </a:pPr>
                    <a:r>
                      <a:rPr lang="en-US" altLang="zh-CN" sz="2400" i="1">
                        <a:latin typeface="Times New Roman" panose="02020603050405020304" pitchFamily="18" charset="0"/>
                        <a:ea typeface="黑体" panose="02010609060101010101" pitchFamily="49" charset="-122"/>
                      </a:rPr>
                      <a:t>B</a:t>
                    </a:r>
                  </a:p>
                </p:txBody>
              </p:sp>
            </p:grpSp>
          </p:grpSp>
        </p:grpSp>
        <p:graphicFrame>
          <p:nvGraphicFramePr>
            <p:cNvPr id="30740" name="对象 5">
              <a:hlinkClick r:id="" action="ppaction://ole?verb=1"/>
            </p:cNvPr>
            <p:cNvGraphicFramePr>
              <a:graphicFrameLocks noChangeAspect="1"/>
            </p:cNvGraphicFramePr>
            <p:nvPr/>
          </p:nvGraphicFramePr>
          <p:xfrm>
            <a:off x="9955" y="7440"/>
            <a:ext cx="547" cy="141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747" r:id="rId4" imgW="152400" imgH="393700" progId="Equation.KSEE3">
                    <p:embed/>
                  </p:oleObj>
                </mc:Choice>
                <mc:Fallback>
                  <p:oleObj r:id="rId4" imgW="152400" imgH="393700" progId="Equation.KSEE3">
                    <p:embed/>
                    <p:pic>
                      <p:nvPicPr>
                        <p:cNvPr id="0" name="对象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955" y="7440"/>
                          <a:ext cx="547" cy="141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9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793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793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9360" grpId="0"/>
      <p:bldP spid="2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ext Box 126"/>
          <p:cNvSpPr txBox="1">
            <a:spLocks noChangeArrowheads="1"/>
          </p:cNvSpPr>
          <p:nvPr/>
        </p:nvSpPr>
        <p:spPr bwMode="auto">
          <a:xfrm>
            <a:off x="765176" y="741760"/>
            <a:ext cx="7700963" cy="15542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ts val="3800"/>
              </a:lnSpc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3.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如图，线段 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AB 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=4 cm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BC 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= 6 cm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，若点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D 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为</a:t>
            </a:r>
          </a:p>
          <a:p>
            <a:pPr>
              <a:lnSpc>
                <a:spcPts val="3800"/>
              </a:lnSpc>
            </a:pP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    线段 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AB 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的中点，点 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E 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为线段 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BC 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的中点，求</a:t>
            </a:r>
          </a:p>
          <a:p>
            <a:pPr>
              <a:lnSpc>
                <a:spcPts val="3800"/>
              </a:lnSpc>
            </a:pP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    线段 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DE 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的长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</p:txBody>
      </p:sp>
      <p:grpSp>
        <p:nvGrpSpPr>
          <p:cNvPr id="31746" name="组合 10"/>
          <p:cNvGrpSpPr/>
          <p:nvPr/>
        </p:nvGrpSpPr>
        <p:grpSpPr bwMode="auto">
          <a:xfrm>
            <a:off x="1905000" y="2361010"/>
            <a:ext cx="5259388" cy="578670"/>
            <a:chOff x="3000" y="4166"/>
            <a:chExt cx="8283" cy="1217"/>
          </a:xfrm>
        </p:grpSpPr>
        <p:grpSp>
          <p:nvGrpSpPr>
            <p:cNvPr id="31747" name="组合 7"/>
            <p:cNvGrpSpPr/>
            <p:nvPr/>
          </p:nvGrpSpPr>
          <p:grpSpPr bwMode="auto">
            <a:xfrm>
              <a:off x="3311" y="4166"/>
              <a:ext cx="7671" cy="140"/>
              <a:chOff x="2633" y="4505"/>
              <a:chExt cx="7671" cy="140"/>
            </a:xfrm>
          </p:grpSpPr>
          <p:sp>
            <p:nvSpPr>
              <p:cNvPr id="31748" name="Line 56"/>
              <p:cNvSpPr>
                <a:spLocks noChangeShapeType="1"/>
              </p:cNvSpPr>
              <p:nvPr/>
            </p:nvSpPr>
            <p:spPr bwMode="auto">
              <a:xfrm>
                <a:off x="2733" y="4582"/>
                <a:ext cx="3004" cy="6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1749" name="Line 56"/>
              <p:cNvSpPr>
                <a:spLocks noChangeShapeType="1"/>
              </p:cNvSpPr>
              <p:nvPr/>
            </p:nvSpPr>
            <p:spPr bwMode="auto">
              <a:xfrm>
                <a:off x="5832" y="4571"/>
                <a:ext cx="4357" cy="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1750" name="椭圆 5"/>
              <p:cNvSpPr>
                <a:spLocks noChangeArrowheads="1"/>
              </p:cNvSpPr>
              <p:nvPr/>
            </p:nvSpPr>
            <p:spPr bwMode="auto">
              <a:xfrm>
                <a:off x="2633" y="4519"/>
                <a:ext cx="119" cy="119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1751" name="椭圆 2"/>
              <p:cNvSpPr>
                <a:spLocks noChangeArrowheads="1"/>
              </p:cNvSpPr>
              <p:nvPr/>
            </p:nvSpPr>
            <p:spPr bwMode="auto">
              <a:xfrm>
                <a:off x="5717" y="4526"/>
                <a:ext cx="119" cy="119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1752" name="椭圆 3"/>
              <p:cNvSpPr>
                <a:spLocks noChangeArrowheads="1"/>
              </p:cNvSpPr>
              <p:nvPr/>
            </p:nvSpPr>
            <p:spPr bwMode="auto">
              <a:xfrm>
                <a:off x="10185" y="4513"/>
                <a:ext cx="119" cy="119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1753" name="椭圆 4"/>
              <p:cNvSpPr>
                <a:spLocks noChangeArrowheads="1"/>
              </p:cNvSpPr>
              <p:nvPr/>
            </p:nvSpPr>
            <p:spPr bwMode="auto">
              <a:xfrm>
                <a:off x="4187" y="4526"/>
                <a:ext cx="119" cy="119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1754" name="椭圆 6"/>
              <p:cNvSpPr>
                <a:spLocks noChangeArrowheads="1"/>
              </p:cNvSpPr>
              <p:nvPr/>
            </p:nvSpPr>
            <p:spPr bwMode="auto">
              <a:xfrm>
                <a:off x="7951" y="4505"/>
                <a:ext cx="119" cy="119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31755" name="文本框 8"/>
            <p:cNvSpPr txBox="1">
              <a:spLocks noChangeArrowheads="1"/>
            </p:cNvSpPr>
            <p:nvPr/>
          </p:nvSpPr>
          <p:spPr bwMode="auto">
            <a:xfrm>
              <a:off x="3000" y="4283"/>
              <a:ext cx="8283" cy="1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2800" i="1">
                  <a:latin typeface="Times New Roman" panose="02020603050405020304" pitchFamily="18" charset="0"/>
                </a:rPr>
                <a:t>A        D         B             E              C</a:t>
              </a:r>
            </a:p>
          </p:txBody>
        </p:sp>
      </p:grpSp>
      <p:sp>
        <p:nvSpPr>
          <p:cNvPr id="25612" name="文本框 9"/>
          <p:cNvSpPr txBox="1">
            <a:spLocks noChangeArrowheads="1"/>
          </p:cNvSpPr>
          <p:nvPr/>
        </p:nvSpPr>
        <p:spPr bwMode="auto">
          <a:xfrm>
            <a:off x="1146176" y="3159919"/>
            <a:ext cx="645001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答案：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DE 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的长为 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5 cm.</a:t>
            </a:r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12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任意多边形 1"/>
          <p:cNvSpPr>
            <a:spLocks noChangeArrowheads="1"/>
          </p:cNvSpPr>
          <p:nvPr/>
        </p:nvSpPr>
        <p:spPr bwMode="auto">
          <a:xfrm>
            <a:off x="2159000" y="2943225"/>
            <a:ext cx="5005388" cy="814388"/>
          </a:xfrm>
          <a:custGeom>
            <a:avLst/>
            <a:gdLst>
              <a:gd name="T0" fmla="*/ 0 w 4025900"/>
              <a:gd name="T1" fmla="*/ 1085997 h 1085997"/>
              <a:gd name="T2" fmla="*/ 140335 w 4025900"/>
              <a:gd name="T3" fmla="*/ 838982 h 1085997"/>
              <a:gd name="T4" fmla="*/ 840105 w 4025900"/>
              <a:gd name="T5" fmla="*/ 510052 h 1085997"/>
              <a:gd name="T6" fmla="*/ 1087120 w 4025900"/>
              <a:gd name="T7" fmla="*/ 221762 h 1085997"/>
              <a:gd name="T8" fmla="*/ 1301115 w 4025900"/>
              <a:gd name="T9" fmla="*/ 89682 h 1085997"/>
              <a:gd name="T10" fmla="*/ 1696085 w 4025900"/>
              <a:gd name="T11" fmla="*/ 73172 h 1085997"/>
              <a:gd name="T12" fmla="*/ 2313940 w 4025900"/>
              <a:gd name="T13" fmla="*/ 7767 h 1085997"/>
              <a:gd name="T14" fmla="*/ 2618105 w 4025900"/>
              <a:gd name="T15" fmla="*/ 238272 h 1085997"/>
              <a:gd name="T16" fmla="*/ 3260725 w 4025900"/>
              <a:gd name="T17" fmla="*/ 271292 h 1085997"/>
              <a:gd name="T18" fmla="*/ 4025900 w 4025900"/>
              <a:gd name="T19" fmla="*/ 962807 h 10859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4025900" h="1085997">
                <a:moveTo>
                  <a:pt x="0" y="1085997"/>
                </a:moveTo>
                <a:cubicBezTo>
                  <a:pt x="13970" y="1043452"/>
                  <a:pt x="-27940" y="953917"/>
                  <a:pt x="140335" y="838982"/>
                </a:cubicBezTo>
                <a:cubicBezTo>
                  <a:pt x="308610" y="724047"/>
                  <a:pt x="650875" y="633242"/>
                  <a:pt x="840105" y="510052"/>
                </a:cubicBezTo>
                <a:cubicBezTo>
                  <a:pt x="1029335" y="386862"/>
                  <a:pt x="995045" y="305582"/>
                  <a:pt x="1087120" y="221762"/>
                </a:cubicBezTo>
                <a:cubicBezTo>
                  <a:pt x="1179195" y="137942"/>
                  <a:pt x="1179195" y="119527"/>
                  <a:pt x="1301115" y="89682"/>
                </a:cubicBezTo>
                <a:cubicBezTo>
                  <a:pt x="1423035" y="59837"/>
                  <a:pt x="1493520" y="89682"/>
                  <a:pt x="1696085" y="73172"/>
                </a:cubicBezTo>
                <a:cubicBezTo>
                  <a:pt x="1898650" y="56662"/>
                  <a:pt x="2129790" y="-25252"/>
                  <a:pt x="2313940" y="7767"/>
                </a:cubicBezTo>
                <a:cubicBezTo>
                  <a:pt x="2498090" y="40787"/>
                  <a:pt x="2428875" y="185567"/>
                  <a:pt x="2618105" y="238272"/>
                </a:cubicBezTo>
                <a:cubicBezTo>
                  <a:pt x="2807335" y="290977"/>
                  <a:pt x="2979420" y="126512"/>
                  <a:pt x="3260725" y="271292"/>
                </a:cubicBezTo>
                <a:cubicBezTo>
                  <a:pt x="3542030" y="416072"/>
                  <a:pt x="3885565" y="825012"/>
                  <a:pt x="4025900" y="962807"/>
                </a:cubicBezTo>
              </a:path>
            </a:pathLst>
          </a:custGeom>
          <a:noFill/>
          <a:ln w="28575">
            <a:solidFill>
              <a:srgbClr val="3366FF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2770" name="任意多边形 2"/>
          <p:cNvSpPr>
            <a:spLocks noChangeArrowheads="1"/>
          </p:cNvSpPr>
          <p:nvPr/>
        </p:nvSpPr>
        <p:spPr bwMode="auto">
          <a:xfrm>
            <a:off x="2159000" y="3275410"/>
            <a:ext cx="4984750" cy="464344"/>
          </a:xfrm>
          <a:custGeom>
            <a:avLst/>
            <a:gdLst>
              <a:gd name="T0" fmla="*/ 0 w 3951605"/>
              <a:gd name="T1" fmla="*/ 618427 h 618427"/>
              <a:gd name="T2" fmla="*/ 2486025 w 3951605"/>
              <a:gd name="T3" fmla="*/ 1207 h 618427"/>
              <a:gd name="T4" fmla="*/ 3951605 w 3951605"/>
              <a:gd name="T5" fmla="*/ 486982 h 6184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951605" h="618427">
                <a:moveTo>
                  <a:pt x="0" y="618427"/>
                </a:moveTo>
                <a:cubicBezTo>
                  <a:pt x="467995" y="485077"/>
                  <a:pt x="1695450" y="27242"/>
                  <a:pt x="2486025" y="1207"/>
                </a:cubicBezTo>
                <a:cubicBezTo>
                  <a:pt x="3276600" y="-24827"/>
                  <a:pt x="3708400" y="377762"/>
                  <a:pt x="3951605" y="486982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61454" name="Line 14"/>
          <p:cNvSpPr>
            <a:spLocks noChangeShapeType="1"/>
          </p:cNvSpPr>
          <p:nvPr/>
        </p:nvSpPr>
        <p:spPr bwMode="auto">
          <a:xfrm flipV="1">
            <a:off x="2211388" y="3638550"/>
            <a:ext cx="4932362" cy="1143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grpSp>
        <p:nvGrpSpPr>
          <p:cNvPr id="32772" name="组合 7"/>
          <p:cNvGrpSpPr/>
          <p:nvPr/>
        </p:nvGrpSpPr>
        <p:grpSpPr bwMode="auto">
          <a:xfrm>
            <a:off x="2211388" y="3652838"/>
            <a:ext cx="4932362" cy="428625"/>
            <a:chOff x="4055" y="7217"/>
            <a:chExt cx="6321" cy="902"/>
          </a:xfrm>
        </p:grpSpPr>
        <p:cxnSp>
          <p:nvCxnSpPr>
            <p:cNvPr id="32773" name="直接连接符 5"/>
            <p:cNvCxnSpPr>
              <a:cxnSpLocks noChangeShapeType="1"/>
            </p:cNvCxnSpPr>
            <p:nvPr/>
          </p:nvCxnSpPr>
          <p:spPr bwMode="auto">
            <a:xfrm flipH="1">
              <a:off x="6748" y="7217"/>
              <a:ext cx="3629" cy="903"/>
            </a:xfrm>
            <a:prstGeom prst="line">
              <a:avLst/>
            </a:prstGeom>
            <a:noFill/>
            <a:ln w="28575">
              <a:solidFill>
                <a:srgbClr val="FF99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2774" name="直接连接符 3"/>
            <p:cNvCxnSpPr>
              <a:cxnSpLocks noChangeShapeType="1"/>
            </p:cNvCxnSpPr>
            <p:nvPr/>
          </p:nvCxnSpPr>
          <p:spPr bwMode="auto">
            <a:xfrm>
              <a:off x="4055" y="7439"/>
              <a:ext cx="2693" cy="681"/>
            </a:xfrm>
            <a:prstGeom prst="line">
              <a:avLst/>
            </a:prstGeom>
            <a:noFill/>
            <a:ln w="28575">
              <a:solidFill>
                <a:srgbClr val="FF99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32775" name="任意多边形 6"/>
          <p:cNvSpPr>
            <a:spLocks noChangeArrowheads="1"/>
          </p:cNvSpPr>
          <p:nvPr/>
        </p:nvSpPr>
        <p:spPr bwMode="auto">
          <a:xfrm>
            <a:off x="2127250" y="3646885"/>
            <a:ext cx="5016500" cy="697706"/>
          </a:xfrm>
          <a:custGeom>
            <a:avLst/>
            <a:gdLst>
              <a:gd name="T0" fmla="*/ 0 w 3976370"/>
              <a:gd name="T1" fmla="*/ 139700 h 929806"/>
              <a:gd name="T2" fmla="*/ 213995 w 3976370"/>
              <a:gd name="T3" fmla="*/ 296545 h 929806"/>
              <a:gd name="T4" fmla="*/ 247015 w 3976370"/>
              <a:gd name="T5" fmla="*/ 444500 h 929806"/>
              <a:gd name="T6" fmla="*/ 329565 w 3976370"/>
              <a:gd name="T7" fmla="*/ 584200 h 929806"/>
              <a:gd name="T8" fmla="*/ 617220 w 3976370"/>
              <a:gd name="T9" fmla="*/ 699770 h 929806"/>
              <a:gd name="T10" fmla="*/ 1029335 w 3976370"/>
              <a:gd name="T11" fmla="*/ 658495 h 929806"/>
              <a:gd name="T12" fmla="*/ 1218565 w 3976370"/>
              <a:gd name="T13" fmla="*/ 683260 h 929806"/>
              <a:gd name="T14" fmla="*/ 1374775 w 3976370"/>
              <a:gd name="T15" fmla="*/ 781685 h 929806"/>
              <a:gd name="T16" fmla="*/ 2535555 w 3976370"/>
              <a:gd name="T17" fmla="*/ 922020 h 929806"/>
              <a:gd name="T18" fmla="*/ 3309620 w 3976370"/>
              <a:gd name="T19" fmla="*/ 575945 h 929806"/>
              <a:gd name="T20" fmla="*/ 3531870 w 3976370"/>
              <a:gd name="T21" fmla="*/ 543560 h 929806"/>
              <a:gd name="T22" fmla="*/ 3811905 w 3976370"/>
              <a:gd name="T23" fmla="*/ 502285 h 929806"/>
              <a:gd name="T24" fmla="*/ 3976370 w 3976370"/>
              <a:gd name="T25" fmla="*/ 0 h 9298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3976370" h="929806">
                <a:moveTo>
                  <a:pt x="0" y="139700"/>
                </a:moveTo>
                <a:cubicBezTo>
                  <a:pt x="41910" y="168275"/>
                  <a:pt x="164465" y="235585"/>
                  <a:pt x="213995" y="296545"/>
                </a:cubicBezTo>
                <a:cubicBezTo>
                  <a:pt x="263525" y="357505"/>
                  <a:pt x="224155" y="386715"/>
                  <a:pt x="247015" y="444500"/>
                </a:cubicBezTo>
                <a:cubicBezTo>
                  <a:pt x="269875" y="502285"/>
                  <a:pt x="255270" y="533400"/>
                  <a:pt x="329565" y="584200"/>
                </a:cubicBezTo>
                <a:cubicBezTo>
                  <a:pt x="403860" y="635000"/>
                  <a:pt x="477520" y="685165"/>
                  <a:pt x="617220" y="699770"/>
                </a:cubicBezTo>
                <a:cubicBezTo>
                  <a:pt x="756920" y="714375"/>
                  <a:pt x="909320" y="661670"/>
                  <a:pt x="1029335" y="658495"/>
                </a:cubicBezTo>
                <a:cubicBezTo>
                  <a:pt x="1149350" y="655320"/>
                  <a:pt x="1149350" y="658495"/>
                  <a:pt x="1218565" y="683260"/>
                </a:cubicBezTo>
                <a:cubicBezTo>
                  <a:pt x="1287780" y="708025"/>
                  <a:pt x="1111250" y="734060"/>
                  <a:pt x="1374775" y="781685"/>
                </a:cubicBezTo>
                <a:cubicBezTo>
                  <a:pt x="1638300" y="829310"/>
                  <a:pt x="2148840" y="963295"/>
                  <a:pt x="2535555" y="922020"/>
                </a:cubicBezTo>
                <a:cubicBezTo>
                  <a:pt x="2922270" y="880745"/>
                  <a:pt x="3110230" y="651510"/>
                  <a:pt x="3309620" y="575945"/>
                </a:cubicBezTo>
                <a:cubicBezTo>
                  <a:pt x="3509010" y="500380"/>
                  <a:pt x="3431540" y="558165"/>
                  <a:pt x="3531870" y="543560"/>
                </a:cubicBezTo>
                <a:cubicBezTo>
                  <a:pt x="3632200" y="528955"/>
                  <a:pt x="3723005" y="610870"/>
                  <a:pt x="3811905" y="502285"/>
                </a:cubicBezTo>
                <a:cubicBezTo>
                  <a:pt x="3900805" y="393700"/>
                  <a:pt x="3949065" y="99695"/>
                  <a:pt x="3976370" y="0"/>
                </a:cubicBezTo>
              </a:path>
            </a:pathLst>
          </a:custGeom>
          <a:noFill/>
          <a:ln w="28575">
            <a:solidFill>
              <a:srgbClr val="FF00FF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2776" name="Rectangle 9"/>
          <p:cNvSpPr>
            <a:spLocks noChangeArrowheads="1"/>
          </p:cNvSpPr>
          <p:nvPr/>
        </p:nvSpPr>
        <p:spPr bwMode="auto">
          <a:xfrm>
            <a:off x="831851" y="1288599"/>
            <a:ext cx="7902575" cy="15542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>
              <a:lnSpc>
                <a:spcPts val="3800"/>
              </a:lnSpc>
            </a:pPr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         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如图：从 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A 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地到 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B 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地有四条道路，除它们外能否再修一条从 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A 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地到 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B 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地的最短道路？如果能，请你联系以前所学的知识，在图上画出最短路线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</p:txBody>
      </p:sp>
      <p:pic>
        <p:nvPicPr>
          <p:cNvPr id="32777" name="Picture 13" descr="_17253858489719586710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23950" y="3059906"/>
            <a:ext cx="762000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2778" name="组合 6147"/>
          <p:cNvGrpSpPr/>
          <p:nvPr/>
        </p:nvGrpSpPr>
        <p:grpSpPr bwMode="auto">
          <a:xfrm>
            <a:off x="325439" y="184548"/>
            <a:ext cx="4434845" cy="800975"/>
            <a:chOff x="0" y="0"/>
            <a:chExt cx="6983" cy="1680"/>
          </a:xfrm>
        </p:grpSpPr>
        <p:sp>
          <p:nvSpPr>
            <p:cNvPr id="32779" name="矩形 7"/>
            <p:cNvSpPr>
              <a:spLocks noChangeArrowheads="1"/>
            </p:cNvSpPr>
            <p:nvPr/>
          </p:nvSpPr>
          <p:spPr bwMode="auto">
            <a:xfrm>
              <a:off x="882" y="0"/>
              <a:ext cx="2634" cy="1200"/>
            </a:xfrm>
            <a:custGeom>
              <a:avLst/>
              <a:gdLst>
                <a:gd name="T0" fmla="*/ 0 w 2520280"/>
                <a:gd name="T1" fmla="*/ 1872208 h 1872208"/>
                <a:gd name="T2" fmla="*/ 2520280 w 2520280"/>
                <a:gd name="T3" fmla="*/ 1872208 h 1872208"/>
                <a:gd name="T4" fmla="*/ 0 w 2520280"/>
                <a:gd name="T5" fmla="*/ 1872208 h 1872208"/>
                <a:gd name="T6" fmla="*/ 0 w 2520280"/>
                <a:gd name="T7" fmla="*/ 0 h 1872208"/>
                <a:gd name="T8" fmla="*/ 916 w 2520280"/>
                <a:gd name="T9" fmla="*/ 0 h 1872208"/>
                <a:gd name="T10" fmla="*/ 0 w 2520280"/>
                <a:gd name="T11" fmla="*/ 0 h 1872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20280" h="1872208">
                  <a:moveTo>
                    <a:pt x="0" y="1872208"/>
                  </a:moveTo>
                  <a:lnTo>
                    <a:pt x="2520280" y="1872208"/>
                  </a:lnTo>
                  <a:lnTo>
                    <a:pt x="0" y="1872208"/>
                  </a:lnTo>
                  <a:close/>
                  <a:moveTo>
                    <a:pt x="0" y="0"/>
                  </a:moveTo>
                  <a:lnTo>
                    <a:pt x="916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sq">
              <a:solidFill>
                <a:srgbClr val="DDDDDD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2780" name="任意多边形 16"/>
            <p:cNvSpPr>
              <a:spLocks noChangeArrowheads="1"/>
            </p:cNvSpPr>
            <p:nvPr/>
          </p:nvSpPr>
          <p:spPr bwMode="auto">
            <a:xfrm>
              <a:off x="0" y="454"/>
              <a:ext cx="826" cy="760"/>
            </a:xfrm>
            <a:custGeom>
              <a:avLst/>
              <a:gdLst>
                <a:gd name="T0" fmla="*/ 0 w 696310"/>
                <a:gd name="T1" fmla="*/ 0 h 696310"/>
                <a:gd name="T2" fmla="*/ 459827 w 696310"/>
                <a:gd name="T3" fmla="*/ 0 h 696310"/>
                <a:gd name="T4" fmla="*/ 459827 w 696310"/>
                <a:gd name="T5" fmla="*/ 236483 h 696310"/>
                <a:gd name="T6" fmla="*/ 696310 w 696310"/>
                <a:gd name="T7" fmla="*/ 236483 h 696310"/>
                <a:gd name="T8" fmla="*/ 696310 w 696310"/>
                <a:gd name="T9" fmla="*/ 696310 h 696310"/>
                <a:gd name="T10" fmla="*/ 0 w 696310"/>
                <a:gd name="T11" fmla="*/ 696310 h 696310"/>
                <a:gd name="T12" fmla="*/ 0 w 696310"/>
                <a:gd name="T13" fmla="*/ 0 h 696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96310" h="696310">
                  <a:moveTo>
                    <a:pt x="0" y="0"/>
                  </a:moveTo>
                  <a:lnTo>
                    <a:pt x="459827" y="0"/>
                  </a:lnTo>
                  <a:lnTo>
                    <a:pt x="459827" y="236483"/>
                  </a:lnTo>
                  <a:lnTo>
                    <a:pt x="696310" y="236483"/>
                  </a:lnTo>
                  <a:lnTo>
                    <a:pt x="696310" y="696310"/>
                  </a:lnTo>
                  <a:lnTo>
                    <a:pt x="0" y="69631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2781" name="矩形 17"/>
            <p:cNvSpPr>
              <a:spLocks noChangeArrowheads="1"/>
            </p:cNvSpPr>
            <p:nvPr/>
          </p:nvSpPr>
          <p:spPr bwMode="auto">
            <a:xfrm>
              <a:off x="570" y="374"/>
              <a:ext cx="258" cy="265"/>
            </a:xfrm>
            <a:prstGeom prst="rect">
              <a:avLst/>
            </a:prstGeom>
            <a:solidFill>
              <a:srgbClr val="008080">
                <a:alpha val="5098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215900" rIns="179705" bIns="0" anchor="ctr"/>
            <a:lstStyle/>
            <a:p>
              <a:pPr algn="ctr"/>
              <a:endParaRPr lang="zh-CN" altLang="en-US" sz="400">
                <a:solidFill>
                  <a:srgbClr val="FFFFFF"/>
                </a:solidFill>
                <a:ea typeface="微软雅黑" panose="020B0503020204020204" pitchFamily="34" charset="-122"/>
              </a:endParaRPr>
            </a:p>
          </p:txBody>
        </p:sp>
        <p:sp>
          <p:nvSpPr>
            <p:cNvPr id="32782" name="文本框 6151"/>
            <p:cNvSpPr txBox="1">
              <a:spLocks noChangeArrowheads="1"/>
            </p:cNvSpPr>
            <p:nvPr/>
          </p:nvSpPr>
          <p:spPr bwMode="auto">
            <a:xfrm>
              <a:off x="877" y="431"/>
              <a:ext cx="6106" cy="12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zh-CN" altLang="en-US" sz="3200" b="1" dirty="0">
                  <a:solidFill>
                    <a:srgbClr val="00666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宋体" panose="02010600030101010101" pitchFamily="2" charset="-122"/>
                </a:rPr>
                <a:t>有关线段的基本事实</a:t>
              </a:r>
            </a:p>
          </p:txBody>
        </p:sp>
        <p:sp>
          <p:nvSpPr>
            <p:cNvPr id="32783" name="文本框 6152"/>
            <p:cNvSpPr txBox="1">
              <a:spLocks noChangeArrowheads="1"/>
            </p:cNvSpPr>
            <p:nvPr/>
          </p:nvSpPr>
          <p:spPr bwMode="auto">
            <a:xfrm>
              <a:off x="0" y="453"/>
              <a:ext cx="872" cy="12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zh-CN" altLang="en-US" sz="3200">
                  <a:solidFill>
                    <a:schemeClr val="accent1"/>
                  </a:solidFill>
                  <a:ea typeface="微软雅黑" panose="020B0503020204020204" pitchFamily="34" charset="-122"/>
                </a:rPr>
                <a:t>三</a:t>
              </a:r>
            </a:p>
          </p:txBody>
        </p:sp>
      </p:grpSp>
      <p:sp>
        <p:nvSpPr>
          <p:cNvPr id="32784" name="Text Box 2"/>
          <p:cNvSpPr txBox="1">
            <a:spLocks noChangeArrowheads="1"/>
          </p:cNvSpPr>
          <p:nvPr/>
        </p:nvSpPr>
        <p:spPr bwMode="auto">
          <a:xfrm>
            <a:off x="1838325" y="3557588"/>
            <a:ext cx="64928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2800" b="1">
                <a:solidFill>
                  <a:srgbClr val="FF3300"/>
                </a:solidFill>
              </a:rPr>
              <a:t>•</a:t>
            </a:r>
            <a:endParaRPr lang="en-US" altLang="zh-CN"/>
          </a:p>
        </p:txBody>
      </p:sp>
      <p:sp>
        <p:nvSpPr>
          <p:cNvPr id="32785" name="Rectangle 3"/>
          <p:cNvSpPr>
            <a:spLocks noChangeArrowheads="1"/>
          </p:cNvSpPr>
          <p:nvPr/>
        </p:nvSpPr>
        <p:spPr bwMode="auto">
          <a:xfrm>
            <a:off x="6989694" y="3449241"/>
            <a:ext cx="3097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zh-CN" sz="2800" b="1">
                <a:solidFill>
                  <a:srgbClr val="FF3300"/>
                </a:solidFill>
              </a:rPr>
              <a:t>•</a:t>
            </a:r>
            <a:endParaRPr lang="en-US" altLang="zh-CN"/>
          </a:p>
        </p:txBody>
      </p:sp>
      <p:sp>
        <p:nvSpPr>
          <p:cNvPr id="32786" name="Text Box 4"/>
          <p:cNvSpPr txBox="1">
            <a:spLocks noChangeArrowheads="1"/>
          </p:cNvSpPr>
          <p:nvPr/>
        </p:nvSpPr>
        <p:spPr bwMode="auto">
          <a:xfrm>
            <a:off x="1766889" y="3786188"/>
            <a:ext cx="61118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2800" i="1">
                <a:latin typeface="Times New Roman" panose="02020603050405020304" pitchFamily="18" charset="0"/>
              </a:rPr>
              <a:t>A</a:t>
            </a:r>
          </a:p>
        </p:txBody>
      </p:sp>
      <p:sp>
        <p:nvSpPr>
          <p:cNvPr id="32787" name="Text Box 5"/>
          <p:cNvSpPr txBox="1">
            <a:spLocks noChangeArrowheads="1"/>
          </p:cNvSpPr>
          <p:nvPr/>
        </p:nvSpPr>
        <p:spPr bwMode="auto">
          <a:xfrm>
            <a:off x="6946901" y="3719513"/>
            <a:ext cx="72072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2800" i="1">
                <a:latin typeface="Times New Roman" panose="02020603050405020304" pitchFamily="18" charset="0"/>
              </a:rPr>
              <a:t>B</a:t>
            </a:r>
          </a:p>
        </p:txBody>
      </p:sp>
      <p:sp>
        <p:nvSpPr>
          <p:cNvPr id="32788" name="圆角矩形 31"/>
          <p:cNvSpPr>
            <a:spLocks noChangeArrowheads="1"/>
          </p:cNvSpPr>
          <p:nvPr/>
        </p:nvSpPr>
        <p:spPr bwMode="auto">
          <a:xfrm>
            <a:off x="831850" y="992982"/>
            <a:ext cx="1225550" cy="384572"/>
          </a:xfrm>
          <a:prstGeom prst="roundRect">
            <a:avLst>
              <a:gd name="adj" fmla="val 16667"/>
            </a:avLst>
          </a:prstGeom>
          <a:solidFill>
            <a:srgbClr val="FFFFD9"/>
          </a:solidFill>
          <a:ln w="25400">
            <a:solidFill>
              <a:srgbClr val="0099FF"/>
            </a:solidFill>
            <a:round/>
          </a:ln>
        </p:spPr>
        <p:txBody>
          <a:bodyPr/>
          <a:lstStyle/>
          <a:p>
            <a:pPr algn="ctr"/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议一议</a:t>
            </a: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14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54" grpId="0" bldLvl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65" name="文本框 8"/>
          <p:cNvSpPr txBox="1">
            <a:spLocks noChangeArrowheads="1"/>
          </p:cNvSpPr>
          <p:nvPr/>
        </p:nvSpPr>
        <p:spPr bwMode="auto">
          <a:xfrm>
            <a:off x="506413" y="2702719"/>
            <a:ext cx="7918450" cy="10135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ts val="3800"/>
              </a:lnSpc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                                                                      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简单说成：</a:t>
            </a:r>
          </a:p>
          <a:p>
            <a:pPr>
              <a:lnSpc>
                <a:spcPts val="3800"/>
              </a:lnSpc>
            </a:pPr>
            <a:r>
              <a:rPr lang="zh-CN" altLang="en-US" sz="2400" dirty="0">
                <a:solidFill>
                  <a:srgbClr val="00B0F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两点之间，线段最短</a:t>
            </a:r>
            <a:r>
              <a:rPr lang="en-US" altLang="zh-CN" sz="2400" dirty="0">
                <a:solidFill>
                  <a:srgbClr val="00B0F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</p:txBody>
      </p:sp>
      <p:sp>
        <p:nvSpPr>
          <p:cNvPr id="5" name="Text Box 59"/>
          <p:cNvSpPr txBox="1">
            <a:spLocks noChangeArrowheads="1"/>
          </p:cNvSpPr>
          <p:nvPr/>
        </p:nvSpPr>
        <p:spPr bwMode="auto">
          <a:xfrm>
            <a:off x="450850" y="2333625"/>
            <a:ext cx="8134350" cy="5262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ts val="3800"/>
              </a:lnSpc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        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经过比较，我们可以得到一个关于线段的基本事实：</a:t>
            </a:r>
          </a:p>
        </p:txBody>
      </p:sp>
      <p:sp>
        <p:nvSpPr>
          <p:cNvPr id="61458" name="Text Box 18"/>
          <p:cNvSpPr txBox="1">
            <a:spLocks noChangeArrowheads="1"/>
          </p:cNvSpPr>
          <p:nvPr/>
        </p:nvSpPr>
        <p:spPr bwMode="auto">
          <a:xfrm>
            <a:off x="1520826" y="2614613"/>
            <a:ext cx="5192713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en-US" sz="2400" dirty="0">
                <a:solidFill>
                  <a:srgbClr val="00B0F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两点的所有连线中，线段最短</a:t>
            </a:r>
            <a:r>
              <a:rPr lang="en-US" altLang="zh-CN" sz="2400" dirty="0">
                <a:solidFill>
                  <a:srgbClr val="00B0F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</p:txBody>
      </p:sp>
      <p:sp>
        <p:nvSpPr>
          <p:cNvPr id="61455" name="Text Box 15"/>
          <p:cNvSpPr txBox="1">
            <a:spLocks noChangeArrowheads="1"/>
          </p:cNvSpPr>
          <p:nvPr/>
        </p:nvSpPr>
        <p:spPr bwMode="auto">
          <a:xfrm>
            <a:off x="638175" y="3456385"/>
            <a:ext cx="6167438" cy="5762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连接两点间的</a:t>
            </a: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线段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的</a:t>
            </a: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长度，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叫做</a:t>
            </a:r>
          </a:p>
        </p:txBody>
      </p:sp>
      <p:sp>
        <p:nvSpPr>
          <p:cNvPr id="61456" name="Text Box 16"/>
          <p:cNvSpPr txBox="1">
            <a:spLocks noChangeArrowheads="1"/>
          </p:cNvSpPr>
          <p:nvPr/>
        </p:nvSpPr>
        <p:spPr bwMode="auto">
          <a:xfrm>
            <a:off x="6142038" y="3589735"/>
            <a:ext cx="25146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zh-CN" altLang="en-US" sz="2400" dirty="0">
                <a:solidFill>
                  <a:srgbClr val="00B0F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这两点的距离</a:t>
            </a:r>
            <a:r>
              <a:rPr lang="en-US" altLang="zh-CN" sz="2400" dirty="0">
                <a:solidFill>
                  <a:srgbClr val="00B0F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</a:p>
        </p:txBody>
      </p:sp>
      <p:sp>
        <p:nvSpPr>
          <p:cNvPr id="33797" name="任意多边形 1"/>
          <p:cNvSpPr>
            <a:spLocks noChangeArrowheads="1"/>
          </p:cNvSpPr>
          <p:nvPr/>
        </p:nvSpPr>
        <p:spPr bwMode="auto">
          <a:xfrm>
            <a:off x="2159000" y="683419"/>
            <a:ext cx="5005388" cy="814388"/>
          </a:xfrm>
          <a:custGeom>
            <a:avLst/>
            <a:gdLst>
              <a:gd name="T0" fmla="*/ 0 w 4025900"/>
              <a:gd name="T1" fmla="*/ 1085998 h 1085998"/>
              <a:gd name="T2" fmla="*/ 140335 w 4025900"/>
              <a:gd name="T3" fmla="*/ 838983 h 1085998"/>
              <a:gd name="T4" fmla="*/ 840105 w 4025900"/>
              <a:gd name="T5" fmla="*/ 510053 h 1085998"/>
              <a:gd name="T6" fmla="*/ 1087120 w 4025900"/>
              <a:gd name="T7" fmla="*/ 221763 h 1085998"/>
              <a:gd name="T8" fmla="*/ 1301115 w 4025900"/>
              <a:gd name="T9" fmla="*/ 89683 h 1085998"/>
              <a:gd name="T10" fmla="*/ 1696085 w 4025900"/>
              <a:gd name="T11" fmla="*/ 73173 h 1085998"/>
              <a:gd name="T12" fmla="*/ 2313940 w 4025900"/>
              <a:gd name="T13" fmla="*/ 7768 h 1085998"/>
              <a:gd name="T14" fmla="*/ 2618105 w 4025900"/>
              <a:gd name="T15" fmla="*/ 238273 h 1085998"/>
              <a:gd name="T16" fmla="*/ 3260725 w 4025900"/>
              <a:gd name="T17" fmla="*/ 271293 h 1085998"/>
              <a:gd name="T18" fmla="*/ 4025900 w 4025900"/>
              <a:gd name="T19" fmla="*/ 962808 h 10859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4025900" h="1085998">
                <a:moveTo>
                  <a:pt x="0" y="1085998"/>
                </a:moveTo>
                <a:cubicBezTo>
                  <a:pt x="13970" y="1043453"/>
                  <a:pt x="-27940" y="953918"/>
                  <a:pt x="140335" y="838983"/>
                </a:cubicBezTo>
                <a:cubicBezTo>
                  <a:pt x="308610" y="724048"/>
                  <a:pt x="650875" y="633243"/>
                  <a:pt x="840105" y="510053"/>
                </a:cubicBezTo>
                <a:cubicBezTo>
                  <a:pt x="1029335" y="386863"/>
                  <a:pt x="995045" y="305583"/>
                  <a:pt x="1087120" y="221763"/>
                </a:cubicBezTo>
                <a:cubicBezTo>
                  <a:pt x="1179195" y="137943"/>
                  <a:pt x="1179195" y="119528"/>
                  <a:pt x="1301115" y="89683"/>
                </a:cubicBezTo>
                <a:cubicBezTo>
                  <a:pt x="1423035" y="59838"/>
                  <a:pt x="1493520" y="89683"/>
                  <a:pt x="1696085" y="73173"/>
                </a:cubicBezTo>
                <a:cubicBezTo>
                  <a:pt x="1898650" y="56663"/>
                  <a:pt x="2129790" y="-25252"/>
                  <a:pt x="2313940" y="7768"/>
                </a:cubicBezTo>
                <a:cubicBezTo>
                  <a:pt x="2498090" y="40788"/>
                  <a:pt x="2428875" y="185568"/>
                  <a:pt x="2618105" y="238273"/>
                </a:cubicBezTo>
                <a:cubicBezTo>
                  <a:pt x="2807335" y="290978"/>
                  <a:pt x="2979420" y="126513"/>
                  <a:pt x="3260725" y="271293"/>
                </a:cubicBezTo>
                <a:cubicBezTo>
                  <a:pt x="3542030" y="416073"/>
                  <a:pt x="3885565" y="825013"/>
                  <a:pt x="4025900" y="962808"/>
                </a:cubicBezTo>
              </a:path>
            </a:pathLst>
          </a:custGeom>
          <a:noFill/>
          <a:ln w="28575">
            <a:solidFill>
              <a:srgbClr val="3366FF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3798" name="任意多边形 2"/>
          <p:cNvSpPr>
            <a:spLocks noChangeArrowheads="1"/>
          </p:cNvSpPr>
          <p:nvPr/>
        </p:nvSpPr>
        <p:spPr bwMode="auto">
          <a:xfrm>
            <a:off x="2159000" y="1015604"/>
            <a:ext cx="4984750" cy="463153"/>
          </a:xfrm>
          <a:custGeom>
            <a:avLst/>
            <a:gdLst>
              <a:gd name="T0" fmla="*/ 0 w 3951605"/>
              <a:gd name="T1" fmla="*/ 618427 h 618427"/>
              <a:gd name="T2" fmla="*/ 2486025 w 3951605"/>
              <a:gd name="T3" fmla="*/ 1207 h 618427"/>
              <a:gd name="T4" fmla="*/ 3951605 w 3951605"/>
              <a:gd name="T5" fmla="*/ 486982 h 6184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951605" h="618427">
                <a:moveTo>
                  <a:pt x="0" y="618427"/>
                </a:moveTo>
                <a:cubicBezTo>
                  <a:pt x="467995" y="485077"/>
                  <a:pt x="1695450" y="27242"/>
                  <a:pt x="2486025" y="1207"/>
                </a:cubicBezTo>
                <a:cubicBezTo>
                  <a:pt x="3276600" y="-24828"/>
                  <a:pt x="3708400" y="377762"/>
                  <a:pt x="3951605" y="486982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3799" name="Line 14"/>
          <p:cNvSpPr>
            <a:spLocks noChangeShapeType="1"/>
          </p:cNvSpPr>
          <p:nvPr/>
        </p:nvSpPr>
        <p:spPr bwMode="auto">
          <a:xfrm flipV="1">
            <a:off x="2211388" y="1378744"/>
            <a:ext cx="4932362" cy="1143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grpSp>
        <p:nvGrpSpPr>
          <p:cNvPr id="33800" name="组合 7"/>
          <p:cNvGrpSpPr/>
          <p:nvPr/>
        </p:nvGrpSpPr>
        <p:grpSpPr bwMode="auto">
          <a:xfrm>
            <a:off x="2211388" y="1391842"/>
            <a:ext cx="4932362" cy="429815"/>
            <a:chOff x="4055" y="7217"/>
            <a:chExt cx="6321" cy="902"/>
          </a:xfrm>
        </p:grpSpPr>
        <p:cxnSp>
          <p:nvCxnSpPr>
            <p:cNvPr id="33801" name="直接连接符 5"/>
            <p:cNvCxnSpPr>
              <a:cxnSpLocks noChangeShapeType="1"/>
            </p:cNvCxnSpPr>
            <p:nvPr/>
          </p:nvCxnSpPr>
          <p:spPr bwMode="auto">
            <a:xfrm flipH="1">
              <a:off x="6748" y="7217"/>
              <a:ext cx="3629" cy="903"/>
            </a:xfrm>
            <a:prstGeom prst="line">
              <a:avLst/>
            </a:prstGeom>
            <a:noFill/>
            <a:ln w="28575">
              <a:solidFill>
                <a:srgbClr val="FF99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3802" name="直接连接符 3"/>
            <p:cNvCxnSpPr>
              <a:cxnSpLocks noChangeShapeType="1"/>
            </p:cNvCxnSpPr>
            <p:nvPr/>
          </p:nvCxnSpPr>
          <p:spPr bwMode="auto">
            <a:xfrm>
              <a:off x="4055" y="7439"/>
              <a:ext cx="2693" cy="681"/>
            </a:xfrm>
            <a:prstGeom prst="line">
              <a:avLst/>
            </a:prstGeom>
            <a:noFill/>
            <a:ln w="28575">
              <a:solidFill>
                <a:srgbClr val="FF99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33803" name="任意多边形 6"/>
          <p:cNvSpPr>
            <a:spLocks noChangeArrowheads="1"/>
          </p:cNvSpPr>
          <p:nvPr/>
        </p:nvSpPr>
        <p:spPr bwMode="auto">
          <a:xfrm>
            <a:off x="2127250" y="1387079"/>
            <a:ext cx="5016500" cy="696515"/>
          </a:xfrm>
          <a:custGeom>
            <a:avLst/>
            <a:gdLst>
              <a:gd name="T0" fmla="*/ 0 w 3976370"/>
              <a:gd name="T1" fmla="*/ 139700 h 929806"/>
              <a:gd name="T2" fmla="*/ 213995 w 3976370"/>
              <a:gd name="T3" fmla="*/ 296545 h 929806"/>
              <a:gd name="T4" fmla="*/ 247015 w 3976370"/>
              <a:gd name="T5" fmla="*/ 444500 h 929806"/>
              <a:gd name="T6" fmla="*/ 329565 w 3976370"/>
              <a:gd name="T7" fmla="*/ 584200 h 929806"/>
              <a:gd name="T8" fmla="*/ 617220 w 3976370"/>
              <a:gd name="T9" fmla="*/ 699770 h 929806"/>
              <a:gd name="T10" fmla="*/ 1029335 w 3976370"/>
              <a:gd name="T11" fmla="*/ 658495 h 929806"/>
              <a:gd name="T12" fmla="*/ 1218565 w 3976370"/>
              <a:gd name="T13" fmla="*/ 683260 h 929806"/>
              <a:gd name="T14" fmla="*/ 1374775 w 3976370"/>
              <a:gd name="T15" fmla="*/ 781685 h 929806"/>
              <a:gd name="T16" fmla="*/ 2535555 w 3976370"/>
              <a:gd name="T17" fmla="*/ 922020 h 929806"/>
              <a:gd name="T18" fmla="*/ 3309620 w 3976370"/>
              <a:gd name="T19" fmla="*/ 575945 h 929806"/>
              <a:gd name="T20" fmla="*/ 3531870 w 3976370"/>
              <a:gd name="T21" fmla="*/ 543560 h 929806"/>
              <a:gd name="T22" fmla="*/ 3811905 w 3976370"/>
              <a:gd name="T23" fmla="*/ 502285 h 929806"/>
              <a:gd name="T24" fmla="*/ 3976370 w 3976370"/>
              <a:gd name="T25" fmla="*/ 0 h 9298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3976370" h="929806">
                <a:moveTo>
                  <a:pt x="0" y="139700"/>
                </a:moveTo>
                <a:cubicBezTo>
                  <a:pt x="41910" y="168275"/>
                  <a:pt x="164465" y="235585"/>
                  <a:pt x="213995" y="296545"/>
                </a:cubicBezTo>
                <a:cubicBezTo>
                  <a:pt x="263525" y="357505"/>
                  <a:pt x="224155" y="386715"/>
                  <a:pt x="247015" y="444500"/>
                </a:cubicBezTo>
                <a:cubicBezTo>
                  <a:pt x="269875" y="502285"/>
                  <a:pt x="255270" y="533400"/>
                  <a:pt x="329565" y="584200"/>
                </a:cubicBezTo>
                <a:cubicBezTo>
                  <a:pt x="403860" y="635000"/>
                  <a:pt x="477520" y="685165"/>
                  <a:pt x="617220" y="699770"/>
                </a:cubicBezTo>
                <a:cubicBezTo>
                  <a:pt x="756920" y="714375"/>
                  <a:pt x="909320" y="661670"/>
                  <a:pt x="1029335" y="658495"/>
                </a:cubicBezTo>
                <a:cubicBezTo>
                  <a:pt x="1149350" y="655320"/>
                  <a:pt x="1149350" y="658495"/>
                  <a:pt x="1218565" y="683260"/>
                </a:cubicBezTo>
                <a:cubicBezTo>
                  <a:pt x="1287780" y="708025"/>
                  <a:pt x="1111250" y="734060"/>
                  <a:pt x="1374775" y="781685"/>
                </a:cubicBezTo>
                <a:cubicBezTo>
                  <a:pt x="1638300" y="829310"/>
                  <a:pt x="2148840" y="963295"/>
                  <a:pt x="2535555" y="922020"/>
                </a:cubicBezTo>
                <a:cubicBezTo>
                  <a:pt x="2922270" y="880745"/>
                  <a:pt x="3110230" y="651510"/>
                  <a:pt x="3309620" y="575945"/>
                </a:cubicBezTo>
                <a:cubicBezTo>
                  <a:pt x="3509010" y="500380"/>
                  <a:pt x="3431540" y="558165"/>
                  <a:pt x="3531870" y="543560"/>
                </a:cubicBezTo>
                <a:cubicBezTo>
                  <a:pt x="3632200" y="528955"/>
                  <a:pt x="3723005" y="610870"/>
                  <a:pt x="3811905" y="502285"/>
                </a:cubicBezTo>
                <a:cubicBezTo>
                  <a:pt x="3900805" y="393700"/>
                  <a:pt x="3949065" y="99695"/>
                  <a:pt x="3976370" y="0"/>
                </a:cubicBezTo>
              </a:path>
            </a:pathLst>
          </a:custGeom>
          <a:noFill/>
          <a:ln w="28575">
            <a:solidFill>
              <a:srgbClr val="FF00FF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pic>
        <p:nvPicPr>
          <p:cNvPr id="33804" name="Picture 13" descr="_17253858489719586710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23950" y="798910"/>
            <a:ext cx="762000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805" name="Text Box 2"/>
          <p:cNvSpPr txBox="1">
            <a:spLocks noChangeArrowheads="1"/>
          </p:cNvSpPr>
          <p:nvPr/>
        </p:nvSpPr>
        <p:spPr bwMode="auto">
          <a:xfrm>
            <a:off x="1838325" y="1296591"/>
            <a:ext cx="64928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2800" b="1">
                <a:solidFill>
                  <a:srgbClr val="FF3300"/>
                </a:solidFill>
              </a:rPr>
              <a:t>•</a:t>
            </a:r>
            <a:endParaRPr lang="en-US" altLang="zh-CN"/>
          </a:p>
        </p:txBody>
      </p:sp>
      <p:sp>
        <p:nvSpPr>
          <p:cNvPr id="33806" name="Rectangle 3"/>
          <p:cNvSpPr>
            <a:spLocks noChangeArrowheads="1"/>
          </p:cNvSpPr>
          <p:nvPr/>
        </p:nvSpPr>
        <p:spPr bwMode="auto">
          <a:xfrm>
            <a:off x="6989694" y="1188244"/>
            <a:ext cx="3097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zh-CN" sz="2800" b="1">
                <a:solidFill>
                  <a:srgbClr val="FF3300"/>
                </a:solidFill>
              </a:rPr>
              <a:t>•</a:t>
            </a:r>
            <a:endParaRPr lang="en-US" altLang="zh-CN"/>
          </a:p>
        </p:txBody>
      </p:sp>
      <p:sp>
        <p:nvSpPr>
          <p:cNvPr id="33807" name="Text Box 4"/>
          <p:cNvSpPr txBox="1">
            <a:spLocks noChangeArrowheads="1"/>
          </p:cNvSpPr>
          <p:nvPr/>
        </p:nvSpPr>
        <p:spPr bwMode="auto">
          <a:xfrm>
            <a:off x="1766889" y="1525192"/>
            <a:ext cx="61118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2800" i="1">
                <a:latin typeface="Times New Roman" panose="02020603050405020304" pitchFamily="18" charset="0"/>
              </a:rPr>
              <a:t>A</a:t>
            </a:r>
          </a:p>
        </p:txBody>
      </p:sp>
      <p:sp>
        <p:nvSpPr>
          <p:cNvPr id="33808" name="Text Box 5"/>
          <p:cNvSpPr txBox="1">
            <a:spLocks noChangeArrowheads="1"/>
          </p:cNvSpPr>
          <p:nvPr/>
        </p:nvSpPr>
        <p:spPr bwMode="auto">
          <a:xfrm>
            <a:off x="6946901" y="1458517"/>
            <a:ext cx="72072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2800" i="1">
                <a:latin typeface="Times New Roman" panose="02020603050405020304" pitchFamily="18" charset="0"/>
              </a:rPr>
              <a:t>B</a:t>
            </a:r>
          </a:p>
        </p:txBody>
      </p:sp>
      <p:sp>
        <p:nvSpPr>
          <p:cNvPr id="62467" name="Text Box 3"/>
          <p:cNvSpPr txBox="1">
            <a:spLocks noChangeArrowheads="1"/>
          </p:cNvSpPr>
          <p:nvPr/>
        </p:nvSpPr>
        <p:spPr bwMode="auto">
          <a:xfrm>
            <a:off x="1138238" y="4108848"/>
            <a:ext cx="6253162" cy="5762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zh-CN" alt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你能举出这条性质在生活中的应用吗？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3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4" dur="1000"/>
                                        <p:tgtEl>
                                          <p:spTgt spid="61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76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76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614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14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14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7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624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624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624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2"/>
      <p:bldP spid="5" grpId="3"/>
      <p:bldP spid="61458" grpId="0"/>
      <p:bldP spid="61458" grpId="1"/>
      <p:bldP spid="61458" grpId="2"/>
      <p:bldP spid="61455" grpId="0"/>
      <p:bldP spid="61456" grpId="0"/>
      <p:bldP spid="62467" grpId="0"/>
      <p:bldP spid="62467" grpId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Text Box 2"/>
          <p:cNvSpPr txBox="1">
            <a:spLocks noChangeArrowheads="1"/>
          </p:cNvSpPr>
          <p:nvPr/>
        </p:nvSpPr>
        <p:spPr bwMode="auto">
          <a:xfrm>
            <a:off x="4724400" y="2821781"/>
            <a:ext cx="3263900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两点之间线段最短</a:t>
            </a:r>
          </a:p>
        </p:txBody>
      </p:sp>
      <p:sp>
        <p:nvSpPr>
          <p:cNvPr id="34818" name="Text Box 4"/>
          <p:cNvSpPr txBox="1">
            <a:spLocks noChangeArrowheads="1"/>
          </p:cNvSpPr>
          <p:nvPr/>
        </p:nvSpPr>
        <p:spPr bwMode="auto">
          <a:xfrm>
            <a:off x="558801" y="1115616"/>
            <a:ext cx="8075613" cy="15542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ts val="3800"/>
              </a:lnSpc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1.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如图，这是 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B 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两地之间的公路，在公路工程</a:t>
            </a:r>
          </a:p>
          <a:p>
            <a:pPr>
              <a:lnSpc>
                <a:spcPts val="3800"/>
              </a:lnSpc>
            </a:pP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    改造计划时，为使 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B 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两地行程最短，应如何</a:t>
            </a:r>
          </a:p>
          <a:p>
            <a:pPr>
              <a:lnSpc>
                <a:spcPts val="3800"/>
              </a:lnSpc>
            </a:pP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    设计线路？请在图中画出，并说明理由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</p:txBody>
      </p:sp>
      <p:sp>
        <p:nvSpPr>
          <p:cNvPr id="62469" name="Line 5"/>
          <p:cNvSpPr>
            <a:spLocks noChangeShapeType="1"/>
          </p:cNvSpPr>
          <p:nvPr/>
        </p:nvSpPr>
        <p:spPr bwMode="auto">
          <a:xfrm flipV="1">
            <a:off x="2733675" y="3140869"/>
            <a:ext cx="914400" cy="685800"/>
          </a:xfrm>
          <a:prstGeom prst="line">
            <a:avLst/>
          </a:prstGeom>
          <a:noFill/>
          <a:ln w="38100">
            <a:solidFill>
              <a:srgbClr val="FF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34820" name="圆角矩形 31"/>
          <p:cNvSpPr>
            <a:spLocks noChangeArrowheads="1"/>
          </p:cNvSpPr>
          <p:nvPr/>
        </p:nvSpPr>
        <p:spPr bwMode="auto">
          <a:xfrm>
            <a:off x="509588" y="510778"/>
            <a:ext cx="1327150" cy="375047"/>
          </a:xfrm>
          <a:prstGeom prst="roundRect">
            <a:avLst>
              <a:gd name="adj" fmla="val 16667"/>
            </a:avLst>
          </a:prstGeom>
          <a:solidFill>
            <a:srgbClr val="FFFFD9"/>
          </a:solidFill>
          <a:ln w="25400">
            <a:solidFill>
              <a:srgbClr val="0099FF"/>
            </a:solidFill>
            <a:round/>
          </a:ln>
        </p:spPr>
        <p:txBody>
          <a:bodyPr/>
          <a:lstStyle/>
          <a:p>
            <a:pPr algn="ctr"/>
            <a:r>
              <a:rPr lang="zh-CN" altLang="en-US" sz="2400" b="1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想一想</a:t>
            </a:r>
          </a:p>
        </p:txBody>
      </p:sp>
      <p:sp>
        <p:nvSpPr>
          <p:cNvPr id="34821" name="Text Box 14"/>
          <p:cNvSpPr txBox="1">
            <a:spLocks noChangeArrowheads="1"/>
          </p:cNvSpPr>
          <p:nvPr/>
        </p:nvSpPr>
        <p:spPr bwMode="auto">
          <a:xfrm>
            <a:off x="2603500" y="3517106"/>
            <a:ext cx="28725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/>
            <a:r>
              <a:rPr lang="en-US" altLang="zh-CN" sz="3200" b="1">
                <a:latin typeface="Times New Roman" panose="02020603050405020304" pitchFamily="18" charset="0"/>
              </a:rPr>
              <a:t>.</a:t>
            </a:r>
          </a:p>
        </p:txBody>
      </p:sp>
      <p:grpSp>
        <p:nvGrpSpPr>
          <p:cNvPr id="34822" name="组合 1"/>
          <p:cNvGrpSpPr/>
          <p:nvPr/>
        </p:nvGrpSpPr>
        <p:grpSpPr bwMode="auto">
          <a:xfrm>
            <a:off x="1819275" y="2569369"/>
            <a:ext cx="2590800" cy="1943100"/>
            <a:chOff x="2865" y="5395"/>
            <a:chExt cx="4080" cy="4080"/>
          </a:xfrm>
        </p:grpSpPr>
        <p:grpSp>
          <p:nvGrpSpPr>
            <p:cNvPr id="34823" name="Group 6"/>
            <p:cNvGrpSpPr/>
            <p:nvPr/>
          </p:nvGrpSpPr>
          <p:grpSpPr bwMode="auto">
            <a:xfrm>
              <a:off x="2865" y="5394"/>
              <a:ext cx="4080" cy="4080"/>
              <a:chOff x="1824" y="2112"/>
              <a:chExt cx="1632" cy="1632"/>
            </a:xfrm>
          </p:grpSpPr>
          <p:sp>
            <p:nvSpPr>
              <p:cNvPr id="34824" name="Text Box 7"/>
              <p:cNvSpPr txBox="1">
                <a:spLocks noChangeArrowheads="1"/>
              </p:cNvSpPr>
              <p:nvPr/>
            </p:nvSpPr>
            <p:spPr bwMode="auto">
              <a:xfrm>
                <a:off x="2719" y="2384"/>
                <a:ext cx="255" cy="43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0" hangingPunct="0"/>
                <a:r>
                  <a:rPr lang="en-US" altLang="zh-CN" sz="2800" i="1">
                    <a:latin typeface="Times New Roman" panose="02020603050405020304" pitchFamily="18" charset="0"/>
                  </a:rPr>
                  <a:t>B</a:t>
                </a:r>
              </a:p>
            </p:txBody>
          </p:sp>
          <p:grpSp>
            <p:nvGrpSpPr>
              <p:cNvPr id="34825" name="Group 8"/>
              <p:cNvGrpSpPr/>
              <p:nvPr/>
            </p:nvGrpSpPr>
            <p:grpSpPr bwMode="auto">
              <a:xfrm>
                <a:off x="1824" y="2112"/>
                <a:ext cx="1632" cy="1632"/>
                <a:chOff x="1824" y="2112"/>
                <a:chExt cx="1632" cy="1632"/>
              </a:xfrm>
            </p:grpSpPr>
            <p:sp>
              <p:nvSpPr>
                <p:cNvPr id="34826" name="Text Box 9"/>
                <p:cNvSpPr txBox="1">
                  <a:spLocks noChangeArrowheads="1"/>
                </p:cNvSpPr>
                <p:nvPr/>
              </p:nvSpPr>
              <p:spPr bwMode="auto">
                <a:xfrm>
                  <a:off x="2148" y="2912"/>
                  <a:ext cx="278" cy="43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0" hangingPunct="0"/>
                  <a:r>
                    <a:rPr lang="en-US" altLang="zh-CN" sz="2800" i="1">
                      <a:latin typeface="Times New Roman" panose="02020603050405020304" pitchFamily="18" charset="0"/>
                    </a:rPr>
                    <a:t>A</a:t>
                  </a:r>
                </a:p>
              </p:txBody>
            </p:sp>
            <p:grpSp>
              <p:nvGrpSpPr>
                <p:cNvPr id="34827" name="Group 10"/>
                <p:cNvGrpSpPr/>
                <p:nvPr/>
              </p:nvGrpSpPr>
              <p:grpSpPr bwMode="auto">
                <a:xfrm>
                  <a:off x="1824" y="2112"/>
                  <a:ext cx="1632" cy="1632"/>
                  <a:chOff x="1824" y="2112"/>
                  <a:chExt cx="1632" cy="1632"/>
                </a:xfrm>
              </p:grpSpPr>
              <p:sp>
                <p:nvSpPr>
                  <p:cNvPr id="34828" name="Line 11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824" y="3168"/>
                    <a:ext cx="576" cy="576"/>
                  </a:xfrm>
                  <a:prstGeom prst="line">
                    <a:avLst/>
                  </a:prstGeom>
                  <a:noFill/>
                  <a:ln w="38100">
                    <a:solidFill>
                      <a:schemeClr val="tx1"/>
                    </a:solidFill>
                    <a:miter lim="800000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/>
                  <a:lstStyle/>
                  <a:p>
                    <a:endParaRPr lang="zh-CN" altLang="en-US"/>
                  </a:p>
                </p:txBody>
              </p:sp>
              <p:sp>
                <p:nvSpPr>
                  <p:cNvPr id="34829" name="Line 12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976" y="2112"/>
                    <a:ext cx="480" cy="480"/>
                  </a:xfrm>
                  <a:prstGeom prst="line">
                    <a:avLst/>
                  </a:prstGeom>
                  <a:noFill/>
                  <a:ln w="38100">
                    <a:solidFill>
                      <a:schemeClr val="tx1"/>
                    </a:solidFill>
                    <a:miter lim="800000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/>
                  <a:lstStyle/>
                  <a:p>
                    <a:endParaRPr lang="zh-CN" altLang="en-US"/>
                  </a:p>
                </p:txBody>
              </p:sp>
            </p:grpSp>
            <p:sp>
              <p:nvSpPr>
                <p:cNvPr id="34830" name="Text Box 14"/>
                <p:cNvSpPr txBox="1">
                  <a:spLocks noChangeArrowheads="1"/>
                </p:cNvSpPr>
                <p:nvPr/>
              </p:nvSpPr>
              <p:spPr bwMode="auto">
                <a:xfrm>
                  <a:off x="2875" y="2347"/>
                  <a:ext cx="181" cy="49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0" hangingPunct="0"/>
                  <a:r>
                    <a:rPr lang="en-US" altLang="zh-CN" sz="3200" b="1">
                      <a:latin typeface="Times New Roman" panose="02020603050405020304" pitchFamily="18" charset="0"/>
                    </a:rPr>
                    <a:t>.</a:t>
                  </a:r>
                </a:p>
              </p:txBody>
            </p:sp>
          </p:grpSp>
        </p:grpSp>
        <p:sp>
          <p:nvSpPr>
            <p:cNvPr id="34831" name="任意多边形 2"/>
            <p:cNvSpPr>
              <a:spLocks noChangeArrowheads="1"/>
            </p:cNvSpPr>
            <p:nvPr/>
          </p:nvSpPr>
          <p:spPr bwMode="auto">
            <a:xfrm>
              <a:off x="4305" y="6619"/>
              <a:ext cx="1635" cy="1587"/>
            </a:xfrm>
            <a:custGeom>
              <a:avLst/>
              <a:gdLst>
                <a:gd name="T0" fmla="*/ 889635 w 1038080"/>
                <a:gd name="T1" fmla="*/ 0 h 1008181"/>
                <a:gd name="T2" fmla="*/ 1021080 w 1038080"/>
                <a:gd name="T3" fmla="*/ 197485 h 1008181"/>
                <a:gd name="T4" fmla="*/ 1012825 w 1038080"/>
                <a:gd name="T5" fmla="*/ 641985 h 1008181"/>
                <a:gd name="T6" fmla="*/ 864870 w 1038080"/>
                <a:gd name="T7" fmla="*/ 938530 h 1008181"/>
                <a:gd name="T8" fmla="*/ 427990 w 1038080"/>
                <a:gd name="T9" fmla="*/ 1003935 h 1008181"/>
                <a:gd name="T10" fmla="*/ 0 w 1038080"/>
                <a:gd name="T11" fmla="*/ 889000 h 1008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38080" h="1008181">
                  <a:moveTo>
                    <a:pt x="889635" y="0"/>
                  </a:moveTo>
                  <a:cubicBezTo>
                    <a:pt x="916305" y="30480"/>
                    <a:pt x="996315" y="69215"/>
                    <a:pt x="1021080" y="197485"/>
                  </a:cubicBezTo>
                  <a:cubicBezTo>
                    <a:pt x="1045845" y="325755"/>
                    <a:pt x="1043940" y="494030"/>
                    <a:pt x="1012825" y="641985"/>
                  </a:cubicBezTo>
                  <a:cubicBezTo>
                    <a:pt x="981710" y="789940"/>
                    <a:pt x="981710" y="866140"/>
                    <a:pt x="864870" y="938530"/>
                  </a:cubicBezTo>
                  <a:cubicBezTo>
                    <a:pt x="748030" y="1010920"/>
                    <a:pt x="600710" y="1014095"/>
                    <a:pt x="427990" y="1003935"/>
                  </a:cubicBezTo>
                  <a:cubicBezTo>
                    <a:pt x="255270" y="993775"/>
                    <a:pt x="76835" y="913130"/>
                    <a:pt x="0" y="889000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</p:spTree>
  </p:cSld>
  <p:clrMapOvr>
    <a:masterClrMapping/>
  </p:clrMapOvr>
  <p:transition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2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/>
                                        <p:tgtEl>
                                          <p:spTgt spid="624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62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66" grpId="0"/>
      <p:bldP spid="62466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矩形 80"/>
          <p:cNvSpPr>
            <a:spLocks noChangeArrowheads="1"/>
          </p:cNvSpPr>
          <p:nvPr/>
        </p:nvSpPr>
        <p:spPr bwMode="auto">
          <a:xfrm>
            <a:off x="1" y="44053"/>
            <a:ext cx="1217000" cy="4001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2000" b="1" dirty="0">
                <a:solidFill>
                  <a:schemeClr val="accent6">
                    <a:lumMod val="75000"/>
                  </a:schemeClr>
                </a:solidFill>
                <a:ea typeface="方正姚体" panose="02010601030101010101" pitchFamily="2" charset="-122"/>
              </a:rPr>
              <a:t>导入新课</a:t>
            </a:r>
            <a:endParaRPr lang="zh-CN" altLang="en-US" sz="20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122" name="圆角矩形 31"/>
          <p:cNvSpPr>
            <a:spLocks noChangeArrowheads="1"/>
          </p:cNvSpPr>
          <p:nvPr/>
        </p:nvSpPr>
        <p:spPr bwMode="auto">
          <a:xfrm>
            <a:off x="733425" y="559594"/>
            <a:ext cx="1566863" cy="406004"/>
          </a:xfrm>
          <a:prstGeom prst="roundRect">
            <a:avLst>
              <a:gd name="adj" fmla="val 16667"/>
            </a:avLst>
          </a:prstGeom>
          <a:solidFill>
            <a:srgbClr val="FFFFD9"/>
          </a:solidFill>
          <a:ln w="25400">
            <a:solidFill>
              <a:srgbClr val="0099FF"/>
            </a:solidFill>
            <a:round/>
          </a:ln>
        </p:spPr>
        <p:txBody>
          <a:bodyPr/>
          <a:lstStyle/>
          <a:p>
            <a:pPr algn="ctr"/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情境引入</a:t>
            </a:r>
          </a:p>
        </p:txBody>
      </p:sp>
      <p:grpSp>
        <p:nvGrpSpPr>
          <p:cNvPr id="5123" name="组合 21"/>
          <p:cNvGrpSpPr/>
          <p:nvPr/>
        </p:nvGrpSpPr>
        <p:grpSpPr bwMode="auto">
          <a:xfrm>
            <a:off x="1076326" y="2112169"/>
            <a:ext cx="1806575" cy="82154"/>
            <a:chOff x="1016" y="3983"/>
            <a:chExt cx="2846" cy="172"/>
          </a:xfrm>
        </p:grpSpPr>
        <p:cxnSp>
          <p:nvCxnSpPr>
            <p:cNvPr id="5124" name="直接连接符 5"/>
            <p:cNvCxnSpPr>
              <a:cxnSpLocks noChangeShapeType="1"/>
            </p:cNvCxnSpPr>
            <p:nvPr/>
          </p:nvCxnSpPr>
          <p:spPr bwMode="auto">
            <a:xfrm>
              <a:off x="1162" y="4059"/>
              <a:ext cx="2546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5125" name="等腰三角形 18"/>
            <p:cNvSpPr>
              <a:spLocks noChangeArrowheads="1"/>
            </p:cNvSpPr>
            <p:nvPr/>
          </p:nvSpPr>
          <p:spPr bwMode="auto">
            <a:xfrm rot="-5400000">
              <a:off x="3690" y="3983"/>
              <a:ext cx="172" cy="172"/>
            </a:xfrm>
            <a:prstGeom prst="triangle">
              <a:avLst>
                <a:gd name="adj" fmla="val 50000"/>
              </a:avLst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26" name="等腰三角形 19"/>
            <p:cNvSpPr>
              <a:spLocks noChangeArrowheads="1"/>
            </p:cNvSpPr>
            <p:nvPr/>
          </p:nvSpPr>
          <p:spPr bwMode="auto">
            <a:xfrm rot="5400000" flipH="1">
              <a:off x="1016" y="3983"/>
              <a:ext cx="172" cy="172"/>
            </a:xfrm>
            <a:prstGeom prst="triangle">
              <a:avLst>
                <a:gd name="adj" fmla="val 50000"/>
              </a:avLst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</p:grpSp>
      <p:cxnSp>
        <p:nvCxnSpPr>
          <p:cNvPr id="5127" name="直接箭头连接符 22"/>
          <p:cNvCxnSpPr>
            <a:cxnSpLocks noChangeShapeType="1"/>
          </p:cNvCxnSpPr>
          <p:nvPr/>
        </p:nvCxnSpPr>
        <p:spPr bwMode="auto">
          <a:xfrm>
            <a:off x="1168401" y="1810941"/>
            <a:ext cx="1616075" cy="0"/>
          </a:xfrm>
          <a:prstGeom prst="straightConnector1">
            <a:avLst/>
          </a:prstGeom>
          <a:noFill/>
          <a:ln w="28575">
            <a:solidFill>
              <a:srgbClr val="00B0F0"/>
            </a:solidFill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5128" name="组合 34"/>
          <p:cNvGrpSpPr/>
          <p:nvPr/>
        </p:nvGrpSpPr>
        <p:grpSpPr bwMode="auto">
          <a:xfrm>
            <a:off x="1133476" y="2986088"/>
            <a:ext cx="1800225" cy="1363266"/>
            <a:chOff x="1220" y="5605"/>
            <a:chExt cx="2835" cy="2861"/>
          </a:xfrm>
        </p:grpSpPr>
        <p:cxnSp>
          <p:nvCxnSpPr>
            <p:cNvPr id="5129" name="直接连接符 23"/>
            <p:cNvCxnSpPr>
              <a:cxnSpLocks noChangeShapeType="1"/>
            </p:cNvCxnSpPr>
            <p:nvPr/>
          </p:nvCxnSpPr>
          <p:spPr bwMode="auto">
            <a:xfrm>
              <a:off x="1220" y="8466"/>
              <a:ext cx="2835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130" name="直接连接符 24"/>
            <p:cNvCxnSpPr>
              <a:cxnSpLocks noChangeShapeType="1"/>
            </p:cNvCxnSpPr>
            <p:nvPr/>
          </p:nvCxnSpPr>
          <p:spPr bwMode="auto">
            <a:xfrm rot="-5400000">
              <a:off x="1211" y="7014"/>
              <a:ext cx="2835" cy="0"/>
            </a:xfrm>
            <a:prstGeom prst="line">
              <a:avLst/>
            </a:prstGeom>
            <a:noFill/>
            <a:ln w="28575">
              <a:solidFill>
                <a:srgbClr val="00B0F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5131" name="梯形 32"/>
          <p:cNvSpPr>
            <a:spLocks noChangeArrowheads="1"/>
          </p:cNvSpPr>
          <p:nvPr/>
        </p:nvSpPr>
        <p:spPr bwMode="auto">
          <a:xfrm>
            <a:off x="4578351" y="1690687"/>
            <a:ext cx="1584325" cy="648891"/>
          </a:xfrm>
          <a:custGeom>
            <a:avLst/>
            <a:gdLst>
              <a:gd name="T0" fmla="*/ 0 w 1584325"/>
              <a:gd name="T1" fmla="*/ 864235 h 864235"/>
              <a:gd name="T2" fmla="*/ 216058 w 1584325"/>
              <a:gd name="T3" fmla="*/ 0 h 864235"/>
              <a:gd name="T4" fmla="*/ 1368266 w 1584325"/>
              <a:gd name="T5" fmla="*/ 0 h 864235"/>
              <a:gd name="T6" fmla="*/ 1584325 w 1584325"/>
              <a:gd name="T7" fmla="*/ 864235 h 8642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584325" h="864235">
                <a:moveTo>
                  <a:pt x="0" y="864235"/>
                </a:moveTo>
                <a:lnTo>
                  <a:pt x="216058" y="0"/>
                </a:lnTo>
                <a:lnTo>
                  <a:pt x="1368266" y="0"/>
                </a:lnTo>
                <a:lnTo>
                  <a:pt x="1584325" y="864235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132" name="梯形 33"/>
          <p:cNvSpPr>
            <a:spLocks noChangeArrowheads="1"/>
          </p:cNvSpPr>
          <p:nvPr/>
        </p:nvSpPr>
        <p:spPr bwMode="auto">
          <a:xfrm flipV="1">
            <a:off x="6494463" y="1690687"/>
            <a:ext cx="1160462" cy="648891"/>
          </a:xfrm>
          <a:custGeom>
            <a:avLst/>
            <a:gdLst>
              <a:gd name="T0" fmla="*/ 0 w 1160145"/>
              <a:gd name="T1" fmla="*/ 864235 h 864235"/>
              <a:gd name="T2" fmla="*/ 216058 w 1160145"/>
              <a:gd name="T3" fmla="*/ 0 h 864235"/>
              <a:gd name="T4" fmla="*/ 944086 w 1160145"/>
              <a:gd name="T5" fmla="*/ 0 h 864235"/>
              <a:gd name="T6" fmla="*/ 1160145 w 1160145"/>
              <a:gd name="T7" fmla="*/ 864235 h 8642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160145" h="864235">
                <a:moveTo>
                  <a:pt x="0" y="864235"/>
                </a:moveTo>
                <a:lnTo>
                  <a:pt x="216058" y="0"/>
                </a:lnTo>
                <a:lnTo>
                  <a:pt x="944086" y="0"/>
                </a:lnTo>
                <a:lnTo>
                  <a:pt x="1160145" y="864235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133" name="文本框 35"/>
          <p:cNvSpPr txBox="1">
            <a:spLocks noChangeArrowheads="1"/>
          </p:cNvSpPr>
          <p:nvPr/>
        </p:nvSpPr>
        <p:spPr bwMode="auto">
          <a:xfrm>
            <a:off x="3652838" y="2924175"/>
            <a:ext cx="516255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观察这三组图形，你能比较出每组图形中线段 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a 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和 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b 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的长短吗？</a:t>
            </a:r>
          </a:p>
        </p:txBody>
      </p:sp>
      <p:grpSp>
        <p:nvGrpSpPr>
          <p:cNvPr id="5134" name="组合 38"/>
          <p:cNvGrpSpPr/>
          <p:nvPr/>
        </p:nvGrpSpPr>
        <p:grpSpPr bwMode="auto">
          <a:xfrm>
            <a:off x="4529139" y="294085"/>
            <a:ext cx="3926522" cy="1184191"/>
            <a:chOff x="7133" y="617"/>
            <a:chExt cx="6183" cy="2486"/>
          </a:xfrm>
        </p:grpSpPr>
        <p:sp>
          <p:nvSpPr>
            <p:cNvPr id="5135" name="云形标注 36"/>
            <p:cNvSpPr>
              <a:spLocks noChangeArrowheads="1"/>
            </p:cNvSpPr>
            <p:nvPr/>
          </p:nvSpPr>
          <p:spPr bwMode="auto">
            <a:xfrm>
              <a:off x="7133" y="617"/>
              <a:ext cx="6183" cy="2308"/>
            </a:xfrm>
            <a:prstGeom prst="cloudCallout">
              <a:avLst>
                <a:gd name="adj1" fmla="val -20833"/>
                <a:gd name="adj2" fmla="val 625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</a:ln>
          </p:spPr>
          <p:txBody>
            <a:bodyPr/>
            <a:lstStyle/>
            <a:p>
              <a:endParaRPr lang="zh-CN" altLang="en-US" sz="2800"/>
            </a:p>
          </p:txBody>
        </p:sp>
        <p:sp>
          <p:nvSpPr>
            <p:cNvPr id="5136" name="文本框 37"/>
            <p:cNvSpPr txBox="1">
              <a:spLocks noChangeArrowheads="1"/>
            </p:cNvSpPr>
            <p:nvPr/>
          </p:nvSpPr>
          <p:spPr bwMode="auto">
            <a:xfrm>
              <a:off x="7661" y="971"/>
              <a:ext cx="5070" cy="2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zh-CN" altLang="en-US" sz="2000" dirty="0">
                  <a:latin typeface="Times New Roman" panose="02020603050405020304" pitchFamily="18" charset="0"/>
                  <a:ea typeface="黑体" panose="02010609060101010101" pitchFamily="49" charset="-122"/>
                  <a:sym typeface="宋体" panose="02010600030101010101" pitchFamily="2" charset="-122"/>
                </a:rPr>
                <a:t>三组图形中，线段</a:t>
              </a:r>
              <a:r>
                <a:rPr lang="en-US" altLang="zh-CN" sz="2000" i="1" dirty="0">
                  <a:latin typeface="Times New Roman" panose="02020603050405020304" pitchFamily="18" charset="0"/>
                  <a:ea typeface="黑体" panose="02010609060101010101" pitchFamily="49" charset="-122"/>
                  <a:sym typeface="宋体" panose="02010600030101010101" pitchFamily="2" charset="-122"/>
                </a:rPr>
                <a:t>a</a:t>
              </a:r>
              <a:r>
                <a:rPr lang="zh-CN" altLang="en-US" sz="2000" dirty="0">
                  <a:latin typeface="Times New Roman" panose="02020603050405020304" pitchFamily="18" charset="0"/>
                  <a:ea typeface="黑体" panose="02010609060101010101" pitchFamily="49" charset="-122"/>
                  <a:sym typeface="宋体" panose="02010600030101010101" pitchFamily="2" charset="-122"/>
                </a:rPr>
                <a:t>与</a:t>
              </a:r>
              <a:r>
                <a:rPr lang="en-US" altLang="zh-CN" sz="2000" i="1" dirty="0">
                  <a:latin typeface="Times New Roman" panose="02020603050405020304" pitchFamily="18" charset="0"/>
                  <a:ea typeface="黑体" panose="02010609060101010101" pitchFamily="49" charset="-122"/>
                  <a:sym typeface="宋体" panose="02010600030101010101" pitchFamily="2" charset="-122"/>
                </a:rPr>
                <a:t>b</a:t>
              </a:r>
              <a:r>
                <a:rPr lang="zh-CN" altLang="en-US" sz="2000" dirty="0">
                  <a:latin typeface="Times New Roman" panose="02020603050405020304" pitchFamily="18" charset="0"/>
                  <a:ea typeface="黑体" panose="02010609060101010101" pitchFamily="49" charset="-122"/>
                  <a:sym typeface="宋体" panose="02010600030101010101" pitchFamily="2" charset="-122"/>
                </a:rPr>
                <a:t>的长度均相等</a:t>
              </a:r>
            </a:p>
            <a:p>
              <a:endParaRPr lang="zh-CN" altLang="en-US" sz="2000" dirty="0">
                <a:latin typeface="Times New Roman" panose="02020603050405020304" pitchFamily="18" charset="0"/>
                <a:ea typeface="黑体" panose="02010609060101010101" pitchFamily="49" charset="-122"/>
              </a:endParaRPr>
            </a:p>
          </p:txBody>
        </p:sp>
      </p:grpSp>
      <p:sp>
        <p:nvSpPr>
          <p:cNvPr id="5137" name="文本框 39"/>
          <p:cNvSpPr txBox="1">
            <a:spLocks noChangeArrowheads="1"/>
          </p:cNvSpPr>
          <p:nvPr/>
        </p:nvSpPr>
        <p:spPr bwMode="auto">
          <a:xfrm>
            <a:off x="3625850" y="3706416"/>
            <a:ext cx="5189538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很多时候，眼见未必为实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.  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准确比较线段的长短还需要更加严谨的办法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</p:txBody>
      </p:sp>
      <p:sp>
        <p:nvSpPr>
          <p:cNvPr id="5138" name="文本框 40"/>
          <p:cNvSpPr txBox="1">
            <a:spLocks noChangeArrowheads="1"/>
          </p:cNvSpPr>
          <p:nvPr/>
        </p:nvSpPr>
        <p:spPr bwMode="auto">
          <a:xfrm>
            <a:off x="1684339" y="2176463"/>
            <a:ext cx="72707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>
                <a:latin typeface="Times New Roman" panose="02020603050405020304" pitchFamily="18" charset="0"/>
              </a:rPr>
              <a:t>(1)</a:t>
            </a:r>
          </a:p>
        </p:txBody>
      </p:sp>
      <p:sp>
        <p:nvSpPr>
          <p:cNvPr id="5139" name="文本框 41"/>
          <p:cNvSpPr txBox="1">
            <a:spLocks noChangeArrowheads="1"/>
          </p:cNvSpPr>
          <p:nvPr/>
        </p:nvSpPr>
        <p:spPr bwMode="auto">
          <a:xfrm>
            <a:off x="5819776" y="2425304"/>
            <a:ext cx="72707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>
                <a:latin typeface="Times New Roman" panose="02020603050405020304" pitchFamily="18" charset="0"/>
              </a:rPr>
              <a:t>(2)</a:t>
            </a:r>
          </a:p>
        </p:txBody>
      </p:sp>
      <p:sp>
        <p:nvSpPr>
          <p:cNvPr id="5140" name="文本框 42"/>
          <p:cNvSpPr txBox="1">
            <a:spLocks noChangeArrowheads="1"/>
          </p:cNvSpPr>
          <p:nvPr/>
        </p:nvSpPr>
        <p:spPr bwMode="auto">
          <a:xfrm>
            <a:off x="1725614" y="4320779"/>
            <a:ext cx="72707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>
                <a:latin typeface="Times New Roman" panose="02020603050405020304" pitchFamily="18" charset="0"/>
              </a:rPr>
              <a:t>(3)</a:t>
            </a:r>
          </a:p>
        </p:txBody>
      </p:sp>
      <p:sp>
        <p:nvSpPr>
          <p:cNvPr id="5141" name="文本框 43"/>
          <p:cNvSpPr txBox="1">
            <a:spLocks noChangeArrowheads="1"/>
          </p:cNvSpPr>
          <p:nvPr/>
        </p:nvSpPr>
        <p:spPr bwMode="auto">
          <a:xfrm>
            <a:off x="1782764" y="1469231"/>
            <a:ext cx="72707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 i="1">
                <a:latin typeface="Times New Roman" panose="02020603050405020304" pitchFamily="18" charset="0"/>
              </a:rPr>
              <a:t>a</a:t>
            </a:r>
          </a:p>
        </p:txBody>
      </p:sp>
      <p:sp>
        <p:nvSpPr>
          <p:cNvPr id="5142" name="文本框 44"/>
          <p:cNvSpPr txBox="1">
            <a:spLocks noChangeArrowheads="1"/>
          </p:cNvSpPr>
          <p:nvPr/>
        </p:nvSpPr>
        <p:spPr bwMode="auto">
          <a:xfrm>
            <a:off x="1765301" y="1820467"/>
            <a:ext cx="72866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 i="1">
                <a:latin typeface="Times New Roman" panose="02020603050405020304" pitchFamily="18" charset="0"/>
              </a:rPr>
              <a:t>b</a:t>
            </a:r>
          </a:p>
        </p:txBody>
      </p:sp>
      <p:sp>
        <p:nvSpPr>
          <p:cNvPr id="5143" name="文本框 45"/>
          <p:cNvSpPr txBox="1">
            <a:spLocks noChangeArrowheads="1"/>
          </p:cNvSpPr>
          <p:nvPr/>
        </p:nvSpPr>
        <p:spPr bwMode="auto">
          <a:xfrm>
            <a:off x="5222876" y="1353742"/>
            <a:ext cx="72707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 i="1">
                <a:latin typeface="Times New Roman" panose="02020603050405020304" pitchFamily="18" charset="0"/>
              </a:rPr>
              <a:t>a</a:t>
            </a:r>
          </a:p>
        </p:txBody>
      </p:sp>
      <p:sp>
        <p:nvSpPr>
          <p:cNvPr id="5144" name="文本框 46"/>
          <p:cNvSpPr txBox="1">
            <a:spLocks noChangeArrowheads="1"/>
          </p:cNvSpPr>
          <p:nvPr/>
        </p:nvSpPr>
        <p:spPr bwMode="auto">
          <a:xfrm>
            <a:off x="1684338" y="3477817"/>
            <a:ext cx="72866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 i="1">
                <a:latin typeface="Times New Roman" panose="02020603050405020304" pitchFamily="18" charset="0"/>
              </a:rPr>
              <a:t>a</a:t>
            </a:r>
          </a:p>
        </p:txBody>
      </p:sp>
      <p:sp>
        <p:nvSpPr>
          <p:cNvPr id="5145" name="文本框 47"/>
          <p:cNvSpPr txBox="1">
            <a:spLocks noChangeArrowheads="1"/>
          </p:cNvSpPr>
          <p:nvPr/>
        </p:nvSpPr>
        <p:spPr bwMode="auto">
          <a:xfrm>
            <a:off x="6900863" y="1368029"/>
            <a:ext cx="72866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 i="1">
                <a:latin typeface="Times New Roman" panose="02020603050405020304" pitchFamily="18" charset="0"/>
              </a:rPr>
              <a:t>b</a:t>
            </a:r>
          </a:p>
        </p:txBody>
      </p:sp>
      <p:sp>
        <p:nvSpPr>
          <p:cNvPr id="5146" name="文本框 48"/>
          <p:cNvSpPr txBox="1">
            <a:spLocks noChangeArrowheads="1"/>
          </p:cNvSpPr>
          <p:nvPr/>
        </p:nvSpPr>
        <p:spPr bwMode="auto">
          <a:xfrm>
            <a:off x="2300289" y="4015979"/>
            <a:ext cx="72707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 i="1">
                <a:latin typeface="Times New Roman" panose="02020603050405020304" pitchFamily="18" charset="0"/>
              </a:rPr>
              <a:t>b</a:t>
            </a:r>
          </a:p>
        </p:txBody>
      </p:sp>
      <p:cxnSp>
        <p:nvCxnSpPr>
          <p:cNvPr id="5147" name="直接连接符 49"/>
          <p:cNvCxnSpPr>
            <a:cxnSpLocks noChangeShapeType="1"/>
          </p:cNvCxnSpPr>
          <p:nvPr/>
        </p:nvCxnSpPr>
        <p:spPr bwMode="auto">
          <a:xfrm>
            <a:off x="4794250" y="1690688"/>
            <a:ext cx="1149350" cy="0"/>
          </a:xfrm>
          <a:prstGeom prst="line">
            <a:avLst/>
          </a:prstGeom>
          <a:noFill/>
          <a:ln w="28575">
            <a:solidFill>
              <a:srgbClr val="00B0F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48" name="直接连接符 50"/>
          <p:cNvCxnSpPr>
            <a:cxnSpLocks noChangeShapeType="1"/>
          </p:cNvCxnSpPr>
          <p:nvPr/>
        </p:nvCxnSpPr>
        <p:spPr bwMode="auto">
          <a:xfrm>
            <a:off x="6499225" y="1690688"/>
            <a:ext cx="114935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ransition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1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1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" dur="80"/>
                                        <p:tgtEl>
                                          <p:spTgt spid="513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9" dur="80"/>
                                        <p:tgtEl>
                                          <p:spTgt spid="513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80"/>
                                        <p:tgtEl>
                                          <p:spTgt spid="513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33" grpId="0"/>
      <p:bldP spid="5137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2"/>
          <p:cNvSpPr>
            <a:spLocks noGrp="1" noChangeArrowheads="1"/>
          </p:cNvSpPr>
          <p:nvPr/>
        </p:nvSpPr>
        <p:spPr bwMode="auto">
          <a:xfrm>
            <a:off x="612776" y="648891"/>
            <a:ext cx="7902575" cy="863203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ts val="3800"/>
              </a:lnSpc>
            </a:pPr>
            <a:r>
              <a:rPr lang="en-US" altLang="zh-CN" sz="2800" b="1">
                <a:latin typeface="Times New Roman" panose="02020603050405020304" pitchFamily="18" charset="0"/>
                <a:ea typeface="黑体" panose="02010609060101010101" pitchFamily="49" charset="-122"/>
              </a:rPr>
              <a:t>2.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把原来弯曲的河道改直，</a:t>
            </a:r>
            <a:r>
              <a:rPr lang="en-US" altLang="zh-CN" sz="2800" i="1"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  <a:r>
              <a:rPr lang="en-US" altLang="zh-CN" sz="2800" i="1">
                <a:latin typeface="Times New Roman" panose="02020603050405020304" pitchFamily="18" charset="0"/>
                <a:ea typeface="黑体" panose="02010609060101010101" pitchFamily="49" charset="-122"/>
              </a:rPr>
              <a:t>B 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两地间的河道长</a:t>
            </a:r>
          </a:p>
          <a:p>
            <a:pPr>
              <a:lnSpc>
                <a:spcPts val="3800"/>
              </a:lnSpc>
            </a:pP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    度有什么变化？</a:t>
            </a:r>
          </a:p>
        </p:txBody>
      </p:sp>
      <p:pic>
        <p:nvPicPr>
          <p:cNvPr id="35842" name="Picture 4" descr="W02010082440105989115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1264" y="1674019"/>
            <a:ext cx="3811587" cy="28586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843" name="文本框 1"/>
          <p:cNvSpPr txBox="1">
            <a:spLocks noChangeArrowheads="1"/>
          </p:cNvSpPr>
          <p:nvPr/>
        </p:nvSpPr>
        <p:spPr bwMode="auto">
          <a:xfrm>
            <a:off x="2746375" y="3224213"/>
            <a:ext cx="8509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 b="1" i="1">
                <a:solidFill>
                  <a:srgbClr val="FFFFFF"/>
                </a:solidFill>
                <a:latin typeface="Times New Roman" panose="02020603050405020304" pitchFamily="18" charset="0"/>
              </a:rPr>
              <a:t>A</a:t>
            </a:r>
          </a:p>
        </p:txBody>
      </p:sp>
      <p:sp>
        <p:nvSpPr>
          <p:cNvPr id="35844" name="文本框 2"/>
          <p:cNvSpPr txBox="1">
            <a:spLocks noChangeArrowheads="1"/>
          </p:cNvSpPr>
          <p:nvPr/>
        </p:nvSpPr>
        <p:spPr bwMode="auto">
          <a:xfrm>
            <a:off x="2443163" y="4073129"/>
            <a:ext cx="8509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 b="1" i="1">
                <a:solidFill>
                  <a:srgbClr val="FFFFFF"/>
                </a:solidFill>
                <a:latin typeface="Times New Roman" panose="02020603050405020304" pitchFamily="18" charset="0"/>
              </a:rPr>
              <a:t>B</a:t>
            </a:r>
          </a:p>
        </p:txBody>
      </p:sp>
      <p:sp>
        <p:nvSpPr>
          <p:cNvPr id="29701" name="文本框 3"/>
          <p:cNvSpPr txBox="1">
            <a:spLocks noChangeArrowheads="1"/>
          </p:cNvSpPr>
          <p:nvPr/>
        </p:nvSpPr>
        <p:spPr bwMode="auto">
          <a:xfrm>
            <a:off x="5768975" y="1895475"/>
            <a:ext cx="2592388" cy="10669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ts val="3800"/>
              </a:lnSpc>
            </a:pP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 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两地间的河道长度变短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9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1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612775" y="1168004"/>
            <a:ext cx="8174038" cy="1268015"/>
          </a:xfrm>
          <a:solidFill>
            <a:srgbClr val="FFFFFF"/>
          </a:solidFill>
        </p:spPr>
        <p:txBody>
          <a:bodyPr/>
          <a:lstStyle/>
          <a:p>
            <a:pPr>
              <a:lnSpc>
                <a:spcPct val="130000"/>
              </a:lnSpc>
              <a:buFontTx/>
              <a:buNone/>
            </a:pPr>
            <a:r>
              <a:rPr lang="en-US" altLang="zh-CN" sz="2800" b="1" smtClean="0">
                <a:latin typeface="Times New Roman" panose="02020603050405020304" pitchFamily="18" charset="0"/>
                <a:ea typeface="黑体" panose="02010609060101010101" pitchFamily="49" charset="-122"/>
              </a:rPr>
              <a:t>1.</a:t>
            </a:r>
            <a:r>
              <a:rPr lang="en-US" altLang="zh-CN" sz="2800" smtClean="0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en-US" sz="2800" smtClean="0">
                <a:latin typeface="Times New Roman" panose="02020603050405020304" pitchFamily="18" charset="0"/>
                <a:ea typeface="黑体" panose="02010609060101010101" pitchFamily="49" charset="-122"/>
              </a:rPr>
              <a:t>如图，</a:t>
            </a:r>
            <a:r>
              <a:rPr lang="en-US" altLang="zh-CN" sz="2800" i="1" smtClean="0">
                <a:latin typeface="Times New Roman" panose="02020603050405020304" pitchFamily="18" charset="0"/>
                <a:ea typeface="黑体" panose="02010609060101010101" pitchFamily="49" charset="-122"/>
              </a:rPr>
              <a:t>AB</a:t>
            </a:r>
            <a:r>
              <a:rPr lang="en-US" altLang="zh-CN" sz="2800" smtClean="0">
                <a:latin typeface="Times New Roman" panose="02020603050405020304" pitchFamily="18" charset="0"/>
                <a:ea typeface="黑体" panose="02010609060101010101" pitchFamily="49" charset="-122"/>
              </a:rPr>
              <a:t>+</a:t>
            </a:r>
            <a:r>
              <a:rPr lang="en-US" altLang="zh-CN" sz="2800" i="1" smtClean="0">
                <a:latin typeface="Times New Roman" panose="02020603050405020304" pitchFamily="18" charset="0"/>
                <a:ea typeface="黑体" panose="02010609060101010101" pitchFamily="49" charset="-122"/>
              </a:rPr>
              <a:t>BC</a:t>
            </a:r>
            <a:r>
              <a:rPr lang="en-US" altLang="zh-CN" sz="2800" u="sng" smtClean="0">
                <a:latin typeface="Times New Roman" panose="02020603050405020304" pitchFamily="18" charset="0"/>
                <a:ea typeface="黑体" panose="02010609060101010101" pitchFamily="49" charset="-122"/>
              </a:rPr>
              <a:t>         </a:t>
            </a:r>
            <a:r>
              <a:rPr lang="en-US" altLang="zh-CN" sz="2800" i="1" smtClean="0">
                <a:latin typeface="Times New Roman" panose="02020603050405020304" pitchFamily="18" charset="0"/>
                <a:ea typeface="黑体" panose="02010609060101010101" pitchFamily="49" charset="-122"/>
              </a:rPr>
              <a:t>AC</a:t>
            </a:r>
            <a:r>
              <a:rPr lang="zh-CN" altLang="en-US" sz="2800" smtClean="0"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  <a:r>
              <a:rPr lang="en-US" altLang="zh-CN" sz="2800" i="1" smtClean="0">
                <a:latin typeface="Times New Roman" panose="02020603050405020304" pitchFamily="18" charset="0"/>
                <a:ea typeface="黑体" panose="02010609060101010101" pitchFamily="49" charset="-122"/>
              </a:rPr>
              <a:t>AC</a:t>
            </a:r>
            <a:r>
              <a:rPr lang="en-US" altLang="zh-CN" sz="2800" smtClean="0">
                <a:latin typeface="Times New Roman" panose="02020603050405020304" pitchFamily="18" charset="0"/>
                <a:ea typeface="黑体" panose="02010609060101010101" pitchFamily="49" charset="-122"/>
              </a:rPr>
              <a:t>+</a:t>
            </a:r>
            <a:r>
              <a:rPr lang="en-US" altLang="zh-CN" sz="2800" i="1" smtClean="0">
                <a:latin typeface="Times New Roman" panose="02020603050405020304" pitchFamily="18" charset="0"/>
                <a:ea typeface="黑体" panose="02010609060101010101" pitchFamily="49" charset="-122"/>
              </a:rPr>
              <a:t>BC</a:t>
            </a:r>
            <a:r>
              <a:rPr lang="en-US" altLang="zh-CN" sz="2800" u="sng" smtClean="0">
                <a:latin typeface="Times New Roman" panose="02020603050405020304" pitchFamily="18" charset="0"/>
                <a:ea typeface="黑体" panose="02010609060101010101" pitchFamily="49" charset="-122"/>
              </a:rPr>
              <a:t>         </a:t>
            </a:r>
            <a:r>
              <a:rPr lang="en-US" altLang="zh-CN" sz="2800" i="1" smtClean="0">
                <a:latin typeface="Times New Roman" panose="02020603050405020304" pitchFamily="18" charset="0"/>
                <a:ea typeface="黑体" panose="02010609060101010101" pitchFamily="49" charset="-122"/>
              </a:rPr>
              <a:t>AB</a:t>
            </a:r>
            <a:r>
              <a:rPr lang="zh-CN" altLang="en-US" sz="2800" smtClean="0"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  <a:r>
              <a:rPr lang="en-US" altLang="zh-CN" sz="2800" i="1" smtClean="0">
                <a:latin typeface="Times New Roman" panose="02020603050405020304" pitchFamily="18" charset="0"/>
                <a:ea typeface="黑体" panose="02010609060101010101" pitchFamily="49" charset="-122"/>
              </a:rPr>
              <a:t>AB</a:t>
            </a:r>
            <a:r>
              <a:rPr lang="en-US" altLang="zh-CN" sz="2800" smtClean="0">
                <a:latin typeface="Times New Roman" panose="02020603050405020304" pitchFamily="18" charset="0"/>
                <a:ea typeface="黑体" panose="02010609060101010101" pitchFamily="49" charset="-122"/>
              </a:rPr>
              <a:t>+</a:t>
            </a:r>
          </a:p>
          <a:p>
            <a:pPr>
              <a:lnSpc>
                <a:spcPct val="130000"/>
              </a:lnSpc>
              <a:buFontTx/>
              <a:buNone/>
            </a:pPr>
            <a:r>
              <a:rPr lang="en-US" altLang="zh-CN" sz="2800" smtClean="0">
                <a:latin typeface="Times New Roman" panose="02020603050405020304" pitchFamily="18" charset="0"/>
                <a:ea typeface="黑体" panose="02010609060101010101" pitchFamily="49" charset="-122"/>
              </a:rPr>
              <a:t>    </a:t>
            </a:r>
            <a:r>
              <a:rPr lang="en-US" altLang="zh-CN" sz="2800" i="1" smtClean="0">
                <a:latin typeface="Times New Roman" panose="02020603050405020304" pitchFamily="18" charset="0"/>
                <a:ea typeface="黑体" panose="02010609060101010101" pitchFamily="49" charset="-122"/>
              </a:rPr>
              <a:t>AC</a:t>
            </a:r>
            <a:r>
              <a:rPr lang="en-US" altLang="zh-CN" sz="2800" i="1" u="sng" smtClean="0">
                <a:latin typeface="Times New Roman" panose="02020603050405020304" pitchFamily="18" charset="0"/>
                <a:ea typeface="黑体" panose="02010609060101010101" pitchFamily="49" charset="-122"/>
              </a:rPr>
              <a:t>         </a:t>
            </a:r>
            <a:r>
              <a:rPr lang="en-US" altLang="zh-CN" sz="2800" i="1" smtClean="0">
                <a:latin typeface="Times New Roman" panose="02020603050405020304" pitchFamily="18" charset="0"/>
                <a:ea typeface="黑体" panose="02010609060101010101" pitchFamily="49" charset="-122"/>
              </a:rPr>
              <a:t>BC</a:t>
            </a:r>
            <a:r>
              <a:rPr lang="en-US" altLang="zh-CN" sz="2800" smtClean="0">
                <a:latin typeface="Times New Roman" panose="02020603050405020304" pitchFamily="18" charset="0"/>
                <a:ea typeface="黑体" panose="02010609060101010101" pitchFamily="49" charset="-122"/>
              </a:rPr>
              <a:t> (</a:t>
            </a:r>
            <a:r>
              <a:rPr lang="zh-CN" altLang="en-US" sz="2800" smtClean="0">
                <a:latin typeface="Times New Roman" panose="02020603050405020304" pitchFamily="18" charset="0"/>
                <a:ea typeface="黑体" panose="02010609060101010101" pitchFamily="49" charset="-122"/>
              </a:rPr>
              <a:t>填“</a:t>
            </a:r>
            <a:r>
              <a:rPr lang="en-US" altLang="zh-CN" sz="2800" smtClean="0">
                <a:latin typeface="Times New Roman" panose="02020603050405020304" pitchFamily="18" charset="0"/>
                <a:ea typeface="黑体" panose="02010609060101010101" pitchFamily="49" charset="-122"/>
              </a:rPr>
              <a:t>&gt;</a:t>
            </a:r>
            <a:r>
              <a:rPr lang="en-US" altLang="zh-CN" sz="2800" smtClean="0">
                <a:latin typeface="黑体" panose="02010609060101010101" pitchFamily="49" charset="-122"/>
                <a:ea typeface="黑体" panose="02010609060101010101" pitchFamily="49" charset="-122"/>
              </a:rPr>
              <a:t>”“</a:t>
            </a:r>
            <a:r>
              <a:rPr lang="en-US" altLang="zh-CN" sz="2800" smtClean="0">
                <a:latin typeface="Times New Roman" panose="02020603050405020304" pitchFamily="18" charset="0"/>
                <a:ea typeface="黑体" panose="02010609060101010101" pitchFamily="49" charset="-122"/>
              </a:rPr>
              <a:t>&lt;</a:t>
            </a:r>
            <a:r>
              <a:rPr lang="en-US" altLang="zh-CN" sz="2800" smtClean="0">
                <a:latin typeface="黑体" panose="02010609060101010101" pitchFamily="49" charset="-122"/>
                <a:ea typeface="黑体" panose="02010609060101010101" pitchFamily="49" charset="-122"/>
              </a:rPr>
              <a:t>”</a:t>
            </a:r>
            <a:r>
              <a:rPr lang="zh-CN" altLang="en-US" sz="2800" smtClean="0">
                <a:latin typeface="Times New Roman" panose="02020603050405020304" pitchFamily="18" charset="0"/>
                <a:ea typeface="黑体" panose="02010609060101010101" pitchFamily="49" charset="-122"/>
              </a:rPr>
              <a:t>或“</a:t>
            </a:r>
            <a:r>
              <a:rPr lang="en-US" altLang="zh-CN" sz="2800" smtClean="0">
                <a:latin typeface="Times New Roman" panose="02020603050405020304" pitchFamily="18" charset="0"/>
                <a:ea typeface="黑体" panose="02010609060101010101" pitchFamily="49" charset="-122"/>
              </a:rPr>
              <a:t>=</a:t>
            </a:r>
            <a:r>
              <a:rPr lang="en-US" altLang="zh-CN" sz="2800" smtClean="0">
                <a:latin typeface="黑体" panose="02010609060101010101" pitchFamily="49" charset="-122"/>
                <a:ea typeface="黑体" panose="02010609060101010101" pitchFamily="49" charset="-122"/>
              </a:rPr>
              <a:t>”</a:t>
            </a:r>
            <a:r>
              <a:rPr lang="en-US" altLang="zh-CN" sz="2800" smtClean="0">
                <a:latin typeface="Times New Roman" panose="02020603050405020304" pitchFamily="18" charset="0"/>
                <a:ea typeface="黑体" panose="02010609060101010101" pitchFamily="49" charset="-122"/>
              </a:rPr>
              <a:t>).   </a:t>
            </a:r>
            <a:r>
              <a:rPr lang="zh-CN" altLang="en-US" sz="2800" smtClean="0">
                <a:latin typeface="Times New Roman" panose="02020603050405020304" pitchFamily="18" charset="0"/>
                <a:ea typeface="黑体" panose="02010609060101010101" pitchFamily="49" charset="-122"/>
              </a:rPr>
              <a:t>其中蕴含的数学道理是</a:t>
            </a:r>
            <a:r>
              <a:rPr lang="zh-CN" altLang="en-US" sz="2800" u="sng" smtClean="0">
                <a:latin typeface="Times New Roman" panose="02020603050405020304" pitchFamily="18" charset="0"/>
                <a:ea typeface="黑体" panose="02010609060101010101" pitchFamily="49" charset="-122"/>
              </a:rPr>
              <a:t>                     </a:t>
            </a:r>
            <a:r>
              <a:rPr lang="zh-CN" altLang="en-US" sz="2800" u="sng" smtClean="0"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           </a:t>
            </a:r>
            <a:r>
              <a:rPr lang="zh-CN" altLang="en-US" sz="2800" u="sng" smtClean="0">
                <a:latin typeface="Times New Roman" panose="02020603050405020304" pitchFamily="18" charset="0"/>
                <a:ea typeface="黑体" panose="02010609060101010101" pitchFamily="49" charset="-122"/>
              </a:rPr>
              <a:t>   </a:t>
            </a:r>
            <a:r>
              <a:rPr lang="en-US" altLang="zh-CN" sz="2800" smtClean="0"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  <a:endParaRPr lang="en-US" altLang="zh-CN" sz="2400" smtClean="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2" name="文本框 1"/>
          <p:cNvSpPr txBox="1">
            <a:spLocks noChangeArrowheads="1"/>
          </p:cNvSpPr>
          <p:nvPr/>
        </p:nvSpPr>
        <p:spPr bwMode="auto">
          <a:xfrm flipH="1">
            <a:off x="3363913" y="1260873"/>
            <a:ext cx="55721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＞</a:t>
            </a:r>
            <a:endParaRPr lang="en-US" altLang="zh-CN" sz="2800" b="1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  <a:sym typeface="Arial" panose="020B0604020202020204" pitchFamily="34" charset="0"/>
            </a:endParaRPr>
          </a:p>
        </p:txBody>
      </p:sp>
      <p:sp>
        <p:nvSpPr>
          <p:cNvPr id="62466" name="Text Box 2"/>
          <p:cNvSpPr txBox="1">
            <a:spLocks noChangeArrowheads="1"/>
          </p:cNvSpPr>
          <p:nvPr/>
        </p:nvSpPr>
        <p:spPr bwMode="auto">
          <a:xfrm>
            <a:off x="2852739" y="2000250"/>
            <a:ext cx="3284537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两点之间线段最短</a:t>
            </a:r>
          </a:p>
        </p:txBody>
      </p:sp>
      <p:sp>
        <p:nvSpPr>
          <p:cNvPr id="36868" name="圆角矩形 31"/>
          <p:cNvSpPr>
            <a:spLocks noChangeArrowheads="1"/>
          </p:cNvSpPr>
          <p:nvPr/>
        </p:nvSpPr>
        <p:spPr bwMode="auto">
          <a:xfrm>
            <a:off x="612775" y="632222"/>
            <a:ext cx="1238250" cy="384572"/>
          </a:xfrm>
          <a:prstGeom prst="roundRect">
            <a:avLst>
              <a:gd name="adj" fmla="val 16667"/>
            </a:avLst>
          </a:prstGeom>
          <a:solidFill>
            <a:srgbClr val="FFFFD9"/>
          </a:solidFill>
          <a:ln w="25400">
            <a:solidFill>
              <a:srgbClr val="0099FF"/>
            </a:solidFill>
            <a:round/>
          </a:ln>
        </p:spPr>
        <p:txBody>
          <a:bodyPr/>
          <a:lstStyle/>
          <a:p>
            <a:pPr algn="ctr"/>
            <a:r>
              <a:rPr lang="zh-CN" altLang="en-US" sz="2400" b="1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练一练</a:t>
            </a:r>
          </a:p>
        </p:txBody>
      </p:sp>
      <p:sp>
        <p:nvSpPr>
          <p:cNvPr id="36869" name="等腰三角形 8"/>
          <p:cNvSpPr>
            <a:spLocks noChangeArrowheads="1"/>
          </p:cNvSpPr>
          <p:nvPr/>
        </p:nvSpPr>
        <p:spPr bwMode="auto">
          <a:xfrm>
            <a:off x="4213225" y="2862263"/>
            <a:ext cx="3727450" cy="1457325"/>
          </a:xfrm>
          <a:prstGeom prst="triangle">
            <a:avLst>
              <a:gd name="adj" fmla="val 29333"/>
            </a:avLst>
          </a:prstGeom>
          <a:noFill/>
          <a:ln w="1905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0" name="文本框 9"/>
          <p:cNvSpPr txBox="1">
            <a:spLocks noChangeArrowheads="1"/>
          </p:cNvSpPr>
          <p:nvPr/>
        </p:nvSpPr>
        <p:spPr bwMode="auto">
          <a:xfrm flipH="1">
            <a:off x="6100763" y="1260873"/>
            <a:ext cx="55721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＞</a:t>
            </a:r>
            <a:endParaRPr lang="en-US" altLang="zh-CN" sz="2800" b="1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  <a:sym typeface="Arial" panose="020B0604020202020204" pitchFamily="34" charset="0"/>
            </a:endParaRPr>
          </a:p>
        </p:txBody>
      </p:sp>
      <p:sp>
        <p:nvSpPr>
          <p:cNvPr id="11" name="文本框 10"/>
          <p:cNvSpPr txBox="1">
            <a:spLocks noChangeArrowheads="1"/>
          </p:cNvSpPr>
          <p:nvPr/>
        </p:nvSpPr>
        <p:spPr bwMode="auto">
          <a:xfrm flipH="1">
            <a:off x="1684338" y="1739504"/>
            <a:ext cx="55721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＞</a:t>
            </a:r>
            <a:endParaRPr lang="en-US" altLang="zh-CN" sz="2800" b="1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  <a:sym typeface="Arial" panose="020B0604020202020204" pitchFamily="34" charset="0"/>
            </a:endParaRPr>
          </a:p>
        </p:txBody>
      </p:sp>
      <p:sp>
        <p:nvSpPr>
          <p:cNvPr id="36872" name="文本框 11"/>
          <p:cNvSpPr txBox="1">
            <a:spLocks noChangeArrowheads="1"/>
          </p:cNvSpPr>
          <p:nvPr/>
        </p:nvSpPr>
        <p:spPr bwMode="auto">
          <a:xfrm>
            <a:off x="5126039" y="2497931"/>
            <a:ext cx="73818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 i="1">
                <a:latin typeface="Times New Roman" panose="02020603050405020304" pitchFamily="18" charset="0"/>
              </a:rPr>
              <a:t>A</a:t>
            </a:r>
          </a:p>
        </p:txBody>
      </p:sp>
      <p:sp>
        <p:nvSpPr>
          <p:cNvPr id="36873" name="文本框 12"/>
          <p:cNvSpPr txBox="1">
            <a:spLocks noChangeArrowheads="1"/>
          </p:cNvSpPr>
          <p:nvPr/>
        </p:nvSpPr>
        <p:spPr bwMode="auto">
          <a:xfrm>
            <a:off x="3817939" y="4139804"/>
            <a:ext cx="73818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 i="1">
                <a:latin typeface="Times New Roman" panose="02020603050405020304" pitchFamily="18" charset="0"/>
              </a:rPr>
              <a:t>B</a:t>
            </a:r>
          </a:p>
        </p:txBody>
      </p:sp>
      <p:sp>
        <p:nvSpPr>
          <p:cNvPr id="36874" name="文本框 13"/>
          <p:cNvSpPr txBox="1">
            <a:spLocks noChangeArrowheads="1"/>
          </p:cNvSpPr>
          <p:nvPr/>
        </p:nvSpPr>
        <p:spPr bwMode="auto">
          <a:xfrm>
            <a:off x="7934325" y="4139804"/>
            <a:ext cx="7366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 i="1">
                <a:latin typeface="Times New Roman" panose="02020603050405020304" pitchFamily="18" charset="0"/>
              </a:rPr>
              <a:t>C</a:t>
            </a:r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24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24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2466" grpId="0"/>
      <p:bldP spid="10" grpId="0"/>
      <p:bldP spid="11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1745" name="直接连接符 11"/>
          <p:cNvCxnSpPr>
            <a:cxnSpLocks noChangeShapeType="1"/>
          </p:cNvCxnSpPr>
          <p:nvPr/>
        </p:nvCxnSpPr>
        <p:spPr bwMode="auto">
          <a:xfrm flipH="1">
            <a:off x="3163888" y="2662237"/>
            <a:ext cx="1592262" cy="1519238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ash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7890" name="文本框 7"/>
          <p:cNvSpPr txBox="1">
            <a:spLocks noChangeArrowheads="1"/>
          </p:cNvSpPr>
          <p:nvPr/>
        </p:nvSpPr>
        <p:spPr bwMode="auto">
          <a:xfrm>
            <a:off x="496888" y="708423"/>
            <a:ext cx="8178800" cy="24519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ts val="4000"/>
              </a:lnSpc>
            </a:pPr>
            <a:r>
              <a:rPr lang="en-US" altLang="zh-CN" sz="2000" b="1" dirty="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2.</a:t>
            </a:r>
            <a:r>
              <a:rPr lang="en-US" altLang="zh-CN" sz="2000" dirty="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 </a:t>
            </a:r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在一条笔直的公路两侧，分别有 </a:t>
            </a:r>
            <a:r>
              <a:rPr lang="en-US" altLang="zh-CN" sz="2000" i="1" dirty="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A</a:t>
            </a:r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，</a:t>
            </a:r>
            <a:r>
              <a:rPr lang="en-US" altLang="zh-CN" sz="2000" i="1" dirty="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B </a:t>
            </a:r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两个村庄， </a:t>
            </a:r>
          </a:p>
          <a:p>
            <a:pPr>
              <a:lnSpc>
                <a:spcPts val="4000"/>
              </a:lnSpc>
            </a:pPr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    如图，现在要在公路 </a:t>
            </a:r>
            <a:r>
              <a:rPr lang="en-US" altLang="zh-CN" sz="2000" i="1" dirty="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l </a:t>
            </a:r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上建一个汽车站 </a:t>
            </a:r>
            <a:r>
              <a:rPr lang="en-US" altLang="zh-CN" sz="2000" i="1" dirty="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C</a:t>
            </a:r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，使汽</a:t>
            </a:r>
          </a:p>
          <a:p>
            <a:pPr>
              <a:lnSpc>
                <a:spcPts val="4000"/>
              </a:lnSpc>
            </a:pPr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    车站到 </a:t>
            </a:r>
            <a:r>
              <a:rPr lang="en-US" altLang="zh-CN" sz="2000" i="1" dirty="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A</a:t>
            </a:r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，</a:t>
            </a:r>
            <a:r>
              <a:rPr lang="en-US" altLang="zh-CN" sz="2000" i="1" dirty="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B </a:t>
            </a:r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两村庄的距离之和最小，请在图中</a:t>
            </a:r>
          </a:p>
          <a:p>
            <a:pPr>
              <a:lnSpc>
                <a:spcPts val="4000"/>
              </a:lnSpc>
            </a:pPr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    画出汽车站的位置</a:t>
            </a:r>
            <a:r>
              <a:rPr lang="en-US" altLang="zh-CN" sz="2000" dirty="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.</a:t>
            </a:r>
            <a:endParaRPr lang="en-US" altLang="zh-CN" sz="2000" dirty="0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endParaRPr lang="zh-CN" altLang="en-US" sz="2000" dirty="0"/>
          </a:p>
        </p:txBody>
      </p:sp>
      <p:sp>
        <p:nvSpPr>
          <p:cNvPr id="7" name="文本框 6"/>
          <p:cNvSpPr txBox="1">
            <a:spLocks noChangeArrowheads="1"/>
          </p:cNvSpPr>
          <p:nvPr/>
        </p:nvSpPr>
        <p:spPr bwMode="auto">
          <a:xfrm>
            <a:off x="3794125" y="3412331"/>
            <a:ext cx="42351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C</a:t>
            </a:r>
          </a:p>
        </p:txBody>
      </p:sp>
      <p:cxnSp>
        <p:nvCxnSpPr>
          <p:cNvPr id="37892" name="直接连接符 1"/>
          <p:cNvCxnSpPr>
            <a:cxnSpLocks noChangeShapeType="1"/>
          </p:cNvCxnSpPr>
          <p:nvPr/>
        </p:nvCxnSpPr>
        <p:spPr bwMode="auto">
          <a:xfrm>
            <a:off x="1438275" y="3446860"/>
            <a:ext cx="59118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7893" name="椭圆 2"/>
          <p:cNvSpPr>
            <a:spLocks noChangeArrowheads="1"/>
          </p:cNvSpPr>
          <p:nvPr/>
        </p:nvSpPr>
        <p:spPr bwMode="auto">
          <a:xfrm>
            <a:off x="3098800" y="4173141"/>
            <a:ext cx="76200" cy="571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7894" name="椭圆 3"/>
          <p:cNvSpPr>
            <a:spLocks noChangeArrowheads="1"/>
          </p:cNvSpPr>
          <p:nvPr/>
        </p:nvSpPr>
        <p:spPr bwMode="auto">
          <a:xfrm>
            <a:off x="4695825" y="2650331"/>
            <a:ext cx="76200" cy="571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7895" name="文本框 8"/>
          <p:cNvSpPr txBox="1">
            <a:spLocks noChangeArrowheads="1"/>
          </p:cNvSpPr>
          <p:nvPr/>
        </p:nvSpPr>
        <p:spPr bwMode="auto">
          <a:xfrm>
            <a:off x="5146675" y="2319338"/>
            <a:ext cx="40427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 i="1"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A</a:t>
            </a:r>
          </a:p>
        </p:txBody>
      </p:sp>
      <p:sp>
        <p:nvSpPr>
          <p:cNvPr id="37896" name="文本框 9"/>
          <p:cNvSpPr txBox="1">
            <a:spLocks noChangeArrowheads="1"/>
          </p:cNvSpPr>
          <p:nvPr/>
        </p:nvSpPr>
        <p:spPr bwMode="auto">
          <a:xfrm>
            <a:off x="3408363" y="4191000"/>
            <a:ext cx="40427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 i="1"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B</a:t>
            </a:r>
          </a:p>
        </p:txBody>
      </p:sp>
      <p:sp>
        <p:nvSpPr>
          <p:cNvPr id="37897" name="文本框 10"/>
          <p:cNvSpPr txBox="1">
            <a:spLocks noChangeArrowheads="1"/>
          </p:cNvSpPr>
          <p:nvPr/>
        </p:nvSpPr>
        <p:spPr bwMode="auto">
          <a:xfrm>
            <a:off x="7426326" y="3275410"/>
            <a:ext cx="28405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 i="1"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l</a:t>
            </a:r>
            <a:endParaRPr lang="zh-CN" altLang="en-US" sz="2800" i="1">
              <a:latin typeface="Times New Roman" panose="02020603050405020304" pitchFamily="18" charset="0"/>
              <a:ea typeface="黑体" panose="02010609060101010101" pitchFamily="49" charset="-122"/>
              <a:sym typeface="Arial" panose="020B0604020202020204" pitchFamily="34" charset="0"/>
            </a:endParaRPr>
          </a:p>
        </p:txBody>
      </p:sp>
      <p:sp>
        <p:nvSpPr>
          <p:cNvPr id="14" name="椭圆 13"/>
          <p:cNvSpPr>
            <a:spLocks noChangeArrowheads="1"/>
          </p:cNvSpPr>
          <p:nvPr/>
        </p:nvSpPr>
        <p:spPr bwMode="auto">
          <a:xfrm>
            <a:off x="3894138" y="3413522"/>
            <a:ext cx="76200" cy="57150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</a:ln>
        </p:spPr>
        <p:txBody>
          <a:bodyPr/>
          <a:lstStyle/>
          <a:p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17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3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7" grpId="1"/>
      <p:bldP spid="14" grpId="0" animBg="1"/>
      <p:bldP spid="14" grpId="1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3"/>
          <p:cNvSpPr>
            <a:spLocks noGrp="1" noChangeArrowheads="1"/>
          </p:cNvSpPr>
          <p:nvPr/>
        </p:nvSpPr>
        <p:spPr bwMode="auto">
          <a:xfrm>
            <a:off x="396875" y="513160"/>
            <a:ext cx="8229600" cy="231814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altLang="zh-CN" sz="20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1. </a:t>
            </a:r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下列说法正确的是                                             </a:t>
            </a:r>
            <a:r>
              <a:rPr lang="en-US" altLang="zh-CN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(   )</a:t>
            </a:r>
          </a:p>
          <a:p>
            <a:pPr>
              <a:lnSpc>
                <a:spcPct val="150000"/>
              </a:lnSpc>
            </a:pPr>
            <a:r>
              <a:rPr lang="en-US" altLang="zh-CN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     A. </a:t>
            </a:r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两点间距离的定义是指两点之间的线段</a:t>
            </a:r>
          </a:p>
          <a:p>
            <a:pPr>
              <a:lnSpc>
                <a:spcPct val="130000"/>
              </a:lnSpc>
            </a:pPr>
            <a:r>
              <a:rPr lang="en-US" altLang="zh-CN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     B. </a:t>
            </a:r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两点之间的距离是指两点之间的直线</a:t>
            </a:r>
          </a:p>
          <a:p>
            <a:pPr>
              <a:lnSpc>
                <a:spcPct val="130000"/>
              </a:lnSpc>
            </a:pPr>
            <a:r>
              <a:rPr lang="en-US" altLang="zh-CN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     C. </a:t>
            </a:r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两点之间的距离是指连接两点之间线段的长度</a:t>
            </a:r>
          </a:p>
          <a:p>
            <a:pPr>
              <a:lnSpc>
                <a:spcPct val="130000"/>
              </a:lnSpc>
            </a:pPr>
            <a:r>
              <a:rPr lang="en-US" altLang="zh-CN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     D. </a:t>
            </a:r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两点之间的距离是两点之间的直线的长度</a:t>
            </a:r>
          </a:p>
        </p:txBody>
      </p:sp>
      <p:sp>
        <p:nvSpPr>
          <p:cNvPr id="3891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20688" y="3158728"/>
            <a:ext cx="8013700" cy="561975"/>
          </a:xfrm>
          <a:solidFill>
            <a:srgbClr val="FFFFFF"/>
          </a:solidFill>
        </p:spPr>
        <p:txBody>
          <a:bodyPr/>
          <a:lstStyle/>
          <a:p>
            <a:pPr>
              <a:lnSpc>
                <a:spcPct val="150000"/>
              </a:lnSpc>
              <a:buFontTx/>
              <a:buNone/>
            </a:pPr>
            <a:r>
              <a:rPr lang="en-US" altLang="zh-CN" sz="2000" b="1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2.</a:t>
            </a:r>
            <a:r>
              <a:rPr lang="en-US" altLang="zh-CN" sz="2000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en-US" sz="2000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如图，</a:t>
            </a:r>
            <a:r>
              <a:rPr lang="en-US" altLang="zh-CN" sz="2000" i="1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AC </a:t>
            </a:r>
            <a:r>
              <a:rPr lang="en-US" altLang="zh-CN" sz="2000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= </a:t>
            </a:r>
            <a:r>
              <a:rPr lang="en-US" altLang="zh-CN" sz="2000" i="1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DB</a:t>
            </a:r>
            <a:r>
              <a:rPr lang="zh-CN" altLang="en-US" sz="2000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，则图中另外两条相等的线段为</a:t>
            </a:r>
            <a:r>
              <a:rPr lang="en-US" altLang="zh-CN" sz="2000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_____________.</a:t>
            </a:r>
            <a:endParaRPr lang="zh-CN" altLang="en-US" sz="1800" dirty="0" smtClean="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32" name="矩形 80"/>
          <p:cNvSpPr>
            <a:spLocks noChangeArrowheads="1"/>
          </p:cNvSpPr>
          <p:nvPr/>
        </p:nvSpPr>
        <p:spPr bwMode="auto">
          <a:xfrm>
            <a:off x="1" y="44053"/>
            <a:ext cx="1217000" cy="4001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2000" b="1" dirty="0">
                <a:solidFill>
                  <a:schemeClr val="accent6">
                    <a:lumMod val="75000"/>
                  </a:schemeClr>
                </a:solidFill>
                <a:ea typeface="方正姚体" panose="02010601030101010101" pitchFamily="2" charset="-122"/>
              </a:rPr>
              <a:t>当堂练习</a:t>
            </a:r>
            <a:endParaRPr lang="zh-CN" altLang="en-US" sz="20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" name="Text Box 28"/>
          <p:cNvSpPr txBox="1">
            <a:spLocks noChangeArrowheads="1"/>
          </p:cNvSpPr>
          <p:nvPr/>
        </p:nvSpPr>
        <p:spPr bwMode="auto">
          <a:xfrm flipH="1">
            <a:off x="5638017" y="339595"/>
            <a:ext cx="446088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C</a:t>
            </a:r>
          </a:p>
        </p:txBody>
      </p:sp>
      <p:grpSp>
        <p:nvGrpSpPr>
          <p:cNvPr id="38917" name="组合 13"/>
          <p:cNvGrpSpPr/>
          <p:nvPr/>
        </p:nvGrpSpPr>
        <p:grpSpPr bwMode="auto">
          <a:xfrm>
            <a:off x="4344989" y="3979066"/>
            <a:ext cx="5259387" cy="546259"/>
            <a:chOff x="4582" y="7677"/>
            <a:chExt cx="8283" cy="1147"/>
          </a:xfrm>
        </p:grpSpPr>
        <p:sp>
          <p:nvSpPr>
            <p:cNvPr id="38918" name="文本框 9"/>
            <p:cNvSpPr txBox="1">
              <a:spLocks noChangeArrowheads="1"/>
            </p:cNvSpPr>
            <p:nvPr/>
          </p:nvSpPr>
          <p:spPr bwMode="auto">
            <a:xfrm>
              <a:off x="4582" y="7725"/>
              <a:ext cx="8283" cy="10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2800" i="1">
                  <a:latin typeface="Times New Roman" panose="02020603050405020304" pitchFamily="18" charset="0"/>
                </a:rPr>
                <a:t>A        C                 D         B             </a:t>
              </a:r>
            </a:p>
          </p:txBody>
        </p:sp>
        <p:grpSp>
          <p:nvGrpSpPr>
            <p:cNvPr id="38919" name="组合 12"/>
            <p:cNvGrpSpPr/>
            <p:nvPr/>
          </p:nvGrpSpPr>
          <p:grpSpPr bwMode="auto">
            <a:xfrm>
              <a:off x="4865" y="7677"/>
              <a:ext cx="5939" cy="132"/>
              <a:chOff x="4865" y="8016"/>
              <a:chExt cx="5939" cy="132"/>
            </a:xfrm>
          </p:grpSpPr>
          <p:sp>
            <p:nvSpPr>
              <p:cNvPr id="38920" name="Line 56"/>
              <p:cNvSpPr>
                <a:spLocks noChangeShapeType="1"/>
              </p:cNvSpPr>
              <p:nvPr/>
            </p:nvSpPr>
            <p:spPr bwMode="auto">
              <a:xfrm>
                <a:off x="4954" y="8069"/>
                <a:ext cx="1490" cy="9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8921" name="Line 56"/>
              <p:cNvSpPr>
                <a:spLocks noChangeShapeType="1"/>
              </p:cNvSpPr>
              <p:nvPr/>
            </p:nvSpPr>
            <p:spPr bwMode="auto">
              <a:xfrm>
                <a:off x="6510" y="8074"/>
                <a:ext cx="2590" cy="3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8922" name="椭圆 3"/>
              <p:cNvSpPr>
                <a:spLocks noChangeArrowheads="1"/>
              </p:cNvSpPr>
              <p:nvPr/>
            </p:nvSpPr>
            <p:spPr bwMode="auto">
              <a:xfrm>
                <a:off x="6408" y="8020"/>
                <a:ext cx="119" cy="119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8923" name="椭圆 4"/>
              <p:cNvSpPr>
                <a:spLocks noChangeArrowheads="1"/>
              </p:cNvSpPr>
              <p:nvPr/>
            </p:nvSpPr>
            <p:spPr bwMode="auto">
              <a:xfrm>
                <a:off x="10685" y="8016"/>
                <a:ext cx="119" cy="119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8924" name="椭圆 6"/>
              <p:cNvSpPr>
                <a:spLocks noChangeArrowheads="1"/>
              </p:cNvSpPr>
              <p:nvPr/>
            </p:nvSpPr>
            <p:spPr bwMode="auto">
              <a:xfrm>
                <a:off x="4865" y="8016"/>
                <a:ext cx="119" cy="119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8925" name="椭圆 8"/>
              <p:cNvSpPr>
                <a:spLocks noChangeArrowheads="1"/>
              </p:cNvSpPr>
              <p:nvPr/>
            </p:nvSpPr>
            <p:spPr bwMode="auto">
              <a:xfrm>
                <a:off x="9081" y="8029"/>
                <a:ext cx="119" cy="119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8926" name="Line 56"/>
              <p:cNvSpPr>
                <a:spLocks noChangeShapeType="1"/>
              </p:cNvSpPr>
              <p:nvPr/>
            </p:nvSpPr>
            <p:spPr bwMode="auto">
              <a:xfrm>
                <a:off x="9196" y="8069"/>
                <a:ext cx="1490" cy="9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</p:grpSp>
      <p:sp>
        <p:nvSpPr>
          <p:cNvPr id="3" name="文本框 2"/>
          <p:cNvSpPr txBox="1">
            <a:spLocks noChangeArrowheads="1"/>
          </p:cNvSpPr>
          <p:nvPr/>
        </p:nvSpPr>
        <p:spPr bwMode="auto">
          <a:xfrm>
            <a:off x="6084105" y="3075785"/>
            <a:ext cx="148149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AD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＝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BC</a:t>
            </a:r>
            <a:endParaRPr lang="en-US" altLang="zh-CN" sz="2800" i="1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2"/>
          <p:cNvSpPr>
            <a:spLocks noGrp="1" noChangeArrowheads="1"/>
          </p:cNvSpPr>
          <p:nvPr/>
        </p:nvSpPr>
        <p:spPr bwMode="auto">
          <a:xfrm>
            <a:off x="452439" y="508397"/>
            <a:ext cx="7361237" cy="1147763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0" hangingPunct="0">
              <a:lnSpc>
                <a:spcPts val="3800"/>
              </a:lnSpc>
            </a:pPr>
            <a:r>
              <a:rPr lang="en-US" altLang="zh-CN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3.</a:t>
            </a:r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已知线段 </a:t>
            </a:r>
            <a:r>
              <a:rPr lang="en-US" altLang="zh-CN" sz="20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AB </a:t>
            </a:r>
            <a:r>
              <a:rPr lang="en-US" altLang="zh-CN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= 6 cm</a:t>
            </a:r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，延长 </a:t>
            </a:r>
            <a:r>
              <a:rPr lang="en-US" altLang="zh-CN" sz="20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AB </a:t>
            </a:r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到 </a:t>
            </a:r>
            <a:r>
              <a:rPr lang="en-US" altLang="zh-CN" sz="20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C</a:t>
            </a:r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，使 </a:t>
            </a:r>
            <a:r>
              <a:rPr lang="en-US" altLang="zh-CN" sz="20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BC </a:t>
            </a:r>
            <a:r>
              <a:rPr lang="en-US" altLang="zh-CN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= 2 </a:t>
            </a:r>
            <a:r>
              <a:rPr lang="en-US" altLang="zh-CN" sz="20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AB</a:t>
            </a:r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，若 </a:t>
            </a:r>
            <a:r>
              <a:rPr lang="en-US" altLang="zh-CN" sz="20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D </a:t>
            </a:r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为 </a:t>
            </a:r>
            <a:r>
              <a:rPr lang="en-US" altLang="zh-CN" sz="20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AB </a:t>
            </a:r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的中点，则线段 </a:t>
            </a:r>
            <a:r>
              <a:rPr lang="en-US" altLang="zh-CN" sz="20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DC </a:t>
            </a:r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的长为</a:t>
            </a:r>
            <a:r>
              <a:rPr lang="en-US" altLang="zh-CN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________.</a:t>
            </a:r>
          </a:p>
        </p:txBody>
      </p:sp>
      <p:grpSp>
        <p:nvGrpSpPr>
          <p:cNvPr id="39938" name="组合 11"/>
          <p:cNvGrpSpPr/>
          <p:nvPr/>
        </p:nvGrpSpPr>
        <p:grpSpPr bwMode="auto">
          <a:xfrm>
            <a:off x="2154238" y="1994298"/>
            <a:ext cx="4862512" cy="554846"/>
            <a:chOff x="2149" y="4300"/>
            <a:chExt cx="7657" cy="1167"/>
          </a:xfrm>
        </p:grpSpPr>
        <p:sp>
          <p:nvSpPr>
            <p:cNvPr id="39939" name="文本框 10"/>
            <p:cNvSpPr txBox="1">
              <a:spLocks noChangeArrowheads="1"/>
            </p:cNvSpPr>
            <p:nvPr/>
          </p:nvSpPr>
          <p:spPr bwMode="auto">
            <a:xfrm>
              <a:off x="8982" y="4307"/>
              <a:ext cx="824" cy="1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2800" i="1">
                  <a:latin typeface="Times New Roman" panose="02020603050405020304" pitchFamily="18" charset="0"/>
                </a:rPr>
                <a:t>C</a:t>
              </a:r>
            </a:p>
          </p:txBody>
        </p:sp>
        <p:sp>
          <p:nvSpPr>
            <p:cNvPr id="39940" name="Line 56"/>
            <p:cNvSpPr>
              <a:spLocks noChangeShapeType="1"/>
            </p:cNvSpPr>
            <p:nvPr/>
          </p:nvSpPr>
          <p:spPr bwMode="auto">
            <a:xfrm>
              <a:off x="2507" y="4356"/>
              <a:ext cx="2254" cy="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9941" name="椭圆 1"/>
            <p:cNvSpPr>
              <a:spLocks noChangeArrowheads="1"/>
            </p:cNvSpPr>
            <p:nvPr/>
          </p:nvSpPr>
          <p:spPr bwMode="auto">
            <a:xfrm>
              <a:off x="2466" y="4313"/>
              <a:ext cx="119" cy="119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9942" name="椭圆 2"/>
            <p:cNvSpPr>
              <a:spLocks noChangeArrowheads="1"/>
            </p:cNvSpPr>
            <p:nvPr/>
          </p:nvSpPr>
          <p:spPr bwMode="auto">
            <a:xfrm>
              <a:off x="4752" y="4313"/>
              <a:ext cx="119" cy="119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9943" name="Line 56"/>
            <p:cNvSpPr>
              <a:spLocks noChangeShapeType="1"/>
            </p:cNvSpPr>
            <p:nvPr/>
          </p:nvSpPr>
          <p:spPr bwMode="auto">
            <a:xfrm>
              <a:off x="4841" y="4352"/>
              <a:ext cx="2254" cy="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9944" name="Line 56"/>
            <p:cNvSpPr>
              <a:spLocks noChangeShapeType="1"/>
            </p:cNvSpPr>
            <p:nvPr/>
          </p:nvSpPr>
          <p:spPr bwMode="auto">
            <a:xfrm>
              <a:off x="7088" y="4352"/>
              <a:ext cx="2254" cy="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9945" name="椭圆 5"/>
            <p:cNvSpPr>
              <a:spLocks noChangeArrowheads="1"/>
            </p:cNvSpPr>
            <p:nvPr/>
          </p:nvSpPr>
          <p:spPr bwMode="auto">
            <a:xfrm>
              <a:off x="9333" y="4300"/>
              <a:ext cx="119" cy="119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9946" name="椭圆 6"/>
            <p:cNvSpPr>
              <a:spLocks noChangeArrowheads="1"/>
            </p:cNvSpPr>
            <p:nvPr/>
          </p:nvSpPr>
          <p:spPr bwMode="auto">
            <a:xfrm>
              <a:off x="3609" y="4322"/>
              <a:ext cx="119" cy="119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9947" name="文本框 7"/>
            <p:cNvSpPr txBox="1">
              <a:spLocks noChangeArrowheads="1"/>
            </p:cNvSpPr>
            <p:nvPr/>
          </p:nvSpPr>
          <p:spPr bwMode="auto">
            <a:xfrm>
              <a:off x="2149" y="4347"/>
              <a:ext cx="824" cy="1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2800" i="1">
                  <a:latin typeface="Times New Roman" panose="02020603050405020304" pitchFamily="18" charset="0"/>
                </a:rPr>
                <a:t>A</a:t>
              </a:r>
            </a:p>
          </p:txBody>
        </p:sp>
        <p:sp>
          <p:nvSpPr>
            <p:cNvPr id="39948" name="文本框 8"/>
            <p:cNvSpPr txBox="1">
              <a:spLocks noChangeArrowheads="1"/>
            </p:cNvSpPr>
            <p:nvPr/>
          </p:nvSpPr>
          <p:spPr bwMode="auto">
            <a:xfrm>
              <a:off x="3292" y="4360"/>
              <a:ext cx="824" cy="1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2800" i="1">
                  <a:latin typeface="Times New Roman" panose="02020603050405020304" pitchFamily="18" charset="0"/>
                </a:rPr>
                <a:t>D </a:t>
              </a:r>
            </a:p>
          </p:txBody>
        </p:sp>
        <p:sp>
          <p:nvSpPr>
            <p:cNvPr id="39949" name="文本框 9"/>
            <p:cNvSpPr txBox="1">
              <a:spLocks noChangeArrowheads="1"/>
            </p:cNvSpPr>
            <p:nvPr/>
          </p:nvSpPr>
          <p:spPr bwMode="auto">
            <a:xfrm>
              <a:off x="4444" y="4367"/>
              <a:ext cx="824" cy="1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2800" i="1">
                  <a:latin typeface="Times New Roman" panose="02020603050405020304" pitchFamily="18" charset="0"/>
                </a:rPr>
                <a:t>B</a:t>
              </a:r>
            </a:p>
          </p:txBody>
        </p:sp>
      </p:grpSp>
      <p:sp>
        <p:nvSpPr>
          <p:cNvPr id="2" name="文本框 1"/>
          <p:cNvSpPr txBox="1">
            <a:spLocks noChangeArrowheads="1"/>
          </p:cNvSpPr>
          <p:nvPr/>
        </p:nvSpPr>
        <p:spPr bwMode="auto">
          <a:xfrm>
            <a:off x="3517422" y="1005215"/>
            <a:ext cx="106203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15 cm</a:t>
            </a:r>
            <a:endParaRPr lang="en-US" altLang="zh-CN" sz="2800" dirty="0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39951" name="文本框 2"/>
          <p:cNvSpPr txBox="1">
            <a:spLocks noChangeArrowheads="1"/>
          </p:cNvSpPr>
          <p:nvPr/>
        </p:nvSpPr>
        <p:spPr bwMode="auto">
          <a:xfrm>
            <a:off x="530225" y="2553891"/>
            <a:ext cx="7880350" cy="9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zh-CN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4.</a:t>
            </a:r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点A，B，C在同一条数轴上，其中点A，B表示的数分别是</a:t>
            </a:r>
            <a:r>
              <a:rPr lang="zh-CN" altLang="en-US" sz="2000" dirty="0">
                <a:latin typeface="黑体" panose="02010609060101010101" pitchFamily="49" charset="-122"/>
                <a:ea typeface="黑体" panose="02010609060101010101" pitchFamily="49" charset="-122"/>
              </a:rPr>
              <a:t>-</a:t>
            </a:r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3，1，若BC=5，则AC=</a:t>
            </a:r>
            <a:r>
              <a:rPr lang="en-US" altLang="zh-CN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_________</a:t>
            </a:r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．</a:t>
            </a:r>
          </a:p>
        </p:txBody>
      </p:sp>
      <p:sp>
        <p:nvSpPr>
          <p:cNvPr id="4" name="文本框 3"/>
          <p:cNvSpPr txBox="1">
            <a:spLocks noChangeArrowheads="1"/>
          </p:cNvSpPr>
          <p:nvPr/>
        </p:nvSpPr>
        <p:spPr bwMode="auto">
          <a:xfrm>
            <a:off x="2542647" y="2891783"/>
            <a:ext cx="106901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11或1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39751" y="411957"/>
            <a:ext cx="7724775" cy="869156"/>
          </a:xfrm>
          <a:solidFill>
            <a:srgbClr val="FFFFFF"/>
          </a:solidFill>
        </p:spPr>
        <p:txBody>
          <a:bodyPr/>
          <a:lstStyle/>
          <a:p>
            <a:pPr>
              <a:lnSpc>
                <a:spcPts val="4000"/>
              </a:lnSpc>
              <a:spcBef>
                <a:spcPct val="0"/>
              </a:spcBef>
              <a:buFontTx/>
              <a:buNone/>
            </a:pPr>
            <a:r>
              <a:rPr lang="en-US" altLang="zh-CN" sz="2000" b="1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5. </a:t>
            </a:r>
            <a:r>
              <a:rPr lang="zh-CN" altLang="en-US" sz="2000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如图：</a:t>
            </a:r>
            <a:r>
              <a:rPr lang="en-US" altLang="zh-CN" sz="2000" i="1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AB </a:t>
            </a:r>
            <a:r>
              <a:rPr lang="en-US" altLang="zh-CN" sz="2000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= 4 cm</a:t>
            </a:r>
            <a:r>
              <a:rPr lang="zh-CN" altLang="en-US" sz="2000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  <a:r>
              <a:rPr lang="en-US" altLang="zh-CN" sz="2000" i="1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BC </a:t>
            </a:r>
            <a:r>
              <a:rPr lang="en-US" altLang="zh-CN" sz="2000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= 3 cm</a:t>
            </a:r>
            <a:r>
              <a:rPr lang="zh-CN" altLang="en-US" sz="2000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，如果点</a:t>
            </a:r>
            <a:r>
              <a:rPr lang="en-US" altLang="zh-CN" sz="2000" i="1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O </a:t>
            </a:r>
            <a:r>
              <a:rPr lang="zh-CN" altLang="en-US" sz="2000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是线段 </a:t>
            </a:r>
            <a:r>
              <a:rPr lang="en-US" altLang="zh-CN" sz="2000" i="1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AC </a:t>
            </a:r>
            <a:r>
              <a:rPr lang="zh-CN" altLang="en-US" sz="2000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的中点．求线段 </a:t>
            </a:r>
            <a:r>
              <a:rPr lang="en-US" altLang="zh-CN" sz="2000" i="1" dirty="0" smtClean="0"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OB </a:t>
            </a:r>
            <a:r>
              <a:rPr lang="zh-CN" altLang="en-US" sz="2000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的长度．</a:t>
            </a:r>
          </a:p>
        </p:txBody>
      </p:sp>
      <p:sp>
        <p:nvSpPr>
          <p:cNvPr id="40962" name="Text Box 12"/>
          <p:cNvSpPr txBox="1">
            <a:spLocks noChangeArrowheads="1"/>
          </p:cNvSpPr>
          <p:nvPr/>
        </p:nvSpPr>
        <p:spPr bwMode="auto">
          <a:xfrm>
            <a:off x="1655764" y="4382692"/>
            <a:ext cx="955675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>
              <a:lnSpc>
                <a:spcPct val="150000"/>
              </a:lnSpc>
            </a:pPr>
            <a:endParaRPr lang="zh-CN" altLang="en-US" sz="240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40963" name="Text Box 13"/>
          <p:cNvSpPr txBox="1">
            <a:spLocks noChangeArrowheads="1"/>
          </p:cNvSpPr>
          <p:nvPr/>
        </p:nvSpPr>
        <p:spPr bwMode="auto">
          <a:xfrm>
            <a:off x="5037105" y="4358879"/>
            <a:ext cx="65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>
              <a:lnSpc>
                <a:spcPct val="150000"/>
              </a:lnSpc>
            </a:pPr>
            <a:endParaRPr lang="zh-CN" altLang="en-US" sz="240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40964" name="Text Box 22"/>
          <p:cNvSpPr txBox="1">
            <a:spLocks noChangeArrowheads="1"/>
          </p:cNvSpPr>
          <p:nvPr/>
        </p:nvSpPr>
        <p:spPr bwMode="auto">
          <a:xfrm>
            <a:off x="2032001" y="3818335"/>
            <a:ext cx="184731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endParaRPr lang="zh-CN" altLang="en-US" sz="240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grpSp>
        <p:nvGrpSpPr>
          <p:cNvPr id="40965" name="组合 8"/>
          <p:cNvGrpSpPr/>
          <p:nvPr/>
        </p:nvGrpSpPr>
        <p:grpSpPr bwMode="auto">
          <a:xfrm>
            <a:off x="3714750" y="1556858"/>
            <a:ext cx="4010026" cy="751042"/>
            <a:chOff x="5512" y="7564"/>
            <a:chExt cx="6313" cy="1575"/>
          </a:xfrm>
        </p:grpSpPr>
        <p:sp>
          <p:nvSpPr>
            <p:cNvPr id="40966" name="Text Box 15"/>
            <p:cNvSpPr txBox="1">
              <a:spLocks noChangeArrowheads="1"/>
            </p:cNvSpPr>
            <p:nvPr/>
          </p:nvSpPr>
          <p:spPr bwMode="auto">
            <a:xfrm>
              <a:off x="5512" y="7564"/>
              <a:ext cx="636" cy="15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571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lnSpc>
                  <a:spcPct val="150000"/>
                </a:lnSpc>
              </a:pPr>
              <a:r>
                <a:rPr lang="en-US" altLang="zh-CN" sz="2800" i="1">
                  <a:latin typeface="Times New Roman" panose="02020603050405020304" pitchFamily="18" charset="0"/>
                  <a:ea typeface="黑体" panose="02010609060101010101" pitchFamily="49" charset="-122"/>
                </a:rPr>
                <a:t>A</a:t>
              </a:r>
            </a:p>
          </p:txBody>
        </p:sp>
        <p:sp>
          <p:nvSpPr>
            <p:cNvPr id="40967" name="Text Box 16"/>
            <p:cNvSpPr txBox="1">
              <a:spLocks noChangeArrowheads="1"/>
            </p:cNvSpPr>
            <p:nvPr/>
          </p:nvSpPr>
          <p:spPr bwMode="auto">
            <a:xfrm>
              <a:off x="8802" y="7575"/>
              <a:ext cx="636" cy="15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571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lnSpc>
                  <a:spcPct val="150000"/>
                </a:lnSpc>
              </a:pPr>
              <a:r>
                <a:rPr lang="en-US" altLang="zh-CN" sz="2800" i="1">
                  <a:latin typeface="Times New Roman" panose="02020603050405020304" pitchFamily="18" charset="0"/>
                  <a:ea typeface="黑体" panose="02010609060101010101" pitchFamily="49" charset="-122"/>
                </a:rPr>
                <a:t>B</a:t>
              </a:r>
            </a:p>
          </p:txBody>
        </p:sp>
        <p:sp>
          <p:nvSpPr>
            <p:cNvPr id="40968" name="Text Box 17"/>
            <p:cNvSpPr txBox="1">
              <a:spLocks noChangeArrowheads="1"/>
            </p:cNvSpPr>
            <p:nvPr/>
          </p:nvSpPr>
          <p:spPr bwMode="auto">
            <a:xfrm>
              <a:off x="11158" y="7590"/>
              <a:ext cx="667" cy="15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571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lnSpc>
                  <a:spcPct val="150000"/>
                </a:lnSpc>
              </a:pPr>
              <a:r>
                <a:rPr lang="en-US" altLang="zh-CN" sz="2800" i="1">
                  <a:latin typeface="Times New Roman" panose="02020603050405020304" pitchFamily="18" charset="0"/>
                  <a:ea typeface="黑体" panose="02010609060101010101" pitchFamily="49" charset="-122"/>
                </a:rPr>
                <a:t>C</a:t>
              </a:r>
            </a:p>
          </p:txBody>
        </p:sp>
        <p:sp>
          <p:nvSpPr>
            <p:cNvPr id="40969" name="Text Box 18"/>
            <p:cNvSpPr txBox="1">
              <a:spLocks noChangeArrowheads="1"/>
            </p:cNvSpPr>
            <p:nvPr/>
          </p:nvSpPr>
          <p:spPr bwMode="auto">
            <a:xfrm>
              <a:off x="8297" y="7588"/>
              <a:ext cx="700" cy="15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571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lnSpc>
                  <a:spcPct val="150000"/>
                </a:lnSpc>
              </a:pPr>
              <a:r>
                <a:rPr lang="en-US" altLang="zh-CN" sz="2800" i="1">
                  <a:latin typeface="Times New Roman" panose="02020603050405020304" pitchFamily="18" charset="0"/>
                  <a:ea typeface="黑体" panose="02010609060101010101" pitchFamily="49" charset="-122"/>
                </a:rPr>
                <a:t>O</a:t>
              </a:r>
            </a:p>
          </p:txBody>
        </p:sp>
        <p:grpSp>
          <p:nvGrpSpPr>
            <p:cNvPr id="40970" name="组合 7"/>
            <p:cNvGrpSpPr/>
            <p:nvPr/>
          </p:nvGrpSpPr>
          <p:grpSpPr bwMode="auto">
            <a:xfrm>
              <a:off x="5864" y="7830"/>
              <a:ext cx="5750" cy="133"/>
              <a:chOff x="5864" y="7830"/>
              <a:chExt cx="5750" cy="133"/>
            </a:xfrm>
          </p:grpSpPr>
          <p:sp>
            <p:nvSpPr>
              <p:cNvPr id="40971" name="Line 5"/>
              <p:cNvSpPr>
                <a:spLocks noChangeShapeType="1"/>
              </p:cNvSpPr>
              <p:nvPr/>
            </p:nvSpPr>
            <p:spPr bwMode="auto">
              <a:xfrm>
                <a:off x="5923" y="7891"/>
                <a:ext cx="2819" cy="4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0972" name="Line 6"/>
              <p:cNvSpPr>
                <a:spLocks noChangeShapeType="1"/>
              </p:cNvSpPr>
              <p:nvPr/>
            </p:nvSpPr>
            <p:spPr bwMode="auto">
              <a:xfrm flipV="1">
                <a:off x="8743" y="7888"/>
                <a:ext cx="402" cy="4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0973" name="Line 7"/>
              <p:cNvSpPr>
                <a:spLocks noChangeShapeType="1"/>
              </p:cNvSpPr>
              <p:nvPr/>
            </p:nvSpPr>
            <p:spPr bwMode="auto">
              <a:xfrm>
                <a:off x="9147" y="7891"/>
                <a:ext cx="2417" cy="4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0974" name="椭圆 4"/>
              <p:cNvSpPr>
                <a:spLocks noChangeArrowheads="1"/>
              </p:cNvSpPr>
              <p:nvPr/>
            </p:nvSpPr>
            <p:spPr bwMode="auto">
              <a:xfrm>
                <a:off x="5864" y="7830"/>
                <a:ext cx="119" cy="119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0975" name="椭圆 3"/>
              <p:cNvSpPr>
                <a:spLocks noChangeArrowheads="1"/>
              </p:cNvSpPr>
              <p:nvPr/>
            </p:nvSpPr>
            <p:spPr bwMode="auto">
              <a:xfrm>
                <a:off x="8684" y="7836"/>
                <a:ext cx="119" cy="119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0976" name="椭圆 5"/>
              <p:cNvSpPr>
                <a:spLocks noChangeArrowheads="1"/>
              </p:cNvSpPr>
              <p:nvPr/>
            </p:nvSpPr>
            <p:spPr bwMode="auto">
              <a:xfrm>
                <a:off x="9084" y="7832"/>
                <a:ext cx="119" cy="119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0977" name="椭圆 6"/>
              <p:cNvSpPr>
                <a:spLocks noChangeArrowheads="1"/>
              </p:cNvSpPr>
              <p:nvPr/>
            </p:nvSpPr>
            <p:spPr bwMode="auto">
              <a:xfrm>
                <a:off x="11496" y="7845"/>
                <a:ext cx="119" cy="119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</p:grpSp>
      <p:grpSp>
        <p:nvGrpSpPr>
          <p:cNvPr id="2" name="组合 1"/>
          <p:cNvGrpSpPr/>
          <p:nvPr/>
        </p:nvGrpSpPr>
        <p:grpSpPr bwMode="auto">
          <a:xfrm>
            <a:off x="1331932" y="2495550"/>
            <a:ext cx="7666037" cy="2431256"/>
            <a:chOff x="2098" y="5240"/>
            <a:chExt cx="12072" cy="5105"/>
          </a:xfrm>
        </p:grpSpPr>
        <p:sp>
          <p:nvSpPr>
            <p:cNvPr id="40979" name="文本框 9"/>
            <p:cNvSpPr txBox="1">
              <a:spLocks noChangeArrowheads="1"/>
            </p:cNvSpPr>
            <p:nvPr/>
          </p:nvSpPr>
          <p:spPr bwMode="auto">
            <a:xfrm>
              <a:off x="2098" y="5240"/>
              <a:ext cx="12072" cy="5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lnSpc>
                  <a:spcPct val="150000"/>
                </a:lnSpc>
              </a:pPr>
              <a:r>
                <a:rPr lang="zh-CN" altLang="en-US" sz="2000" dirty="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  <a:sym typeface="宋体" panose="02010600030101010101" pitchFamily="2" charset="-122"/>
                </a:rPr>
                <a:t>解：∵ </a:t>
              </a:r>
              <a:r>
                <a:rPr lang="en-US" altLang="zh-CN" sz="2000" i="1" dirty="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  <a:sym typeface="宋体" panose="02010600030101010101" pitchFamily="2" charset="-122"/>
                </a:rPr>
                <a:t>AC </a:t>
              </a:r>
              <a:r>
                <a:rPr lang="en-US" altLang="zh-CN" sz="2000" dirty="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  <a:sym typeface="宋体" panose="02010600030101010101" pitchFamily="2" charset="-122"/>
                </a:rPr>
                <a:t>= </a:t>
              </a:r>
              <a:r>
                <a:rPr lang="en-US" altLang="zh-CN" sz="2000" i="1" dirty="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  <a:sym typeface="宋体" panose="02010600030101010101" pitchFamily="2" charset="-122"/>
                </a:rPr>
                <a:t>AB </a:t>
              </a:r>
              <a:r>
                <a:rPr lang="en-US" altLang="zh-CN" sz="2000" dirty="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  <a:sym typeface="宋体" panose="02010600030101010101" pitchFamily="2" charset="-122"/>
                </a:rPr>
                <a:t>+ </a:t>
              </a:r>
              <a:r>
                <a:rPr lang="en-US" altLang="zh-CN" sz="2000" i="1" dirty="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  <a:sym typeface="宋体" panose="02010600030101010101" pitchFamily="2" charset="-122"/>
                </a:rPr>
                <a:t>BC </a:t>
              </a:r>
              <a:r>
                <a:rPr lang="en-US" altLang="zh-CN" sz="2000" dirty="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  <a:sym typeface="宋体" panose="02010600030101010101" pitchFamily="2" charset="-122"/>
                </a:rPr>
                <a:t>= 4+3=7 (cm)</a:t>
              </a:r>
              <a:r>
                <a:rPr lang="zh-CN" altLang="en-US" sz="2000" dirty="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  <a:sym typeface="宋体" panose="02010600030101010101" pitchFamily="2" charset="-122"/>
                </a:rPr>
                <a:t>，</a:t>
              </a:r>
            </a:p>
            <a:p>
              <a:pPr>
                <a:lnSpc>
                  <a:spcPct val="150000"/>
                </a:lnSpc>
              </a:pPr>
              <a:r>
                <a:rPr lang="en-US" altLang="zh-CN" sz="2000" dirty="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  <a:sym typeface="宋体" panose="02010600030101010101" pitchFamily="2" charset="-122"/>
                </a:rPr>
                <a:t>             </a:t>
              </a:r>
              <a:r>
                <a:rPr lang="zh-CN" altLang="en-US" sz="2000" dirty="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  <a:sym typeface="宋体" panose="02010600030101010101" pitchFamily="2" charset="-122"/>
                </a:rPr>
                <a:t>点</a:t>
              </a:r>
              <a:r>
                <a:rPr lang="en-US" altLang="zh-CN" sz="2000" i="1" dirty="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  <a:sym typeface="宋体" panose="02010600030101010101" pitchFamily="2" charset="-122"/>
                </a:rPr>
                <a:t>O </a:t>
              </a:r>
              <a:r>
                <a:rPr lang="zh-CN" altLang="en-US" sz="2000" dirty="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  <a:sym typeface="宋体" panose="02010600030101010101" pitchFamily="2" charset="-122"/>
                </a:rPr>
                <a:t>为线段 </a:t>
              </a:r>
              <a:r>
                <a:rPr lang="en-US" altLang="zh-CN" sz="2000" i="1" dirty="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  <a:sym typeface="宋体" panose="02010600030101010101" pitchFamily="2" charset="-122"/>
                </a:rPr>
                <a:t>AC </a:t>
              </a:r>
              <a:r>
                <a:rPr lang="zh-CN" altLang="en-US" sz="2000" dirty="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  <a:sym typeface="宋体" panose="02010600030101010101" pitchFamily="2" charset="-122"/>
                </a:rPr>
                <a:t>的中点，</a:t>
              </a:r>
            </a:p>
            <a:p>
              <a:pPr>
                <a:lnSpc>
                  <a:spcPct val="180000"/>
                </a:lnSpc>
              </a:pPr>
              <a:r>
                <a:rPr lang="zh-CN" altLang="en-US" sz="2000" dirty="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  <a:sym typeface="宋体" panose="02010600030101010101" pitchFamily="2" charset="-122"/>
                </a:rPr>
                <a:t>        ∴ </a:t>
              </a:r>
              <a:r>
                <a:rPr lang="en-US" altLang="zh-CN" sz="2000" i="1" dirty="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  <a:sym typeface="宋体" panose="02010600030101010101" pitchFamily="2" charset="-122"/>
                </a:rPr>
                <a:t>OC </a:t>
              </a:r>
              <a:r>
                <a:rPr lang="en-US" altLang="zh-CN" sz="2000" dirty="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  <a:sym typeface="宋体" panose="02010600030101010101" pitchFamily="2" charset="-122"/>
                </a:rPr>
                <a:t>=     </a:t>
              </a:r>
              <a:r>
                <a:rPr lang="en-US" altLang="zh-CN" sz="2000" i="1" dirty="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  <a:sym typeface="宋体" panose="02010600030101010101" pitchFamily="2" charset="-122"/>
                </a:rPr>
                <a:t>AC</a:t>
              </a:r>
              <a:r>
                <a:rPr lang="en-US" altLang="zh-CN" sz="2000" dirty="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  <a:sym typeface="宋体" panose="02010600030101010101" pitchFamily="2" charset="-122"/>
                </a:rPr>
                <a:t>=    </a:t>
              </a:r>
              <a:r>
                <a:rPr lang="zh-CN" altLang="en-US" sz="2000" dirty="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  <a:sym typeface="宋体" panose="02010600030101010101" pitchFamily="2" charset="-122"/>
                </a:rPr>
                <a:t>×</a:t>
              </a:r>
              <a:r>
                <a:rPr lang="en-US" altLang="zh-CN" sz="2000" dirty="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  <a:sym typeface="宋体" panose="02010600030101010101" pitchFamily="2" charset="-122"/>
                </a:rPr>
                <a:t>7 = 3.5 (cm)</a:t>
              </a:r>
              <a:r>
                <a:rPr lang="zh-CN" altLang="en-US" sz="2000" dirty="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  <a:sym typeface="宋体" panose="02010600030101010101" pitchFamily="2" charset="-122"/>
                </a:rPr>
                <a:t>，</a:t>
              </a:r>
            </a:p>
            <a:p>
              <a:pPr>
                <a:lnSpc>
                  <a:spcPct val="180000"/>
                </a:lnSpc>
              </a:pPr>
              <a:r>
                <a:rPr lang="zh-CN" altLang="en-US" sz="2000" dirty="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  <a:sym typeface="宋体" panose="02010600030101010101" pitchFamily="2" charset="-122"/>
                </a:rPr>
                <a:t>        ∴ </a:t>
              </a:r>
              <a:r>
                <a:rPr lang="en-US" altLang="zh-CN" sz="2000" i="1" dirty="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  <a:sym typeface="宋体" panose="02010600030101010101" pitchFamily="2" charset="-122"/>
                </a:rPr>
                <a:t>OB </a:t>
              </a:r>
              <a:r>
                <a:rPr lang="en-US" altLang="zh-CN" sz="2000" dirty="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  <a:sym typeface="宋体" panose="02010600030101010101" pitchFamily="2" charset="-122"/>
                </a:rPr>
                <a:t>= </a:t>
              </a:r>
              <a:r>
                <a:rPr lang="en-US" altLang="zh-CN" sz="2000" i="1" dirty="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  <a:sym typeface="宋体" panose="02010600030101010101" pitchFamily="2" charset="-122"/>
                </a:rPr>
                <a:t>OC</a:t>
              </a:r>
              <a:r>
                <a:rPr lang="zh-CN" altLang="en-US" sz="2000" dirty="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  <a:sym typeface="宋体" panose="02010600030101010101" pitchFamily="2" charset="-122"/>
                </a:rPr>
                <a:t>－</a:t>
              </a:r>
              <a:r>
                <a:rPr lang="en-US" altLang="zh-CN" sz="2000" i="1" dirty="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  <a:sym typeface="宋体" panose="02010600030101010101" pitchFamily="2" charset="-122"/>
                </a:rPr>
                <a:t>BC </a:t>
              </a:r>
              <a:r>
                <a:rPr lang="en-US" altLang="zh-CN" sz="2000" dirty="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  <a:sym typeface="宋体" panose="02010600030101010101" pitchFamily="2" charset="-122"/>
                </a:rPr>
                <a:t>= 3.5</a:t>
              </a:r>
              <a:r>
                <a:rPr lang="zh-CN" altLang="en-US" sz="2000" dirty="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  <a:sym typeface="宋体" panose="02010600030101010101" pitchFamily="2" charset="-122"/>
                </a:rPr>
                <a:t>－</a:t>
              </a:r>
              <a:r>
                <a:rPr lang="en-US" altLang="zh-CN" sz="2000" dirty="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  <a:sym typeface="宋体" panose="02010600030101010101" pitchFamily="2" charset="-122"/>
                </a:rPr>
                <a:t>3 = 0.5 (cm)</a:t>
              </a:r>
              <a:r>
                <a:rPr lang="zh-CN" altLang="en-US" sz="2000" dirty="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  <a:sym typeface="宋体" panose="02010600030101010101" pitchFamily="2" charset="-122"/>
                </a:rPr>
                <a:t>．</a:t>
              </a:r>
            </a:p>
            <a:p>
              <a:endPara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endParaRPr>
            </a:p>
          </p:txBody>
        </p:sp>
        <p:graphicFrame>
          <p:nvGraphicFramePr>
            <p:cNvPr id="40980" name="对象 19459"/>
            <p:cNvGraphicFramePr>
              <a:graphicFrameLocks noChangeAspect="1"/>
            </p:cNvGraphicFramePr>
            <p:nvPr/>
          </p:nvGraphicFramePr>
          <p:xfrm>
            <a:off x="4366" y="7069"/>
            <a:ext cx="547" cy="144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0992" r:id="rId3" imgW="152400" imgH="393700" progId="Equation.DSMT4">
                    <p:embed/>
                  </p:oleObj>
                </mc:Choice>
                <mc:Fallback>
                  <p:oleObj r:id="rId3" imgW="152400" imgH="393700" progId="Equation.DSMT4">
                    <p:embed/>
                    <p:pic>
                      <p:nvPicPr>
                        <p:cNvPr id="0" name="对象 1945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366" y="7069"/>
                          <a:ext cx="547" cy="144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0981" name="对象 10"/>
            <p:cNvGraphicFramePr>
              <a:graphicFrameLocks noChangeAspect="1"/>
            </p:cNvGraphicFramePr>
            <p:nvPr/>
          </p:nvGraphicFramePr>
          <p:xfrm>
            <a:off x="5647" y="7201"/>
            <a:ext cx="547" cy="145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0993" r:id="rId5" imgW="152400" imgH="393700" progId="Equation.DSMT4">
                    <p:embed/>
                  </p:oleObj>
                </mc:Choice>
                <mc:Fallback>
                  <p:oleObj r:id="rId5" imgW="152400" imgH="393700" progId="Equation.DSMT4">
                    <p:embed/>
                    <p:pic>
                      <p:nvPicPr>
                        <p:cNvPr id="0" name="对象 1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647" y="7201"/>
                          <a:ext cx="547" cy="145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文本框 1"/>
          <p:cNvSpPr txBox="1">
            <a:spLocks noChangeArrowheads="1"/>
          </p:cNvSpPr>
          <p:nvPr/>
        </p:nvSpPr>
        <p:spPr bwMode="auto">
          <a:xfrm>
            <a:off x="508001" y="329804"/>
            <a:ext cx="8416925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40000"/>
              </a:lnSpc>
            </a:pPr>
            <a:r>
              <a:rPr lang="en-US" altLang="zh-CN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6.</a:t>
            </a:r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已知，如图，B，C两点把线段AD分成2：5：3三部分，M为AD的中点，BM=6，求CM和AD的长．</a:t>
            </a:r>
          </a:p>
        </p:txBody>
      </p:sp>
      <p:grpSp>
        <p:nvGrpSpPr>
          <p:cNvPr id="41986" name="组合 11"/>
          <p:cNvGrpSpPr/>
          <p:nvPr/>
        </p:nvGrpSpPr>
        <p:grpSpPr bwMode="auto">
          <a:xfrm>
            <a:off x="2195513" y="1495425"/>
            <a:ext cx="4813300" cy="549283"/>
            <a:chOff x="2227" y="4261"/>
            <a:chExt cx="7579" cy="1156"/>
          </a:xfrm>
        </p:grpSpPr>
        <p:sp>
          <p:nvSpPr>
            <p:cNvPr id="41987" name="文本框 10"/>
            <p:cNvSpPr txBox="1">
              <a:spLocks noChangeArrowheads="1"/>
            </p:cNvSpPr>
            <p:nvPr/>
          </p:nvSpPr>
          <p:spPr bwMode="auto">
            <a:xfrm>
              <a:off x="8982" y="4307"/>
              <a:ext cx="824" cy="11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2800" i="1">
                  <a:latin typeface="Times New Roman" panose="02020603050405020304" pitchFamily="18" charset="0"/>
                </a:rPr>
                <a:t>D </a:t>
              </a:r>
            </a:p>
          </p:txBody>
        </p:sp>
        <p:sp>
          <p:nvSpPr>
            <p:cNvPr id="41988" name="Line 56"/>
            <p:cNvSpPr>
              <a:spLocks noChangeShapeType="1"/>
            </p:cNvSpPr>
            <p:nvPr/>
          </p:nvSpPr>
          <p:spPr bwMode="auto">
            <a:xfrm>
              <a:off x="2607" y="4343"/>
              <a:ext cx="2254" cy="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989" name="椭圆 1"/>
            <p:cNvSpPr>
              <a:spLocks noChangeArrowheads="1"/>
            </p:cNvSpPr>
            <p:nvPr/>
          </p:nvSpPr>
          <p:spPr bwMode="auto">
            <a:xfrm>
              <a:off x="2579" y="4300"/>
              <a:ext cx="119" cy="119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990" name="椭圆 2"/>
            <p:cNvSpPr>
              <a:spLocks noChangeArrowheads="1"/>
            </p:cNvSpPr>
            <p:nvPr/>
          </p:nvSpPr>
          <p:spPr bwMode="auto">
            <a:xfrm>
              <a:off x="7088" y="4299"/>
              <a:ext cx="119" cy="119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991" name="Line 56"/>
            <p:cNvSpPr>
              <a:spLocks noChangeShapeType="1"/>
            </p:cNvSpPr>
            <p:nvPr/>
          </p:nvSpPr>
          <p:spPr bwMode="auto">
            <a:xfrm>
              <a:off x="4841" y="4352"/>
              <a:ext cx="2254" cy="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992" name="Line 56"/>
            <p:cNvSpPr>
              <a:spLocks noChangeShapeType="1"/>
            </p:cNvSpPr>
            <p:nvPr/>
          </p:nvSpPr>
          <p:spPr bwMode="auto">
            <a:xfrm>
              <a:off x="7088" y="4352"/>
              <a:ext cx="2254" cy="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993" name="椭圆 5"/>
            <p:cNvSpPr>
              <a:spLocks noChangeArrowheads="1"/>
            </p:cNvSpPr>
            <p:nvPr/>
          </p:nvSpPr>
          <p:spPr bwMode="auto">
            <a:xfrm>
              <a:off x="9333" y="4300"/>
              <a:ext cx="119" cy="119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994" name="文本框 7"/>
            <p:cNvSpPr txBox="1">
              <a:spLocks noChangeArrowheads="1"/>
            </p:cNvSpPr>
            <p:nvPr/>
          </p:nvSpPr>
          <p:spPr bwMode="auto">
            <a:xfrm>
              <a:off x="2227" y="4307"/>
              <a:ext cx="824" cy="11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2800" i="1">
                  <a:latin typeface="Times New Roman" panose="02020603050405020304" pitchFamily="18" charset="0"/>
                </a:rPr>
                <a:t>A</a:t>
              </a:r>
            </a:p>
          </p:txBody>
        </p:sp>
        <p:sp>
          <p:nvSpPr>
            <p:cNvPr id="41995" name="文本框 8"/>
            <p:cNvSpPr txBox="1">
              <a:spLocks noChangeArrowheads="1"/>
            </p:cNvSpPr>
            <p:nvPr/>
          </p:nvSpPr>
          <p:spPr bwMode="auto">
            <a:xfrm>
              <a:off x="6815" y="4316"/>
              <a:ext cx="824" cy="11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2800" i="1">
                  <a:latin typeface="Times New Roman" panose="02020603050405020304" pitchFamily="18" charset="0"/>
                </a:rPr>
                <a:t>C </a:t>
              </a:r>
            </a:p>
          </p:txBody>
        </p:sp>
        <p:sp>
          <p:nvSpPr>
            <p:cNvPr id="41996" name="文本框 9"/>
            <p:cNvSpPr txBox="1">
              <a:spLocks noChangeArrowheads="1"/>
            </p:cNvSpPr>
            <p:nvPr/>
          </p:nvSpPr>
          <p:spPr bwMode="auto">
            <a:xfrm>
              <a:off x="3843" y="4297"/>
              <a:ext cx="824" cy="11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2800" i="1">
                  <a:latin typeface="Times New Roman" panose="02020603050405020304" pitchFamily="18" charset="0"/>
                </a:rPr>
                <a:t>B</a:t>
              </a:r>
            </a:p>
          </p:txBody>
        </p:sp>
        <p:sp>
          <p:nvSpPr>
            <p:cNvPr id="41997" name="椭圆 2"/>
            <p:cNvSpPr>
              <a:spLocks noChangeArrowheads="1"/>
            </p:cNvSpPr>
            <p:nvPr/>
          </p:nvSpPr>
          <p:spPr bwMode="auto">
            <a:xfrm>
              <a:off x="5812" y="4296"/>
              <a:ext cx="119" cy="119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998" name="文本框 9"/>
            <p:cNvSpPr txBox="1">
              <a:spLocks noChangeArrowheads="1"/>
            </p:cNvSpPr>
            <p:nvPr/>
          </p:nvSpPr>
          <p:spPr bwMode="auto">
            <a:xfrm>
              <a:off x="5492" y="4261"/>
              <a:ext cx="824" cy="11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2800" i="1">
                  <a:latin typeface="Times New Roman" panose="02020603050405020304" pitchFamily="18" charset="0"/>
                </a:rPr>
                <a:t>M </a:t>
              </a:r>
            </a:p>
          </p:txBody>
        </p:sp>
        <p:sp>
          <p:nvSpPr>
            <p:cNvPr id="41999" name="椭圆 2"/>
            <p:cNvSpPr>
              <a:spLocks noChangeArrowheads="1"/>
            </p:cNvSpPr>
            <p:nvPr/>
          </p:nvSpPr>
          <p:spPr bwMode="auto">
            <a:xfrm>
              <a:off x="3997" y="4323"/>
              <a:ext cx="119" cy="119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19" name="文本框 18"/>
          <p:cNvSpPr txBox="1">
            <a:spLocks noChangeArrowheads="1"/>
          </p:cNvSpPr>
          <p:nvPr/>
        </p:nvSpPr>
        <p:spPr bwMode="auto">
          <a:xfrm>
            <a:off x="1566864" y="4350801"/>
            <a:ext cx="669766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AD=10</a:t>
            </a:r>
            <a:r>
              <a:rPr lang="zh-CN" altLang="en-US" sz="20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x</a:t>
            </a: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=20 </a:t>
            </a:r>
            <a:r>
              <a:rPr lang="zh-CN" altLang="en-US" sz="2000" dirty="0" smtClean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． </a:t>
            </a:r>
            <a:endParaRPr lang="zh-CN" altLang="en-US" sz="2000" dirty="0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20" name="文本框 19"/>
          <p:cNvSpPr txBox="1">
            <a:spLocks noChangeArrowheads="1"/>
          </p:cNvSpPr>
          <p:nvPr/>
        </p:nvSpPr>
        <p:spPr bwMode="auto">
          <a:xfrm>
            <a:off x="893763" y="1909763"/>
            <a:ext cx="374814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解：设AB=2</a:t>
            </a:r>
            <a:r>
              <a:rPr lang="zh-CN" altLang="en-US" sz="20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x</a:t>
            </a:r>
            <a:r>
              <a:rPr lang="zh-CN" altLang="en-US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，BC=5</a:t>
            </a:r>
            <a:r>
              <a:rPr lang="zh-CN" altLang="en-US" sz="20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x</a:t>
            </a:r>
            <a:r>
              <a:rPr lang="zh-CN" altLang="en-US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，CD=3</a:t>
            </a:r>
            <a:r>
              <a:rPr lang="zh-CN" altLang="en-US" sz="20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x</a:t>
            </a: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,</a:t>
            </a:r>
          </a:p>
        </p:txBody>
      </p:sp>
      <p:sp>
        <p:nvSpPr>
          <p:cNvPr id="21" name="文本框 20"/>
          <p:cNvSpPr txBox="1">
            <a:spLocks noChangeArrowheads="1"/>
          </p:cNvSpPr>
          <p:nvPr/>
        </p:nvSpPr>
        <p:spPr bwMode="auto">
          <a:xfrm>
            <a:off x="1566864" y="2338388"/>
            <a:ext cx="313900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所以</a:t>
            </a: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AD=AB+BC+CD=10</a:t>
            </a:r>
            <a:r>
              <a:rPr lang="zh-CN" altLang="en-US" sz="2000" i="1" dirty="0">
                <a:solidFill>
                  <a:srgbClr val="FF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x</a:t>
            </a:r>
            <a:r>
              <a:rPr lang="en-US" altLang="zh-CN" sz="2000" i="1" dirty="0">
                <a:solidFill>
                  <a:srgbClr val="FF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.</a:t>
            </a:r>
            <a:endParaRPr lang="en-US" altLang="zh-CN" sz="2000" i="1" dirty="0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  <a:sym typeface="宋体" panose="02010600030101010101" pitchFamily="2" charset="-122"/>
            </a:endParaRPr>
          </a:p>
        </p:txBody>
      </p:sp>
      <p:sp>
        <p:nvSpPr>
          <p:cNvPr id="22" name="文本框 21"/>
          <p:cNvSpPr txBox="1">
            <a:spLocks noChangeArrowheads="1"/>
          </p:cNvSpPr>
          <p:nvPr/>
        </p:nvSpPr>
        <p:spPr bwMode="auto">
          <a:xfrm>
            <a:off x="1566864" y="2727723"/>
            <a:ext cx="257955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因为M是AD的中点，</a:t>
            </a:r>
            <a:endParaRPr lang="zh-CN" altLang="en-US" sz="2000" i="1" dirty="0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  <a:sym typeface="宋体" panose="02010600030101010101" pitchFamily="2" charset="-122"/>
            </a:endParaRPr>
          </a:p>
        </p:txBody>
      </p:sp>
      <p:sp>
        <p:nvSpPr>
          <p:cNvPr id="23" name="文本框 22"/>
          <p:cNvSpPr txBox="1">
            <a:spLocks noChangeArrowheads="1"/>
          </p:cNvSpPr>
          <p:nvPr/>
        </p:nvSpPr>
        <p:spPr bwMode="auto">
          <a:xfrm>
            <a:off x="1600201" y="3200400"/>
            <a:ext cx="231185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所以AM=MD=5</a:t>
            </a:r>
            <a:r>
              <a:rPr lang="zh-CN" altLang="en-US" sz="20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x</a:t>
            </a:r>
            <a:r>
              <a:rPr lang="zh-CN" altLang="en-US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，</a:t>
            </a:r>
          </a:p>
        </p:txBody>
      </p:sp>
      <p:sp>
        <p:nvSpPr>
          <p:cNvPr id="24" name="文本框 23"/>
          <p:cNvSpPr txBox="1">
            <a:spLocks noChangeArrowheads="1"/>
          </p:cNvSpPr>
          <p:nvPr/>
        </p:nvSpPr>
        <p:spPr bwMode="auto">
          <a:xfrm>
            <a:off x="4495800" y="3200400"/>
            <a:ext cx="259077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所以BM=AM</a:t>
            </a:r>
            <a:r>
              <a:rPr lang="zh-CN" altLang="en-US" sz="20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-</a:t>
            </a:r>
            <a:r>
              <a:rPr lang="zh-CN" altLang="en-US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AB=3</a:t>
            </a:r>
            <a:r>
              <a:rPr lang="zh-CN" altLang="en-US" sz="20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x</a:t>
            </a:r>
            <a:r>
              <a:rPr lang="en-US" altLang="zh-CN" sz="20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.</a:t>
            </a:r>
          </a:p>
        </p:txBody>
      </p:sp>
      <p:sp>
        <p:nvSpPr>
          <p:cNvPr id="25" name="文本框 24"/>
          <p:cNvSpPr txBox="1">
            <a:spLocks noChangeArrowheads="1"/>
          </p:cNvSpPr>
          <p:nvPr/>
        </p:nvSpPr>
        <p:spPr bwMode="auto">
          <a:xfrm>
            <a:off x="1600201" y="3588544"/>
            <a:ext cx="162576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因为BM=6，</a:t>
            </a:r>
          </a:p>
        </p:txBody>
      </p:sp>
      <p:sp>
        <p:nvSpPr>
          <p:cNvPr id="26" name="文本框 25"/>
          <p:cNvSpPr txBox="1">
            <a:spLocks noChangeArrowheads="1"/>
          </p:cNvSpPr>
          <p:nvPr/>
        </p:nvSpPr>
        <p:spPr bwMode="auto">
          <a:xfrm>
            <a:off x="3576638" y="3588544"/>
            <a:ext cx="256031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即3</a:t>
            </a:r>
            <a:r>
              <a:rPr lang="zh-CN" altLang="en-US" sz="20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x</a:t>
            </a:r>
            <a:r>
              <a:rPr lang="zh-CN" altLang="en-US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=6，所以</a:t>
            </a:r>
            <a:r>
              <a:rPr lang="zh-CN" altLang="en-US" sz="20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x</a:t>
            </a:r>
            <a:r>
              <a:rPr lang="zh-CN" altLang="en-US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=2</a:t>
            </a: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.</a:t>
            </a:r>
            <a:r>
              <a:rPr lang="zh-CN" altLang="en-US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      </a:t>
            </a:r>
          </a:p>
        </p:txBody>
      </p:sp>
      <p:sp>
        <p:nvSpPr>
          <p:cNvPr id="27" name="文本框 26"/>
          <p:cNvSpPr txBox="1">
            <a:spLocks noChangeArrowheads="1"/>
          </p:cNvSpPr>
          <p:nvPr/>
        </p:nvSpPr>
        <p:spPr bwMode="auto">
          <a:xfrm>
            <a:off x="1600201" y="3977879"/>
            <a:ext cx="279916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故CM=MD</a:t>
            </a:r>
            <a:r>
              <a:rPr lang="zh-CN" altLang="en-US" sz="20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-</a:t>
            </a:r>
            <a:r>
              <a:rPr lang="zh-CN" altLang="en-US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CD=2</a:t>
            </a:r>
            <a:r>
              <a:rPr lang="zh-CN" altLang="en-US" sz="20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x</a:t>
            </a:r>
            <a:r>
              <a:rPr lang="zh-CN" altLang="en-US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=4，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矩形 80"/>
          <p:cNvSpPr>
            <a:spLocks noChangeArrowheads="1"/>
          </p:cNvSpPr>
          <p:nvPr/>
        </p:nvSpPr>
        <p:spPr bwMode="auto">
          <a:xfrm>
            <a:off x="1" y="44053"/>
            <a:ext cx="1217000" cy="4001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2000" b="1" dirty="0">
                <a:solidFill>
                  <a:schemeClr val="accent6">
                    <a:lumMod val="75000"/>
                  </a:schemeClr>
                </a:solidFill>
                <a:ea typeface="方正姚体" panose="02010601030101010101" pitchFamily="2" charset="-122"/>
              </a:rPr>
              <a:t>课堂小结</a:t>
            </a:r>
            <a:endParaRPr lang="zh-CN" altLang="en-US" sz="20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" name="文本框 1"/>
          <p:cNvSpPr txBox="1">
            <a:spLocks noChangeArrowheads="1"/>
          </p:cNvSpPr>
          <p:nvPr/>
        </p:nvSpPr>
        <p:spPr bwMode="auto">
          <a:xfrm>
            <a:off x="438150" y="914400"/>
            <a:ext cx="1004888" cy="1815882"/>
          </a:xfrm>
          <a:prstGeom prst="rect">
            <a:avLst/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40000"/>
              </a:lnSpc>
            </a:pPr>
            <a:r>
              <a:rPr lang="zh-CN" altLang="en-US" sz="2000">
                <a:latin typeface="黑体" panose="02010609060101010101" pitchFamily="49" charset="-122"/>
                <a:ea typeface="黑体" panose="02010609060101010101" pitchFamily="49" charset="-122"/>
              </a:rPr>
              <a:t>线段长短的比较与运算</a:t>
            </a:r>
          </a:p>
        </p:txBody>
      </p:sp>
      <p:sp>
        <p:nvSpPr>
          <p:cNvPr id="3" name="左大括号 2"/>
          <p:cNvSpPr/>
          <p:nvPr/>
        </p:nvSpPr>
        <p:spPr bwMode="auto">
          <a:xfrm>
            <a:off x="1546226" y="948929"/>
            <a:ext cx="504825" cy="2259806"/>
          </a:xfrm>
          <a:prstGeom prst="leftBrace">
            <a:avLst>
              <a:gd name="adj1" fmla="val 8290"/>
              <a:gd name="adj2" fmla="val 50000"/>
            </a:avLst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 sz="1400"/>
          </a:p>
        </p:txBody>
      </p:sp>
      <p:sp>
        <p:nvSpPr>
          <p:cNvPr id="4" name="文本框 3"/>
          <p:cNvSpPr txBox="1">
            <a:spLocks noChangeArrowheads="1"/>
          </p:cNvSpPr>
          <p:nvPr/>
        </p:nvSpPr>
        <p:spPr bwMode="auto">
          <a:xfrm>
            <a:off x="2051050" y="914400"/>
            <a:ext cx="2825750" cy="523220"/>
          </a:xfrm>
          <a:prstGeom prst="rect">
            <a:avLst/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40000"/>
              </a:lnSpc>
            </a:pPr>
            <a:r>
              <a:rPr lang="zh-CN" altLang="en-US" sz="2000">
                <a:latin typeface="黑体" panose="02010609060101010101" pitchFamily="49" charset="-122"/>
                <a:ea typeface="黑体" panose="02010609060101010101" pitchFamily="49" charset="-122"/>
              </a:rPr>
              <a:t>线段长短的比较</a:t>
            </a:r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2062164" y="1790700"/>
            <a:ext cx="1793875" cy="523220"/>
          </a:xfrm>
          <a:prstGeom prst="rect">
            <a:avLst/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40000"/>
              </a:lnSpc>
            </a:pPr>
            <a:r>
              <a:rPr lang="zh-CN" altLang="en-US" sz="2000">
                <a:latin typeface="黑体" panose="02010609060101010101" pitchFamily="49" charset="-122"/>
                <a:ea typeface="黑体" panose="02010609060101010101" pitchFamily="49" charset="-122"/>
              </a:rPr>
              <a:t>基本事实</a:t>
            </a:r>
          </a:p>
        </p:txBody>
      </p:sp>
      <p:sp>
        <p:nvSpPr>
          <p:cNvPr id="6" name="文本框 5"/>
          <p:cNvSpPr txBox="1">
            <a:spLocks noChangeArrowheads="1"/>
          </p:cNvSpPr>
          <p:nvPr/>
        </p:nvSpPr>
        <p:spPr bwMode="auto">
          <a:xfrm>
            <a:off x="2051051" y="2890837"/>
            <a:ext cx="1960563" cy="523220"/>
          </a:xfrm>
          <a:prstGeom prst="rect">
            <a:avLst/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40000"/>
              </a:lnSpc>
            </a:pPr>
            <a:r>
              <a:rPr lang="zh-CN" altLang="en-US" sz="2000">
                <a:latin typeface="黑体" panose="02010609060101010101" pitchFamily="49" charset="-122"/>
                <a:ea typeface="黑体" panose="02010609060101010101" pitchFamily="49" charset="-122"/>
              </a:rPr>
              <a:t>线段的和差</a:t>
            </a:r>
          </a:p>
        </p:txBody>
      </p:sp>
      <p:sp>
        <p:nvSpPr>
          <p:cNvPr id="7" name="左大括号 6"/>
          <p:cNvSpPr/>
          <p:nvPr/>
        </p:nvSpPr>
        <p:spPr bwMode="auto">
          <a:xfrm>
            <a:off x="4876800" y="616744"/>
            <a:ext cx="504825" cy="1232297"/>
          </a:xfrm>
          <a:prstGeom prst="leftBrace">
            <a:avLst>
              <a:gd name="adj1" fmla="val 8318"/>
              <a:gd name="adj2" fmla="val 50000"/>
            </a:avLst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 sz="1400"/>
          </a:p>
        </p:txBody>
      </p:sp>
      <p:sp>
        <p:nvSpPr>
          <p:cNvPr id="8" name="文本框 7"/>
          <p:cNvSpPr txBox="1">
            <a:spLocks noChangeArrowheads="1"/>
          </p:cNvSpPr>
          <p:nvPr/>
        </p:nvSpPr>
        <p:spPr bwMode="auto">
          <a:xfrm>
            <a:off x="5381626" y="394098"/>
            <a:ext cx="1431925" cy="523220"/>
          </a:xfrm>
          <a:prstGeom prst="rect">
            <a:avLst/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40000"/>
              </a:lnSpc>
            </a:pPr>
            <a:r>
              <a:rPr lang="zh-CN" altLang="en-US" sz="2000">
                <a:latin typeface="黑体" panose="02010609060101010101" pitchFamily="49" charset="-122"/>
                <a:ea typeface="黑体" panose="02010609060101010101" pitchFamily="49" charset="-122"/>
              </a:rPr>
              <a:t>度量法</a:t>
            </a:r>
          </a:p>
        </p:txBody>
      </p:sp>
      <p:sp>
        <p:nvSpPr>
          <p:cNvPr id="9" name="文本框 8"/>
          <p:cNvSpPr txBox="1">
            <a:spLocks noChangeArrowheads="1"/>
          </p:cNvSpPr>
          <p:nvPr/>
        </p:nvSpPr>
        <p:spPr bwMode="auto">
          <a:xfrm>
            <a:off x="5368925" y="1584723"/>
            <a:ext cx="1263650" cy="523220"/>
          </a:xfrm>
          <a:prstGeom prst="rect">
            <a:avLst/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40000"/>
              </a:lnSpc>
            </a:pPr>
            <a:r>
              <a:rPr lang="zh-CN" altLang="en-US" sz="2000">
                <a:latin typeface="黑体" panose="02010609060101010101" pitchFamily="49" charset="-122"/>
                <a:ea typeface="黑体" panose="02010609060101010101" pitchFamily="49" charset="-122"/>
              </a:rPr>
              <a:t>叠合法</a:t>
            </a:r>
          </a:p>
        </p:txBody>
      </p:sp>
      <p:sp>
        <p:nvSpPr>
          <p:cNvPr id="10" name="左箭头 9"/>
          <p:cNvSpPr>
            <a:spLocks noChangeArrowheads="1"/>
          </p:cNvSpPr>
          <p:nvPr/>
        </p:nvSpPr>
        <p:spPr bwMode="auto">
          <a:xfrm rot="10800000">
            <a:off x="6819901" y="1751410"/>
            <a:ext cx="669925" cy="185738"/>
          </a:xfrm>
          <a:prstGeom prst="leftArrow">
            <a:avLst>
              <a:gd name="adj1" fmla="val 50000"/>
              <a:gd name="adj2" fmla="val 4985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</a:ln>
        </p:spPr>
        <p:txBody>
          <a:bodyPr/>
          <a:lstStyle/>
          <a:p>
            <a:endParaRPr lang="zh-CN" altLang="en-US" sz="1400"/>
          </a:p>
        </p:txBody>
      </p:sp>
      <p:sp>
        <p:nvSpPr>
          <p:cNvPr id="11" name="左大括号 10"/>
          <p:cNvSpPr/>
          <p:nvPr/>
        </p:nvSpPr>
        <p:spPr bwMode="auto">
          <a:xfrm>
            <a:off x="4114800" y="2533651"/>
            <a:ext cx="325438" cy="1840706"/>
          </a:xfrm>
          <a:prstGeom prst="leftBrace">
            <a:avLst>
              <a:gd name="adj1" fmla="val 8275"/>
              <a:gd name="adj2" fmla="val 42662"/>
            </a:avLst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 sz="1400"/>
          </a:p>
        </p:txBody>
      </p:sp>
      <p:sp>
        <p:nvSpPr>
          <p:cNvPr id="12" name="文本框 11"/>
          <p:cNvSpPr txBox="1">
            <a:spLocks noChangeArrowheads="1"/>
          </p:cNvSpPr>
          <p:nvPr/>
        </p:nvSpPr>
        <p:spPr bwMode="auto">
          <a:xfrm>
            <a:off x="4441825" y="2257425"/>
            <a:ext cx="927100" cy="532069"/>
          </a:xfrm>
          <a:prstGeom prst="rect">
            <a:avLst/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40000"/>
              </a:lnSpc>
            </a:pPr>
            <a:r>
              <a:rPr lang="zh-CN" altLang="en-US" sz="2000">
                <a:latin typeface="黑体" panose="02010609060101010101" pitchFamily="49" charset="-122"/>
                <a:ea typeface="黑体" panose="02010609060101010101" pitchFamily="49" charset="-122"/>
              </a:rPr>
              <a:t>中点</a:t>
            </a:r>
          </a:p>
        </p:txBody>
      </p:sp>
      <p:sp>
        <p:nvSpPr>
          <p:cNvPr id="13" name="文本框 12"/>
          <p:cNvSpPr txBox="1">
            <a:spLocks noChangeArrowheads="1"/>
          </p:cNvSpPr>
          <p:nvPr/>
        </p:nvSpPr>
        <p:spPr bwMode="auto">
          <a:xfrm>
            <a:off x="4381501" y="2944416"/>
            <a:ext cx="2360613" cy="532069"/>
          </a:xfrm>
          <a:prstGeom prst="rect">
            <a:avLst/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40000"/>
              </a:lnSpc>
            </a:pPr>
            <a:r>
              <a:rPr lang="zh-CN" altLang="en-US" sz="2000">
                <a:latin typeface="黑体" panose="02010609060101010101" pitchFamily="49" charset="-122"/>
                <a:ea typeface="黑体" panose="02010609060101010101" pitchFamily="49" charset="-122"/>
              </a:rPr>
              <a:t>两点间的距离</a:t>
            </a:r>
          </a:p>
        </p:txBody>
      </p:sp>
      <p:sp>
        <p:nvSpPr>
          <p:cNvPr id="14" name="文本框 13"/>
          <p:cNvSpPr txBox="1">
            <a:spLocks noChangeArrowheads="1"/>
          </p:cNvSpPr>
          <p:nvPr/>
        </p:nvSpPr>
        <p:spPr bwMode="auto">
          <a:xfrm>
            <a:off x="4530726" y="3931444"/>
            <a:ext cx="1857375" cy="523220"/>
          </a:xfrm>
          <a:prstGeom prst="rect">
            <a:avLst/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40000"/>
              </a:lnSpc>
            </a:pPr>
            <a:r>
              <a:rPr lang="zh-CN" altLang="en-US" sz="2000">
                <a:latin typeface="黑体" panose="02010609060101010101" pitchFamily="49" charset="-122"/>
                <a:ea typeface="黑体" panose="02010609060101010101" pitchFamily="49" charset="-122"/>
              </a:rPr>
              <a:t>思想方法</a:t>
            </a:r>
          </a:p>
        </p:txBody>
      </p:sp>
      <p:sp>
        <p:nvSpPr>
          <p:cNvPr id="15" name="左大括号 14"/>
          <p:cNvSpPr/>
          <p:nvPr/>
        </p:nvSpPr>
        <p:spPr bwMode="auto">
          <a:xfrm>
            <a:off x="6465889" y="3823098"/>
            <a:ext cx="244475" cy="796528"/>
          </a:xfrm>
          <a:prstGeom prst="leftBrace">
            <a:avLst>
              <a:gd name="adj1" fmla="val 8326"/>
              <a:gd name="adj2" fmla="val 50000"/>
            </a:avLst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 sz="1400"/>
          </a:p>
        </p:txBody>
      </p:sp>
      <p:sp>
        <p:nvSpPr>
          <p:cNvPr id="16" name="文本框 15"/>
          <p:cNvSpPr txBox="1">
            <a:spLocks noChangeArrowheads="1"/>
          </p:cNvSpPr>
          <p:nvPr/>
        </p:nvSpPr>
        <p:spPr bwMode="auto">
          <a:xfrm>
            <a:off x="6710363" y="3556398"/>
            <a:ext cx="1858962" cy="523220"/>
          </a:xfrm>
          <a:prstGeom prst="rect">
            <a:avLst/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40000"/>
              </a:lnSpc>
            </a:pPr>
            <a:r>
              <a:rPr lang="zh-CN" altLang="en-US" sz="2000">
                <a:latin typeface="黑体" panose="02010609060101010101" pitchFamily="49" charset="-122"/>
                <a:ea typeface="黑体" panose="02010609060101010101" pitchFamily="49" charset="-122"/>
              </a:rPr>
              <a:t>方程思想</a:t>
            </a:r>
          </a:p>
        </p:txBody>
      </p:sp>
      <p:sp>
        <p:nvSpPr>
          <p:cNvPr id="17" name="文本框 16"/>
          <p:cNvSpPr txBox="1">
            <a:spLocks noChangeArrowheads="1"/>
          </p:cNvSpPr>
          <p:nvPr/>
        </p:nvSpPr>
        <p:spPr bwMode="auto">
          <a:xfrm>
            <a:off x="6710363" y="4292204"/>
            <a:ext cx="1858962" cy="523220"/>
          </a:xfrm>
          <a:prstGeom prst="rect">
            <a:avLst/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40000"/>
              </a:lnSpc>
            </a:pPr>
            <a:r>
              <a:rPr lang="zh-CN" altLang="en-US" sz="2000">
                <a:latin typeface="黑体" panose="02010609060101010101" pitchFamily="49" charset="-122"/>
                <a:ea typeface="黑体" panose="02010609060101010101" pitchFamily="49" charset="-122"/>
              </a:rPr>
              <a:t>分类思想</a:t>
            </a:r>
          </a:p>
        </p:txBody>
      </p:sp>
      <p:sp>
        <p:nvSpPr>
          <p:cNvPr id="18" name="文本框 17"/>
          <p:cNvSpPr txBox="1">
            <a:spLocks noChangeArrowheads="1"/>
          </p:cNvSpPr>
          <p:nvPr/>
        </p:nvSpPr>
        <p:spPr bwMode="auto">
          <a:xfrm>
            <a:off x="7489826" y="1583532"/>
            <a:ext cx="1624013" cy="523220"/>
          </a:xfrm>
          <a:prstGeom prst="rect">
            <a:avLst/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40000"/>
              </a:lnSpc>
            </a:pPr>
            <a:r>
              <a:rPr lang="zh-CN" altLang="en-US" sz="2000">
                <a:latin typeface="黑体" panose="02010609060101010101" pitchFamily="49" charset="-122"/>
                <a:ea typeface="黑体" panose="02010609060101010101" pitchFamily="49" charset="-122"/>
              </a:rPr>
              <a:t>基本作图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000"/>
                            </p:stCondLst>
                            <p:childTnLst>
                              <p:par>
                                <p:cTn id="4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"/>
                            </p:stCondLst>
                            <p:childTnLst>
                              <p:par>
                                <p:cTn id="5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00"/>
                            </p:stCondLst>
                            <p:childTnLst>
                              <p:par>
                                <p:cTn id="6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000"/>
                            </p:stCondLst>
                            <p:childTnLst>
                              <p:par>
                                <p:cTn id="6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1500"/>
                            </p:stCondLst>
                            <p:childTnLst>
                              <p:par>
                                <p:cTn id="7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500"/>
                            </p:stCondLst>
                            <p:childTnLst>
                              <p:par>
                                <p:cTn id="8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1000"/>
                            </p:stCondLst>
                            <p:childTnLst>
                              <p:par>
                                <p:cTn id="9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bldLvl="0" animBg="1"/>
      <p:bldP spid="6" grpId="0" animBg="1"/>
      <p:bldP spid="7" grpId="0" animBg="1"/>
      <p:bldP spid="8" grpId="0" animBg="1"/>
      <p:bldP spid="9" grpId="0" animBg="1"/>
      <p:bldP spid="10" grpId="0" bldLvl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bldLvl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3" name="TextBox 16"/>
          <p:cNvSpPr txBox="1">
            <a:spLocks noChangeArrowheads="1"/>
          </p:cNvSpPr>
          <p:nvPr/>
        </p:nvSpPr>
        <p:spPr bwMode="auto">
          <a:xfrm>
            <a:off x="1000125" y="1821656"/>
            <a:ext cx="635793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3200">
                <a:latin typeface="黑体" panose="02010609060101010101" pitchFamily="49" charset="-122"/>
                <a:ea typeface="黑体" panose="02010609060101010101" pitchFamily="49" charset="-122"/>
              </a:rPr>
              <a:t>见</a:t>
            </a:r>
            <a:r>
              <a:rPr lang="en-US" altLang="zh-CN" sz="3200">
                <a:latin typeface="黑体" panose="02010609060101010101" pitchFamily="49" charset="-122"/>
                <a:ea typeface="黑体" panose="02010609060101010101" pitchFamily="49" charset="-122"/>
              </a:rPr>
              <a:t>《</a:t>
            </a:r>
            <a:r>
              <a:rPr lang="zh-CN" altLang="en-US" sz="3200">
                <a:latin typeface="黑体" panose="02010609060101010101" pitchFamily="49" charset="-122"/>
                <a:ea typeface="黑体" panose="02010609060101010101" pitchFamily="49" charset="-122"/>
              </a:rPr>
              <a:t>学练优</a:t>
            </a:r>
            <a:r>
              <a:rPr lang="en-US" altLang="zh-CN" sz="3200">
                <a:latin typeface="黑体" panose="02010609060101010101" pitchFamily="49" charset="-122"/>
                <a:ea typeface="黑体" panose="02010609060101010101" pitchFamily="49" charset="-122"/>
              </a:rPr>
              <a:t>》</a:t>
            </a:r>
            <a:r>
              <a:rPr lang="zh-CN" altLang="en-US" sz="3200">
                <a:latin typeface="黑体" panose="02010609060101010101" pitchFamily="49" charset="-122"/>
                <a:ea typeface="黑体" panose="02010609060101010101" pitchFamily="49" charset="-122"/>
              </a:rPr>
              <a:t>本课时练习</a:t>
            </a:r>
          </a:p>
        </p:txBody>
      </p:sp>
      <p:sp>
        <p:nvSpPr>
          <p:cNvPr id="44034" name="文本框 4103"/>
          <p:cNvSpPr txBox="1">
            <a:spLocks noChangeArrowheads="1"/>
          </p:cNvSpPr>
          <p:nvPr/>
        </p:nvSpPr>
        <p:spPr bwMode="auto">
          <a:xfrm>
            <a:off x="71438" y="33338"/>
            <a:ext cx="1295400" cy="4026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170" tIns="46990" rIns="90170" bIns="469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000" b="1">
                <a:solidFill>
                  <a:srgbClr val="269999"/>
                </a:solidFill>
                <a:ea typeface="方正姚体" panose="02010601030101010101" pitchFamily="2" charset="-122"/>
              </a:rPr>
              <a:t>课后作业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矩形 80"/>
          <p:cNvSpPr>
            <a:spLocks noChangeArrowheads="1"/>
          </p:cNvSpPr>
          <p:nvPr/>
        </p:nvSpPr>
        <p:spPr bwMode="auto">
          <a:xfrm>
            <a:off x="71438" y="53578"/>
            <a:ext cx="1217000" cy="4001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2000" b="1" dirty="0">
                <a:solidFill>
                  <a:schemeClr val="accent6">
                    <a:lumMod val="75000"/>
                  </a:schemeClr>
                </a:solidFill>
                <a:ea typeface="方正姚体" panose="02010601030101010101" pitchFamily="2" charset="-122"/>
              </a:rPr>
              <a:t>讲授新课</a:t>
            </a:r>
            <a:endParaRPr lang="zh-CN" altLang="en-US" sz="2000" dirty="0">
              <a:solidFill>
                <a:schemeClr val="accent6">
                  <a:lumMod val="75000"/>
                </a:schemeClr>
              </a:solidFill>
            </a:endParaRPr>
          </a:p>
        </p:txBody>
      </p:sp>
      <p:grpSp>
        <p:nvGrpSpPr>
          <p:cNvPr id="6146" name="组合 6147"/>
          <p:cNvGrpSpPr/>
          <p:nvPr/>
        </p:nvGrpSpPr>
        <p:grpSpPr bwMode="auto">
          <a:xfrm>
            <a:off x="325439" y="184548"/>
            <a:ext cx="3614420" cy="800975"/>
            <a:chOff x="0" y="0"/>
            <a:chExt cx="5692" cy="1680"/>
          </a:xfrm>
        </p:grpSpPr>
        <p:sp>
          <p:nvSpPr>
            <p:cNvPr id="6147" name="矩形 7"/>
            <p:cNvSpPr>
              <a:spLocks noChangeArrowheads="1"/>
            </p:cNvSpPr>
            <p:nvPr/>
          </p:nvSpPr>
          <p:spPr bwMode="auto">
            <a:xfrm>
              <a:off x="882" y="0"/>
              <a:ext cx="2634" cy="1200"/>
            </a:xfrm>
            <a:custGeom>
              <a:avLst/>
              <a:gdLst>
                <a:gd name="T0" fmla="*/ 0 w 2520280"/>
                <a:gd name="T1" fmla="*/ 1872208 h 1872208"/>
                <a:gd name="T2" fmla="*/ 2520280 w 2520280"/>
                <a:gd name="T3" fmla="*/ 1872208 h 1872208"/>
                <a:gd name="T4" fmla="*/ 0 w 2520280"/>
                <a:gd name="T5" fmla="*/ 1872208 h 1872208"/>
                <a:gd name="T6" fmla="*/ 0 w 2520280"/>
                <a:gd name="T7" fmla="*/ 0 h 1872208"/>
                <a:gd name="T8" fmla="*/ 916 w 2520280"/>
                <a:gd name="T9" fmla="*/ 0 h 1872208"/>
                <a:gd name="T10" fmla="*/ 0 w 2520280"/>
                <a:gd name="T11" fmla="*/ 0 h 1872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20280" h="1872208">
                  <a:moveTo>
                    <a:pt x="0" y="1872208"/>
                  </a:moveTo>
                  <a:lnTo>
                    <a:pt x="2520280" y="1872208"/>
                  </a:lnTo>
                  <a:lnTo>
                    <a:pt x="0" y="1872208"/>
                  </a:lnTo>
                  <a:close/>
                  <a:moveTo>
                    <a:pt x="0" y="0"/>
                  </a:moveTo>
                  <a:lnTo>
                    <a:pt x="916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sq">
              <a:solidFill>
                <a:srgbClr val="DDDDDD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148" name="任意多边形 16"/>
            <p:cNvSpPr>
              <a:spLocks noChangeArrowheads="1"/>
            </p:cNvSpPr>
            <p:nvPr/>
          </p:nvSpPr>
          <p:spPr bwMode="auto">
            <a:xfrm>
              <a:off x="0" y="454"/>
              <a:ext cx="826" cy="760"/>
            </a:xfrm>
            <a:custGeom>
              <a:avLst/>
              <a:gdLst>
                <a:gd name="T0" fmla="*/ 0 w 696310"/>
                <a:gd name="T1" fmla="*/ 0 h 696310"/>
                <a:gd name="T2" fmla="*/ 459827 w 696310"/>
                <a:gd name="T3" fmla="*/ 0 h 696310"/>
                <a:gd name="T4" fmla="*/ 459827 w 696310"/>
                <a:gd name="T5" fmla="*/ 236483 h 696310"/>
                <a:gd name="T6" fmla="*/ 696310 w 696310"/>
                <a:gd name="T7" fmla="*/ 236483 h 696310"/>
                <a:gd name="T8" fmla="*/ 696310 w 696310"/>
                <a:gd name="T9" fmla="*/ 696310 h 696310"/>
                <a:gd name="T10" fmla="*/ 0 w 696310"/>
                <a:gd name="T11" fmla="*/ 696310 h 696310"/>
                <a:gd name="T12" fmla="*/ 0 w 696310"/>
                <a:gd name="T13" fmla="*/ 0 h 696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96310" h="696310">
                  <a:moveTo>
                    <a:pt x="0" y="0"/>
                  </a:moveTo>
                  <a:lnTo>
                    <a:pt x="459827" y="0"/>
                  </a:lnTo>
                  <a:lnTo>
                    <a:pt x="459827" y="236483"/>
                  </a:lnTo>
                  <a:lnTo>
                    <a:pt x="696310" y="236483"/>
                  </a:lnTo>
                  <a:lnTo>
                    <a:pt x="696310" y="696310"/>
                  </a:lnTo>
                  <a:lnTo>
                    <a:pt x="0" y="69631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149" name="矩形 17"/>
            <p:cNvSpPr>
              <a:spLocks noChangeArrowheads="1"/>
            </p:cNvSpPr>
            <p:nvPr/>
          </p:nvSpPr>
          <p:spPr bwMode="auto">
            <a:xfrm>
              <a:off x="570" y="374"/>
              <a:ext cx="258" cy="265"/>
            </a:xfrm>
            <a:prstGeom prst="rect">
              <a:avLst/>
            </a:prstGeom>
            <a:solidFill>
              <a:srgbClr val="008080">
                <a:alpha val="5098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215900" rIns="179705" bIns="0" anchor="ctr"/>
            <a:lstStyle/>
            <a:p>
              <a:pPr algn="ctr"/>
              <a:endParaRPr lang="zh-CN" altLang="en-US" sz="400">
                <a:solidFill>
                  <a:srgbClr val="FFFFFF"/>
                </a:solidFill>
                <a:ea typeface="微软雅黑" panose="020B0503020204020204" pitchFamily="34" charset="-122"/>
              </a:endParaRPr>
            </a:p>
          </p:txBody>
        </p:sp>
        <p:sp>
          <p:nvSpPr>
            <p:cNvPr id="6150" name="文本框 6151"/>
            <p:cNvSpPr txBox="1">
              <a:spLocks noChangeArrowheads="1"/>
            </p:cNvSpPr>
            <p:nvPr/>
          </p:nvSpPr>
          <p:spPr bwMode="auto">
            <a:xfrm>
              <a:off x="877" y="431"/>
              <a:ext cx="4815" cy="12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zh-CN" altLang="en-US" sz="3200" b="1" dirty="0">
                  <a:solidFill>
                    <a:srgbClr val="00666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宋体" panose="02010600030101010101" pitchFamily="2" charset="-122"/>
                </a:rPr>
                <a:t>线段长短的比较</a:t>
              </a:r>
            </a:p>
          </p:txBody>
        </p:sp>
        <p:sp>
          <p:nvSpPr>
            <p:cNvPr id="6151" name="文本框 6152"/>
            <p:cNvSpPr txBox="1">
              <a:spLocks noChangeArrowheads="1"/>
            </p:cNvSpPr>
            <p:nvPr/>
          </p:nvSpPr>
          <p:spPr bwMode="auto">
            <a:xfrm>
              <a:off x="0" y="453"/>
              <a:ext cx="872" cy="12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zh-CN" altLang="en-US" sz="3200">
                  <a:solidFill>
                    <a:schemeClr val="accent1"/>
                  </a:solidFill>
                  <a:ea typeface="微软雅黑" panose="020B0503020204020204" pitchFamily="34" charset="-122"/>
                </a:rPr>
                <a:t>一</a:t>
              </a:r>
            </a:p>
          </p:txBody>
        </p:sp>
      </p:grpSp>
      <p:sp>
        <p:nvSpPr>
          <p:cNvPr id="6152" name="圆角矩形 31"/>
          <p:cNvSpPr>
            <a:spLocks noChangeArrowheads="1"/>
          </p:cNvSpPr>
          <p:nvPr/>
        </p:nvSpPr>
        <p:spPr bwMode="auto">
          <a:xfrm>
            <a:off x="850901" y="989410"/>
            <a:ext cx="1592263" cy="413147"/>
          </a:xfrm>
          <a:prstGeom prst="roundRect">
            <a:avLst>
              <a:gd name="adj" fmla="val 16667"/>
            </a:avLst>
          </a:prstGeom>
          <a:solidFill>
            <a:srgbClr val="FFFFD9"/>
          </a:solidFill>
          <a:ln w="25400">
            <a:solidFill>
              <a:srgbClr val="0099FF"/>
            </a:solidFill>
            <a:round/>
          </a:ln>
        </p:spPr>
        <p:txBody>
          <a:bodyPr/>
          <a:lstStyle/>
          <a:p>
            <a:pPr algn="ctr"/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合作探究</a:t>
            </a:r>
          </a:p>
        </p:txBody>
      </p:sp>
      <p:sp>
        <p:nvSpPr>
          <p:cNvPr id="6153" name="文本框 1"/>
          <p:cNvSpPr txBox="1">
            <a:spLocks noChangeArrowheads="1"/>
          </p:cNvSpPr>
          <p:nvPr/>
        </p:nvSpPr>
        <p:spPr bwMode="auto">
          <a:xfrm>
            <a:off x="434975" y="3757613"/>
            <a:ext cx="829945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        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做手工时，在没有刻度尺的条件下，若想从较长的木棍上截下一段，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使截下的木棒等于另一根短木棒的长，我们常采用以上办法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.</a:t>
            </a:r>
          </a:p>
        </p:txBody>
      </p:sp>
      <p:sp>
        <p:nvSpPr>
          <p:cNvPr id="8" name="AutoShape 3"/>
          <p:cNvSpPr>
            <a:spLocks noChangeArrowheads="1"/>
          </p:cNvSpPr>
          <p:nvPr/>
        </p:nvSpPr>
        <p:spPr bwMode="auto">
          <a:xfrm rot="10800000" flipV="1">
            <a:off x="5554663" y="1928813"/>
            <a:ext cx="215900" cy="1489472"/>
          </a:xfrm>
          <a:prstGeom prst="can">
            <a:avLst>
              <a:gd name="adj" fmla="val 53573"/>
            </a:avLst>
          </a:prstGeom>
          <a:gradFill rotWithShape="1">
            <a:gsLst>
              <a:gs pos="0">
                <a:srgbClr val="800000">
                  <a:alpha val="73000"/>
                </a:srgbClr>
              </a:gs>
              <a:gs pos="100000">
                <a:srgbClr val="9E3D3D"/>
              </a:gs>
            </a:gsLst>
            <a:lin ang="0" scaled="1"/>
          </a:gradFill>
          <a:ln w="9525">
            <a:solidFill>
              <a:schemeClr val="tx1"/>
            </a:solidFill>
            <a:round/>
          </a:ln>
        </p:spPr>
        <p:txBody>
          <a:bodyPr vert="eaVert" anchor="ctr"/>
          <a:lstStyle/>
          <a:p>
            <a:endParaRPr lang="zh-CN" altLang="en-US"/>
          </a:p>
        </p:txBody>
      </p:sp>
      <p:sp>
        <p:nvSpPr>
          <p:cNvPr id="58372" name="AutoShape 3"/>
          <p:cNvSpPr>
            <a:spLocks noChangeArrowheads="1"/>
          </p:cNvSpPr>
          <p:nvPr/>
        </p:nvSpPr>
        <p:spPr bwMode="auto">
          <a:xfrm rot="10800000" flipV="1">
            <a:off x="5773738" y="1926432"/>
            <a:ext cx="215900" cy="1488281"/>
          </a:xfrm>
          <a:prstGeom prst="can">
            <a:avLst>
              <a:gd name="adj" fmla="val 53530"/>
            </a:avLst>
          </a:prstGeom>
          <a:gradFill rotWithShape="1">
            <a:gsLst>
              <a:gs pos="0">
                <a:srgbClr val="800000">
                  <a:alpha val="73000"/>
                </a:srgbClr>
              </a:gs>
              <a:gs pos="100000">
                <a:srgbClr val="9E3D3D"/>
              </a:gs>
            </a:gsLst>
            <a:lin ang="0" scaled="1"/>
          </a:gradFill>
          <a:ln w="9525">
            <a:solidFill>
              <a:schemeClr val="tx1"/>
            </a:solidFill>
            <a:round/>
          </a:ln>
        </p:spPr>
        <p:txBody>
          <a:bodyPr vert="eaVert" anchor="ctr"/>
          <a:lstStyle/>
          <a:p>
            <a:endParaRPr lang="zh-CN" altLang="en-US"/>
          </a:p>
        </p:txBody>
      </p:sp>
      <p:sp>
        <p:nvSpPr>
          <p:cNvPr id="7" name="AutoShape 2"/>
          <p:cNvSpPr>
            <a:spLocks noChangeArrowheads="1"/>
          </p:cNvSpPr>
          <p:nvPr/>
        </p:nvSpPr>
        <p:spPr bwMode="auto">
          <a:xfrm>
            <a:off x="2509838" y="1628775"/>
            <a:ext cx="220662" cy="2028825"/>
          </a:xfrm>
          <a:prstGeom prst="can">
            <a:avLst>
              <a:gd name="adj" fmla="val 50228"/>
            </a:avLst>
          </a:prstGeom>
          <a:gradFill rotWithShape="1">
            <a:gsLst>
              <a:gs pos="0">
                <a:srgbClr val="800000">
                  <a:alpha val="73000"/>
                </a:srgbClr>
              </a:gs>
              <a:gs pos="100000">
                <a:srgbClr val="9E3D3D"/>
              </a:gs>
            </a:gsLst>
            <a:lin ang="0" scaled="1"/>
          </a:gradFill>
          <a:ln w="9525">
            <a:solidFill>
              <a:schemeClr val="tx1"/>
            </a:solidFill>
            <a:round/>
          </a:ln>
        </p:spPr>
        <p:txBody>
          <a:bodyPr vert="eaVert" anchor="ctr"/>
          <a:lstStyle/>
          <a:p>
            <a:endParaRPr lang="zh-CN" altLang="en-US"/>
          </a:p>
        </p:txBody>
      </p:sp>
      <p:cxnSp>
        <p:nvCxnSpPr>
          <p:cNvPr id="4" name="直接连接符 3"/>
          <p:cNvCxnSpPr>
            <a:cxnSpLocks noChangeShapeType="1"/>
          </p:cNvCxnSpPr>
          <p:nvPr/>
        </p:nvCxnSpPr>
        <p:spPr bwMode="auto">
          <a:xfrm>
            <a:off x="5291139" y="1960960"/>
            <a:ext cx="930275" cy="5953"/>
          </a:xfrm>
          <a:prstGeom prst="line">
            <a:avLst/>
          </a:prstGeom>
          <a:noFill/>
          <a:ln w="28575">
            <a:solidFill>
              <a:srgbClr val="0000FF"/>
            </a:solidFill>
            <a:prstDash val="dash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83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83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8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000 0.000000 L 0.332778 -0.046111 " pathEditMode="relative" rAng="0" ptsTypes="">
                                      <p:cBhvr>
                                        <p:cTn id="1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1000"/>
                                        <p:tgtEl>
                                          <p:spTgt spid="6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3" grpId="0"/>
      <p:bldP spid="8" grpId="0" bldLvl="0" animBg="1"/>
      <p:bldP spid="58372" grpId="0" bldLvl="0" animBg="1"/>
      <p:bldP spid="7" grpId="0" bldLvl="0" animBg="1"/>
      <p:bldP spid="7" grpId="1" bldLvl="0" animBg="1"/>
      <p:bldP spid="7" grpId="2" bldLvl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Text Box 2"/>
          <p:cNvSpPr txBox="1">
            <a:spLocks noChangeArrowheads="1"/>
          </p:cNvSpPr>
          <p:nvPr/>
        </p:nvSpPr>
        <p:spPr bwMode="auto">
          <a:xfrm>
            <a:off x="550863" y="704851"/>
            <a:ext cx="8147050" cy="1554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>
              <a:lnSpc>
                <a:spcPts val="4000"/>
              </a:lnSpc>
            </a:pPr>
            <a:r>
              <a:rPr lang="en-US" altLang="zh-CN" sz="2400" b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    </a:t>
            </a:r>
            <a:r>
              <a:rPr lang="zh-CN" altLang="en-US" sz="24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画在黑板上的线段是无法移动的，在只有圆规和无刻度的直尺的情况下，请大家想想办法，如何</a:t>
            </a:r>
            <a:r>
              <a:rPr lang="zh-CN" altLang="en-US" sz="24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再画一条与它相等的线段？</a:t>
            </a:r>
            <a:endParaRPr lang="zh-CN" altLang="en-US" sz="2400" dirty="0">
              <a:solidFill>
                <a:srgbClr val="CC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558801" y="754856"/>
            <a:ext cx="1198563" cy="46166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r>
              <a:rPr lang="zh-CN" altLang="en-US" sz="2400" noProof="1">
                <a:solidFill>
                  <a:schemeClr val="accent6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</a:rPr>
              <a:t>思考：</a:t>
            </a:r>
            <a:endParaRPr lang="zh-CN" altLang="en-US" sz="2400" noProof="1">
              <a:solidFill>
                <a:schemeClr val="accent6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grpSp>
        <p:nvGrpSpPr>
          <p:cNvPr id="7171" name="组合 5"/>
          <p:cNvGrpSpPr/>
          <p:nvPr/>
        </p:nvGrpSpPr>
        <p:grpSpPr bwMode="auto">
          <a:xfrm>
            <a:off x="1314450" y="2874169"/>
            <a:ext cx="2736850" cy="80963"/>
            <a:chOff x="1845" y="4793"/>
            <a:chExt cx="4310" cy="168"/>
          </a:xfrm>
        </p:grpSpPr>
        <p:grpSp>
          <p:nvGrpSpPr>
            <p:cNvPr id="7172" name="组合 4"/>
            <p:cNvGrpSpPr/>
            <p:nvPr/>
          </p:nvGrpSpPr>
          <p:grpSpPr bwMode="auto">
            <a:xfrm>
              <a:off x="1845" y="4793"/>
              <a:ext cx="4310" cy="155"/>
              <a:chOff x="1845" y="5245"/>
              <a:chExt cx="4310" cy="155"/>
            </a:xfrm>
          </p:grpSpPr>
          <p:sp>
            <p:nvSpPr>
              <p:cNvPr id="7173" name="Line 4"/>
              <p:cNvSpPr>
                <a:spLocks noChangeShapeType="1"/>
              </p:cNvSpPr>
              <p:nvPr/>
            </p:nvSpPr>
            <p:spPr bwMode="auto">
              <a:xfrm>
                <a:off x="1845" y="5400"/>
                <a:ext cx="4310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 sz="1600"/>
              </a:p>
            </p:txBody>
          </p:sp>
          <p:cxnSp>
            <p:nvCxnSpPr>
              <p:cNvPr id="7174" name="直接连接符 2"/>
              <p:cNvCxnSpPr>
                <a:cxnSpLocks noChangeShapeType="1"/>
              </p:cNvCxnSpPr>
              <p:nvPr/>
            </p:nvCxnSpPr>
            <p:spPr bwMode="auto">
              <a:xfrm>
                <a:off x="1873" y="5245"/>
                <a:ext cx="0" cy="147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cxnSp>
          <p:nvCxnSpPr>
            <p:cNvPr id="7175" name="直接连接符 3"/>
            <p:cNvCxnSpPr>
              <a:cxnSpLocks noChangeShapeType="1"/>
            </p:cNvCxnSpPr>
            <p:nvPr/>
          </p:nvCxnSpPr>
          <p:spPr bwMode="auto">
            <a:xfrm>
              <a:off x="6141" y="4815"/>
              <a:ext cx="0" cy="14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8" name="文本框 7"/>
          <p:cNvSpPr txBox="1"/>
          <p:nvPr/>
        </p:nvSpPr>
        <p:spPr>
          <a:xfrm>
            <a:off x="4967289" y="2282429"/>
            <a:ext cx="3133725" cy="2090509"/>
          </a:xfrm>
          <a:prstGeom prst="rect">
            <a:avLst/>
          </a:prstGeom>
          <a:noFill/>
          <a:ln w="28575">
            <a:solidFill>
              <a:srgbClr val="FF0000"/>
            </a:solidFill>
            <a:prstDash val="sysDash"/>
          </a:ln>
        </p:spPr>
        <p:txBody>
          <a:bodyPr>
            <a:spAutoFit/>
          </a:bodyPr>
          <a:lstStyle/>
          <a:p>
            <a:pPr>
              <a:lnSpc>
                <a:spcPct val="110000"/>
              </a:lnSpc>
            </a:pPr>
            <a:r>
              <a:rPr lang="zh-CN" altLang="en-US" sz="2400" noProof="1">
                <a:solidFill>
                  <a:schemeClr val="accent6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小提示：</a:t>
            </a:r>
            <a:r>
              <a:rPr lang="zh-CN" altLang="en-US" sz="2400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在可打开角度的最大范围内，圆规可截取任意长度，相当于可以移动的</a:t>
            </a:r>
            <a:r>
              <a:rPr lang="en-US" altLang="zh-CN" sz="2400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“</a:t>
            </a:r>
            <a:r>
              <a:rPr lang="zh-CN" altLang="en-US" sz="2400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小木棍</a:t>
            </a:r>
            <a:r>
              <a:rPr lang="en-US" altLang="zh-CN" sz="2400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”.</a:t>
            </a:r>
            <a:endParaRPr lang="en-US" altLang="zh-CN" sz="2400" noProof="1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" dur="80"/>
                                        <p:tgtEl>
                                          <p:spTgt spid="716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" dur="80"/>
                                        <p:tgtEl>
                                          <p:spTgt spid="716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80"/>
                                        <p:tgtEl>
                                          <p:spTgt spid="716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9" grpId="0"/>
      <p:bldP spid="2" grpId="0"/>
      <p:bldP spid="2" grpId="1"/>
      <p:bldP spid="8" grpId="0" animBg="1"/>
      <p:bldP spid="8" grpId="1" bldLvl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Text Box 11"/>
          <p:cNvSpPr txBox="1">
            <a:spLocks noChangeArrowheads="1"/>
          </p:cNvSpPr>
          <p:nvPr/>
        </p:nvSpPr>
        <p:spPr bwMode="auto">
          <a:xfrm>
            <a:off x="807747" y="1760935"/>
            <a:ext cx="18473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endParaRPr lang="zh-CN" altLang="en-US" sz="200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59404" name="Text Box 12"/>
          <p:cNvSpPr txBox="1"/>
          <p:nvPr/>
        </p:nvSpPr>
        <p:spPr>
          <a:xfrm>
            <a:off x="692150" y="597694"/>
            <a:ext cx="4922838" cy="4616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zh-CN" altLang="en-US" sz="2400" noProof="1">
                <a:solidFill>
                  <a:schemeClr val="accent6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作一条线段等于已知线段</a:t>
            </a:r>
            <a:endParaRPr lang="zh-CN" altLang="en-US" sz="2400" noProof="1">
              <a:solidFill>
                <a:schemeClr val="accent6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59405" name="Text Box 13"/>
          <p:cNvSpPr txBox="1">
            <a:spLocks noChangeArrowheads="1"/>
          </p:cNvSpPr>
          <p:nvPr/>
        </p:nvSpPr>
        <p:spPr bwMode="auto">
          <a:xfrm>
            <a:off x="692150" y="1062038"/>
            <a:ext cx="723423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已知：线段 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，作一条线段 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AB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，使 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AB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=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</p:txBody>
      </p:sp>
      <p:sp>
        <p:nvSpPr>
          <p:cNvPr id="8196" name="Text Box 14"/>
          <p:cNvSpPr txBox="1">
            <a:spLocks noChangeArrowheads="1"/>
          </p:cNvSpPr>
          <p:nvPr/>
        </p:nvSpPr>
        <p:spPr bwMode="auto">
          <a:xfrm>
            <a:off x="591848" y="1383506"/>
            <a:ext cx="18473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endParaRPr lang="zh-CN" altLang="en-US" sz="200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59407" name="Text Box 15"/>
          <p:cNvSpPr txBox="1">
            <a:spLocks noChangeArrowheads="1"/>
          </p:cNvSpPr>
          <p:nvPr/>
        </p:nvSpPr>
        <p:spPr bwMode="auto">
          <a:xfrm>
            <a:off x="682626" y="1654969"/>
            <a:ext cx="459422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400" dirty="0">
                <a:solidFill>
                  <a:srgbClr val="0033CC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第一步：用直尺画射线 </a:t>
            </a:r>
            <a:r>
              <a:rPr lang="en-US" altLang="zh-CN" sz="2400" i="1" dirty="0">
                <a:solidFill>
                  <a:srgbClr val="0033CC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AF</a:t>
            </a:r>
            <a:r>
              <a:rPr lang="zh-CN" altLang="en-US" sz="2400" dirty="0">
                <a:solidFill>
                  <a:srgbClr val="0033CC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；</a:t>
            </a:r>
          </a:p>
        </p:txBody>
      </p:sp>
      <p:sp>
        <p:nvSpPr>
          <p:cNvPr id="59408" name="Text Box 16"/>
          <p:cNvSpPr txBox="1">
            <a:spLocks noChangeArrowheads="1"/>
          </p:cNvSpPr>
          <p:nvPr/>
        </p:nvSpPr>
        <p:spPr bwMode="auto">
          <a:xfrm>
            <a:off x="682625" y="2068116"/>
            <a:ext cx="6211888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400" dirty="0">
                <a:solidFill>
                  <a:srgbClr val="0033CC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第二步：用圆规在射线 </a:t>
            </a:r>
            <a:r>
              <a:rPr lang="en-US" altLang="zh-CN" sz="2400" i="1" dirty="0">
                <a:solidFill>
                  <a:srgbClr val="0033CC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AF </a:t>
            </a:r>
            <a:r>
              <a:rPr lang="zh-CN" altLang="en-US" sz="2400" dirty="0">
                <a:solidFill>
                  <a:srgbClr val="0033CC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上截取  </a:t>
            </a:r>
          </a:p>
          <a:p>
            <a:r>
              <a:rPr lang="zh-CN" altLang="en-US" sz="2400" dirty="0">
                <a:solidFill>
                  <a:srgbClr val="0033CC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           </a:t>
            </a:r>
            <a:r>
              <a:rPr lang="en-US" altLang="zh-CN" sz="2400" i="1" dirty="0">
                <a:solidFill>
                  <a:srgbClr val="0033CC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AB </a:t>
            </a:r>
            <a:r>
              <a:rPr lang="en-US" altLang="zh-CN" sz="2400" dirty="0">
                <a:solidFill>
                  <a:srgbClr val="0033CC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 </a:t>
            </a:r>
            <a:r>
              <a:rPr lang="en-US" altLang="zh-CN" sz="2400" i="1" dirty="0">
                <a:solidFill>
                  <a:srgbClr val="0033CC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en-US" altLang="zh-CN" sz="2400" dirty="0">
                <a:solidFill>
                  <a:srgbClr val="0033CC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</p:txBody>
      </p:sp>
      <p:sp>
        <p:nvSpPr>
          <p:cNvPr id="59409" name="Text Box 17"/>
          <p:cNvSpPr txBox="1">
            <a:spLocks noChangeArrowheads="1"/>
          </p:cNvSpPr>
          <p:nvPr/>
        </p:nvSpPr>
        <p:spPr bwMode="auto">
          <a:xfrm>
            <a:off x="682625" y="2797969"/>
            <a:ext cx="33147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400" dirty="0">
                <a:solidFill>
                  <a:srgbClr val="0033CC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∴ 线段 </a:t>
            </a:r>
            <a:r>
              <a:rPr lang="en-US" altLang="zh-CN" sz="2400" i="1" dirty="0">
                <a:solidFill>
                  <a:srgbClr val="0033CC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AB </a:t>
            </a:r>
            <a:r>
              <a:rPr lang="zh-CN" altLang="en-US" sz="2400" dirty="0">
                <a:solidFill>
                  <a:srgbClr val="0033CC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为所求</a:t>
            </a:r>
            <a:r>
              <a:rPr lang="en-US" altLang="zh-CN" sz="2400" dirty="0">
                <a:solidFill>
                  <a:srgbClr val="0033CC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</p:txBody>
      </p:sp>
      <p:sp>
        <p:nvSpPr>
          <p:cNvPr id="59410" name="Line 18"/>
          <p:cNvSpPr>
            <a:spLocks noChangeShapeType="1"/>
          </p:cNvSpPr>
          <p:nvPr/>
        </p:nvSpPr>
        <p:spPr bwMode="auto">
          <a:xfrm>
            <a:off x="6759576" y="1978819"/>
            <a:ext cx="16986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CN" altLang="en-US" sz="1600"/>
          </a:p>
        </p:txBody>
      </p:sp>
      <p:sp>
        <p:nvSpPr>
          <p:cNvPr id="59411" name="Rectangle 19"/>
          <p:cNvSpPr>
            <a:spLocks noChangeArrowheads="1"/>
          </p:cNvSpPr>
          <p:nvPr/>
        </p:nvSpPr>
        <p:spPr bwMode="auto">
          <a:xfrm>
            <a:off x="7449931" y="1634729"/>
            <a:ext cx="33855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zh-CN" sz="2400" i="1"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</a:p>
        </p:txBody>
      </p:sp>
      <p:sp>
        <p:nvSpPr>
          <p:cNvPr id="59412" name="Line 20"/>
          <p:cNvSpPr>
            <a:spLocks noChangeShapeType="1"/>
          </p:cNvSpPr>
          <p:nvPr/>
        </p:nvSpPr>
        <p:spPr bwMode="auto">
          <a:xfrm>
            <a:off x="5067300" y="3167063"/>
            <a:ext cx="34988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CN" altLang="en-US" sz="1600"/>
          </a:p>
        </p:txBody>
      </p:sp>
      <p:sp>
        <p:nvSpPr>
          <p:cNvPr id="59413" name="Rectangle 21"/>
          <p:cNvSpPr>
            <a:spLocks noChangeArrowheads="1"/>
          </p:cNvSpPr>
          <p:nvPr/>
        </p:nvSpPr>
        <p:spPr bwMode="auto">
          <a:xfrm>
            <a:off x="5091359" y="2783681"/>
            <a:ext cx="278557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zh-CN" sz="2400" i="1">
                <a:solidFill>
                  <a:srgbClr val="0033CC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                             F</a:t>
            </a:r>
          </a:p>
        </p:txBody>
      </p:sp>
      <p:sp>
        <p:nvSpPr>
          <p:cNvPr id="59414" name="Arc 22"/>
          <p:cNvSpPr>
            <a:spLocks noChangeArrowheads="1"/>
          </p:cNvSpPr>
          <p:nvPr/>
        </p:nvSpPr>
        <p:spPr bwMode="auto">
          <a:xfrm>
            <a:off x="6478588" y="2742010"/>
            <a:ext cx="298450" cy="858440"/>
          </a:xfrm>
          <a:custGeom>
            <a:avLst/>
            <a:gdLst>
              <a:gd name="T0" fmla="*/ 13244 w 21600"/>
              <a:gd name="T1" fmla="*/ -1 h 34321"/>
              <a:gd name="T2" fmla="*/ 21600 w 21600"/>
              <a:gd name="T3" fmla="*/ 17063 h 34321"/>
              <a:gd name="T4" fmla="*/ 12989 w 21600"/>
              <a:gd name="T5" fmla="*/ 34320 h 34321"/>
              <a:gd name="T6" fmla="*/ 13244 w 21600"/>
              <a:gd name="T7" fmla="*/ -1 h 34321"/>
              <a:gd name="T8" fmla="*/ 21600 w 21600"/>
              <a:gd name="T9" fmla="*/ 17063 h 34321"/>
              <a:gd name="T10" fmla="*/ 12989 w 21600"/>
              <a:gd name="T11" fmla="*/ 34320 h 34321"/>
              <a:gd name="T12" fmla="*/ 0 w 21600"/>
              <a:gd name="T13" fmla="*/ 17063 h 343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1600" h="34321" fill="none">
                <a:moveTo>
                  <a:pt x="13244" y="-1"/>
                </a:moveTo>
                <a:cubicBezTo>
                  <a:pt x="18515" y="4091"/>
                  <a:pt x="21600" y="10389"/>
                  <a:pt x="21600" y="17063"/>
                </a:cubicBezTo>
                <a:cubicBezTo>
                  <a:pt x="21600" y="23848"/>
                  <a:pt x="18411" y="30239"/>
                  <a:pt x="12989" y="34320"/>
                </a:cubicBezTo>
              </a:path>
              <a:path w="21600" h="34321" stroke="0">
                <a:moveTo>
                  <a:pt x="13244" y="-1"/>
                </a:moveTo>
                <a:cubicBezTo>
                  <a:pt x="18515" y="4091"/>
                  <a:pt x="21600" y="10389"/>
                  <a:pt x="21600" y="17063"/>
                </a:cubicBezTo>
                <a:cubicBezTo>
                  <a:pt x="21600" y="23848"/>
                  <a:pt x="18411" y="30239"/>
                  <a:pt x="12989" y="34320"/>
                </a:cubicBezTo>
                <a:lnTo>
                  <a:pt x="0" y="17063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 sz="1600"/>
          </a:p>
        </p:txBody>
      </p:sp>
      <p:sp>
        <p:nvSpPr>
          <p:cNvPr id="59415" name="Rectangle 23"/>
          <p:cNvSpPr>
            <a:spLocks noChangeArrowheads="1"/>
          </p:cNvSpPr>
          <p:nvPr/>
        </p:nvSpPr>
        <p:spPr bwMode="auto">
          <a:xfrm>
            <a:off x="5784642" y="2788444"/>
            <a:ext cx="33855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zh-CN" sz="2400" i="1">
                <a:solidFill>
                  <a:srgbClr val="0033CC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</a:p>
        </p:txBody>
      </p:sp>
      <p:sp>
        <p:nvSpPr>
          <p:cNvPr id="59416" name="Rectangle 24"/>
          <p:cNvSpPr>
            <a:spLocks noChangeArrowheads="1"/>
          </p:cNvSpPr>
          <p:nvPr/>
        </p:nvSpPr>
        <p:spPr bwMode="auto">
          <a:xfrm>
            <a:off x="6744123" y="2784873"/>
            <a:ext cx="37221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zh-CN" sz="2400" i="1">
                <a:solidFill>
                  <a:srgbClr val="0033CC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</a:p>
        </p:txBody>
      </p:sp>
      <p:sp>
        <p:nvSpPr>
          <p:cNvPr id="8207" name="文本框 2"/>
          <p:cNvSpPr txBox="1">
            <a:spLocks noChangeArrowheads="1"/>
          </p:cNvSpPr>
          <p:nvPr/>
        </p:nvSpPr>
        <p:spPr bwMode="auto">
          <a:xfrm>
            <a:off x="749300" y="3737372"/>
            <a:ext cx="7640638" cy="11182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ts val="4000"/>
              </a:lnSpc>
            </a:pP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    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在数学中，我们常限定用无刻度的直尺和圆规作图，这就是</a:t>
            </a:r>
            <a:r>
              <a:rPr lang="zh-CN" altLang="en-US" sz="2400" dirty="0">
                <a:solidFill>
                  <a:srgbClr val="00B0F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尺规作图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94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94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94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94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94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94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59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59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594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59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59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594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59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59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000"/>
                            </p:stCondLst>
                            <p:childTnLst>
                              <p:par>
                                <p:cTn id="5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59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59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7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6" dur="80"/>
                                        <p:tgtEl>
                                          <p:spTgt spid="820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7" dur="80"/>
                                        <p:tgtEl>
                                          <p:spTgt spid="820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" dur="80"/>
                                        <p:tgtEl>
                                          <p:spTgt spid="820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404" grpId="0"/>
      <p:bldP spid="59405" grpId="0"/>
      <p:bldP spid="59407" grpId="0"/>
      <p:bldP spid="59408" grpId="0"/>
      <p:bldP spid="59409" grpId="0"/>
      <p:bldP spid="59410" grpId="0" bldLvl="0" animBg="1"/>
      <p:bldP spid="59411" grpId="0"/>
      <p:bldP spid="59413" grpId="0"/>
      <p:bldP spid="59414" grpId="0" animBg="1"/>
      <p:bldP spid="59415" grpId="0"/>
      <p:bldP spid="59416" grpId="0"/>
      <p:bldP spid="8207" grpId="0"/>
      <p:bldP spid="8207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5"/>
          <p:cNvSpPr txBox="1">
            <a:spLocks noChangeArrowheads="1"/>
          </p:cNvSpPr>
          <p:nvPr/>
        </p:nvSpPr>
        <p:spPr bwMode="auto">
          <a:xfrm>
            <a:off x="974726" y="897731"/>
            <a:ext cx="7210425" cy="1631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ts val="4000"/>
              </a:lnSpc>
            </a:pPr>
            <a:r>
              <a:rPr lang="zh-CN" altLang="en-US" sz="24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　　   </a:t>
            </a:r>
            <a:r>
              <a:rPr lang="zh-CN" altLang="en-US" sz="28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你们平时是如何比较两个同学的身高的？你能从比身高的方法中得到启示来比较两条线段的长短吗？</a:t>
            </a:r>
          </a:p>
        </p:txBody>
      </p:sp>
      <p:sp>
        <p:nvSpPr>
          <p:cNvPr id="9219" name="Text Box 4"/>
          <p:cNvSpPr txBox="1">
            <a:spLocks noChangeArrowheads="1"/>
          </p:cNvSpPr>
          <p:nvPr/>
        </p:nvSpPr>
        <p:spPr bwMode="auto">
          <a:xfrm>
            <a:off x="974725" y="821531"/>
            <a:ext cx="1633538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en-US" sz="2800">
                <a:solidFill>
                  <a:srgbClr val="269999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讨论：</a:t>
            </a:r>
          </a:p>
        </p:txBody>
      </p:sp>
      <p:grpSp>
        <p:nvGrpSpPr>
          <p:cNvPr id="9220" name="组合 5"/>
          <p:cNvGrpSpPr/>
          <p:nvPr/>
        </p:nvGrpSpPr>
        <p:grpSpPr bwMode="auto">
          <a:xfrm>
            <a:off x="3949700" y="1987154"/>
            <a:ext cx="4021138" cy="2644378"/>
            <a:chOff x="6221" y="3534"/>
            <a:chExt cx="6331" cy="5551"/>
          </a:xfrm>
        </p:grpSpPr>
        <p:pic>
          <p:nvPicPr>
            <p:cNvPr id="2" name="图片 2" descr="timgV00KJ0MP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6221" y="4115"/>
              <a:ext cx="6331" cy="49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221" name="文本框 3"/>
            <p:cNvSpPr txBox="1">
              <a:spLocks noChangeArrowheads="1"/>
            </p:cNvSpPr>
            <p:nvPr/>
          </p:nvSpPr>
          <p:spPr bwMode="auto">
            <a:xfrm>
              <a:off x="7244" y="4451"/>
              <a:ext cx="1883" cy="10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2800">
                  <a:solidFill>
                    <a:srgbClr val="4D4D4D"/>
                  </a:solidFill>
                  <a:latin typeface="Times New Roman" panose="02020603050405020304" pitchFamily="18" charset="0"/>
                </a:rPr>
                <a:t>160cm</a:t>
              </a:r>
            </a:p>
          </p:txBody>
        </p:sp>
        <p:sp>
          <p:nvSpPr>
            <p:cNvPr id="9222" name="文本框 4"/>
            <p:cNvSpPr txBox="1">
              <a:spLocks noChangeArrowheads="1"/>
            </p:cNvSpPr>
            <p:nvPr/>
          </p:nvSpPr>
          <p:spPr bwMode="auto">
            <a:xfrm>
              <a:off x="9817" y="3534"/>
              <a:ext cx="1883" cy="10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2800">
                  <a:solidFill>
                    <a:srgbClr val="4D4D4D"/>
                  </a:solidFill>
                  <a:latin typeface="Times New Roman" panose="02020603050405020304" pitchFamily="18" charset="0"/>
                </a:rPr>
                <a:t>170cm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3" dur="80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4" dur="80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80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  <p:bldP spid="9219" grpId="0"/>
      <p:bldP spid="9219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4" name="Rectangle 4"/>
          <p:cNvSpPr>
            <a:spLocks noChangeArrowheads="1"/>
          </p:cNvSpPr>
          <p:nvPr/>
        </p:nvSpPr>
        <p:spPr bwMode="auto">
          <a:xfrm>
            <a:off x="542926" y="631031"/>
            <a:ext cx="5038725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zh-CN" altLang="en-US" sz="2800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比较两个同学高矮的方法：</a:t>
            </a:r>
          </a:p>
        </p:txBody>
      </p:sp>
      <p:sp>
        <p:nvSpPr>
          <p:cNvPr id="10243" name="Rectangle 5"/>
          <p:cNvSpPr>
            <a:spLocks noChangeArrowheads="1"/>
          </p:cNvSpPr>
          <p:nvPr/>
        </p:nvSpPr>
        <p:spPr bwMode="auto">
          <a:xfrm>
            <a:off x="5794375" y="3540919"/>
            <a:ext cx="2768600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——</a:t>
            </a:r>
            <a:r>
              <a:rPr lang="zh-CN" altLang="en-US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叠合法</a:t>
            </a:r>
            <a:r>
              <a:rPr lang="en-US" altLang="zh-CN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</a:p>
        </p:txBody>
      </p:sp>
      <p:sp>
        <p:nvSpPr>
          <p:cNvPr id="10244" name="Rectangle 6"/>
          <p:cNvSpPr>
            <a:spLocks noChangeArrowheads="1"/>
          </p:cNvSpPr>
          <p:nvPr/>
        </p:nvSpPr>
        <p:spPr bwMode="auto">
          <a:xfrm>
            <a:off x="611189" y="2838450"/>
            <a:ext cx="7951787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zh-CN" altLang="en-US" sz="28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②让两个同学站在同一平地上，脚底平齐，观看 </a:t>
            </a:r>
          </a:p>
          <a:p>
            <a:pPr eaLnBrk="0" hangingPunct="0">
              <a:lnSpc>
                <a:spcPct val="150000"/>
              </a:lnSpc>
            </a:pPr>
            <a:r>
              <a:rPr lang="zh-CN" altLang="en-US" sz="28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两人的头顶，直接比出高矮</a:t>
            </a:r>
            <a:r>
              <a:rPr lang="en-US" altLang="zh-CN" sz="28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</a:p>
        </p:txBody>
      </p:sp>
      <p:sp>
        <p:nvSpPr>
          <p:cNvPr id="10246" name="Rectangle 7"/>
          <p:cNvSpPr>
            <a:spLocks noChangeArrowheads="1"/>
          </p:cNvSpPr>
          <p:nvPr/>
        </p:nvSpPr>
        <p:spPr bwMode="auto">
          <a:xfrm>
            <a:off x="612776" y="1497806"/>
            <a:ext cx="7847013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zh-CN" altLang="en-US" sz="28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①用卷尺分别度量出两个同学的身高，将所得的                       </a:t>
            </a:r>
          </a:p>
          <a:p>
            <a:pPr eaLnBrk="0" hangingPunct="0">
              <a:lnSpc>
                <a:spcPct val="150000"/>
              </a:lnSpc>
            </a:pPr>
            <a:r>
              <a:rPr lang="zh-CN" altLang="en-US" sz="28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数值进行比较</a:t>
            </a:r>
            <a:r>
              <a:rPr lang="en-US" altLang="zh-CN" sz="28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  <a:r>
              <a:rPr lang="zh-CN" altLang="en-US" sz="28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 </a:t>
            </a:r>
            <a:r>
              <a:rPr lang="zh-CN" altLang="en-US" sz="24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</a:p>
        </p:txBody>
      </p:sp>
      <p:sp>
        <p:nvSpPr>
          <p:cNvPr id="10247" name="Rectangle 8"/>
          <p:cNvSpPr>
            <a:spLocks noChangeArrowheads="1"/>
          </p:cNvSpPr>
          <p:nvPr/>
        </p:nvSpPr>
        <p:spPr bwMode="auto">
          <a:xfrm>
            <a:off x="5794376" y="2219325"/>
            <a:ext cx="2917825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——</a:t>
            </a:r>
            <a:r>
              <a:rPr lang="zh-CN" altLang="en-US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度量法</a:t>
            </a:r>
            <a:r>
              <a:rPr lang="en-US" altLang="zh-CN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1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" dur="80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5" dur="80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80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0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4" grpId="1"/>
      <p:bldP spid="61444" grpId="2"/>
      <p:bldP spid="10243" grpId="0"/>
      <p:bldP spid="10244" grpId="0"/>
      <p:bldP spid="10246" grpId="0"/>
      <p:bldP spid="1024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组合 8"/>
          <p:cNvGrpSpPr/>
          <p:nvPr/>
        </p:nvGrpSpPr>
        <p:grpSpPr bwMode="auto">
          <a:xfrm>
            <a:off x="1631633" y="4065507"/>
            <a:ext cx="2923222" cy="527683"/>
            <a:chOff x="2570" y="8537"/>
            <a:chExt cx="4603" cy="1106"/>
          </a:xfrm>
        </p:grpSpPr>
        <p:sp>
          <p:nvSpPr>
            <p:cNvPr id="11266" name="Line 31"/>
            <p:cNvSpPr>
              <a:spLocks noChangeShapeType="1"/>
            </p:cNvSpPr>
            <p:nvPr/>
          </p:nvSpPr>
          <p:spPr bwMode="auto">
            <a:xfrm>
              <a:off x="2915" y="8553"/>
              <a:ext cx="362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oval" w="med" len="med"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1267" name="Rectangle 20"/>
            <p:cNvSpPr>
              <a:spLocks noChangeArrowheads="1"/>
            </p:cNvSpPr>
            <p:nvPr/>
          </p:nvSpPr>
          <p:spPr bwMode="auto">
            <a:xfrm>
              <a:off x="6473" y="8546"/>
              <a:ext cx="700" cy="10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altLang="zh-CN" sz="2800" i="1">
                  <a:solidFill>
                    <a:srgbClr val="0033CC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D</a:t>
              </a:r>
            </a:p>
          </p:txBody>
        </p:sp>
        <p:sp>
          <p:nvSpPr>
            <p:cNvPr id="11268" name="Rectangle 19"/>
            <p:cNvSpPr>
              <a:spLocks noChangeArrowheads="1"/>
            </p:cNvSpPr>
            <p:nvPr/>
          </p:nvSpPr>
          <p:spPr bwMode="auto">
            <a:xfrm>
              <a:off x="2570" y="8537"/>
              <a:ext cx="667" cy="10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altLang="zh-CN" sz="2800" i="1">
                  <a:solidFill>
                    <a:srgbClr val="0033CC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C</a:t>
              </a:r>
            </a:p>
          </p:txBody>
        </p:sp>
      </p:grpSp>
      <p:sp>
        <p:nvSpPr>
          <p:cNvPr id="62485" name="Rectangle 21"/>
          <p:cNvSpPr>
            <a:spLocks noChangeArrowheads="1"/>
          </p:cNvSpPr>
          <p:nvPr/>
        </p:nvSpPr>
        <p:spPr bwMode="auto">
          <a:xfrm>
            <a:off x="3555474" y="4068367"/>
            <a:ext cx="40427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zh-CN" sz="2800" i="1">
                <a:solidFill>
                  <a:srgbClr val="0033CC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</a:p>
        </p:txBody>
      </p:sp>
      <p:sp>
        <p:nvSpPr>
          <p:cNvPr id="11265" name="Rectangle 2"/>
          <p:cNvSpPr>
            <a:spLocks noChangeArrowheads="1"/>
          </p:cNvSpPr>
          <p:nvPr/>
        </p:nvSpPr>
        <p:spPr bwMode="auto">
          <a:xfrm>
            <a:off x="471488" y="520304"/>
            <a:ext cx="444384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试比较线段</a:t>
            </a:r>
            <a:r>
              <a:rPr lang="en-US" altLang="zh-CN" sz="2800" i="1">
                <a:latin typeface="Times New Roman" panose="02020603050405020304" pitchFamily="18" charset="0"/>
                <a:ea typeface="黑体" panose="02010609060101010101" pitchFamily="49" charset="-122"/>
              </a:rPr>
              <a:t>AB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  <a:r>
              <a:rPr lang="en-US" altLang="zh-CN" sz="2800" i="1">
                <a:latin typeface="Times New Roman" panose="02020603050405020304" pitchFamily="18" charset="0"/>
                <a:ea typeface="黑体" panose="02010609060101010101" pitchFamily="49" charset="-122"/>
              </a:rPr>
              <a:t>CD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的长短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</p:txBody>
      </p:sp>
      <p:sp>
        <p:nvSpPr>
          <p:cNvPr id="62476" name="Rectangle 12"/>
          <p:cNvSpPr>
            <a:spLocks noChangeArrowheads="1"/>
          </p:cNvSpPr>
          <p:nvPr/>
        </p:nvSpPr>
        <p:spPr bwMode="auto">
          <a:xfrm>
            <a:off x="1177925" y="1676400"/>
            <a:ext cx="25908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(</a:t>
            </a:r>
            <a:r>
              <a:rPr lang="en-US" altLang="zh-CN" sz="2800" b="1">
                <a:latin typeface="Times New Roman" panose="02020603050405020304" pitchFamily="18" charset="0"/>
                <a:ea typeface="黑体" panose="02010609060101010101" pitchFamily="49" charset="-122"/>
              </a:rPr>
              <a:t>1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) 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度量法；</a:t>
            </a:r>
          </a:p>
        </p:txBody>
      </p:sp>
      <p:sp>
        <p:nvSpPr>
          <p:cNvPr id="62478" name="Rectangle 14"/>
          <p:cNvSpPr>
            <a:spLocks noChangeArrowheads="1"/>
          </p:cNvSpPr>
          <p:nvPr/>
        </p:nvSpPr>
        <p:spPr bwMode="auto">
          <a:xfrm>
            <a:off x="1177926" y="2066925"/>
            <a:ext cx="298767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US" altLang="zh-CN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(</a:t>
            </a:r>
            <a:r>
              <a:rPr lang="en-US" altLang="zh-CN" sz="28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en-US" altLang="zh-CN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) </a:t>
            </a:r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叠合法</a:t>
            </a:r>
          </a:p>
        </p:txBody>
      </p:sp>
      <p:sp>
        <p:nvSpPr>
          <p:cNvPr id="62479" name="Text Box 15"/>
          <p:cNvSpPr txBox="1">
            <a:spLocks noChangeArrowheads="1"/>
          </p:cNvSpPr>
          <p:nvPr/>
        </p:nvSpPr>
        <p:spPr bwMode="auto">
          <a:xfrm>
            <a:off x="471489" y="2458641"/>
            <a:ext cx="8142287" cy="1631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>
              <a:lnSpc>
                <a:spcPts val="4000"/>
              </a:lnSpc>
            </a:pPr>
            <a:r>
              <a:rPr lang="zh-CN" altLang="en-US" sz="2000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     </a:t>
            </a:r>
            <a:r>
              <a:rPr lang="zh-CN" alt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将其中一条线段</a:t>
            </a:r>
            <a:r>
              <a:rPr lang="en-US" altLang="zh-CN" sz="2400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“</a:t>
            </a:r>
            <a:r>
              <a:rPr lang="zh-CN" alt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移</a:t>
            </a:r>
            <a:r>
              <a:rPr lang="en-US" altLang="zh-CN" sz="2400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”</a:t>
            </a:r>
            <a:r>
              <a:rPr lang="zh-CN" alt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到另一条线段上，使其一端点与另一线段的一端点重合，然后观察两条线段另外两个端点的位置作比较</a:t>
            </a:r>
            <a:r>
              <a:rPr lang="en-US" altLang="zh-CN" sz="2400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</p:txBody>
      </p:sp>
      <p:sp>
        <p:nvSpPr>
          <p:cNvPr id="62481" name="Line 17"/>
          <p:cNvSpPr>
            <a:spLocks noChangeShapeType="1"/>
          </p:cNvSpPr>
          <p:nvPr/>
        </p:nvSpPr>
        <p:spPr bwMode="auto">
          <a:xfrm>
            <a:off x="1849439" y="4074319"/>
            <a:ext cx="172878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62483" name="Rectangle 19"/>
          <p:cNvSpPr>
            <a:spLocks noChangeArrowheads="1"/>
          </p:cNvSpPr>
          <p:nvPr/>
        </p:nvSpPr>
        <p:spPr bwMode="auto">
          <a:xfrm>
            <a:off x="1911249" y="4056460"/>
            <a:ext cx="64472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zh-CN" sz="2800">
                <a:solidFill>
                  <a:srgbClr val="0033CC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(</a:t>
            </a:r>
            <a:r>
              <a:rPr lang="en-US" altLang="zh-CN" sz="2800" i="1">
                <a:solidFill>
                  <a:srgbClr val="0033CC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en-US" altLang="zh-CN" sz="2800">
                <a:solidFill>
                  <a:srgbClr val="0033CC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)</a:t>
            </a:r>
          </a:p>
        </p:txBody>
      </p:sp>
      <p:sp>
        <p:nvSpPr>
          <p:cNvPr id="62489" name="Arc 25"/>
          <p:cNvSpPr>
            <a:spLocks noChangeArrowheads="1"/>
          </p:cNvSpPr>
          <p:nvPr/>
        </p:nvSpPr>
        <p:spPr bwMode="auto">
          <a:xfrm>
            <a:off x="3429000" y="3892154"/>
            <a:ext cx="153988" cy="378619"/>
          </a:xfrm>
          <a:custGeom>
            <a:avLst/>
            <a:gdLst>
              <a:gd name="T0" fmla="*/ 13244 w 21600"/>
              <a:gd name="T1" fmla="*/ -1 h 34321"/>
              <a:gd name="T2" fmla="*/ 21600 w 21600"/>
              <a:gd name="T3" fmla="*/ 17063 h 34321"/>
              <a:gd name="T4" fmla="*/ 12989 w 21600"/>
              <a:gd name="T5" fmla="*/ 34320 h 34321"/>
              <a:gd name="T6" fmla="*/ 13244 w 21600"/>
              <a:gd name="T7" fmla="*/ -1 h 34321"/>
              <a:gd name="T8" fmla="*/ 21600 w 21600"/>
              <a:gd name="T9" fmla="*/ 17063 h 34321"/>
              <a:gd name="T10" fmla="*/ 12989 w 21600"/>
              <a:gd name="T11" fmla="*/ 34320 h 34321"/>
              <a:gd name="T12" fmla="*/ 0 w 21600"/>
              <a:gd name="T13" fmla="*/ 17063 h 343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1600" h="34321" fill="none">
                <a:moveTo>
                  <a:pt x="13244" y="-1"/>
                </a:moveTo>
                <a:cubicBezTo>
                  <a:pt x="18515" y="4091"/>
                  <a:pt x="21600" y="10389"/>
                  <a:pt x="21600" y="17063"/>
                </a:cubicBezTo>
                <a:cubicBezTo>
                  <a:pt x="21600" y="23848"/>
                  <a:pt x="18411" y="30239"/>
                  <a:pt x="12989" y="34320"/>
                </a:cubicBezTo>
              </a:path>
              <a:path w="21600" h="34321" stroke="0">
                <a:moveTo>
                  <a:pt x="13244" y="-1"/>
                </a:moveTo>
                <a:cubicBezTo>
                  <a:pt x="18515" y="4091"/>
                  <a:pt x="21600" y="10389"/>
                  <a:pt x="21600" y="17063"/>
                </a:cubicBezTo>
                <a:cubicBezTo>
                  <a:pt x="21600" y="23848"/>
                  <a:pt x="18411" y="30239"/>
                  <a:pt x="12989" y="34320"/>
                </a:cubicBezTo>
                <a:lnTo>
                  <a:pt x="0" y="17063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grpSp>
        <p:nvGrpSpPr>
          <p:cNvPr id="8" name="组合 7"/>
          <p:cNvGrpSpPr/>
          <p:nvPr/>
        </p:nvGrpSpPr>
        <p:grpSpPr bwMode="auto">
          <a:xfrm>
            <a:off x="5290503" y="1222297"/>
            <a:ext cx="3473450" cy="523240"/>
            <a:chOff x="8332" y="2792"/>
            <a:chExt cx="5470" cy="1098"/>
          </a:xfrm>
        </p:grpSpPr>
        <p:sp>
          <p:nvSpPr>
            <p:cNvPr id="11278" name="Rectangle 33"/>
            <p:cNvSpPr>
              <a:spLocks noChangeArrowheads="1"/>
            </p:cNvSpPr>
            <p:nvPr/>
          </p:nvSpPr>
          <p:spPr bwMode="auto">
            <a:xfrm>
              <a:off x="8332" y="2792"/>
              <a:ext cx="5470" cy="10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en-US" altLang="zh-CN" sz="2800" i="1">
                  <a:latin typeface="Times New Roman" panose="02020603050405020304" pitchFamily="18" charset="0"/>
                  <a:ea typeface="黑体" panose="02010609060101010101" pitchFamily="49" charset="-122"/>
                </a:rPr>
                <a:t>C                       D</a:t>
              </a:r>
            </a:p>
          </p:txBody>
        </p:sp>
        <p:sp>
          <p:nvSpPr>
            <p:cNvPr id="11279" name="Line 31"/>
            <p:cNvSpPr>
              <a:spLocks noChangeShapeType="1"/>
            </p:cNvSpPr>
            <p:nvPr/>
          </p:nvSpPr>
          <p:spPr bwMode="auto">
            <a:xfrm>
              <a:off x="8620" y="2792"/>
              <a:ext cx="362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oval" w="med" len="med"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</p:grpSp>
      <p:grpSp>
        <p:nvGrpSpPr>
          <p:cNvPr id="7" name="组合 6"/>
          <p:cNvGrpSpPr/>
          <p:nvPr/>
        </p:nvGrpSpPr>
        <p:grpSpPr bwMode="auto">
          <a:xfrm>
            <a:off x="1246188" y="1200150"/>
            <a:ext cx="2952750" cy="523241"/>
            <a:chOff x="1962" y="2745"/>
            <a:chExt cx="4650" cy="1098"/>
          </a:xfrm>
        </p:grpSpPr>
        <p:sp>
          <p:nvSpPr>
            <p:cNvPr id="11281" name="Line 30"/>
            <p:cNvSpPr>
              <a:spLocks noChangeShapeType="1"/>
            </p:cNvSpPr>
            <p:nvPr/>
          </p:nvSpPr>
          <p:spPr bwMode="auto">
            <a:xfrm>
              <a:off x="2270" y="2792"/>
              <a:ext cx="272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oval" w="med" len="med"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1282" name="Rectangle 32"/>
            <p:cNvSpPr>
              <a:spLocks noChangeArrowheads="1"/>
            </p:cNvSpPr>
            <p:nvPr/>
          </p:nvSpPr>
          <p:spPr bwMode="auto">
            <a:xfrm>
              <a:off x="1962" y="2745"/>
              <a:ext cx="4650" cy="10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en-US" altLang="zh-CN" sz="2800" i="1">
                  <a:latin typeface="Times New Roman" panose="02020603050405020304" pitchFamily="18" charset="0"/>
                  <a:ea typeface="黑体" panose="02010609060101010101" pitchFamily="49" charset="-122"/>
                </a:rPr>
                <a:t>A                 B</a:t>
              </a:r>
            </a:p>
          </p:txBody>
        </p:sp>
      </p:grpSp>
      <p:sp>
        <p:nvSpPr>
          <p:cNvPr id="62500" name="Text Box 36"/>
          <p:cNvSpPr txBox="1">
            <a:spLocks noChangeArrowheads="1"/>
          </p:cNvSpPr>
          <p:nvPr/>
        </p:nvSpPr>
        <p:spPr bwMode="auto">
          <a:xfrm rot="20590185">
            <a:off x="4757738" y="3813304"/>
            <a:ext cx="213201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zh-CN" altLang="en-US" sz="2800">
                <a:solidFill>
                  <a:srgbClr val="FF33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尺规作图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1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624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624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1" dur="80"/>
                                        <p:tgtEl>
                                          <p:spTgt spid="6247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2" dur="80"/>
                                        <p:tgtEl>
                                          <p:spTgt spid="6247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80"/>
                                        <p:tgtEl>
                                          <p:spTgt spid="6247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624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62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62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85" grpId="0"/>
      <p:bldP spid="11265" grpId="0"/>
      <p:bldP spid="62476" grpId="0"/>
      <p:bldP spid="62478" grpId="0"/>
      <p:bldP spid="62479" grpId="0"/>
      <p:bldP spid="62483" grpId="0"/>
      <p:bldP spid="62489" grpId="0" animBg="1"/>
      <p:bldP spid="62500" grpId="0"/>
    </p:bldLst>
  </p:timing>
</p:sld>
</file>

<file path=ppt/theme/theme1.xml><?xml version="1.0" encoding="utf-8"?>
<a:theme xmlns:a="http://schemas.openxmlformats.org/drawingml/2006/main" name="WWW.2PPT.COM&#10;">
  <a:themeElements>
    <a:clrScheme name="默认设计模板 5">
      <a:dk1>
        <a:srgbClr val="000000"/>
      </a:dk1>
      <a:lt1>
        <a:srgbClr val="FFFFD9"/>
      </a:lt1>
      <a:dk2>
        <a:srgbClr val="000000"/>
      </a:dk2>
      <a:lt2>
        <a:srgbClr val="777777"/>
      </a:lt2>
      <a:accent1>
        <a:srgbClr val="FFFFF7"/>
      </a:accent1>
      <a:accent2>
        <a:srgbClr val="33CCCC"/>
      </a:accent2>
      <a:accent3>
        <a:srgbClr val="FFFFE9"/>
      </a:accent3>
      <a:accent4>
        <a:srgbClr val="000000"/>
      </a:accent4>
      <a:accent5>
        <a:srgbClr val="FFFFFA"/>
      </a:accent5>
      <a:accent6>
        <a:srgbClr val="2DB9B9"/>
      </a:accent6>
      <a:hlink>
        <a:srgbClr val="FF5050"/>
      </a:hlink>
      <a:folHlink>
        <a:srgbClr val="FF99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2563</Words>
  <Application>Microsoft Office PowerPoint</Application>
  <PresentationFormat>全屏显示(16:9)</PresentationFormat>
  <Paragraphs>366</Paragraphs>
  <Slides>38</Slides>
  <Notes>5</Notes>
  <HiddenSlides>0</HiddenSlides>
  <MMClips>0</MMClips>
  <ScaleCrop>false</ScaleCrop>
  <HeadingPairs>
    <vt:vector size="8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2</vt:i4>
      </vt:variant>
      <vt:variant>
        <vt:lpstr>幻灯片标题</vt:lpstr>
      </vt:variant>
      <vt:variant>
        <vt:i4>38</vt:i4>
      </vt:variant>
    </vt:vector>
  </HeadingPairs>
  <TitlesOfParts>
    <vt:vector size="49" baseType="lpstr">
      <vt:lpstr>方正姚体</vt:lpstr>
      <vt:lpstr>黑体</vt:lpstr>
      <vt:lpstr>隶书</vt:lpstr>
      <vt:lpstr>宋体</vt:lpstr>
      <vt:lpstr>微软雅黑</vt:lpstr>
      <vt:lpstr>Arial</vt:lpstr>
      <vt:lpstr>Times New Roman</vt:lpstr>
      <vt:lpstr>Wingdings</vt:lpstr>
      <vt:lpstr>WWW.2PPT.COM
</vt:lpstr>
      <vt:lpstr>Equation.DSMT4</vt:lpstr>
      <vt:lpstr>Equation.KSEE3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2015-07-09T08:14:00Z</dcterms:created>
  <dcterms:modified xsi:type="dcterms:W3CDTF">2023-01-16T13:48:18Z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410FC6F06EA64A66B4513F5B53EE2EB7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