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433" r:id="rId2"/>
    <p:sldId id="434" r:id="rId3"/>
    <p:sldId id="435" r:id="rId4"/>
    <p:sldId id="436" r:id="rId5"/>
    <p:sldId id="437" r:id="rId6"/>
    <p:sldId id="438" r:id="rId7"/>
    <p:sldId id="439" r:id="rId8"/>
    <p:sldId id="441" r:id="rId9"/>
    <p:sldId id="442" r:id="rId10"/>
    <p:sldId id="443" r:id="rId11"/>
    <p:sldId id="444" r:id="rId12"/>
    <p:sldId id="445" r:id="rId13"/>
    <p:sldId id="446" r:id="rId14"/>
    <p:sldId id="447" r:id="rId15"/>
    <p:sldId id="448" r:id="rId16"/>
    <p:sldId id="449" r:id="rId17"/>
    <p:sldId id="450" r:id="rId18"/>
    <p:sldId id="451" r:id="rId19"/>
    <p:sldId id="452" r:id="rId20"/>
    <p:sldId id="453" r:id="rId21"/>
    <p:sldId id="454" r:id="rId22"/>
    <p:sldId id="455" r:id="rId23"/>
    <p:sldId id="456" r:id="rId24"/>
    <p:sldId id="457" r:id="rId25"/>
    <p:sldId id="458" r:id="rId26"/>
    <p:sldId id="459" r:id="rId27"/>
    <p:sldId id="460" r:id="rId28"/>
    <p:sldId id="461" r:id="rId29"/>
    <p:sldId id="462" r:id="rId30"/>
    <p:sldId id="463" r:id="rId31"/>
    <p:sldId id="464" r:id="rId32"/>
    <p:sldId id="465" r:id="rId33"/>
    <p:sldId id="466" r:id="rId34"/>
    <p:sldId id="467" r:id="rId35"/>
    <p:sldId id="468" r:id="rId36"/>
    <p:sldId id="469" r:id="rId37"/>
    <p:sldId id="470" r:id="rId38"/>
    <p:sldId id="471" r:id="rId39"/>
    <p:sldId id="472" r:id="rId40"/>
    <p:sldId id="473" r:id="rId41"/>
    <p:sldId id="474" r:id="rId42"/>
    <p:sldId id="475" r:id="rId43"/>
    <p:sldId id="476" r:id="rId44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 autoAdjust="0"/>
  </p:normalViewPr>
  <p:slideViewPr>
    <p:cSldViewPr snapToObjects="1">
      <p:cViewPr>
        <p:scale>
          <a:sx n="100" d="100"/>
          <a:sy n="100" d="100"/>
        </p:scale>
        <p:origin x="-126" y="-7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216026" cy="216026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defRPr sz="1200" noProof="1" smtClean="0">
                <a:latin typeface="+mn-lt"/>
                <a:ea typeface="+mn-ea"/>
              </a:defRPr>
            </a:lvl1pPr>
          </a:lstStyle>
          <a:p>
            <a:fld id="{F725AEDA-E179-4278-998D-D9EC8DB06D52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defRPr sz="1200" noProof="1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FAA7D6-2555-4705-BAED-9538836A2DF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 rot="1515377" flipH="1" flipV="1">
            <a:off x="-834628" y="-261938"/>
            <a:ext cx="33956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10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16585734" flipH="1" flipV="1">
            <a:off x="8024218" y="4030861"/>
            <a:ext cx="111561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6"/>
          <p:cNvPicPr>
            <a:picLocks noChangeAspect="1" noChangeArrowheads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动作按钮: 后退或前一项 12">
            <a:hlinkClick r:id="" action="ppaction://hlinkshowjump?jump=previousslide"/>
          </p:cNvPr>
          <p:cNvSpPr/>
          <p:nvPr userDrawn="1"/>
        </p:nvSpPr>
        <p:spPr>
          <a:xfrm>
            <a:off x="8242697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4" name="动作按钮: 前进或下一项 13">
            <a:hlinkClick r:id="" action="ppaction://hlinkshowjump?jump=nextslide"/>
          </p:cNvPr>
          <p:cNvSpPr/>
          <p:nvPr userDrawn="1"/>
        </p:nvSpPr>
        <p:spPr>
          <a:xfrm>
            <a:off x="8515351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15" name="动作按钮: 结束 14">
            <a:hlinkClick r:id="" action="ppaction://hlinkshowjump?jump=endshow"/>
          </p:cNvPr>
          <p:cNvSpPr/>
          <p:nvPr userDrawn="1"/>
        </p:nvSpPr>
        <p:spPr>
          <a:xfrm>
            <a:off x="878086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auto">
          <a:xfrm>
            <a:off x="616744" y="946548"/>
            <a:ext cx="2226469" cy="2178844"/>
            <a:chOff x="-949635" y="0"/>
            <a:chExt cx="7009631" cy="6858000"/>
          </a:xfrm>
        </p:grpSpPr>
        <p:sp>
          <p:nvSpPr>
            <p:cNvPr id="3" name="Diamond 3"/>
            <p:cNvSpPr>
              <a:spLocks noChangeArrowheads="1"/>
            </p:cNvSpPr>
            <p:nvPr/>
          </p:nvSpPr>
          <p:spPr bwMode="auto">
            <a:xfrm>
              <a:off x="-949635" y="0"/>
              <a:ext cx="7009631" cy="6858000"/>
            </a:xfrm>
            <a:prstGeom prst="diamond">
              <a:avLst/>
            </a:prstGeom>
            <a:solidFill>
              <a:srgbClr val="D6DCE5">
                <a:alpha val="34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sp>
          <p:nvSpPr>
            <p:cNvPr id="4" name="Diamond 4"/>
            <p:cNvSpPr>
              <a:spLocks noChangeArrowheads="1"/>
            </p:cNvSpPr>
            <p:nvPr/>
          </p:nvSpPr>
          <p:spPr bwMode="auto">
            <a:xfrm>
              <a:off x="-176517" y="653134"/>
              <a:ext cx="5647878" cy="5525706"/>
            </a:xfrm>
            <a:prstGeom prst="diamond">
              <a:avLst/>
            </a:prstGeom>
            <a:solidFill>
              <a:srgbClr val="D6DC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</p:grpSp>
      <p:grpSp>
        <p:nvGrpSpPr>
          <p:cNvPr id="5" name="Group 2"/>
          <p:cNvGrpSpPr/>
          <p:nvPr userDrawn="1"/>
        </p:nvGrpSpPr>
        <p:grpSpPr bwMode="auto">
          <a:xfrm>
            <a:off x="573881" y="1369219"/>
            <a:ext cx="1333500" cy="1333500"/>
            <a:chOff x="990600" y="2044717"/>
            <a:chExt cx="2768566" cy="2768566"/>
          </a:xfrm>
        </p:grpSpPr>
        <p:sp>
          <p:nvSpPr>
            <p:cNvPr id="6" name="Diamond 5"/>
            <p:cNvSpPr>
              <a:spLocks noChangeArrowheads="1"/>
            </p:cNvSpPr>
            <p:nvPr/>
          </p:nvSpPr>
          <p:spPr bwMode="auto">
            <a:xfrm>
              <a:off x="990600" y="2044717"/>
              <a:ext cx="2768566" cy="276856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08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/>
            </a:p>
          </p:txBody>
        </p:sp>
        <p:grpSp>
          <p:nvGrpSpPr>
            <p:cNvPr id="7" name="Group 9"/>
            <p:cNvGrpSpPr/>
            <p:nvPr/>
          </p:nvGrpSpPr>
          <p:grpSpPr bwMode="auto">
            <a:xfrm>
              <a:off x="1429100" y="2771847"/>
              <a:ext cx="1800200" cy="992584"/>
              <a:chOff x="2345143" y="2365645"/>
              <a:chExt cx="1800200" cy="99258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2344176" y="2365264"/>
                <a:ext cx="1802039" cy="677310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7500" lnSpcReduction="20000"/>
              </a:bodyPr>
              <a:lstStyle/>
              <a:p>
                <a:pPr algn="ctr" fontAlgn="auto"/>
                <a:r>
                  <a:rPr lang="zh-CN" altLang="en-US" sz="3300" noProof="1">
                    <a:solidFill>
                      <a:schemeClr val="bg1"/>
                    </a:solidFill>
                    <a:latin typeface="+mn-lt"/>
                    <a:ea typeface="+mn-ea"/>
                  </a:rPr>
                  <a:t>目录</a:t>
                </a:r>
                <a:endParaRPr lang="zh-CN" altLang="en-US" sz="3300" noProof="1">
                  <a:solidFill>
                    <a:schemeClr val="bg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344176" y="3143924"/>
                <a:ext cx="1802039" cy="215058"/>
              </a:xfrm>
              <a:prstGeom prst="rect">
                <a:avLst/>
              </a:prstGeom>
              <a:noFill/>
            </p:spPr>
            <p:txBody>
              <a:bodyPr lIns="0" tIns="0" rIns="0" bIns="0">
                <a:normAutofit fontScale="70000" lnSpcReduction="20000"/>
              </a:bodyPr>
              <a:lstStyle/>
              <a:p>
                <a:pPr algn="ctr" fontAlgn="auto"/>
                <a:r>
                  <a:rPr lang="en-US" altLang="zh-CN" sz="1100" noProof="1">
                    <a:solidFill>
                      <a:schemeClr val="bg1"/>
                    </a:solidFill>
                    <a:latin typeface="+mn-lt"/>
                    <a:ea typeface="+mn-ea"/>
                  </a:rPr>
                  <a:t>CONTENTS</a:t>
                </a:r>
                <a:endParaRPr lang="en-US" altLang="zh-CN" sz="1100" noProof="1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0" name="Diamond 11"/>
          <p:cNvSpPr/>
          <p:nvPr userDrawn="1"/>
        </p:nvSpPr>
        <p:spPr bwMode="auto">
          <a:xfrm>
            <a:off x="1409701" y="713185"/>
            <a:ext cx="554831" cy="554831"/>
          </a:xfrm>
          <a:prstGeom prst="diamond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01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1" name="Diamond 12"/>
          <p:cNvSpPr/>
          <p:nvPr userDrawn="1"/>
        </p:nvSpPr>
        <p:spPr bwMode="auto">
          <a:xfrm>
            <a:off x="2030017" y="1321594"/>
            <a:ext cx="554831" cy="554831"/>
          </a:xfrm>
          <a:prstGeom prst="diamond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02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Diamond 13"/>
          <p:cNvSpPr/>
          <p:nvPr userDrawn="1"/>
        </p:nvSpPr>
        <p:spPr bwMode="auto">
          <a:xfrm>
            <a:off x="2030017" y="2181226"/>
            <a:ext cx="554831" cy="554831"/>
          </a:xfrm>
          <a:prstGeom prst="diamond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03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Diamond 14"/>
          <p:cNvSpPr/>
          <p:nvPr userDrawn="1"/>
        </p:nvSpPr>
        <p:spPr bwMode="auto">
          <a:xfrm>
            <a:off x="1409701" y="2826544"/>
            <a:ext cx="554831" cy="554831"/>
          </a:xfrm>
          <a:prstGeom prst="diamond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wrap="none" lIns="68580" tIns="34290" rIns="68580" bIns="34290" anchor="ctr" anchorCtr="1">
            <a:normAutofit fontScale="92500" lnSpcReduction="20000"/>
          </a:bodyPr>
          <a:lstStyle/>
          <a:p>
            <a:pPr algn="ctr" fontAlgn="auto"/>
            <a:r>
              <a:rPr lang="en-US" altLang="zh-CN" sz="1800" b="1" noProof="1">
                <a:solidFill>
                  <a:schemeClr val="bg1"/>
                </a:solidFill>
                <a:latin typeface="Impact" panose="020B0806030902050204" pitchFamily="34" charset="0"/>
                <a:ea typeface="+mn-ea"/>
              </a:rPr>
              <a:t>04</a:t>
            </a:r>
            <a:endParaRPr lang="en-US" altLang="zh-CN" sz="1800" b="1" noProof="1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4" name="Group 21"/>
          <p:cNvGrpSpPr/>
          <p:nvPr userDrawn="1"/>
        </p:nvGrpSpPr>
        <p:grpSpPr bwMode="auto">
          <a:xfrm>
            <a:off x="1964532" y="851297"/>
            <a:ext cx="1908572" cy="271463"/>
            <a:chOff x="3943834" y="704409"/>
            <a:chExt cx="3962574" cy="563232"/>
          </a:xfrm>
        </p:grpSpPr>
        <p:sp>
          <p:nvSpPr>
            <p:cNvPr id="15" name="TextBox 14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7" name="Group 22"/>
          <p:cNvGrpSpPr/>
          <p:nvPr userDrawn="1"/>
        </p:nvGrpSpPr>
        <p:grpSpPr bwMode="auto">
          <a:xfrm>
            <a:off x="2584847" y="1447800"/>
            <a:ext cx="1909763" cy="271463"/>
            <a:chOff x="3943834" y="704409"/>
            <a:chExt cx="3962574" cy="563232"/>
          </a:xfrm>
        </p:grpSpPr>
        <p:sp>
          <p:nvSpPr>
            <p:cNvPr id="18" name="TextBox 23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0" name="Group 25"/>
          <p:cNvGrpSpPr/>
          <p:nvPr userDrawn="1"/>
        </p:nvGrpSpPr>
        <p:grpSpPr bwMode="auto">
          <a:xfrm>
            <a:off x="2584847" y="2362200"/>
            <a:ext cx="1909763" cy="271463"/>
            <a:chOff x="3943834" y="704409"/>
            <a:chExt cx="3962574" cy="563232"/>
          </a:xfrm>
        </p:grpSpPr>
        <p:sp>
          <p:nvSpPr>
            <p:cNvPr id="21" name="TextBox 26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23" name="Group 28"/>
          <p:cNvGrpSpPr/>
          <p:nvPr userDrawn="1"/>
        </p:nvGrpSpPr>
        <p:grpSpPr bwMode="auto">
          <a:xfrm>
            <a:off x="1964532" y="3018235"/>
            <a:ext cx="1908572" cy="271463"/>
            <a:chOff x="3943834" y="704409"/>
            <a:chExt cx="3962574" cy="563232"/>
          </a:xfrm>
        </p:grpSpPr>
        <p:sp>
          <p:nvSpPr>
            <p:cNvPr id="24" name="TextBox 29"/>
            <p:cNvSpPr txBox="1"/>
            <p:nvPr/>
          </p:nvSpPr>
          <p:spPr>
            <a:xfrm>
              <a:off x="3943834" y="704409"/>
              <a:ext cx="3962574" cy="242091"/>
            </a:xfrm>
            <a:prstGeom prst="rect">
              <a:avLst/>
            </a:prstGeom>
            <a:noFill/>
          </p:spPr>
          <p:txBody>
            <a:bodyPr wrap="none" lIns="360000" tIns="0" rIns="0" bIns="0" anchor="b">
              <a:normAutofit fontScale="77500" lnSpcReduction="20000"/>
            </a:bodyPr>
            <a:lstStyle/>
            <a:p>
              <a:pPr fontAlgn="auto"/>
              <a:r>
                <a:rPr lang="zh-CN" altLang="en-US" sz="1200" b="1" noProof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</a:rPr>
                <a:t>标题文本预设</a:t>
              </a:r>
              <a:endParaRPr lang="zh-CN" altLang="en-US" sz="1200" b="1" noProof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3943834" y="946500"/>
              <a:ext cx="3962574" cy="321141"/>
            </a:xfrm>
            <a:prstGeom prst="rect">
              <a:avLst/>
            </a:prstGeom>
          </p:spPr>
          <p:txBody>
            <a:bodyPr lIns="360000" tIns="0" r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</a:pPr>
              <a:r>
                <a:rPr lang="zh-CN" altLang="en-US" sz="800" noProof="1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</a:rPr>
                <a:t>此部分内容作为文字排版占位显示 （建议使用主题字体）</a:t>
              </a:r>
              <a:endParaRPr lang="zh-CN" altLang="en-US" sz="800" noProof="1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sp>
        <p:nvSpPr>
          <p:cNvPr id="26" name="动作按钮: 后退或前一项 25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7" name="动作按钮: 前进或下一项 26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28" name="动作按钮: 结束 27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动作按钮: 后退或前一项 2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4" name="动作按钮: 前进或下一项 3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结束 4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104775" y="4719638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>
            <a:off x="104775" y="594122"/>
            <a:ext cx="890587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 userDrawn="1"/>
        </p:nvCxnSpPr>
        <p:spPr>
          <a:xfrm>
            <a:off x="2347913" y="916782"/>
            <a:ext cx="0" cy="3480197"/>
          </a:xfrm>
          <a:prstGeom prst="line">
            <a:avLst/>
          </a:prstGeom>
          <a:ln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42"/>
          <p:cNvGrpSpPr/>
          <p:nvPr userDrawn="1"/>
        </p:nvGrpSpPr>
        <p:grpSpPr bwMode="auto">
          <a:xfrm>
            <a:off x="80963" y="1579960"/>
            <a:ext cx="2270522" cy="2178844"/>
            <a:chOff x="755951" y="2210607"/>
            <a:chExt cx="3026493" cy="2905010"/>
          </a:xfrm>
        </p:grpSpPr>
        <p:grpSp>
          <p:nvGrpSpPr>
            <p:cNvPr id="10" name="Group 1"/>
            <p:cNvGrpSpPr/>
            <p:nvPr/>
          </p:nvGrpSpPr>
          <p:grpSpPr bwMode="auto">
            <a:xfrm>
              <a:off x="813205" y="2210607"/>
              <a:ext cx="2969239" cy="2905010"/>
              <a:chOff x="-949635" y="0"/>
              <a:chExt cx="7009631" cy="6858000"/>
            </a:xfrm>
          </p:grpSpPr>
          <p:sp>
            <p:nvSpPr>
              <p:cNvPr id="16" name="Diamond 3"/>
              <p:cNvSpPr>
                <a:spLocks noChangeArrowheads="1"/>
              </p:cNvSpPr>
              <p:nvPr/>
            </p:nvSpPr>
            <p:spPr bwMode="auto">
              <a:xfrm>
                <a:off x="-949635" y="0"/>
                <a:ext cx="7009631" cy="6858000"/>
              </a:xfrm>
              <a:prstGeom prst="diamond">
                <a:avLst/>
              </a:prstGeom>
              <a:solidFill>
                <a:srgbClr val="D6DCE5">
                  <a:alpha val="34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sp>
            <p:nvSpPr>
              <p:cNvPr id="17" name="Diamond 4"/>
              <p:cNvSpPr>
                <a:spLocks noChangeArrowheads="1"/>
              </p:cNvSpPr>
              <p:nvPr/>
            </p:nvSpPr>
            <p:spPr bwMode="auto">
              <a:xfrm>
                <a:off x="-176517" y="653134"/>
                <a:ext cx="5647878" cy="5525706"/>
              </a:xfrm>
              <a:prstGeom prst="diamond">
                <a:avLst/>
              </a:prstGeom>
              <a:solidFill>
                <a:srgbClr val="D6DC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</p:grpSp>
        <p:grpSp>
          <p:nvGrpSpPr>
            <p:cNvPr id="11" name="Group 2"/>
            <p:cNvGrpSpPr/>
            <p:nvPr/>
          </p:nvGrpSpPr>
          <p:grpSpPr bwMode="auto">
            <a:xfrm>
              <a:off x="755951" y="2773741"/>
              <a:ext cx="1778742" cy="1778742"/>
              <a:chOff x="990600" y="2044717"/>
              <a:chExt cx="2768566" cy="2768566"/>
            </a:xfrm>
          </p:grpSpPr>
          <p:sp>
            <p:nvSpPr>
              <p:cNvPr id="12" name="Diamond 5"/>
              <p:cNvSpPr>
                <a:spLocks noChangeArrowheads="1"/>
              </p:cNvSpPr>
              <p:nvPr/>
            </p:nvSpPr>
            <p:spPr bwMode="auto">
              <a:xfrm>
                <a:off x="990600" y="2044717"/>
                <a:ext cx="2768566" cy="2768566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5080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/>
              </a:p>
            </p:txBody>
          </p:sp>
          <p:grpSp>
            <p:nvGrpSpPr>
              <p:cNvPr id="13" name="Group 9"/>
              <p:cNvGrpSpPr/>
              <p:nvPr/>
            </p:nvGrpSpPr>
            <p:grpSpPr bwMode="auto">
              <a:xfrm>
                <a:off x="1429100" y="2771847"/>
                <a:ext cx="1800200" cy="992584"/>
                <a:chOff x="2345143" y="2365645"/>
                <a:chExt cx="1800200" cy="992584"/>
              </a:xfrm>
            </p:grpSpPr>
            <p:sp>
              <p:nvSpPr>
                <p:cNvPr id="14" name="TextBox 7"/>
                <p:cNvSpPr txBox="1"/>
                <p:nvPr/>
              </p:nvSpPr>
              <p:spPr>
                <a:xfrm>
                  <a:off x="2346338" y="2365564"/>
                  <a:ext cx="1798300" cy="677001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7500" lnSpcReduction="20000"/>
                </a:bodyPr>
                <a:lstStyle/>
                <a:p>
                  <a:pPr algn="ctr" fontAlgn="auto"/>
                  <a:r>
                    <a:rPr lang="zh-CN" altLang="en-US" sz="33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目录</a:t>
                  </a:r>
                  <a:endParaRPr lang="zh-CN" altLang="en-US" sz="3300" noProof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" name="TextBox 8"/>
                <p:cNvSpPr txBox="1"/>
                <p:nvPr/>
              </p:nvSpPr>
              <p:spPr>
                <a:xfrm>
                  <a:off x="2346338" y="3143869"/>
                  <a:ext cx="1798300" cy="214959"/>
                </a:xfrm>
                <a:prstGeom prst="rect">
                  <a:avLst/>
                </a:prstGeom>
                <a:noFill/>
              </p:spPr>
              <p:txBody>
                <a:bodyPr lIns="0" tIns="0" rIns="0" bIns="0">
                  <a:normAutofit fontScale="70000" lnSpcReduction="20000"/>
                </a:bodyPr>
                <a:lstStyle/>
                <a:p>
                  <a:pPr algn="ctr" fontAlgn="auto"/>
                  <a:r>
                    <a:rPr lang="en-US" altLang="zh-CN" sz="1100" noProof="1">
                      <a:solidFill>
                        <a:schemeClr val="bg1"/>
                      </a:solidFill>
                      <a:latin typeface="+mn-lt"/>
                      <a:ea typeface="+mn-ea"/>
                    </a:rPr>
                    <a:t>CONTENTS</a:t>
                  </a:r>
                  <a:endParaRPr lang="en-US" altLang="zh-CN" sz="1100" noProof="1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1167" y="60343"/>
            <a:ext cx="8929483" cy="483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 noProof="1" smtClean="0"/>
              <a:t>课时标题</a:t>
            </a:r>
            <a:endParaRPr lang="zh-CN" altLang="en-US" noProof="1"/>
          </a:p>
        </p:txBody>
      </p:sp>
      <p:sp>
        <p:nvSpPr>
          <p:cNvPr id="18" name="灯片编号占位符 4"/>
          <p:cNvSpPr>
            <a:spLocks noGrp="1"/>
          </p:cNvSpPr>
          <p:nvPr>
            <p:ph type="sldNum" sz="quarter" idx="10"/>
          </p:nvPr>
        </p:nvSpPr>
        <p:spPr>
          <a:xfrm>
            <a:off x="366713" y="4823223"/>
            <a:ext cx="279797" cy="273844"/>
          </a:xfrm>
        </p:spPr>
        <p:txBody>
          <a:bodyPr/>
          <a:lstStyle>
            <a:lvl1pPr>
              <a:defRPr/>
            </a:lvl1pPr>
          </a:lstStyle>
          <a:p>
            <a:fld id="{9EC3EE49-E0FF-40BB-8AFB-672E4C663B6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动作按钮: 后退或前一项 3">
            <a:hlinkClick r:id="" action="ppaction://hlinkshowjump?jump=previousslide"/>
          </p:cNvPr>
          <p:cNvSpPr/>
          <p:nvPr userDrawn="1"/>
        </p:nvSpPr>
        <p:spPr>
          <a:xfrm>
            <a:off x="8281988" y="4885135"/>
            <a:ext cx="209550" cy="228600"/>
          </a:xfrm>
          <a:prstGeom prst="actionButtonBackPrevio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5" name="动作按钮: 前进或下一项 8">
            <a:hlinkClick r:id="" action="ppaction://hlinkshowjump?jump=nextslide"/>
          </p:cNvPr>
          <p:cNvSpPr/>
          <p:nvPr userDrawn="1"/>
        </p:nvSpPr>
        <p:spPr>
          <a:xfrm>
            <a:off x="8554642" y="4894660"/>
            <a:ext cx="202406" cy="209550"/>
          </a:xfrm>
          <a:prstGeom prst="actionButtonForwardNex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sp>
        <p:nvSpPr>
          <p:cNvPr id="6" name="动作按钮: 结束 9">
            <a:hlinkClick r:id="" action="ppaction://hlinkshowjump?jump=endshow"/>
          </p:cNvPr>
          <p:cNvSpPr/>
          <p:nvPr userDrawn="1"/>
        </p:nvSpPr>
        <p:spPr>
          <a:xfrm>
            <a:off x="8820150" y="4886325"/>
            <a:ext cx="190500" cy="226219"/>
          </a:xfrm>
          <a:prstGeom prst="actionButtonE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80976" y="304800"/>
            <a:ext cx="8776097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181155" y="401129"/>
            <a:ext cx="8775808" cy="4433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主文档内容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4141" y="4404123"/>
            <a:ext cx="7653338" cy="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5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 userDrawn="1"/>
        </p:nvSpPr>
        <p:spPr>
          <a:xfrm>
            <a:off x="0" y="1866901"/>
            <a:ext cx="9144000" cy="622697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spc="225" noProof="1">
                <a:solidFill>
                  <a:srgbClr val="778495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微软雅黑" panose="020B0503020204020204" pitchFamily="34" charset="-122"/>
              </a:rPr>
              <a:t>本节内容结束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defRPr sz="900" noProof="1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2C8E961-0A61-4EB6-98E7-EFE1458794F6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defRPr sz="9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963ADB63-7E99-4EDE-9D01-074E5ACA2CD6}" type="slidenum">
              <a:rPr lang="zh-CN" altLang="en-US"/>
              <a:t>‹#›</a:t>
            </a:fld>
            <a:endParaRPr lang="zh-CN" altLang="en-US"/>
          </a:p>
        </p:txBody>
      </p:sp>
      <p:pic>
        <p:nvPicPr>
          <p:cNvPr id="1031" name="图片 6"/>
          <p:cNvPicPr>
            <a:picLocks noChangeAspect="1" noChangeArrowheads="1"/>
          </p:cNvPicPr>
          <p:nvPr userDrawn="1"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82" y="0"/>
            <a:ext cx="9141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文本框 7"/>
          <p:cNvSpPr txBox="1">
            <a:spLocks noChangeArrowheads="1"/>
          </p:cNvSpPr>
          <p:nvPr userDrawn="1"/>
        </p:nvSpPr>
        <p:spPr bwMode="auto">
          <a:xfrm>
            <a:off x="325041" y="4875610"/>
            <a:ext cx="320278" cy="238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/>
            <a:fld id="{B63142A8-2538-4215-9780-30EB86FDE434}" type="slidenum">
              <a:rPr lang="zh-CN" altLang="en-US" sz="1100">
                <a:latin typeface="Times New Roman" panose="02020603050405020304" pitchFamily="18" charset="0"/>
              </a:rPr>
              <a:t>‹#›</a:t>
            </a:fld>
            <a:endParaRPr lang="zh-CN" altLang="en-US" sz="1100">
              <a:latin typeface="Times New Roman" panose="02020603050405020304" pitchFamily="18" charset="0"/>
            </a:endParaRPr>
          </a:p>
        </p:txBody>
      </p:sp>
      <p:sp>
        <p:nvSpPr>
          <p:cNvPr id="9" name="矩形 8">
            <a:hlinkClick r:id="" action="ppaction://hlinkshowjump?jump=previousslide"/>
          </p:cNvPr>
          <p:cNvSpPr/>
          <p:nvPr userDrawn="1"/>
        </p:nvSpPr>
        <p:spPr>
          <a:xfrm>
            <a:off x="0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  <p:sp>
        <p:nvSpPr>
          <p:cNvPr id="10" name="矩形 9">
            <a:hlinkClick r:id="" action="ppaction://hlinkshowjump?jump=nextslide"/>
          </p:cNvPr>
          <p:cNvSpPr/>
          <p:nvPr userDrawn="1"/>
        </p:nvSpPr>
        <p:spPr>
          <a:xfrm>
            <a:off x="626269" y="4710113"/>
            <a:ext cx="344091" cy="276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fontAlgn="auto"/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0" y="843542"/>
            <a:ext cx="9144000" cy="139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240000"/>
              </a:lnSpc>
              <a:spcBef>
                <a:spcPts val="1275"/>
              </a:spcBef>
              <a:spcAft>
                <a:spcPts val="1240"/>
              </a:spcAft>
              <a:defRPr/>
            </a:pP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Unit 4</a:t>
            </a:r>
            <a:r>
              <a:rPr lang="zh-CN" altLang="zh-CN" sz="3600" b="1" kern="2200" dirty="0">
                <a:latin typeface="Calibri" panose="020F0502020204030204"/>
                <a:cs typeface="Times New Roman" panose="02020603050405020304"/>
              </a:rPr>
              <a:t>　</a:t>
            </a:r>
            <a:r>
              <a:rPr lang="en-US" altLang="zh-CN" sz="3600" b="1" kern="2200" dirty="0">
                <a:latin typeface="Calibri" panose="020F0502020204030204"/>
                <a:cs typeface="Times New Roman" panose="02020603050405020304"/>
              </a:rPr>
              <a:t>Stage and screen </a:t>
            </a:r>
            <a:endParaRPr lang="zh-CN" altLang="zh-CN" sz="3600" b="1" kern="2200" dirty="0">
              <a:latin typeface="Calibri" panose="020F0502020204030204"/>
              <a:cs typeface="Times New Roman" panose="02020603050405020304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59569" y="2787776"/>
            <a:ext cx="8498681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Part </a:t>
            </a: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en-US" altLang="zh-CN" sz="2400" kern="1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kern="100" dirty="0" smtClean="0"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altLang="zh-CN" sz="2400" b="1" kern="100" dirty="0" smtClean="0">
                <a:latin typeface="Times New Roman" panose="02020603050405020304"/>
                <a:cs typeface="Courier New" panose="02070309020205020404"/>
              </a:rPr>
              <a:t>Starting </a:t>
            </a:r>
            <a:r>
              <a:rPr lang="en-US" altLang="zh-CN" sz="2400" b="1" kern="100" dirty="0">
                <a:latin typeface="Times New Roman" panose="02020603050405020304"/>
                <a:cs typeface="Courier New" panose="02070309020205020404"/>
              </a:rPr>
              <a:t>out &amp; Understanding ideas 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429995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534591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Easily my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part of the show was(10)how the characters moved on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stage.I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had never seen Prince Hamlet do 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backflip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before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That was simply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incredible.It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so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dazzling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energetic that I wasn’t sure (11) if the characters were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performers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or athletes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Everyone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clapping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(12)Before experiencing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wasn’t sure if I would enjoy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it.But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fact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on the edge of my seat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(13)Feeling the strong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emotions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love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anger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fear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grief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the performance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could easily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recognise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theme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.So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if you want to see a show (14) that combines music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singing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drama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poetry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costume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design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with explosive effect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ticks all the right boxes!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矩形 1"/>
          <p:cNvSpPr>
            <a:spLocks noChangeArrowheads="1"/>
          </p:cNvSpPr>
          <p:nvPr/>
        </p:nvSpPr>
        <p:spPr bwMode="auto">
          <a:xfrm>
            <a:off x="314325" y="7989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本句为宾语从句，作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thought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的宾语。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此处为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with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＋名词＋介词短语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，构成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with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复合结构。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(3)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本句为省略结构，省略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knew a lot about Hamlet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此处为现在分词短语作时间状语。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(5)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不定式短语作目的状语。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(6)playing...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为现在分词短语作后置定语，修饰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orchestra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(7)called </a:t>
            </a:r>
            <a:r>
              <a:rPr lang="en-US" altLang="zh-CN" dirty="0" err="1">
                <a:latin typeface="Times New Roman" panose="02020603050405020304" pitchFamily="18" charset="0"/>
                <a:ea typeface="楷体_GB2312"/>
                <a:cs typeface="楷体_GB2312"/>
              </a:rPr>
              <a:t>Jinghu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为过去分词短语作后置定语。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(8)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此处为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so...that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引导的结果状语从句。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矩形 1"/>
          <p:cNvSpPr>
            <a:spLocks noChangeArrowheads="1"/>
          </p:cNvSpPr>
          <p:nvPr/>
        </p:nvSpPr>
        <p:spPr bwMode="auto">
          <a:xfrm>
            <a:off x="314325" y="1063229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(9)Using such techniques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为现在分词短语作原因状语。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(10)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本句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how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引导表语从句。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(11)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此处在形容词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sure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后跟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if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引导的宾语从句。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(12)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此处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Before experiencing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为介词短语作时间状语。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(13)Feeling...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为现在分词短语作原因状语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(14)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句中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that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引导定语从句修饰先行词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show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"/>
          <p:cNvSpPr>
            <a:spLocks noChangeArrowheads="1"/>
          </p:cNvSpPr>
          <p:nvPr/>
        </p:nvSpPr>
        <p:spPr bwMode="auto">
          <a:xfrm>
            <a:off x="314325" y="665560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literature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文学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main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主要的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probably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ad</a:t>
            </a:r>
            <a:r>
              <a:rPr lang="en-US" altLang="zh-CN" i="1" dirty="0">
                <a:latin typeface="Book Antiqua" panose="02040602050305030304" pitchFamily="18" charset="0"/>
                <a:ea typeface="楷体_GB2312"/>
                <a:cs typeface="楷体_GB2312"/>
              </a:rPr>
              <a:t>v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大概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quite a few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相当多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⑤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production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演出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full of confidence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充满信心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⑦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date back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追溯到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⑧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version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版本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⑨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traditional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传统的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⑩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instrument </a:t>
            </a:r>
            <a:r>
              <a:rPr lang="en-US" altLang="zh-CN" i="1" dirty="0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乐器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794" y="332185"/>
            <a:ext cx="8648700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⑪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string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乐器的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弦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⑫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see sb do sth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看某人做过某事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⑬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costume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服装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⑭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exaggerated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声音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夸张的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⑮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movement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动作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⑯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mime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演习等时的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做手势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或其他示意动作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⑰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across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解释清楚，传达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⑱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audience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n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观众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⑲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unique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独特的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Cambria Math" panose="02040503050406030204" pitchFamily="18" charset="0"/>
                <a:ea typeface="楷体_GB2312"/>
                <a:cs typeface="楷体_GB2312"/>
              </a:rPr>
              <a:t>⑳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female </a:t>
            </a:r>
            <a:r>
              <a:rPr lang="en-US" altLang="zh-CN" i="1">
                <a:latin typeface="Times New Roman" panose="02020603050405020304" pitchFamily="18" charset="0"/>
                <a:ea typeface="楷体_GB2312"/>
                <a:cs typeface="楷体_GB2312"/>
              </a:rPr>
              <a:t>adj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.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女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性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"/>
          <p:cNvGraphicFramePr>
            <a:graphicFrameLocks noChangeAspect="1"/>
          </p:cNvGraphicFramePr>
          <p:nvPr/>
        </p:nvGraphicFramePr>
        <p:xfrm>
          <a:off x="514350" y="708422"/>
          <a:ext cx="80391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10742295" imgH="4764405" progId="Word.Document.12">
                  <p:embed/>
                </p:oleObj>
              </mc:Choice>
              <mc:Fallback>
                <p:oleObj r:id="rId3" imgW="10742295" imgH="47644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" y="708422"/>
                        <a:ext cx="80391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1"/>
          <p:cNvGraphicFramePr>
            <a:graphicFrameLocks noChangeAspect="1"/>
          </p:cNvGraphicFramePr>
          <p:nvPr/>
        </p:nvGraphicFramePr>
        <p:xfrm>
          <a:off x="533400" y="791766"/>
          <a:ext cx="60198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3" imgW="8047990" imgH="4764405" progId="Word.Document.12">
                  <p:embed/>
                </p:oleObj>
              </mc:Choice>
              <mc:Fallback>
                <p:oleObj r:id="rId3" imgW="8047990" imgH="4764405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91766"/>
                        <a:ext cx="601980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"/>
          <p:cNvGraphicFramePr>
            <a:graphicFrameLocks noChangeAspect="1"/>
          </p:cNvGraphicFramePr>
          <p:nvPr/>
        </p:nvGraphicFramePr>
        <p:xfrm>
          <a:off x="533400" y="1275160"/>
          <a:ext cx="60198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r:id="rId3" imgW="8047990" imgH="2978150" progId="Word.Document.12">
                  <p:embed/>
                </p:oleObj>
              </mc:Choice>
              <mc:Fallback>
                <p:oleObj r:id="rId3" imgW="8047990" imgH="2978150" progId="Word.Document.12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75160"/>
                        <a:ext cx="6019800" cy="221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1194197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Ⅰ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General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Match each paragraph with its main idea.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93107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Para.1</a:t>
            </a:r>
            <a:r>
              <a:rPr lang="en-US" altLang="zh-CN" kern="100" dirty="0"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A.Is Peking Opera easier to understand than a Shakespeare play?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Para.2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B.My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favourite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part of the show was the characters’ backflip.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Para.3  C.I was confident I knew a lot about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Para.4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D.Come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enjoy the show.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Para.5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wonderful performance of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stage.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7651" name="Picture 2" descr="课文整体阅读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369" y="653654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297657" y="4049316"/>
            <a:ext cx="669369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Para.1—C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Para.2—A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Para.3—E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Para.4—B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Para.5—D 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08410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Ⅱ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Factual reading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Read the text carefully and choose the best answer.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62088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1.The sentence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...I was full of confidence—until the Peking Opera came to the town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means ________.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2685" y="2299098"/>
            <a:ext cx="8180784" cy="172997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A.I was confident because I was good at English literature.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B.I was proud of Shakespeare and his important play—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C.I thought I knew well about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but the Peking Opera changed my opinion.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D.I had seen many productions of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thought it was the best.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4" descr="单元一歌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666" y="960835"/>
            <a:ext cx="2046684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矩形 1"/>
          <p:cNvSpPr>
            <a:spLocks noChangeArrowheads="1"/>
          </p:cNvSpPr>
          <p:nvPr/>
        </p:nvSpPr>
        <p:spPr bwMode="auto">
          <a:xfrm>
            <a:off x="335757" y="1613298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1957070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导读：</a:t>
            </a:r>
            <a:endParaRPr lang="zh-CN" altLang="zh-CN" sz="800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35757" y="1612107"/>
            <a:ext cx="8498681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         2012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年伦敦奥运会主题曲是由英国摇滚乐团缪斯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(Muse)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合唱团演唱的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Sur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i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，在运动员入场及颁奖仪式上播放。缪斯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(Muse)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是一支英国摇滚乐乐队，这支乐队于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1994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年在英国德文郡的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Teignmouth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镇创立，乐风融合了独立摇滚、前卫摇滚、重金属音乐、古典音乐与电音。在不同时期，他们共用过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Gothic Plague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Fixed Penalty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Rocket Baby Dolls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作为乐队名，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1997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年乐队正式更名为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Muse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8084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2.The phrase “a completely new sound” refers to 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1213248"/>
            <a:ext cx="815340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violin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B.Jinghu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voice 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song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4466" y="1609725"/>
            <a:ext cx="319702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3.What made me feel incredible?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4831" y="1975247"/>
            <a:ext cx="4572000" cy="1729978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performer’s energy.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performer’s bravery.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performer looks like athletes.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performer’s backflip.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678657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4.The sentence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on the edge of my seat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means ________.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511969" y="1083469"/>
            <a:ext cx="81534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A.I was inspired by the performance.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B.It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very crowded in the concert.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C.I enjoyed the music of the play.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D.I liked the explosive effect of Hamlet.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97657" y="2733675"/>
            <a:ext cx="669369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1.C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2.B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3.D</a:t>
            </a:r>
            <a:r>
              <a:rPr lang="zh-CN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　</a:t>
            </a:r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4.A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275034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Step </a:t>
            </a:r>
            <a:r>
              <a:rPr lang="en-US" altLang="zh-CN" b="1" kern="100" dirty="0">
                <a:latin typeface="宋体" panose="02010600030101010101" pitchFamily="2" charset="-122"/>
                <a:cs typeface="Times New Roman" panose="02020603050405020304"/>
              </a:rPr>
              <a:t>Ⅲ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　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Cloze test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Fill in the blanks according to the text.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083469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Having seen quite a few 1.____________ (produce) of Hamlet and read the play many times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thought it was the most important play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—the Peking Opera version of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gave me 2.____________ big surprise.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find out if Peking Opera is easier to understand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went to see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it.At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first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heard a 3.____________(tradition) instrument with two strings—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Jinghu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played.The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costumes and masks were 4.____________(amaze).The music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exaggerated movements and mime help get the meanings of the play 5.____________ to the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audience.With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6.____________ (decorate) whip represented a horse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simple stage 7._______________ (transform) into the whole universe.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18285" y="1113235"/>
            <a:ext cx="12168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productions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4979194" y="1982392"/>
            <a:ext cx="2410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zh-CN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54844" y="2792017"/>
            <a:ext cx="1087477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traditional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932385" y="3171826"/>
            <a:ext cx="92076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amazing</a:t>
            </a:r>
            <a:endParaRPr lang="zh-CN" altLang="en-US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10001" y="3631407"/>
            <a:ext cx="7155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across</a:t>
            </a:r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7597379" y="3636169"/>
            <a:ext cx="1036181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decorated</a:t>
            </a:r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617369" y="4050507"/>
            <a:ext cx="172867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was transformed 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52562"/>
            <a:ext cx="8570119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was incredible when I saw the characters 8.____________ (move) on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stage.So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if you want to experience a show 9.____________ combines music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singing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drama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poetry and costume design with 10.____________ (explore) effect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suggest you go to see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20929" y="1468042"/>
            <a:ext cx="835819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moving</a:t>
            </a: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998119" y="1949054"/>
            <a:ext cx="484748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that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813863" y="2210991"/>
            <a:ext cx="102335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explosive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35744" y="103227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Ⅰ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词汇语境认知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写出语境中加黑单词或短语的意义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438275"/>
            <a:ext cx="8570119" cy="339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1.Both the hand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movements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the very idea of communicating without speaking attract me.____________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2.Emma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female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crane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has been in their care since she arrived in 2004.____________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pianist’s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technique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was so excellent that everyone was attracted.____________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4.It was a scientific breakthrough that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transformed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lives of millions of couples.____________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Anger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a particularly strong feeling and maybe people think that they have reasons to feel angry.____________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3795" name="Picture 2" descr="课时基础过关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3" y="436960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23975" y="1827610"/>
            <a:ext cx="5953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动作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534275" y="2232423"/>
            <a:ext cx="8239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雌性的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37810" y="2638425"/>
            <a:ext cx="5953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技巧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06166" y="3476625"/>
            <a:ext cx="5953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改变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06191" y="4305300"/>
            <a:ext cx="5953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愤怒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545307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Quite a few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people enjoy eating outside in the evenings in summer.____________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7.Write another email as swiftly as you can and send it with a brief title explaining that this is the correct version and the previous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version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should be ignored.____________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8.She may have fed on the body of a sheep which had also fallen over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edge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9.You will be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full of confidence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during the interview as long as you are well prepared.____________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10.Like her mother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Irene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combined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family and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career.Like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her mother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Irene was awarded a Nobel Prize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along with her husband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in 1935.____________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28247" y="527448"/>
            <a:ext cx="10525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相当多的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61585" y="1351360"/>
            <a:ext cx="5953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版本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50732" y="2170510"/>
            <a:ext cx="600164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边缘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99010" y="3000375"/>
            <a:ext cx="10525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充满信心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04372" y="3824288"/>
            <a:ext cx="595313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结合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78607" y="426244"/>
            <a:ext cx="857011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Ⅱ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单词语境记忆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根据英汉提示写出单词的适当形式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758429"/>
            <a:ext cx="8570119" cy="40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1.Jim with his family planned to go to the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歌剧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this Sunday.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2.Moran says one of the problems with jazz today is that the entertainment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方面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of the music has been lost.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3.The girl has such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令人难以置信的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)voice that her music teacher feels satisfied.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4.It also asked mothers about the challenges they face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with 80 per cent making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情感的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demand as the hardest thing about motherhood.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5.After that I feel 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精力充沛的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)now to be ready for the next challenge.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6.As a high school student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spent all my spare time reading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诗歌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7.Want to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探索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)new cultures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meet new people and do something worthwhile at the same time?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33819" y="681038"/>
            <a:ext cx="651460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opera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744413" y="1023938"/>
            <a:ext cx="71558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aspect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73033" y="1772841"/>
            <a:ext cx="106182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incredible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4245" y="2858691"/>
            <a:ext cx="106182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emotional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46293" y="3164682"/>
            <a:ext cx="98071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energetic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91999" y="3517107"/>
            <a:ext cx="72840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poetry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828235" y="3874294"/>
            <a:ext cx="83099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explore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95275" y="384572"/>
            <a:ext cx="857011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/>
              </a:rPr>
              <a:t>Ⅲ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短语语境填空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——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根据汉语提示写出适当的短语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284560" y="789385"/>
            <a:ext cx="8570119" cy="40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1.She felt she had looked at the problem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从各方面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2.We discover the modern artist is trying to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传达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his personal feelings about the world around him.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3.Since then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this society has moved on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never looking back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as the car ________________ America from a farm-based society 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改变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)an industrial power.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4.When we came 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 found there was a knife ________________(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在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边缘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the table.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5.It was quite expensive but I don’t regret a penny of it.________________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实际上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I wish I’d had it done a few years ago.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marL="202565" indent="-342900" algn="just">
              <a:lnSpc>
                <a:spcPct val="13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6.I ________________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熟悉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)the computer software they use.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23277" y="698898"/>
            <a:ext cx="179279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from every aspect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22019" y="1038225"/>
            <a:ext cx="104536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get across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6539" y="2168129"/>
            <a:ext cx="125418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transformed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56269" y="2185988"/>
            <a:ext cx="49757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into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71913" y="2838450"/>
            <a:ext cx="145296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on the edge of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63145" y="3598069"/>
            <a:ext cx="73481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In fact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28173" y="4298157"/>
            <a:ext cx="167738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am familiar 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71450" y="15466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transform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使改观；使变形；使转化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951435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·Using such techniques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opera had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transformed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small stage into the whole universe.(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运用这些技巧，歌剧把一个小舞台变成了整个宇宙。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·Responsibility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transformed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him from a shy boy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brave man.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责任使他从一个害羞的男生变成了勇敢的男人。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·Every moment of every day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energy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being transformed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one form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another.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每时每刻，能量都在由一种形式转换成另一种形式。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37891" name="Picture 2" descr="核心要点突破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9563" y="465535"/>
            <a:ext cx="8570119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 descr="重点单词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42097" y="11513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798910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·Our city will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make a transformation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for people here to have a comfortable environment.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为了这里的人们有一个舒适的环境我们的城市将做出改造。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high time that the old educational systems ________________(transform).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It is a surprise that the faraway village has been transformed ____________ a famous city in only ten years.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way in which we work has experienced a complete ____________(transform)in the past decade.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70363" y="2033588"/>
            <a:ext cx="176073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were transformed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957473" y="2439591"/>
            <a:ext cx="49757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into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03107" y="3264694"/>
            <a:ext cx="148351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transformation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35757" y="279798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Sur</a:t>
            </a:r>
            <a:r>
              <a:rPr lang="en-US" altLang="zh-CN" b="1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i</a:t>
            </a:r>
            <a:r>
              <a:rPr lang="en-US" altLang="zh-CN" b="1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al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676275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Race, life’s a race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 am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gonna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Yes, I am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gonna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I’ll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the fuse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I’ll never lose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 choose to survive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 it takes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You won’t pull ahead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I’ll keep up the pace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I’ll give you my strength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4449366" y="1933576"/>
            <a:ext cx="561692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light</a:t>
            </a:r>
            <a:endParaRPr lang="zh-CN" altLang="en-US"/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862388" y="3240882"/>
            <a:ext cx="984885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whatever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516732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单词一族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transformation 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改变；转变；变革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用法总结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(1)transform....into...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把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转换成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transform into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转化成；改造为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be transformed from...into...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由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变成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；由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迁到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(2)make a/the transformation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转变；改变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名师提醒　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trans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是前缀，意为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转移，变化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。如：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transport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运输，运送；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transfer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转移，调往；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transmit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传导，输送，播送；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translate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翻译。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4782" y="5560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combine </a:t>
            </a:r>
            <a:r>
              <a:rPr lang="en-US" altLang="zh-CN" b="1" i="1" kern="100" dirty="0">
                <a:latin typeface="Times New Roman" panose="02020603050405020304"/>
                <a:cs typeface="Courier New" panose="02070309020205020404"/>
              </a:rPr>
              <a:t>v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.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联合，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使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组合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96083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·So if you want to see a show that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combines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music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singing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drama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poetry and costume design with explosive effect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ticks all the right boxes.(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所以，如果你想看一场把音乐、歌舞剧、诗歌和服装设计与爆炸效果结合在一起的节目，《王子复仇记》就能如你所愿。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·We can’t always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combine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work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pleasure.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我们不能总是把工作和娱乐结合起来。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firm is working on a new product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 combination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several overseas partners.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公司正在联合几家海外合伙人制造新产品。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300038"/>
            <a:ext cx="857011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宋体" panose="02010600030101010101" pitchFamily="2" charset="-122"/>
                <a:ea typeface="MS Mincho" panose="02020609040205080304" charset="-128"/>
                <a:cs typeface="MS Mincho" panose="02020609040205080304" charset="-128"/>
              </a:rPr>
              <a:t>►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It’s difficult to combine a career ____________ family life.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We all agree that the work is the ____________ (combine) of science and art.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In the paintings I show at the DCC</a:t>
            </a: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you can see a Chinese girl in combination ____________ flowers.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单词一族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combined 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adj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组合的；结合的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combination </a:t>
            </a:r>
            <a:r>
              <a:rPr lang="en-US" altLang="zh-CN" i="1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  <a:cs typeface="Courier New" panose="02070309020205020404" pitchFamily="49" charset="0"/>
              </a:rPr>
              <a:t>.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结合</a:t>
            </a:r>
            <a:endParaRPr lang="zh-CN" altLang="zh-CN" dirty="0">
              <a:latin typeface="宋体" panose="02010600030101010101" pitchFamily="2" charset="-122"/>
              <a:ea typeface="楷体_GB2312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zh-CN" altLang="zh-CN" dirty="0">
                <a:latin typeface="+mj-ea"/>
                <a:ea typeface="+mj-ea"/>
                <a:cs typeface="Times New Roman" panose="02020603050405020304" pitchFamily="18" charset="0"/>
              </a:rPr>
              <a:t>用法总结</a:t>
            </a:r>
            <a:endParaRPr lang="zh-CN" altLang="zh-CN" dirty="0">
              <a:latin typeface="+mj-ea"/>
              <a:ea typeface="+mj-ea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combine...with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结合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  <a:defRPr/>
            </a:pP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in combination with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与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结合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 pitchFamily="49" charset="-122"/>
              </a:rPr>
              <a:t>联合</a:t>
            </a:r>
            <a:r>
              <a:rPr lang="en-US" altLang="zh-CN" dirty="0">
                <a:latin typeface="Times New Roman" panose="02020603050405020304" pitchFamily="18" charset="0"/>
                <a:ea typeface="楷体_GB2312" pitchFamily="49" charset="-122"/>
              </a:rPr>
              <a:t>)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85623" y="708423"/>
            <a:ext cx="54886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32777" y="1114425"/>
            <a:ext cx="129266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combination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6654" y="1944291"/>
            <a:ext cx="54886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32173" y="1219200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date back to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追溯到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57188" y="1624013"/>
            <a:ext cx="8570119" cy="214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Dating back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18th century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Peking Opera has over two hundred years of history.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京剧可以追溯到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18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世纪，已有二百多年的历史。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church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dates from/dates back to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13th century.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这座教堂建于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13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世纪。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·According to the expert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temple has a history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dating back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early Tang Dynasty.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那位专家说这座寺庙的历史可追溯到初唐时期。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3011" name="Picture 2" descr="核心短语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4029" y="771525"/>
            <a:ext cx="167878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矩形 1"/>
          <p:cNvSpPr>
            <a:spLocks noChangeArrowheads="1"/>
          </p:cNvSpPr>
          <p:nvPr/>
        </p:nvSpPr>
        <p:spPr bwMode="auto">
          <a:xfrm>
            <a:off x="314325" y="265510"/>
            <a:ext cx="8570119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宋体" panose="02010600030101010101" pitchFamily="2" charset="-122"/>
                <a:ea typeface="MS Mincho" panose="02020609040205080304" charset="-128"/>
              </a:rPr>
              <a:t>►</a:t>
            </a: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</a:rPr>
              <a:t>My interest in stamp collecting dates back ____________ my school days.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</a:rPr>
              <a:t>This is an old building ____________(date) back to the 14th century.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</a:rPr>
              <a:t>Your information about the factory is ____________ of date.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</a:rPr>
              <a:t>Most of the information is free and quite up ____________ date.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短语记牢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date from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追溯到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out of date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过时的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up to date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最新的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名师提醒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date back to/date from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表示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追溯到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，不能用于进行时态和被动语态，有类似用法的短语还包括：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belong to(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属于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consist of 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由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组成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95273" y="665560"/>
            <a:ext cx="83099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to/from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47398" y="1032273"/>
            <a:ext cx="71558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dating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45775" y="1501379"/>
            <a:ext cx="43345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out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35705" y="1896666"/>
            <a:ext cx="31803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83357" y="556023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start with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从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开始</a:t>
            </a:r>
            <a:r>
              <a:rPr lang="en-US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96083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Starting 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 orchestra playing traditional Chinese instruments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opera brought a completely new sound to my Western ears.(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从演奏中国传统乐器的管弦乐队开始，歌剧给我的西方耳朵带来了全新的声音。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teacher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started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his first class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with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song.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老师以一首歌开始了他的第一节课。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·Regular fares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start from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$78.5.The show starts at 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30 pm on Tuesdays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Wednesdays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Thursdays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Fridays and Saturdays.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定期票价从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78.5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美元开始。节目在星期二、星期三、星期四、星期五和星期六晚上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7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30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开始。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矩形 1"/>
          <p:cNvSpPr>
            <a:spLocks noChangeArrowheads="1"/>
          </p:cNvSpPr>
          <p:nvPr/>
        </p:nvSpPr>
        <p:spPr bwMode="auto">
          <a:xfrm>
            <a:off x="314325" y="463153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宋体" panose="02010600030101010101" pitchFamily="2" charset="-122"/>
                <a:ea typeface="MS Mincho" panose="02020609040205080304" charset="-128"/>
              </a:rPr>
              <a:t>►</a:t>
            </a: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</a:rPr>
              <a:t>We are going to start ____________ some arms and breathing exercises on land.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</a:rPr>
              <a:t>Many big businesses start ____________ small beginnings.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</a:rPr>
              <a:t>____________ start with</a:t>
            </a:r>
            <a:r>
              <a:rPr lang="zh-CN" altLang="zh-CN" dirty="0">
                <a:latin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</a:rPr>
              <a:t>we need to deal with the large piece of unruly text from above.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短语记牢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start from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从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开始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start for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动身前往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start at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起始于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to start with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作为开始，首先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 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名师提醒　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to start with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在句中常作插入语。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90850" y="870348"/>
            <a:ext cx="544116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with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0667" y="1291829"/>
            <a:ext cx="582215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from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92861" y="1696641"/>
            <a:ext cx="378886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To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88119" y="739379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3.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across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zh-CN" altLang="zh-CN" kern="100" dirty="0">
                <a:latin typeface="Times New Roman" panose="02020603050405020304"/>
                <a:ea typeface="黑体" panose="02010609060101010101" pitchFamily="49" charset="-122"/>
                <a:cs typeface="Times New Roman" panose="02020603050405020304"/>
              </a:rPr>
              <a:t>解释清楚，传达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03610" y="1144191"/>
            <a:ext cx="8570119" cy="2561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·The performers of course sang in Chinese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the music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exaggerated movements and mime helped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meanings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across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audience.(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当然，表演者们用中文唱歌，但音乐，夸张的动作和哑剧让观众明白了这一点。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·What I want to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 across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in this article is that it’s important that you remember what is truly important to you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even though you want to earn a living online.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我在这篇文章中想要传达的是，记住对你来说真正重要的东西是很重要的，即使你想在网上谋生。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矩形 1"/>
          <p:cNvSpPr>
            <a:spLocks noChangeArrowheads="1"/>
          </p:cNvSpPr>
          <p:nvPr/>
        </p:nvSpPr>
        <p:spPr bwMode="auto">
          <a:xfrm>
            <a:off x="303610" y="46553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宋体" panose="02010600030101010101" pitchFamily="2" charset="-122"/>
                <a:ea typeface="MS Mincho" panose="02020609040205080304" charset="-128"/>
              </a:rPr>
              <a:t>►</a:t>
            </a:r>
            <a:r>
              <a:rPr lang="zh-CN" altLang="zh-CN">
                <a:latin typeface="Times New Roman" panose="02020603050405020304" pitchFamily="18" charset="0"/>
              </a:rPr>
              <a:t>选用右栏短语填空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</a:rPr>
              <a:t>①</a:t>
            </a:r>
            <a:r>
              <a:rPr lang="en-US" altLang="zh-CN">
                <a:latin typeface="Times New Roman" panose="02020603050405020304" pitchFamily="18" charset="0"/>
              </a:rPr>
              <a:t>The teacher tried to ________________ the meaning of every word.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</a:rPr>
              <a:t>②</a:t>
            </a:r>
            <a:r>
              <a:rPr lang="en-US" altLang="zh-CN">
                <a:latin typeface="Times New Roman" panose="02020603050405020304" pitchFamily="18" charset="0"/>
              </a:rPr>
              <a:t>Can you tell me how they ________________ in the darkness?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</a:rPr>
              <a:t>③</a:t>
            </a:r>
            <a:r>
              <a:rPr lang="en-US" altLang="zh-CN">
                <a:latin typeface="Times New Roman" panose="02020603050405020304" pitchFamily="18" charset="0"/>
              </a:rPr>
              <a:t>He was told to ________________ from this city.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宋体" panose="02010600030101010101" pitchFamily="2" charset="-122"/>
              </a:rPr>
              <a:t>④</a:t>
            </a:r>
            <a:r>
              <a:rPr lang="en-US" altLang="zh-CN">
                <a:latin typeface="Times New Roman" panose="02020603050405020304" pitchFamily="18" charset="0"/>
              </a:rPr>
              <a:t>But I have no impression of whether I ________________ the card from ATM.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短语记牢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about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徘徊，走动，旅行；流传</a:t>
            </a:r>
            <a:endParaRPr lang="zh-CN" altLang="zh-CN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away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离开，逃脱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back 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取回，回来；报复</a:t>
            </a:r>
            <a:endParaRPr lang="zh-CN" altLang="zh-CN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</a:rPr>
              <a:t>名师提醒　</a:t>
            </a:r>
            <a:r>
              <a:rPr lang="en-US" altLang="zh-CN">
                <a:latin typeface="Times New Roman" panose="02020603050405020304" pitchFamily="18" charset="0"/>
                <a:ea typeface="楷体_GB2312"/>
                <a:cs typeface="楷体_GB2312"/>
              </a:rPr>
              <a:t>get across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还有</a:t>
            </a:r>
            <a:r>
              <a:rPr lang="en-US" altLang="zh-CN">
                <a:latin typeface="宋体" panose="02010600030101010101" pitchFamily="2" charset="-122"/>
              </a:rPr>
              <a:t>“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度过，通过，横过</a:t>
            </a:r>
            <a:r>
              <a:rPr lang="en-US" altLang="zh-CN">
                <a:latin typeface="宋体" panose="02010600030101010101" pitchFamily="2" charset="-122"/>
              </a:rPr>
              <a:t>”</a:t>
            </a:r>
            <a:r>
              <a:rPr lang="zh-CN" altLang="zh-CN">
                <a:latin typeface="Times New Roman" panose="02020603050405020304" pitchFamily="18" charset="0"/>
                <a:ea typeface="楷体_GB2312"/>
                <a:cs typeface="楷体_GB2312"/>
              </a:rPr>
              <a:t>的意思。</a:t>
            </a:r>
            <a:endParaRPr lang="zh-CN" altLang="zh-CN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31307" y="832248"/>
            <a:ext cx="1045369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get across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46648" y="1239441"/>
            <a:ext cx="1004121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got about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400870" y="1653779"/>
            <a:ext cx="96564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get away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98355" y="2058591"/>
            <a:ext cx="92717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got back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16682" y="923926"/>
            <a:ext cx="8570119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1.Having seen quite a few productions of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read the play many times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full of confidence—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until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Peking Opera came to town!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38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9154" name="矩形 1"/>
          <p:cNvSpPr>
            <a:spLocks noChangeArrowheads="1"/>
          </p:cNvSpPr>
          <p:nvPr/>
        </p:nvSpPr>
        <p:spPr bwMode="auto">
          <a:xfrm>
            <a:off x="290513" y="1681163"/>
            <a:ext cx="8655844" cy="316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4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看过《哈姆雷特》的不少演出，读过很多遍剧本，我充满了信心，直到京剧来到城里。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【分析】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句中</a:t>
            </a:r>
            <a:r>
              <a:rPr lang="en-US" altLang="zh-CN" b="1" dirty="0">
                <a:latin typeface="Times New Roman" panose="02020603050405020304" pitchFamily="18" charset="0"/>
                <a:ea typeface="楷体_GB2312"/>
                <a:cs typeface="楷体_GB2312"/>
              </a:rPr>
              <a:t>until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引导时间状语从句，意为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直到</a:t>
            </a: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……”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4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en-US" altLang="zh-CN" dirty="0">
                <a:latin typeface="Times New Roman" panose="02020603050405020304" pitchFamily="18" charset="0"/>
              </a:rPr>
              <a:t> 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(1)until 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直到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时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为止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在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以前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。用于肯定句中，表示句子的动作一直持续到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until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所表示的时间为止，即表示动作的终点。句子的谓语动词必须是持续动词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非瞬间动词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4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(2)not until 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直到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才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或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直到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之前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(</a:t>
            </a:r>
            <a:r>
              <a:rPr lang="en-US" altLang="zh-CN" dirty="0">
                <a:latin typeface="宋体" panose="02010600030101010101" pitchFamily="2" charset="-122"/>
                <a:cs typeface="Times New Roman" panose="02020603050405020304" pitchFamily="18" charset="0"/>
              </a:rPr>
              <a:t>……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还不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)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表示句子的动作直到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until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短语所表示的时间才开始发生，即表示动作的起点。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9155" name="Picture 2" descr="经典句式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6372" y="503635"/>
            <a:ext cx="167997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1516857" y="384572"/>
            <a:ext cx="6104335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the whole human race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am prepared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stay alive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 won’t forgive, vengeance is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____________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I won’t give in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Because I choose to thrive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gonna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win...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86000" y="3524250"/>
            <a:ext cx="4572000" cy="1314450"/>
          </a:xfrm>
          <a:prstGeom prst="rect">
            <a:avLst/>
          </a:prstGeom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>
                <a:latin typeface="Times New Roman" panose="02020603050405020304"/>
                <a:cs typeface="Courier New" panose="02070309020205020404"/>
              </a:rPr>
              <a:t>Yes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I’m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gonna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win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Fight! Fight! Fight! Fight!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Win! Win! Win! Win!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5917407" y="1701404"/>
            <a:ext cx="60016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anose="02020603050405020304" pitchFamily="18" charset="0"/>
              </a:rPr>
              <a:t>mine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矩形 1"/>
          <p:cNvSpPr>
            <a:spLocks noChangeArrowheads="1"/>
          </p:cNvSpPr>
          <p:nvPr/>
        </p:nvSpPr>
        <p:spPr bwMode="auto">
          <a:xfrm>
            <a:off x="297657" y="453628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I backed up carefully </a:t>
            </a:r>
            <a:r>
              <a:rPr lang="en-US" altLang="zh-CN" b="1" dirty="0">
                <a:latin typeface="Times New Roman" panose="02020603050405020304" pitchFamily="18" charset="0"/>
              </a:rPr>
              <a:t>until</a:t>
            </a:r>
            <a:r>
              <a:rPr lang="en-US" altLang="zh-CN" dirty="0">
                <a:latin typeface="Times New Roman" panose="02020603050405020304" pitchFamily="18" charset="0"/>
              </a:rPr>
              <a:t> I felt the wall against my back.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我小心翼翼地后退，直到感觉后背碰到了墙壁。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It </a:t>
            </a:r>
            <a:r>
              <a:rPr lang="en-US" altLang="zh-CN" b="1" dirty="0">
                <a:latin typeface="Times New Roman" panose="02020603050405020304" pitchFamily="18" charset="0"/>
              </a:rPr>
              <a:t>doesn’t</a:t>
            </a:r>
            <a:r>
              <a:rPr lang="en-US" altLang="zh-CN" dirty="0">
                <a:latin typeface="Times New Roman" panose="02020603050405020304" pitchFamily="18" charset="0"/>
              </a:rPr>
              <a:t> get dark </a:t>
            </a:r>
            <a:r>
              <a:rPr lang="en-US" altLang="zh-CN" b="1" dirty="0">
                <a:latin typeface="Times New Roman" panose="02020603050405020304" pitchFamily="18" charset="0"/>
              </a:rPr>
              <a:t>until</a:t>
            </a:r>
            <a:r>
              <a:rPr lang="en-US" altLang="zh-CN" dirty="0">
                <a:latin typeface="Times New Roman" panose="02020603050405020304" pitchFamily="18" charset="0"/>
              </a:rPr>
              <a:t> 9 o’clock in the evening.</a:t>
            </a:r>
            <a:r>
              <a:rPr lang="zh-CN" altLang="zh-CN" dirty="0">
                <a:latin typeface="Times New Roman" panose="02020603050405020304" pitchFamily="18" charset="0"/>
              </a:rPr>
              <a:t>直到晚上</a:t>
            </a:r>
            <a:r>
              <a:rPr lang="en-US" altLang="zh-CN" dirty="0">
                <a:latin typeface="Times New Roman" panose="02020603050405020304" pitchFamily="18" charset="0"/>
              </a:rPr>
              <a:t>9</a:t>
            </a:r>
            <a:r>
              <a:rPr lang="zh-CN" altLang="zh-CN" dirty="0">
                <a:latin typeface="Times New Roman" panose="02020603050405020304" pitchFamily="18" charset="0"/>
              </a:rPr>
              <a:t>点钟天才黑下来。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b="1" dirty="0">
                <a:latin typeface="Times New Roman" panose="02020603050405020304" pitchFamily="18" charset="0"/>
              </a:rPr>
              <a:t>No</a:t>
            </a:r>
            <a:r>
              <a:rPr lang="en-US" altLang="zh-CN" dirty="0">
                <a:latin typeface="Times New Roman" panose="02020603050405020304" pitchFamily="18" charset="0"/>
              </a:rPr>
              <a:t> decision will be made </a:t>
            </a:r>
            <a:r>
              <a:rPr lang="en-US" altLang="zh-CN" b="1" dirty="0">
                <a:latin typeface="Times New Roman" panose="02020603050405020304" pitchFamily="18" charset="0"/>
              </a:rPr>
              <a:t>until</a:t>
            </a:r>
            <a:r>
              <a:rPr lang="en-US" altLang="zh-CN" dirty="0">
                <a:latin typeface="Times New Roman" panose="02020603050405020304" pitchFamily="18" charset="0"/>
              </a:rPr>
              <a:t> we know all the facts.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在没弄清全部事实前，我们不会作出决定。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单句语法填空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①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________________(work) for two days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Steve managed to finish his report on schedule.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②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_____________________________(show)around the factory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they were very happy.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③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The children didn</a:t>
            </a:r>
            <a:r>
              <a:rPr lang="en-US" altLang="zh-CN" dirty="0">
                <a:latin typeface="Times New Roman" panose="02020603050405020304" pitchFamily="18" charset="0"/>
              </a:rPr>
              <a:t>’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 come home ____________ it was dark.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宋体" panose="02010600030101010101" pitchFamily="2" charset="-122"/>
                <a:ea typeface="楷体_GB2312"/>
                <a:cs typeface="楷体_GB2312"/>
              </a:rPr>
              <a:t>④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He will live with his parents until he ____________(graduate) from college. 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3185" y="2868216"/>
            <a:ext cx="1553765" cy="483394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Having worked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31967" y="3274219"/>
            <a:ext cx="197233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Having been shown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3612" y="3736181"/>
            <a:ext cx="561692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until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187719" y="4083844"/>
            <a:ext cx="102335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graduates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203597" y="465535"/>
            <a:ext cx="8520113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marL="202565" indent="-34290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2.Before experiencing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 wasn’t sure if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 would enjoy it. (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教材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</a:t>
            </a:r>
            <a:r>
              <a:rPr lang="en-US" altLang="zh-CN" kern="100" baseline="-25000" dirty="0">
                <a:latin typeface="Times New Roman" panose="02020603050405020304"/>
                <a:cs typeface="Courier New" panose="02070309020205020404"/>
              </a:rPr>
              <a:t>39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)  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1202" name="矩形 1"/>
          <p:cNvSpPr>
            <a:spLocks noChangeArrowheads="1"/>
          </p:cNvSpPr>
          <p:nvPr/>
        </p:nvSpPr>
        <p:spPr bwMode="auto">
          <a:xfrm>
            <a:off x="338138" y="1265635"/>
            <a:ext cx="8570119" cy="339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在体验《王子复仇记》之前，我不确定我是否会喜欢它。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【分析】</a:t>
            </a:r>
            <a:r>
              <a:rPr lang="zh-CN" altLang="zh-CN" dirty="0">
                <a:latin typeface="宋体" panose="02010600030101010101" pitchFamily="2" charset="-122"/>
              </a:rPr>
              <a:t> </a:t>
            </a:r>
            <a:r>
              <a:rPr lang="en-US" altLang="zh-CN" b="1" dirty="0">
                <a:latin typeface="宋体" panose="02010600030101010101" pitchFamily="2" charset="-122"/>
              </a:rPr>
              <a:t>be not sure</a:t>
            </a:r>
            <a:r>
              <a:rPr lang="en-US" altLang="zh-CN" dirty="0">
                <a:latin typeface="宋体" panose="02010600030101010101" pitchFamily="2" charset="-122"/>
              </a:rPr>
              <a:t> 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后跟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引导的宾语从句。</a:t>
            </a:r>
            <a:endParaRPr lang="zh-CN" altLang="zh-CN" dirty="0">
              <a:latin typeface="宋体" panose="02010600030101010101" pitchFamily="2" charset="-122"/>
              <a:ea typeface="楷体_GB2312"/>
              <a:cs typeface="楷体_GB231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黑体" panose="02010609060101010101" pitchFamily="49" charset="-122"/>
              </a:rPr>
              <a:t>【拓展】</a:t>
            </a:r>
            <a:r>
              <a:rPr lang="zh-CN" altLang="zh-CN" dirty="0">
                <a:latin typeface="宋体" panose="02010600030101010101" pitchFamily="2" charset="-122"/>
                <a:ea typeface="楷体_GB2312"/>
                <a:cs typeface="楷体_GB2312"/>
              </a:rPr>
              <a:t> 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en-US" altLang="zh-CN" dirty="0">
                <a:latin typeface="Times New Roman" panose="02020603050405020304" pitchFamily="18" charset="0"/>
              </a:rPr>
              <a:t>be sure</a:t>
            </a:r>
            <a:r>
              <a:rPr lang="zh-CN" altLang="zh-CN" dirty="0">
                <a:latin typeface="Times New Roman" panose="02020603050405020304" pitchFamily="18" charset="0"/>
              </a:rPr>
              <a:t>＋从句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</a:rPr>
              <a:t>意思为</a:t>
            </a:r>
            <a:r>
              <a:rPr lang="en-US" altLang="zh-CN" dirty="0">
                <a:latin typeface="宋体" panose="02010600030101010101" pitchFamily="2" charset="-122"/>
              </a:rPr>
              <a:t>“</a:t>
            </a:r>
            <a:r>
              <a:rPr lang="zh-CN" altLang="zh-CN" dirty="0">
                <a:latin typeface="Times New Roman" panose="02020603050405020304" pitchFamily="18" charset="0"/>
              </a:rPr>
              <a:t>确信</a:t>
            </a:r>
            <a:r>
              <a:rPr lang="en-US" altLang="zh-CN" dirty="0">
                <a:latin typeface="宋体" panose="02010600030101010101" pitchFamily="2" charset="-122"/>
              </a:rPr>
              <a:t>”</a:t>
            </a:r>
            <a:r>
              <a:rPr lang="zh-CN" altLang="zh-CN" dirty="0">
                <a:latin typeface="Times New Roman" panose="02020603050405020304" pitchFamily="18" charset="0"/>
              </a:rPr>
              <a:t>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表示心理活动的形容词作表语时，后可接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that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if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whether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引导的宾语从句。常见的形容词有：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glad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happy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afraid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certain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sure</a:t>
            </a:r>
            <a:r>
              <a:rPr lang="zh-CN" altLang="zh-CN" dirty="0">
                <a:latin typeface="Times New Roman" panose="02020603050405020304" pitchFamily="18" charset="0"/>
                <a:ea typeface="楷体_GB2312"/>
                <a:cs typeface="楷体_GB2312"/>
              </a:rPr>
              <a:t>等。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We </a:t>
            </a:r>
            <a:r>
              <a:rPr lang="en-US" altLang="zh-CN" b="1" dirty="0">
                <a:latin typeface="Times New Roman" panose="02020603050405020304" pitchFamily="18" charset="0"/>
              </a:rPr>
              <a:t>are not sure if</a:t>
            </a:r>
            <a:r>
              <a:rPr lang="en-US" altLang="zh-CN" dirty="0">
                <a:latin typeface="Times New Roman" panose="02020603050405020304" pitchFamily="18" charset="0"/>
              </a:rPr>
              <a:t> he can arrive on time.</a:t>
            </a:r>
            <a:r>
              <a:rPr lang="zh-CN" altLang="zh-CN" dirty="0">
                <a:latin typeface="Times New Roman" panose="02020603050405020304" pitchFamily="18" charset="0"/>
              </a:rPr>
              <a:t>我们不确定他是否能准时到达。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dirty="0">
                <a:latin typeface="Times New Roman" panose="02020603050405020304" pitchFamily="18" charset="0"/>
                <a:cs typeface="Courier New" panose="02070309020205020404" pitchFamily="49" charset="0"/>
              </a:rPr>
              <a:t>·</a:t>
            </a:r>
            <a:r>
              <a:rPr lang="en-US" altLang="zh-CN" dirty="0">
                <a:latin typeface="Times New Roman" panose="02020603050405020304" pitchFamily="18" charset="0"/>
              </a:rPr>
              <a:t>I </a:t>
            </a:r>
            <a:r>
              <a:rPr lang="en-US" altLang="zh-CN" b="1" dirty="0">
                <a:latin typeface="Times New Roman" panose="02020603050405020304" pitchFamily="18" charset="0"/>
              </a:rPr>
              <a:t>am sure that</a:t>
            </a:r>
            <a:r>
              <a:rPr lang="en-US" altLang="zh-CN" dirty="0">
                <a:latin typeface="Times New Roman" panose="02020603050405020304" pitchFamily="18" charset="0"/>
              </a:rPr>
              <a:t> we will win the football game.</a:t>
            </a:r>
            <a:endParaRPr lang="zh-CN" altLang="zh-CN" dirty="0"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dirty="0">
                <a:latin typeface="Times New Roman" panose="02020603050405020304" pitchFamily="18" charset="0"/>
              </a:rPr>
              <a:t>我相信我们将赢得这场足球比赛。</a:t>
            </a:r>
            <a:endParaRPr lang="zh-CN" altLang="zh-CN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34578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·She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is happy that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she has a chance to attend the lecture on history.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她很高兴有机会参加关于历史的讲座。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单句语法填空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①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I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’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m not sure ____________ I have locked the door.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②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The girl is sure ____________ the book is of great value.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补全句子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③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我恐怕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 I cannot make a preparation for the meeting in one day.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宋体" panose="02010600030101010101" pitchFamily="2" charset="-122"/>
                <a:ea typeface="楷体_GB2312"/>
                <a:cs typeface="Times New Roman" panose="02020603050405020304"/>
              </a:rPr>
              <a:t>④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________________________________________(</a:t>
            </a:r>
            <a:r>
              <a:rPr lang="zh-CN" altLang="zh-CN" kern="100" dirty="0">
                <a:latin typeface="Times New Roman" panose="02020603050405020304"/>
                <a:ea typeface="楷体_GB2312"/>
                <a:cs typeface="Times New Roman" panose="02020603050405020304"/>
              </a:rPr>
              <a:t>我不确定是否</a:t>
            </a:r>
            <a:r>
              <a:rPr lang="en-US" altLang="zh-CN" kern="100" dirty="0">
                <a:latin typeface="Times New Roman" panose="02020603050405020304"/>
                <a:ea typeface="楷体_GB2312"/>
                <a:cs typeface="Courier New" panose="02070309020205020404"/>
              </a:rPr>
              <a:t>) John as well as his parents has arrived. 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917284" y="1657350"/>
            <a:ext cx="1087477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whether/if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538927" y="2068116"/>
            <a:ext cx="48474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that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59502" y="2887266"/>
            <a:ext cx="1472198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/>
              </a:rPr>
              <a:t>I’m afraid that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66118" y="3698082"/>
            <a:ext cx="2068515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kern="100" dirty="0">
                <a:solidFill>
                  <a:srgbClr val="FF0000"/>
                </a:solidFill>
                <a:latin typeface="Times New Roman" panose="02020603050405020304"/>
                <a:cs typeface="Courier New" panose="02070309020205020404"/>
              </a:rPr>
              <a:t>I’m not sure whether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0784402" flipH="1" flipV="1">
            <a:off x="5868591" y="2552700"/>
            <a:ext cx="3000375" cy="270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矩形 1"/>
          <p:cNvSpPr>
            <a:spLocks noChangeArrowheads="1"/>
          </p:cNvSpPr>
          <p:nvPr/>
        </p:nvSpPr>
        <p:spPr bwMode="auto">
          <a:xfrm>
            <a:off x="335757" y="280988"/>
            <a:ext cx="8498681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>
                <a:latin typeface="Times New Roman" panose="02020603050405020304" pitchFamily="18" charset="0"/>
                <a:ea typeface="黑体" panose="02010609060101010101" pitchFamily="49" charset="-122"/>
              </a:rPr>
              <a:t>生　存</a:t>
            </a:r>
            <a:endParaRPr lang="zh-CN" altLang="zh-CN">
              <a:latin typeface="宋体" panose="02010600030101010101" pitchFamily="2" charset="-122"/>
              <a:ea typeface="黑体" panose="02010609060101010101" pitchFamily="49" charset="-122"/>
            </a:endParaRPr>
          </a:p>
        </p:txBody>
      </p:sp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1516857" y="666751"/>
            <a:ext cx="6104335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竞赛，人生就是一场竞赛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我会赢得胜利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没错，我将赢得胜利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我将点燃引线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我将永不挫败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我选择生存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无论如何，不计代价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你绝无法超前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我将与你并驾齐驱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我会贡献我的能力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516857" y="258366"/>
            <a:ext cx="610433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给整个人类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是的，我准备好了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来保持不败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而我不会放弃，我复仇的机会来了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我绝不气馁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因为我选择发光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我将赢得胜利</a:t>
            </a:r>
            <a:r>
              <a:rPr lang="zh-CN" altLang="zh-CN" kern="100" dirty="0">
                <a:latin typeface="宋体" panose="02010600030101010101" pitchFamily="2" charset="-122"/>
                <a:cs typeface="Times New Roman" panose="02020603050405020304"/>
              </a:rPr>
              <a:t>……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 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是的，我将赢得胜利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奋斗！奋斗！奋斗！奋斗！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胜利！胜利！胜利！胜利！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751285" y="704850"/>
            <a:ext cx="1390650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素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养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导</a:t>
            </a:r>
            <a:r>
              <a:rPr lang="zh-CN" altLang="zh-CN" kern="100" dirty="0">
                <a:ea typeface="Times New Roman" panose="02020603050405020304"/>
              </a:rPr>
              <a:t> 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航</a:t>
            </a:r>
            <a:endParaRPr lang="zh-CN" altLang="zh-CN" sz="800" dirty="0">
              <a:latin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362" name="Picture 5" descr="图标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9335" y="658417"/>
            <a:ext cx="384572" cy="53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B1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656" y="1462088"/>
            <a:ext cx="8659416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教材原文呈现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5" y="303610"/>
            <a:ext cx="8570119" cy="54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314325" y="732235"/>
            <a:ext cx="8570119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When HAMLET meets PEKING OPERA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1"/>
          <p:cNvSpPr>
            <a:spLocks noChangeArrowheads="1"/>
          </p:cNvSpPr>
          <p:nvPr/>
        </p:nvSpPr>
        <p:spPr bwMode="auto">
          <a:xfrm>
            <a:off x="303610" y="1084660"/>
            <a:ext cx="8570119" cy="3807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thought(1) I knew a lot about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.As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high school student (2)with English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literature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as one of my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main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subjects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(3)I have to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Shakespeare’s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is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probably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most important play by the most important writer in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English.Almost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everybody knows 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“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To be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or not to be</a:t>
            </a:r>
            <a:r>
              <a:rPr lang="en-US" altLang="zh-CN" kern="100" dirty="0">
                <a:latin typeface="宋体" panose="02010600030101010101" pitchFamily="2" charset="-122"/>
                <a:cs typeface="Times New Roman" panose="02020603050405020304"/>
              </a:rPr>
              <a:t>”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right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Having seen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quite a few productions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read the play many times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full of confidence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—until the Peking Opera came to town!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Dating back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18th century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Peking Opera has over two hundred years of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history.Does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this mean it’s easier than a Shakespeare play to understand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？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(5)To find out the answer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just had to go and see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Re</a:t>
            </a:r>
            <a:r>
              <a:rPr lang="en-US" altLang="zh-CN" i="1" kern="100" dirty="0">
                <a:latin typeface="Book Antiqua" panose="02040602050305030304"/>
                <a:cs typeface="Times New Roman" panose="02020603050405020304"/>
              </a:rPr>
              <a:t>v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enge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of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Prince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Zidan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—the Peking Opera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version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of </a:t>
            </a:r>
            <a:r>
              <a:rPr lang="en-US" altLang="zh-CN" i="1" kern="100" dirty="0">
                <a:latin typeface="Times New Roman" panose="02020603050405020304"/>
                <a:cs typeface="Courier New" panose="02070309020205020404"/>
              </a:rPr>
              <a:t>Hamlet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314325" y="465535"/>
            <a:ext cx="8570119" cy="422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/>
          <a:p>
            <a:pPr indent="472440" algn="just">
              <a:lnSpc>
                <a:spcPct val="150000"/>
              </a:lnSpc>
              <a:spcAft>
                <a:spcPts val="0"/>
              </a:spcAft>
              <a:tabLst>
                <a:tab pos="2025015" algn="l"/>
              </a:tabLst>
              <a:defRPr/>
            </a:pP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Starting with an orchestra (6) playing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traditional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Chinese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instruments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opera brought a completely new sound to my Western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ears.At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first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thought what I heard was a violin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later I learnt that it was an instrument with two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strings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(7) called </a:t>
            </a:r>
            <a:r>
              <a:rPr lang="en-US" altLang="zh-CN" i="1" kern="100" dirty="0" err="1">
                <a:latin typeface="Times New Roman" panose="02020603050405020304"/>
                <a:cs typeface="Courier New" panose="02070309020205020404"/>
              </a:rPr>
              <a:t>Jinghu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.Then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seeing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main characters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on stage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I was surprised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costumes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masks were 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amazing.The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performers of course sang in Chinese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but the music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exaggerated movements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and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mime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helped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get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the meanings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across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to the </a:t>
            </a:r>
            <a:r>
              <a:rPr lang="en-US" altLang="zh-CN" b="1" kern="100" dirty="0" err="1">
                <a:latin typeface="Times New Roman" panose="02020603050405020304"/>
                <a:cs typeface="Courier New" panose="02070309020205020404"/>
              </a:rPr>
              <a:t>audience</a:t>
            </a:r>
            <a:r>
              <a:rPr lang="en-US" altLang="zh-CN" kern="100" dirty="0" err="1">
                <a:latin typeface="Times New Roman" panose="02020603050405020304"/>
                <a:cs typeface="Courier New" panose="02070309020205020404"/>
              </a:rPr>
              <a:t>.The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voices themselves sounded really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unique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—some of the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female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voices were (8)so high that I was sure they could break glass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！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the stage was really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simple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：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decorated whip represented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 a horse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and a screen with Chinese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characters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a study.(9) Using such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techniques</a:t>
            </a:r>
            <a:r>
              <a:rPr lang="zh-CN" altLang="zh-CN" kern="100" dirty="0">
                <a:latin typeface="Times New Roman" panose="02020603050405020304"/>
                <a:cs typeface="Times New Roman" panose="02020603050405020304"/>
              </a:rPr>
              <a:t>，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the opera had transformed a small stage into the whole </a:t>
            </a:r>
            <a:r>
              <a:rPr lang="en-US" altLang="zh-CN" b="1" kern="100" dirty="0">
                <a:latin typeface="Times New Roman" panose="02020603050405020304"/>
                <a:cs typeface="Courier New" panose="02070309020205020404"/>
              </a:rPr>
              <a:t>universe</a:t>
            </a:r>
            <a:r>
              <a:rPr lang="en-US" altLang="zh-CN" kern="100" dirty="0">
                <a:latin typeface="Times New Roman" panose="02020603050405020304"/>
                <a:cs typeface="Courier New" panose="02070309020205020404"/>
              </a:rPr>
              <a:t>.</a:t>
            </a:r>
            <a:endParaRPr lang="zh-CN" altLang="zh-CN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3596</Words>
  <Application>Microsoft Office PowerPoint</Application>
  <PresentationFormat>全屏显示(16:9)</PresentationFormat>
  <Paragraphs>321</Paragraphs>
  <Slides>43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9" baseType="lpstr">
      <vt:lpstr>MS Mincho</vt:lpstr>
      <vt:lpstr>黑体</vt:lpstr>
      <vt:lpstr>华文中宋</vt:lpstr>
      <vt:lpstr>楷体_GB2312</vt:lpstr>
      <vt:lpstr>宋体</vt:lpstr>
      <vt:lpstr>微软雅黑</vt:lpstr>
      <vt:lpstr>Arial</vt:lpstr>
      <vt:lpstr>Book Antiqua</vt:lpstr>
      <vt:lpstr>Calibri</vt:lpstr>
      <vt:lpstr>Calibri Light</vt:lpstr>
      <vt:lpstr>Cambria Math</vt:lpstr>
      <vt:lpstr>Courier New</vt:lpstr>
      <vt:lpstr>Impact</vt:lpstr>
      <vt:lpstr>Times New Roman</vt:lpstr>
      <vt:lpstr>WWW.2PPT.COM
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2018-01-02T04:06:00Z</dcterms:created>
  <dcterms:modified xsi:type="dcterms:W3CDTF">2023-01-16T13:48:28Z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6997B8BA370C40DCAB928145BE47E300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