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</p:sldIdLst>
  <p:sldSz cx="9144000" cy="6858000" type="screen4x3"/>
  <p:notesSz cx="6858000" cy="9144000"/>
  <p:defaultTextStyle>
    <a:defPPr>
      <a:defRPr lang="zh-CN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294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3" d="100"/>
        <a:sy n="93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EEF318-9D78-4212-88FC-D745504F66B2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DE8578-BBE8-4BF0-A2F1-D2A39AA0494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DE8578-BBE8-4BF0-A2F1-D2A39AA0494A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A9AF1B-E3C7-4B9E-88E4-AA5667C506B4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29C7EF-D63A-47F4-B39C-A6D12538DD70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08AF2A-4ACF-4971-8AF9-0580E0EC56AB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7A3507-1370-48C0-9003-F25E8A286E87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710B28-3DA2-4294-B583-B0284660E9BB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6A0065-AFFF-42D5-BEB4-559AB9BF978C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D3AC88-F9CA-40E4-9528-8E923CA99F17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FF6256-07DA-4A1A-84E4-1A0488A1F83D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2B2032-BB26-4FE7-BBE2-5B2E79D73F9A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AE3666-641F-4EF3-96D0-7D732141DB52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10395C-4D0B-4EB8-9A38-0647932355F1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l">
              <a:defRPr sz="1400"/>
            </a:lvl1pPr>
          </a:lstStyle>
          <a:p>
            <a:endParaRPr lang="en-US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endParaRPr lang="en-US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fld id="{8BFA82B1-E556-4F33-9DEA-099D4E85C910}" type="slidenum">
              <a:rPr lang="en-US" altLang="zh-CN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7.jpeg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GIF"/><Relationship Id="rId3" Type="http://schemas.openxmlformats.org/officeDocument/2006/relationships/image" Target="../media/image5.jpeg"/><Relationship Id="rId7" Type="http://schemas.openxmlformats.org/officeDocument/2006/relationships/image" Target="../media/image9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GIF"/><Relationship Id="rId5" Type="http://schemas.openxmlformats.org/officeDocument/2006/relationships/image" Target="../media/image7.GIF"/><Relationship Id="rId4" Type="http://schemas.openxmlformats.org/officeDocument/2006/relationships/image" Target="../media/image6.GI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7" name="Rectangle 3"/>
          <p:cNvSpPr>
            <a:spLocks noChangeArrowheads="1"/>
          </p:cNvSpPr>
          <p:nvPr/>
        </p:nvSpPr>
        <p:spPr bwMode="auto">
          <a:xfrm>
            <a:off x="609600" y="1752600"/>
            <a:ext cx="78486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5400" b="1" i="1" spc="-150" dirty="0">
                <a:solidFill>
                  <a:srgbClr val="FF0000"/>
                </a:solidFill>
                <a:latin typeface="Times New Roman" panose="02020603050405020304" pitchFamily="18" charset="0"/>
              </a:rPr>
              <a:t>Can you come to my party</a:t>
            </a:r>
            <a:r>
              <a:rPr lang="en-US" altLang="zh-CN" sz="5400" b="1" i="1" spc="-15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?</a:t>
            </a:r>
            <a:endParaRPr lang="en-US" altLang="zh-CN" sz="5400" b="1" i="1" spc="-150" dirty="0">
              <a:solidFill>
                <a:srgbClr val="6666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2627770" y="4953000"/>
            <a:ext cx="3812262" cy="56630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800" b="1" kern="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27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27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07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AutoShape 2"/>
          <p:cNvSpPr>
            <a:spLocks noChangeArrowheads="1"/>
          </p:cNvSpPr>
          <p:nvPr/>
        </p:nvSpPr>
        <p:spPr bwMode="auto">
          <a:xfrm>
            <a:off x="0" y="1412875"/>
            <a:ext cx="3200400" cy="3429000"/>
          </a:xfrm>
          <a:prstGeom prst="verticalScroll">
            <a:avLst>
              <a:gd name="adj" fmla="val 12500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CC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</a14:hiddenLine>
            </a:ext>
          </a:extLst>
        </p:spPr>
        <p:txBody>
          <a:bodyPr wrap="none" anchor="ctr"/>
          <a:lstStyle/>
          <a:p>
            <a:r>
              <a:rPr kumimoji="1" lang="en-US" altLang="zh-CN" sz="3200" b="1">
                <a:latin typeface="Times New Roman" panose="02020603050405020304" pitchFamily="18" charset="0"/>
              </a:rPr>
              <a:t>Wednesday</a:t>
            </a:r>
          </a:p>
          <a:p>
            <a:endParaRPr kumimoji="1" lang="en-US" altLang="zh-CN" sz="3200" b="1">
              <a:latin typeface="Times New Roman" panose="02020603050405020304" pitchFamily="18" charset="0"/>
            </a:endParaRPr>
          </a:p>
          <a:p>
            <a:r>
              <a:rPr kumimoji="1" lang="zh-CN" altLang="en-US" sz="3200" b="1">
                <a:latin typeface="Times New Roman" panose="02020603050405020304" pitchFamily="18" charset="0"/>
              </a:rPr>
              <a:t>十二月</a:t>
            </a:r>
          </a:p>
          <a:p>
            <a:endParaRPr kumimoji="1" lang="zh-CN" altLang="en-US" sz="2400">
              <a:latin typeface="Times New Roman" panose="02020603050405020304" pitchFamily="18" charset="0"/>
            </a:endParaRPr>
          </a:p>
          <a:p>
            <a:endParaRPr kumimoji="1" lang="zh-CN" altLang="en-US" sz="2400">
              <a:latin typeface="Times New Roman" panose="02020603050405020304" pitchFamily="18" charset="0"/>
            </a:endParaRPr>
          </a:p>
          <a:p>
            <a:endParaRPr kumimoji="1" lang="en-US" altLang="zh-CN" sz="2400">
              <a:latin typeface="Times New Roman" panose="02020603050405020304" pitchFamily="18" charset="0"/>
            </a:endParaRPr>
          </a:p>
        </p:txBody>
      </p:sp>
      <p:sp>
        <p:nvSpPr>
          <p:cNvPr id="81923" name="Text Box 3"/>
          <p:cNvSpPr txBox="1">
            <a:spLocks noChangeArrowheads="1"/>
          </p:cNvSpPr>
          <p:nvPr/>
        </p:nvSpPr>
        <p:spPr bwMode="auto">
          <a:xfrm>
            <a:off x="971550" y="3644900"/>
            <a:ext cx="1828800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kumimoji="1" lang="en-US" altLang="zh-CN" sz="4800" b="1">
                <a:latin typeface="Times New Roman" panose="02020603050405020304" pitchFamily="18" charset="0"/>
              </a:rPr>
              <a:t>31</a:t>
            </a:r>
          </a:p>
        </p:txBody>
      </p:sp>
      <p:sp>
        <p:nvSpPr>
          <p:cNvPr id="81924" name="Text Box 4"/>
          <p:cNvSpPr txBox="1">
            <a:spLocks noChangeArrowheads="1"/>
          </p:cNvSpPr>
          <p:nvPr/>
        </p:nvSpPr>
        <p:spPr bwMode="auto">
          <a:xfrm>
            <a:off x="3309938" y="908050"/>
            <a:ext cx="5834062" cy="570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kumimoji="1" lang="en-US" altLang="zh-CN" sz="3200" b="1">
                <a:latin typeface="Times New Roman" panose="02020603050405020304" pitchFamily="18" charset="0"/>
              </a:rPr>
              <a:t>What’s the date today?</a:t>
            </a:r>
          </a:p>
          <a:p>
            <a:pPr>
              <a:spcBef>
                <a:spcPct val="50000"/>
              </a:spcBef>
            </a:pPr>
            <a:r>
              <a:rPr kumimoji="1" lang="en-US" altLang="zh-CN" sz="3200" b="1">
                <a:latin typeface="Times New Roman" panose="02020603050405020304" pitchFamily="18" charset="0"/>
              </a:rPr>
              <a:t>It’s </a:t>
            </a:r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December 31st</a:t>
            </a:r>
            <a:r>
              <a:rPr kumimoji="1" lang="en-US" altLang="zh-CN" sz="3200" b="1">
                <a:latin typeface="Times New Roman" panose="02020603050405020304" pitchFamily="18" charset="0"/>
              </a:rPr>
              <a:t>.</a:t>
            </a:r>
          </a:p>
          <a:p>
            <a:pPr>
              <a:spcBef>
                <a:spcPct val="50000"/>
              </a:spcBef>
            </a:pPr>
            <a:r>
              <a:rPr kumimoji="1" lang="en-US" altLang="zh-CN" sz="3200" b="1">
                <a:latin typeface="Times New Roman" panose="02020603050405020304" pitchFamily="18" charset="0"/>
              </a:rPr>
              <a:t>What day is it today?</a:t>
            </a:r>
          </a:p>
          <a:p>
            <a:pPr>
              <a:spcBef>
                <a:spcPct val="50000"/>
              </a:spcBef>
            </a:pPr>
            <a:r>
              <a:rPr kumimoji="1" lang="en-US" altLang="zh-CN" sz="3200" b="1">
                <a:latin typeface="Times New Roman" panose="02020603050405020304" pitchFamily="18" charset="0"/>
              </a:rPr>
              <a:t>It’s</a:t>
            </a:r>
            <a:r>
              <a:rPr kumimoji="1" lang="en-US" altLang="zh-CN" sz="3200" b="1">
                <a:solidFill>
                  <a:srgbClr val="FF66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Wednesday</a:t>
            </a:r>
            <a:r>
              <a:rPr kumimoji="1" lang="en-US" altLang="zh-CN" sz="3200" b="1">
                <a:latin typeface="Times New Roman" panose="02020603050405020304" pitchFamily="18" charset="0"/>
              </a:rPr>
              <a:t>.</a:t>
            </a:r>
          </a:p>
          <a:p>
            <a:pPr>
              <a:spcBef>
                <a:spcPct val="50000"/>
              </a:spcBef>
            </a:pPr>
            <a:r>
              <a:rPr kumimoji="1" lang="en-US" altLang="zh-CN" sz="3200" b="1">
                <a:latin typeface="Times New Roman" panose="02020603050405020304" pitchFamily="18" charset="0"/>
              </a:rPr>
              <a:t>What’s today?</a:t>
            </a:r>
          </a:p>
          <a:p>
            <a:pPr>
              <a:spcBef>
                <a:spcPct val="50000"/>
              </a:spcBef>
            </a:pPr>
            <a:r>
              <a:rPr kumimoji="1" lang="en-US" altLang="zh-CN" sz="3200" b="1">
                <a:latin typeface="Times New Roman" panose="02020603050405020304" pitchFamily="18" charset="0"/>
              </a:rPr>
              <a:t>It’s </a:t>
            </a:r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Wednesday</a:t>
            </a:r>
            <a:r>
              <a:rPr kumimoji="1"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kumimoji="1"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the </a:t>
            </a:r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31</a:t>
            </a:r>
            <a:r>
              <a:rPr lang="en-US" altLang="zh-CN" sz="3200" b="1" baseline="30000">
                <a:solidFill>
                  <a:srgbClr val="0000FF"/>
                </a:solidFill>
                <a:latin typeface="Times New Roman" panose="02020603050405020304" pitchFamily="18" charset="0"/>
              </a:rPr>
              <a:t>st</a:t>
            </a:r>
            <a:r>
              <a:rPr kumimoji="1" lang="en-US" altLang="zh-CN" sz="3200" b="1">
                <a:latin typeface="Times New Roman" panose="02020603050405020304" pitchFamily="18" charset="0"/>
              </a:rPr>
              <a:t>.</a:t>
            </a:r>
          </a:p>
          <a:p>
            <a:pPr>
              <a:spcBef>
                <a:spcPct val="50000"/>
              </a:spcBef>
            </a:pPr>
            <a:r>
              <a:rPr kumimoji="1" lang="en-US" altLang="zh-CN" sz="3200" b="1">
                <a:latin typeface="Times New Roman" panose="02020603050405020304" pitchFamily="18" charset="0"/>
              </a:rPr>
              <a:t>What’s the time?</a:t>
            </a:r>
          </a:p>
          <a:p>
            <a:pPr>
              <a:spcBef>
                <a:spcPct val="50000"/>
              </a:spcBef>
            </a:pPr>
            <a:r>
              <a:rPr kumimoji="1" lang="en-US" altLang="zh-CN" sz="3200" b="1">
                <a:latin typeface="Times New Roman" panose="02020603050405020304" pitchFamily="18" charset="0"/>
              </a:rPr>
              <a:t>It’s 11 a.m.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24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Text Box 2"/>
          <p:cNvSpPr txBox="1">
            <a:spLocks noChangeArrowheads="1"/>
          </p:cNvSpPr>
          <p:nvPr/>
        </p:nvSpPr>
        <p:spPr bwMode="auto">
          <a:xfrm>
            <a:off x="395288" y="908050"/>
            <a:ext cx="8424862" cy="3219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algn="l" defTabSz="92392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 defTabSz="92392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 defTabSz="92392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 defTabSz="92392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 defTabSz="92392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9239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9239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9239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9239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10000"/>
              </a:lnSpc>
            </a:pPr>
            <a:r>
              <a:rPr lang="en-US" altLang="zh-CN" sz="3200" b="1" dirty="0">
                <a:latin typeface="Times New Roman" panose="02020603050405020304" pitchFamily="18" charset="0"/>
              </a:rPr>
              <a:t>     </a:t>
            </a:r>
            <a:r>
              <a:rPr lang="zh-CN" altLang="en-US" sz="3200" b="1" dirty="0">
                <a:latin typeface="Times New Roman" panose="02020603050405020304" pitchFamily="18" charset="0"/>
              </a:rPr>
              <a:t>单项填空</a:t>
            </a:r>
            <a:r>
              <a:rPr lang="en-US" altLang="zh-CN" sz="3200" b="1" dirty="0">
                <a:latin typeface="Times New Roman" panose="02020603050405020304" pitchFamily="18" charset="0"/>
              </a:rPr>
              <a:t>:</a:t>
            </a:r>
          </a:p>
          <a:p>
            <a:pPr>
              <a:lnSpc>
                <a:spcPct val="110000"/>
              </a:lnSpc>
            </a:pPr>
            <a:r>
              <a:rPr lang="en-US" altLang="zh-CN" sz="3200" b="1" dirty="0">
                <a:latin typeface="Times New Roman" panose="02020603050405020304" pitchFamily="18" charset="0"/>
              </a:rPr>
              <a:t>    --- What’s today?</a:t>
            </a:r>
          </a:p>
          <a:p>
            <a:pPr>
              <a:lnSpc>
                <a:spcPct val="110000"/>
              </a:lnSpc>
            </a:pPr>
            <a:r>
              <a:rPr lang="en-US" altLang="zh-CN" sz="3200" b="1" dirty="0">
                <a:latin typeface="Times New Roman" panose="02020603050405020304" pitchFamily="18" charset="0"/>
              </a:rPr>
              <a:t>    --- ________.</a:t>
            </a:r>
          </a:p>
          <a:p>
            <a:pPr>
              <a:lnSpc>
                <a:spcPct val="110000"/>
              </a:lnSpc>
            </a:pPr>
            <a:r>
              <a:rPr lang="en-US" altLang="zh-CN" sz="3200" b="1" dirty="0">
                <a:latin typeface="Times New Roman" panose="02020603050405020304" pitchFamily="18" charset="0"/>
              </a:rPr>
              <a:t>     A. It’s Tuesday             B</a:t>
            </a:r>
            <a:r>
              <a:rPr lang="zh-CN" altLang="en-US" sz="3200" b="1" dirty="0">
                <a:latin typeface="Times New Roman" panose="02020603050405020304" pitchFamily="18" charset="0"/>
              </a:rPr>
              <a:t>．</a:t>
            </a:r>
            <a:r>
              <a:rPr lang="en-US" altLang="zh-CN" sz="3200" b="1" dirty="0">
                <a:latin typeface="Times New Roman" panose="02020603050405020304" pitchFamily="18" charset="0"/>
              </a:rPr>
              <a:t>It’s January 1st</a:t>
            </a:r>
          </a:p>
          <a:p>
            <a:pPr>
              <a:lnSpc>
                <a:spcPct val="110000"/>
              </a:lnSpc>
            </a:pPr>
            <a:r>
              <a:rPr lang="en-US" altLang="zh-CN" sz="3200" b="1" dirty="0">
                <a:latin typeface="Times New Roman" panose="02020603050405020304" pitchFamily="18" charset="0"/>
              </a:rPr>
              <a:t>     C. It’s sunny today </a:t>
            </a:r>
          </a:p>
          <a:p>
            <a:pPr>
              <a:lnSpc>
                <a:spcPct val="110000"/>
              </a:lnSpc>
            </a:pPr>
            <a:r>
              <a:rPr lang="en-US" altLang="zh-CN" sz="3200" b="1" dirty="0">
                <a:latin typeface="Times New Roman" panose="02020603050405020304" pitchFamily="18" charset="0"/>
              </a:rPr>
              <a:t>     D. It’s Wednesday the second</a:t>
            </a:r>
          </a:p>
        </p:txBody>
      </p:sp>
      <p:pic>
        <p:nvPicPr>
          <p:cNvPr id="82947" name="Picture 8" descr="2009102217180412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59563" y="620713"/>
            <a:ext cx="857250" cy="171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2948" name="Oval 4"/>
          <p:cNvSpPr>
            <a:spLocks noChangeArrowheads="1"/>
          </p:cNvSpPr>
          <p:nvPr/>
        </p:nvSpPr>
        <p:spPr bwMode="auto">
          <a:xfrm>
            <a:off x="827088" y="3644900"/>
            <a:ext cx="720725" cy="647700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82949" name="Oval 5"/>
          <p:cNvSpPr>
            <a:spLocks noChangeArrowheads="1"/>
          </p:cNvSpPr>
          <p:nvPr/>
        </p:nvSpPr>
        <p:spPr bwMode="auto">
          <a:xfrm>
            <a:off x="1403350" y="4076700"/>
            <a:ext cx="73025" cy="73025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29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94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Text Box 2"/>
          <p:cNvSpPr txBox="1">
            <a:spLocks noChangeArrowheads="1"/>
          </p:cNvSpPr>
          <p:nvPr/>
        </p:nvSpPr>
        <p:spPr bwMode="auto">
          <a:xfrm>
            <a:off x="468313" y="1125538"/>
            <a:ext cx="8351837" cy="2576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>
              <a:lnSpc>
                <a:spcPct val="120000"/>
              </a:lnSpc>
              <a:spcBef>
                <a:spcPct val="10000"/>
              </a:spcBef>
            </a:pPr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--- ______ </a:t>
            </a:r>
          </a:p>
          <a:p>
            <a:pPr algn="just">
              <a:lnSpc>
                <a:spcPct val="120000"/>
              </a:lnSpc>
              <a:spcBef>
                <a:spcPct val="10000"/>
              </a:spcBef>
            </a:pPr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--- It’s September 10th. </a:t>
            </a:r>
          </a:p>
          <a:p>
            <a:pPr algn="just">
              <a:lnSpc>
                <a:spcPct val="120000"/>
              </a:lnSpc>
              <a:spcBef>
                <a:spcPct val="10000"/>
              </a:spcBef>
            </a:pPr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A. How is it today?</a:t>
            </a:r>
            <a:r>
              <a:rPr lang="zh-CN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　　     </a:t>
            </a:r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B. What’s today?  </a:t>
            </a:r>
          </a:p>
          <a:p>
            <a:pPr algn="just">
              <a:lnSpc>
                <a:spcPct val="120000"/>
              </a:lnSpc>
              <a:spcBef>
                <a:spcPct val="10000"/>
              </a:spcBef>
            </a:pPr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C. What day is it today?    D. What’s the date? </a:t>
            </a:r>
          </a:p>
        </p:txBody>
      </p:sp>
      <p:pic>
        <p:nvPicPr>
          <p:cNvPr id="83971" name="Picture 5" descr="spongebob-squarepants-cartoon-120449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348038" y="4005263"/>
            <a:ext cx="2520950" cy="216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3972" name="Oval 4"/>
          <p:cNvSpPr>
            <a:spLocks noChangeArrowheads="1"/>
          </p:cNvSpPr>
          <p:nvPr/>
        </p:nvSpPr>
        <p:spPr bwMode="auto">
          <a:xfrm>
            <a:off x="5076825" y="3068638"/>
            <a:ext cx="576263" cy="647700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39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7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3"/>
          <p:cNvSpPr txBox="1">
            <a:spLocks noChangeArrowheads="1"/>
          </p:cNvSpPr>
          <p:nvPr/>
        </p:nvSpPr>
        <p:spPr bwMode="auto">
          <a:xfrm>
            <a:off x="395288" y="260350"/>
            <a:ext cx="3024187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>
              <a:lnSpc>
                <a:spcPct val="150000"/>
              </a:lnSpc>
              <a:spcBef>
                <a:spcPct val="50000"/>
              </a:spcBef>
            </a:pPr>
            <a:r>
              <a:rPr lang="zh-CN" altLang="en-US" sz="36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选词配图：</a:t>
            </a:r>
          </a:p>
        </p:txBody>
      </p:sp>
      <p:sp>
        <p:nvSpPr>
          <p:cNvPr id="84995" name="Rectangle 8"/>
          <p:cNvSpPr>
            <a:spLocks noChangeArrowheads="1"/>
          </p:cNvSpPr>
          <p:nvPr/>
        </p:nvSpPr>
        <p:spPr bwMode="auto">
          <a:xfrm>
            <a:off x="468313" y="1341438"/>
            <a:ext cx="8280400" cy="1212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lnSpc>
                <a:spcPct val="115000"/>
              </a:lnSpc>
              <a:spcBef>
                <a:spcPct val="5000"/>
              </a:spcBef>
            </a:pPr>
            <a:r>
              <a:rPr lang="en-US" altLang="zh-CN" sz="3200" b="1">
                <a:latin typeface="Times New Roman" panose="02020603050405020304" pitchFamily="18" charset="0"/>
              </a:rPr>
              <a:t> look after his sister,  go to the doctor,  have a  piano lesson,  play soccer,  study for a test</a:t>
            </a:r>
          </a:p>
        </p:txBody>
      </p:sp>
      <p:grpSp>
        <p:nvGrpSpPr>
          <p:cNvPr id="84996" name="Group 20"/>
          <p:cNvGrpSpPr/>
          <p:nvPr/>
        </p:nvGrpSpPr>
        <p:grpSpPr bwMode="auto">
          <a:xfrm>
            <a:off x="611188" y="2924175"/>
            <a:ext cx="2736850" cy="1657350"/>
            <a:chOff x="385" y="1842"/>
            <a:chExt cx="1724" cy="1044"/>
          </a:xfrm>
        </p:grpSpPr>
        <p:pic>
          <p:nvPicPr>
            <p:cNvPr id="84997" name="Picture 10" descr="1-8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385" y="1842"/>
              <a:ext cx="1724" cy="10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4998" name="Oval 19"/>
            <p:cNvSpPr>
              <a:spLocks noChangeArrowheads="1"/>
            </p:cNvSpPr>
            <p:nvPr/>
          </p:nvSpPr>
          <p:spPr bwMode="auto">
            <a:xfrm>
              <a:off x="431" y="2568"/>
              <a:ext cx="317" cy="31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r>
                <a:rPr lang="en-US" altLang="zh-CN" sz="3200" b="1">
                  <a:latin typeface="Times New Roman" panose="02020603050405020304" pitchFamily="18" charset="0"/>
                </a:rPr>
                <a:t>1</a:t>
              </a:r>
            </a:p>
          </p:txBody>
        </p:sp>
      </p:grpSp>
      <p:grpSp>
        <p:nvGrpSpPr>
          <p:cNvPr id="84999" name="Group 28"/>
          <p:cNvGrpSpPr/>
          <p:nvPr/>
        </p:nvGrpSpPr>
        <p:grpSpPr bwMode="auto">
          <a:xfrm>
            <a:off x="4787900" y="4724400"/>
            <a:ext cx="1979613" cy="1827213"/>
            <a:chOff x="3016" y="2976"/>
            <a:chExt cx="1247" cy="1151"/>
          </a:xfrm>
        </p:grpSpPr>
        <p:pic>
          <p:nvPicPr>
            <p:cNvPr id="85000" name="Picture 18" descr="piano-lessons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3016" y="2976"/>
              <a:ext cx="1247" cy="11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5001" name="Oval 21"/>
            <p:cNvSpPr>
              <a:spLocks noChangeArrowheads="1"/>
            </p:cNvSpPr>
            <p:nvPr/>
          </p:nvSpPr>
          <p:spPr bwMode="auto">
            <a:xfrm>
              <a:off x="3923" y="3793"/>
              <a:ext cx="317" cy="31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r>
                <a:rPr lang="en-US" altLang="zh-CN" sz="3200" b="1">
                  <a:latin typeface="Times New Roman" panose="02020603050405020304" pitchFamily="18" charset="0"/>
                </a:rPr>
                <a:t>5</a:t>
              </a:r>
            </a:p>
          </p:txBody>
        </p:sp>
      </p:grpSp>
      <p:grpSp>
        <p:nvGrpSpPr>
          <p:cNvPr id="85002" name="Group 23"/>
          <p:cNvGrpSpPr/>
          <p:nvPr/>
        </p:nvGrpSpPr>
        <p:grpSpPr bwMode="auto">
          <a:xfrm>
            <a:off x="3563938" y="2781300"/>
            <a:ext cx="2165350" cy="1857375"/>
            <a:chOff x="2245" y="1752"/>
            <a:chExt cx="1364" cy="1170"/>
          </a:xfrm>
        </p:grpSpPr>
        <p:pic>
          <p:nvPicPr>
            <p:cNvPr id="85003" name="Picture 12" descr="20120518092516359"/>
            <p:cNvPicPr>
              <a:picLocks noChangeAspect="1" noChangeArrowheads="1"/>
            </p:cNvPicPr>
            <p:nvPr/>
          </p:nvPicPr>
          <p:blipFill>
            <a:blip r:embed="rId4" cstate="email"/>
            <a:srcRect/>
            <a:stretch>
              <a:fillRect/>
            </a:stretch>
          </p:blipFill>
          <p:spPr bwMode="auto">
            <a:xfrm>
              <a:off x="2245" y="1752"/>
              <a:ext cx="1364" cy="11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5004" name="Oval 22"/>
            <p:cNvSpPr>
              <a:spLocks noChangeArrowheads="1"/>
            </p:cNvSpPr>
            <p:nvPr/>
          </p:nvSpPr>
          <p:spPr bwMode="auto">
            <a:xfrm>
              <a:off x="3288" y="2523"/>
              <a:ext cx="317" cy="31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r>
                <a:rPr lang="en-US" altLang="zh-CN" sz="3200" b="1">
                  <a:latin typeface="Times New Roman" panose="02020603050405020304" pitchFamily="18" charset="0"/>
                </a:rPr>
                <a:t>2</a:t>
              </a:r>
            </a:p>
          </p:txBody>
        </p:sp>
      </p:grpSp>
      <p:grpSp>
        <p:nvGrpSpPr>
          <p:cNvPr id="85005" name="Group 25"/>
          <p:cNvGrpSpPr/>
          <p:nvPr/>
        </p:nvGrpSpPr>
        <p:grpSpPr bwMode="auto">
          <a:xfrm>
            <a:off x="6011863" y="2852738"/>
            <a:ext cx="2625725" cy="1746250"/>
            <a:chOff x="3787" y="1797"/>
            <a:chExt cx="1654" cy="1100"/>
          </a:xfrm>
        </p:grpSpPr>
        <p:pic>
          <p:nvPicPr>
            <p:cNvPr id="85006" name="Picture 14" descr="should-preschoolers-go-doctor-800x800"/>
            <p:cNvPicPr>
              <a:picLocks noChangeAspect="1" noChangeArrowheads="1"/>
            </p:cNvPicPr>
            <p:nvPr/>
          </p:nvPicPr>
          <p:blipFill>
            <a:blip r:embed="rId5" cstate="email"/>
            <a:srcRect/>
            <a:stretch>
              <a:fillRect/>
            </a:stretch>
          </p:blipFill>
          <p:spPr bwMode="auto">
            <a:xfrm>
              <a:off x="3787" y="1797"/>
              <a:ext cx="1654" cy="1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5007" name="Oval 24"/>
            <p:cNvSpPr>
              <a:spLocks noChangeArrowheads="1"/>
            </p:cNvSpPr>
            <p:nvPr/>
          </p:nvSpPr>
          <p:spPr bwMode="auto">
            <a:xfrm>
              <a:off x="5103" y="2568"/>
              <a:ext cx="317" cy="31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r>
                <a:rPr lang="en-US" altLang="zh-CN" sz="3200" b="1">
                  <a:latin typeface="Times New Roman" panose="02020603050405020304" pitchFamily="18" charset="0"/>
                </a:rPr>
                <a:t>3</a:t>
              </a:r>
            </a:p>
          </p:txBody>
        </p:sp>
      </p:grpSp>
      <p:grpSp>
        <p:nvGrpSpPr>
          <p:cNvPr id="85008" name="Group 27"/>
          <p:cNvGrpSpPr/>
          <p:nvPr/>
        </p:nvGrpSpPr>
        <p:grpSpPr bwMode="auto">
          <a:xfrm>
            <a:off x="2195513" y="4797425"/>
            <a:ext cx="1592262" cy="1700213"/>
            <a:chOff x="1383" y="3022"/>
            <a:chExt cx="1003" cy="1071"/>
          </a:xfrm>
        </p:grpSpPr>
        <p:pic>
          <p:nvPicPr>
            <p:cNvPr id="85009" name="Picture 16" descr="test3"/>
            <p:cNvPicPr>
              <a:picLocks noChangeAspect="1" noChangeArrowheads="1"/>
            </p:cNvPicPr>
            <p:nvPr/>
          </p:nvPicPr>
          <p:blipFill>
            <a:blip r:embed="rId6" cstate="email"/>
            <a:srcRect/>
            <a:stretch>
              <a:fillRect/>
            </a:stretch>
          </p:blipFill>
          <p:spPr bwMode="auto">
            <a:xfrm>
              <a:off x="1383" y="3022"/>
              <a:ext cx="1003" cy="10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5010" name="Oval 26"/>
            <p:cNvSpPr>
              <a:spLocks noChangeArrowheads="1"/>
            </p:cNvSpPr>
            <p:nvPr/>
          </p:nvSpPr>
          <p:spPr bwMode="auto">
            <a:xfrm>
              <a:off x="1383" y="3339"/>
              <a:ext cx="317" cy="31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r>
                <a:rPr lang="en-US" altLang="zh-CN" sz="3200" b="1">
                  <a:latin typeface="Times New Roman" panose="02020603050405020304" pitchFamily="18" charset="0"/>
                </a:rPr>
                <a:t>4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Oval 8"/>
          <p:cNvSpPr>
            <a:spLocks noChangeArrowheads="1"/>
          </p:cNvSpPr>
          <p:nvPr/>
        </p:nvSpPr>
        <p:spPr bwMode="auto">
          <a:xfrm>
            <a:off x="179388" y="333375"/>
            <a:ext cx="647700" cy="576263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CC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</a14:hiddenLine>
            </a:ext>
          </a:extLst>
        </p:spPr>
        <p:txBody>
          <a:bodyPr wrap="none" anchor="ctr"/>
          <a:lstStyle/>
          <a:p>
            <a:r>
              <a:rPr lang="en-US" altLang="zh-CN" sz="3600" b="1">
                <a:solidFill>
                  <a:srgbClr val="FF3399"/>
                </a:solidFill>
                <a:latin typeface="Times New Roman" panose="02020603050405020304" pitchFamily="18" charset="0"/>
              </a:rPr>
              <a:t>1d</a:t>
            </a:r>
          </a:p>
        </p:txBody>
      </p:sp>
      <p:sp>
        <p:nvSpPr>
          <p:cNvPr id="86019" name="Text Box 6"/>
          <p:cNvSpPr txBox="1">
            <a:spLocks noChangeArrowheads="1"/>
          </p:cNvSpPr>
          <p:nvPr/>
        </p:nvSpPr>
        <p:spPr bwMode="auto">
          <a:xfrm>
            <a:off x="827088" y="260350"/>
            <a:ext cx="8316912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600" b="1">
                <a:latin typeface="Times New Roman" panose="02020603050405020304" pitchFamily="18" charset="0"/>
              </a:rPr>
              <a:t>Listen. Can Vince play tennis with Andy? Circle </a:t>
            </a:r>
            <a:r>
              <a:rPr lang="en-US" altLang="zh-CN" sz="3600" b="1" i="1">
                <a:solidFill>
                  <a:srgbClr val="CC0000"/>
                </a:solidFill>
                <a:latin typeface="Times New Roman" panose="02020603050405020304" pitchFamily="18" charset="0"/>
              </a:rPr>
              <a:t>Yes</a:t>
            </a:r>
            <a:r>
              <a:rPr lang="en-US" altLang="zh-CN" sz="3600" b="1">
                <a:latin typeface="Times New Roman" panose="02020603050405020304" pitchFamily="18" charset="0"/>
              </a:rPr>
              <a:t> or </a:t>
            </a:r>
            <a:r>
              <a:rPr lang="en-US" altLang="zh-CN" sz="3600" b="1" i="1">
                <a:solidFill>
                  <a:srgbClr val="CC0000"/>
                </a:solidFill>
                <a:latin typeface="Times New Roman" panose="02020603050405020304" pitchFamily="18" charset="0"/>
              </a:rPr>
              <a:t>No</a:t>
            </a:r>
            <a:r>
              <a:rPr lang="en-US" altLang="zh-CN" sz="3600" b="1"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86020" name="AutoShape 10"/>
          <p:cNvSpPr>
            <a:spLocks noChangeArrowheads="1"/>
          </p:cNvSpPr>
          <p:nvPr/>
        </p:nvSpPr>
        <p:spPr bwMode="auto">
          <a:xfrm>
            <a:off x="179388" y="2133600"/>
            <a:ext cx="2447925" cy="1079500"/>
          </a:xfrm>
          <a:prstGeom prst="homePlate">
            <a:avLst>
              <a:gd name="adj" fmla="val 56691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CC99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en-US" altLang="zh-CN" sz="3200" b="1">
                <a:solidFill>
                  <a:srgbClr val="FFFF00"/>
                </a:solidFill>
                <a:latin typeface="Times New Roman" panose="02020603050405020304" pitchFamily="18" charset="0"/>
              </a:rPr>
              <a:t>Yes     No</a:t>
            </a:r>
          </a:p>
        </p:txBody>
      </p:sp>
      <p:graphicFrame>
        <p:nvGraphicFramePr>
          <p:cNvPr id="86021" name="Group 5"/>
          <p:cNvGraphicFramePr>
            <a:graphicFrameLocks noGrp="1"/>
          </p:cNvGraphicFramePr>
          <p:nvPr/>
        </p:nvGraphicFramePr>
        <p:xfrm>
          <a:off x="2555875" y="1484313"/>
          <a:ext cx="6610350" cy="4035427"/>
        </p:xfrm>
        <a:graphic>
          <a:graphicData uri="http://schemas.openxmlformats.org/drawingml/2006/table">
            <a:tbl>
              <a:tblPr/>
              <a:tblGrid>
                <a:gridCol w="3898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114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492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Vince’s activities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Days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76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____ play soccer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 row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zh-CN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zh-CN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a. today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b. tomorrow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c. the day after tomorrow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77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____ go to the doctor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77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____ study for a test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76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____ have a piano lesson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77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____ look after his sister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86040" name="Text Box 46"/>
          <p:cNvSpPr txBox="1">
            <a:spLocks noChangeArrowheads="1"/>
          </p:cNvSpPr>
          <p:nvPr/>
        </p:nvSpPr>
        <p:spPr bwMode="auto">
          <a:xfrm>
            <a:off x="2987675" y="2060575"/>
            <a:ext cx="4095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b</a:t>
            </a:r>
          </a:p>
        </p:txBody>
      </p:sp>
      <p:sp>
        <p:nvSpPr>
          <p:cNvPr id="86041" name="Oval 52"/>
          <p:cNvSpPr>
            <a:spLocks noChangeArrowheads="1"/>
          </p:cNvSpPr>
          <p:nvPr/>
        </p:nvSpPr>
        <p:spPr bwMode="auto">
          <a:xfrm>
            <a:off x="827088" y="836613"/>
            <a:ext cx="1296987" cy="6477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round/>
              </a14:hiddenLine>
            </a:ext>
          </a:extLst>
        </p:spPr>
        <p:txBody>
          <a:bodyPr wrap="none" anchor="ctr"/>
          <a:lstStyle/>
          <a:p>
            <a:pPr algn="l"/>
            <a:endParaRPr lang="zh-CN" altLang="zh-CN" sz="3200">
              <a:latin typeface="Times New Roman" panose="02020603050405020304" pitchFamily="18" charset="0"/>
            </a:endParaRPr>
          </a:p>
        </p:txBody>
      </p:sp>
      <p:sp>
        <p:nvSpPr>
          <p:cNvPr id="86043" name="Oval 54"/>
          <p:cNvSpPr>
            <a:spLocks noChangeArrowheads="1"/>
          </p:cNvSpPr>
          <p:nvPr/>
        </p:nvSpPr>
        <p:spPr bwMode="auto">
          <a:xfrm>
            <a:off x="1187450" y="2349500"/>
            <a:ext cx="1296988" cy="6477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round/>
              </a14:hiddenLine>
            </a:ext>
          </a:extLst>
        </p:spPr>
        <p:txBody>
          <a:bodyPr wrap="none" anchor="ctr"/>
          <a:lstStyle/>
          <a:p>
            <a:pPr algn="l"/>
            <a:endParaRPr lang="zh-CN" altLang="zh-CN" sz="32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60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60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4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Oval 4"/>
          <p:cNvSpPr>
            <a:spLocks noChangeArrowheads="1"/>
          </p:cNvSpPr>
          <p:nvPr/>
        </p:nvSpPr>
        <p:spPr bwMode="auto">
          <a:xfrm>
            <a:off x="323850" y="333375"/>
            <a:ext cx="647700" cy="576263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CC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</a14:hiddenLine>
            </a:ext>
          </a:extLst>
        </p:spPr>
        <p:txBody>
          <a:bodyPr wrap="none" anchor="ctr"/>
          <a:lstStyle/>
          <a:p>
            <a:r>
              <a:rPr lang="en-US" altLang="zh-CN" sz="3600" b="1">
                <a:solidFill>
                  <a:srgbClr val="FF3399"/>
                </a:solidFill>
                <a:latin typeface="Times New Roman" panose="02020603050405020304" pitchFamily="18" charset="0"/>
              </a:rPr>
              <a:t>1e</a:t>
            </a:r>
          </a:p>
        </p:txBody>
      </p:sp>
      <p:sp>
        <p:nvSpPr>
          <p:cNvPr id="87043" name="Text Box 6"/>
          <p:cNvSpPr txBox="1">
            <a:spLocks noChangeArrowheads="1"/>
          </p:cNvSpPr>
          <p:nvPr/>
        </p:nvSpPr>
        <p:spPr bwMode="auto">
          <a:xfrm>
            <a:off x="1042988" y="260350"/>
            <a:ext cx="7777162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600" b="1">
                <a:latin typeface="Times New Roman" panose="02020603050405020304" pitchFamily="18" charset="0"/>
              </a:rPr>
              <a:t>Listen again. Match Vince’s activities with the days in 1d.</a:t>
            </a:r>
          </a:p>
        </p:txBody>
      </p:sp>
      <p:graphicFrame>
        <p:nvGraphicFramePr>
          <p:cNvPr id="87044" name="Group 4"/>
          <p:cNvGraphicFramePr>
            <a:graphicFrameLocks noGrp="1"/>
          </p:cNvGraphicFramePr>
          <p:nvPr/>
        </p:nvGraphicFramePr>
        <p:xfrm>
          <a:off x="755650" y="1557338"/>
          <a:ext cx="6985000" cy="4035427"/>
        </p:xfrm>
        <a:graphic>
          <a:graphicData uri="http://schemas.openxmlformats.org/drawingml/2006/table">
            <a:tbl>
              <a:tblPr/>
              <a:tblGrid>
                <a:gridCol w="39592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257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492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Vince’s activities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Days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76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____ play soccer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 row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zh-CN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zh-CN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a. today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b. tomorrow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c. the day after tomorrow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77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____ go to the doctor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77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____ study for a test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76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____ have a piano lesson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77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____ look after his sister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87063" name="Text Box 26"/>
          <p:cNvSpPr txBox="1">
            <a:spLocks noChangeArrowheads="1"/>
          </p:cNvSpPr>
          <p:nvPr/>
        </p:nvSpPr>
        <p:spPr bwMode="auto">
          <a:xfrm>
            <a:off x="1042988" y="2133600"/>
            <a:ext cx="4095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b</a:t>
            </a:r>
          </a:p>
        </p:txBody>
      </p:sp>
      <p:sp>
        <p:nvSpPr>
          <p:cNvPr id="87065" name="Text Box 28"/>
          <p:cNvSpPr txBox="1">
            <a:spLocks noChangeArrowheads="1"/>
          </p:cNvSpPr>
          <p:nvPr/>
        </p:nvSpPr>
        <p:spPr bwMode="auto">
          <a:xfrm>
            <a:off x="1042988" y="2852738"/>
            <a:ext cx="3873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a</a:t>
            </a:r>
          </a:p>
        </p:txBody>
      </p:sp>
      <p:sp>
        <p:nvSpPr>
          <p:cNvPr id="87066" name="Text Box 29"/>
          <p:cNvSpPr txBox="1">
            <a:spLocks noChangeArrowheads="1"/>
          </p:cNvSpPr>
          <p:nvPr/>
        </p:nvSpPr>
        <p:spPr bwMode="auto">
          <a:xfrm>
            <a:off x="971550" y="3500438"/>
            <a:ext cx="50482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a</a:t>
            </a:r>
          </a:p>
        </p:txBody>
      </p:sp>
      <p:sp>
        <p:nvSpPr>
          <p:cNvPr id="87067" name="Text Box 30"/>
          <p:cNvSpPr txBox="1">
            <a:spLocks noChangeArrowheads="1"/>
          </p:cNvSpPr>
          <p:nvPr/>
        </p:nvSpPr>
        <p:spPr bwMode="auto">
          <a:xfrm>
            <a:off x="1042988" y="4149725"/>
            <a:ext cx="4095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b</a:t>
            </a:r>
          </a:p>
        </p:txBody>
      </p:sp>
      <p:sp>
        <p:nvSpPr>
          <p:cNvPr id="87068" name="Text Box 31"/>
          <p:cNvSpPr txBox="1">
            <a:spLocks noChangeArrowheads="1"/>
          </p:cNvSpPr>
          <p:nvPr/>
        </p:nvSpPr>
        <p:spPr bwMode="auto">
          <a:xfrm>
            <a:off x="1116013" y="4868863"/>
            <a:ext cx="36512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c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70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70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70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70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70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70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70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70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065" grpId="0"/>
      <p:bldP spid="87066" grpId="0"/>
      <p:bldP spid="87067" grpId="0"/>
      <p:bldP spid="8706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Text Box 5"/>
          <p:cNvSpPr txBox="1">
            <a:spLocks noChangeArrowheads="1"/>
          </p:cNvSpPr>
          <p:nvPr/>
        </p:nvSpPr>
        <p:spPr bwMode="auto">
          <a:xfrm>
            <a:off x="539750" y="765175"/>
            <a:ext cx="7391400" cy="1328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10000"/>
              </a:lnSpc>
              <a:spcBef>
                <a:spcPct val="5000"/>
              </a:spcBef>
            </a:pPr>
            <a:r>
              <a:rPr kumimoji="1"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have a piano lesson    </a:t>
            </a:r>
            <a:r>
              <a:rPr kumimoji="1" lang="zh-CN" altLang="en-US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上钢琴课</a:t>
            </a:r>
          </a:p>
          <a:p>
            <a:pPr>
              <a:lnSpc>
                <a:spcPct val="110000"/>
              </a:lnSpc>
              <a:spcBef>
                <a:spcPct val="5000"/>
              </a:spcBef>
            </a:pPr>
            <a:r>
              <a:rPr kumimoji="1" lang="zh-CN" altLang="en-US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与</a:t>
            </a:r>
            <a:r>
              <a:rPr kumimoji="1" lang="en-US" altLang="zh-CN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have</a:t>
            </a:r>
            <a:r>
              <a:rPr kumimoji="1" lang="zh-CN" altLang="en-US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有关的短语：</a:t>
            </a:r>
          </a:p>
        </p:txBody>
      </p:sp>
      <p:sp>
        <p:nvSpPr>
          <p:cNvPr id="88067" name="Text Box 6"/>
          <p:cNvSpPr txBox="1">
            <a:spLocks noChangeArrowheads="1"/>
          </p:cNvSpPr>
          <p:nvPr/>
        </p:nvSpPr>
        <p:spPr bwMode="auto">
          <a:xfrm>
            <a:off x="323850" y="2349500"/>
            <a:ext cx="8534400" cy="3506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CC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kumimoji="1" lang="en-US" altLang="zh-CN" sz="3200" b="1" dirty="0">
                <a:latin typeface="Times New Roman" panose="02020603050405020304" pitchFamily="18" charset="0"/>
              </a:rPr>
              <a:t> have a lesson </a:t>
            </a:r>
            <a:r>
              <a:rPr kumimoji="1" lang="zh-CN" altLang="en-US" sz="3200" b="1" dirty="0">
                <a:latin typeface="Times New Roman" panose="02020603050405020304" pitchFamily="18" charset="0"/>
              </a:rPr>
              <a:t>上课                </a:t>
            </a:r>
            <a:r>
              <a:rPr kumimoji="1" lang="en-US" altLang="zh-CN" sz="3200" b="1" dirty="0">
                <a:latin typeface="Times New Roman" panose="02020603050405020304" pitchFamily="18" charset="0"/>
              </a:rPr>
              <a:t>have a try  </a:t>
            </a:r>
            <a:r>
              <a:rPr kumimoji="1" lang="zh-CN" altLang="en-US" sz="3200" b="1" dirty="0">
                <a:latin typeface="Times New Roman" panose="02020603050405020304" pitchFamily="18" charset="0"/>
              </a:rPr>
              <a:t>试一试</a:t>
            </a:r>
          </a:p>
          <a:p>
            <a:pPr>
              <a:spcBef>
                <a:spcPct val="50000"/>
              </a:spcBef>
            </a:pPr>
            <a:r>
              <a:rPr kumimoji="1" lang="zh-CN" altLang="en-US" sz="3200" b="1" dirty="0">
                <a:latin typeface="Times New Roman" panose="02020603050405020304" pitchFamily="18" charset="0"/>
              </a:rPr>
              <a:t> </a:t>
            </a:r>
            <a:r>
              <a:rPr kumimoji="1" lang="en-US" altLang="zh-CN" sz="3200" b="1" dirty="0">
                <a:latin typeface="Times New Roman" panose="02020603050405020304" pitchFamily="18" charset="0"/>
              </a:rPr>
              <a:t>have a (good) rest </a:t>
            </a:r>
            <a:r>
              <a:rPr kumimoji="1" lang="zh-CN" altLang="en-US" sz="3200" b="1" dirty="0">
                <a:latin typeface="Times New Roman" panose="02020603050405020304" pitchFamily="18" charset="0"/>
              </a:rPr>
              <a:t>休息        </a:t>
            </a:r>
            <a:r>
              <a:rPr kumimoji="1" lang="en-US" altLang="zh-CN" sz="3200" b="1" dirty="0">
                <a:latin typeface="Times New Roman" panose="02020603050405020304" pitchFamily="18" charset="0"/>
              </a:rPr>
              <a:t>have a look  </a:t>
            </a:r>
            <a:r>
              <a:rPr kumimoji="1" lang="zh-CN" altLang="en-US" sz="3200" b="1" dirty="0">
                <a:latin typeface="Times New Roman" panose="02020603050405020304" pitchFamily="18" charset="0"/>
              </a:rPr>
              <a:t>看一看</a:t>
            </a:r>
          </a:p>
          <a:p>
            <a:pPr>
              <a:spcBef>
                <a:spcPct val="50000"/>
              </a:spcBef>
            </a:pPr>
            <a:r>
              <a:rPr kumimoji="1" lang="zh-CN" altLang="en-US" sz="3200" b="1" dirty="0">
                <a:latin typeface="Times New Roman" panose="02020603050405020304" pitchFamily="18" charset="0"/>
              </a:rPr>
              <a:t> </a:t>
            </a:r>
            <a:r>
              <a:rPr kumimoji="1" lang="en-US" altLang="zh-CN" sz="3200" b="1" dirty="0">
                <a:latin typeface="Times New Roman" panose="02020603050405020304" pitchFamily="18" charset="0"/>
              </a:rPr>
              <a:t>have a good time </a:t>
            </a:r>
            <a:r>
              <a:rPr kumimoji="1" lang="zh-CN" altLang="en-US" sz="3200" b="1" dirty="0">
                <a:latin typeface="Times New Roman" panose="02020603050405020304" pitchFamily="18" charset="0"/>
              </a:rPr>
              <a:t>玩得愉快    </a:t>
            </a:r>
            <a:r>
              <a:rPr kumimoji="1" lang="en-US" altLang="zh-CN" sz="3200" b="1" dirty="0">
                <a:latin typeface="Times New Roman" panose="02020603050405020304" pitchFamily="18" charset="0"/>
              </a:rPr>
              <a:t>have meals  </a:t>
            </a:r>
            <a:r>
              <a:rPr kumimoji="1" lang="zh-CN" altLang="en-US" sz="3200" b="1" dirty="0">
                <a:latin typeface="Times New Roman" panose="02020603050405020304" pitchFamily="18" charset="0"/>
              </a:rPr>
              <a:t>吃饭</a:t>
            </a:r>
          </a:p>
          <a:p>
            <a:pPr>
              <a:spcBef>
                <a:spcPct val="50000"/>
              </a:spcBef>
            </a:pPr>
            <a:r>
              <a:rPr kumimoji="1" lang="zh-CN" altLang="en-US" sz="3200" b="1" dirty="0">
                <a:latin typeface="Times New Roman" panose="02020603050405020304" pitchFamily="18" charset="0"/>
              </a:rPr>
              <a:t> </a:t>
            </a:r>
            <a:r>
              <a:rPr kumimoji="1" lang="en-US" altLang="zh-CN" sz="3200" b="1" dirty="0">
                <a:latin typeface="Times New Roman" panose="02020603050405020304" pitchFamily="18" charset="0"/>
              </a:rPr>
              <a:t>have breakfast / lunch/ dinner/ supper</a:t>
            </a:r>
          </a:p>
          <a:p>
            <a:pPr>
              <a:spcBef>
                <a:spcPct val="50000"/>
              </a:spcBef>
            </a:pPr>
            <a:r>
              <a:rPr kumimoji="1" lang="en-US" altLang="zh-CN" sz="3200" b="1" dirty="0">
                <a:latin typeface="Times New Roman" panose="02020603050405020304" pitchFamily="18" charset="0"/>
              </a:rPr>
              <a:t> </a:t>
            </a:r>
            <a:r>
              <a:rPr kumimoji="1" lang="zh-CN" altLang="en-US" sz="3200" b="1" dirty="0">
                <a:latin typeface="Times New Roman" panose="02020603050405020304" pitchFamily="18" charset="0"/>
              </a:rPr>
              <a:t>吃早饭</a:t>
            </a:r>
            <a:r>
              <a:rPr kumimoji="1" lang="en-US" altLang="zh-CN" sz="3200" b="1" dirty="0">
                <a:latin typeface="Times New Roman" panose="02020603050405020304" pitchFamily="18" charset="0"/>
              </a:rPr>
              <a:t>/</a:t>
            </a:r>
            <a:r>
              <a:rPr kumimoji="1" lang="zh-CN" altLang="en-US" sz="3200" b="1" dirty="0">
                <a:latin typeface="Times New Roman" panose="02020603050405020304" pitchFamily="18" charset="0"/>
              </a:rPr>
              <a:t>午饭</a:t>
            </a:r>
            <a:r>
              <a:rPr kumimoji="1" lang="en-US" altLang="zh-CN" sz="3200" b="1" dirty="0">
                <a:latin typeface="Times New Roman" panose="02020603050405020304" pitchFamily="18" charset="0"/>
              </a:rPr>
              <a:t>/</a:t>
            </a:r>
            <a:r>
              <a:rPr kumimoji="1" lang="zh-CN" altLang="en-US" sz="3200" b="1" dirty="0">
                <a:latin typeface="Times New Roman" panose="02020603050405020304" pitchFamily="18" charset="0"/>
              </a:rPr>
              <a:t>晚饭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8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8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80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80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80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80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80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80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80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80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Text Box 4"/>
          <p:cNvSpPr txBox="1">
            <a:spLocks noChangeArrowheads="1"/>
          </p:cNvSpPr>
          <p:nvPr/>
        </p:nvSpPr>
        <p:spPr bwMode="auto">
          <a:xfrm>
            <a:off x="3429000" y="857250"/>
            <a:ext cx="2589213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4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Pair work</a:t>
            </a:r>
          </a:p>
        </p:txBody>
      </p:sp>
      <p:sp>
        <p:nvSpPr>
          <p:cNvPr id="89091" name="Text Box 5"/>
          <p:cNvSpPr txBox="1">
            <a:spLocks noChangeArrowheads="1"/>
          </p:cNvSpPr>
          <p:nvPr/>
        </p:nvSpPr>
        <p:spPr bwMode="auto">
          <a:xfrm>
            <a:off x="684213" y="2492375"/>
            <a:ext cx="7858125" cy="2633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CC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20000"/>
              </a:lnSpc>
              <a:spcBef>
                <a:spcPct val="10000"/>
              </a:spcBef>
            </a:pPr>
            <a:r>
              <a:rPr lang="en-US" altLang="zh-CN" sz="3200" b="1">
                <a:latin typeface="Times New Roman" panose="02020603050405020304" pitchFamily="18" charset="0"/>
              </a:rPr>
              <a:t>A: Hi, Vince. can you play tennis with me?</a:t>
            </a:r>
          </a:p>
          <a:p>
            <a:pPr>
              <a:lnSpc>
                <a:spcPct val="120000"/>
              </a:lnSpc>
              <a:spcBef>
                <a:spcPct val="10000"/>
              </a:spcBef>
            </a:pPr>
            <a:r>
              <a:rPr lang="en-US" altLang="zh-CN" sz="3200" b="1">
                <a:latin typeface="Times New Roman" panose="02020603050405020304" pitchFamily="18" charset="0"/>
              </a:rPr>
              <a:t>B: When?</a:t>
            </a:r>
          </a:p>
          <a:p>
            <a:pPr>
              <a:lnSpc>
                <a:spcPct val="120000"/>
              </a:lnSpc>
              <a:spcBef>
                <a:spcPct val="10000"/>
              </a:spcBef>
            </a:pPr>
            <a:r>
              <a:rPr lang="en-US" altLang="zh-CN" sz="3200" b="1">
                <a:latin typeface="Times New Roman" panose="02020603050405020304" pitchFamily="18" charset="0"/>
              </a:rPr>
              <a:t>A: Today.</a:t>
            </a:r>
          </a:p>
          <a:p>
            <a:pPr>
              <a:lnSpc>
                <a:spcPct val="120000"/>
              </a:lnSpc>
              <a:spcBef>
                <a:spcPct val="10000"/>
              </a:spcBef>
            </a:pPr>
            <a:r>
              <a:rPr lang="en-US" altLang="zh-CN" sz="3200" b="1">
                <a:latin typeface="Times New Roman" panose="02020603050405020304" pitchFamily="18" charset="0"/>
              </a:rPr>
              <a:t>B: Sorry, I can’t. I …</a:t>
            </a:r>
          </a:p>
        </p:txBody>
      </p:sp>
      <p:sp>
        <p:nvSpPr>
          <p:cNvPr id="89092" name="Oval 5"/>
          <p:cNvSpPr>
            <a:spLocks noChangeArrowheads="1"/>
          </p:cNvSpPr>
          <p:nvPr/>
        </p:nvSpPr>
        <p:spPr bwMode="auto">
          <a:xfrm>
            <a:off x="1403350" y="908050"/>
            <a:ext cx="647700" cy="576263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CC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</a14:hiddenLine>
            </a:ext>
          </a:extLst>
        </p:spPr>
        <p:txBody>
          <a:bodyPr wrap="none" anchor="ctr"/>
          <a:lstStyle/>
          <a:p>
            <a:r>
              <a:rPr lang="en-US" altLang="zh-CN" sz="3600" b="1">
                <a:solidFill>
                  <a:srgbClr val="FF3399"/>
                </a:solidFill>
                <a:latin typeface="Times New Roman" panose="02020603050405020304" pitchFamily="18" charset="0"/>
              </a:rPr>
              <a:t>1f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611188" y="1412875"/>
            <a:ext cx="8031162" cy="4392613"/>
          </a:xfrm>
        </p:spPr>
        <p:txBody>
          <a:bodyPr/>
          <a:lstStyle/>
          <a:p>
            <a:pPr>
              <a:lnSpc>
                <a:spcPct val="120000"/>
              </a:lnSpc>
              <a:spcBef>
                <a:spcPct val="5000"/>
              </a:spcBef>
              <a:buFontTx/>
              <a:buNone/>
            </a:pPr>
            <a:r>
              <a:rPr lang="en-US" altLang="zh-CN" b="1">
                <a:latin typeface="Times New Roman" panose="02020603050405020304" pitchFamily="18" charset="0"/>
              </a:rPr>
              <a:t>A:  Hi, Vince?</a:t>
            </a:r>
          </a:p>
          <a:p>
            <a:pPr>
              <a:lnSpc>
                <a:spcPct val="120000"/>
              </a:lnSpc>
              <a:spcBef>
                <a:spcPct val="5000"/>
              </a:spcBef>
              <a:buFontTx/>
              <a:buNone/>
            </a:pPr>
            <a:r>
              <a:rPr lang="en-US" altLang="zh-CN" b="1">
                <a:latin typeface="Times New Roman" panose="02020603050405020304" pitchFamily="18" charset="0"/>
              </a:rPr>
              <a:t>V:  Yeah, hi, Andy!</a:t>
            </a:r>
          </a:p>
          <a:p>
            <a:pPr>
              <a:lnSpc>
                <a:spcPct val="120000"/>
              </a:lnSpc>
              <a:spcBef>
                <a:spcPct val="5000"/>
              </a:spcBef>
              <a:buFontTx/>
              <a:buNone/>
            </a:pPr>
            <a:r>
              <a:rPr lang="en-US" altLang="zh-CN" b="1">
                <a:latin typeface="Times New Roman" panose="02020603050405020304" pitchFamily="18" charset="0"/>
              </a:rPr>
              <a:t>A:  Vince, can you play tennis with me?</a:t>
            </a:r>
          </a:p>
          <a:p>
            <a:pPr>
              <a:lnSpc>
                <a:spcPct val="120000"/>
              </a:lnSpc>
              <a:spcBef>
                <a:spcPct val="5000"/>
              </a:spcBef>
              <a:buFontTx/>
              <a:buNone/>
            </a:pPr>
            <a:r>
              <a:rPr lang="en-US" altLang="zh-CN" b="1">
                <a:latin typeface="Times New Roman" panose="02020603050405020304" pitchFamily="18" charset="0"/>
              </a:rPr>
              <a:t>V:  Uh, when?</a:t>
            </a:r>
          </a:p>
          <a:p>
            <a:pPr>
              <a:lnSpc>
                <a:spcPct val="120000"/>
              </a:lnSpc>
              <a:spcBef>
                <a:spcPct val="5000"/>
              </a:spcBef>
              <a:buFontTx/>
              <a:buNone/>
            </a:pPr>
            <a:r>
              <a:rPr lang="en-US" altLang="zh-CN" b="1">
                <a:latin typeface="Times New Roman" panose="02020603050405020304" pitchFamily="18" charset="0"/>
              </a:rPr>
              <a:t>A:  Today.</a:t>
            </a:r>
          </a:p>
          <a:p>
            <a:pPr>
              <a:lnSpc>
                <a:spcPct val="120000"/>
              </a:lnSpc>
              <a:spcBef>
                <a:spcPct val="5000"/>
              </a:spcBef>
              <a:buFontTx/>
              <a:buNone/>
            </a:pPr>
            <a:r>
              <a:rPr lang="en-US" altLang="zh-CN" b="1">
                <a:latin typeface="Times New Roman" panose="02020603050405020304" pitchFamily="18" charset="0"/>
              </a:rPr>
              <a:t>V:  Uh, no, sorry, I can’t. I </a:t>
            </a:r>
            <a:r>
              <a:rPr lang="en-US" altLang="zh-CN" b="1">
                <a:solidFill>
                  <a:srgbClr val="0000FF"/>
                </a:solidFill>
                <a:latin typeface="Times New Roman" panose="02020603050405020304" pitchFamily="18" charset="0"/>
              </a:rPr>
              <a:t>have to</a:t>
            </a:r>
            <a:r>
              <a:rPr lang="en-US" altLang="zh-CN" b="1">
                <a:latin typeface="Times New Roman" panose="02020603050405020304" pitchFamily="18" charset="0"/>
              </a:rPr>
              <a:t> </a:t>
            </a:r>
            <a:r>
              <a:rPr lang="en-US" altLang="zh-CN" b="1">
                <a:solidFill>
                  <a:srgbClr val="0000FF"/>
                </a:solidFill>
                <a:latin typeface="Times New Roman" panose="02020603050405020304" pitchFamily="18" charset="0"/>
              </a:rPr>
              <a:t>go to the doctor and study for a test today.</a:t>
            </a:r>
          </a:p>
        </p:txBody>
      </p:sp>
      <p:pic>
        <p:nvPicPr>
          <p:cNvPr id="90115" name="Picture 7" descr="Cute-Cartoon-Kids-Vector-Illustration-04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659563" y="333375"/>
            <a:ext cx="2151062" cy="2025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01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01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01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01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01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01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01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01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01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01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01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01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矩形 1"/>
          <p:cNvSpPr>
            <a:spLocks noChangeArrowheads="1"/>
          </p:cNvSpPr>
          <p:nvPr/>
        </p:nvSpPr>
        <p:spPr bwMode="auto">
          <a:xfrm>
            <a:off x="539750" y="836613"/>
            <a:ext cx="8137525" cy="51644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lnSpc>
                <a:spcPct val="110000"/>
              </a:lnSpc>
              <a:spcBef>
                <a:spcPct val="5000"/>
              </a:spcBef>
            </a:pPr>
            <a:r>
              <a:rPr lang="en-US" altLang="zh-CN" sz="3200" b="1" dirty="0">
                <a:latin typeface="Times New Roman" panose="02020603050405020304" pitchFamily="18" charset="0"/>
              </a:rPr>
              <a:t>A:  How about tomorrow?</a:t>
            </a:r>
          </a:p>
          <a:p>
            <a:pPr algn="l">
              <a:lnSpc>
                <a:spcPct val="110000"/>
              </a:lnSpc>
              <a:spcBef>
                <a:spcPct val="5000"/>
              </a:spcBef>
            </a:pPr>
            <a:r>
              <a:rPr lang="en-US" altLang="zh-CN" sz="3200" b="1" dirty="0">
                <a:latin typeface="Times New Roman" panose="02020603050405020304" pitchFamily="18" charset="0"/>
              </a:rPr>
              <a:t>V:  Sorry, tomorrow </a:t>
            </a:r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I’m playing soccer </a:t>
            </a:r>
          </a:p>
          <a:p>
            <a:pPr algn="l">
              <a:lnSpc>
                <a:spcPct val="110000"/>
              </a:lnSpc>
              <a:spcBef>
                <a:spcPct val="5000"/>
              </a:spcBef>
            </a:pPr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     and I have  a piano lesson.</a:t>
            </a:r>
          </a:p>
          <a:p>
            <a:pPr algn="l">
              <a:lnSpc>
                <a:spcPct val="110000"/>
              </a:lnSpc>
              <a:spcBef>
                <a:spcPct val="5000"/>
              </a:spcBef>
            </a:pPr>
            <a:r>
              <a:rPr lang="en-US" altLang="zh-CN" sz="3200" b="1" dirty="0">
                <a:latin typeface="Times New Roman" panose="02020603050405020304" pitchFamily="18" charset="0"/>
              </a:rPr>
              <a:t>A:  Oh. Well, what are you doing the day </a:t>
            </a:r>
          </a:p>
          <a:p>
            <a:pPr algn="l">
              <a:lnSpc>
                <a:spcPct val="110000"/>
              </a:lnSpc>
              <a:spcBef>
                <a:spcPct val="5000"/>
              </a:spcBef>
            </a:pPr>
            <a:r>
              <a:rPr lang="en-US" altLang="zh-CN" sz="3200" b="1" dirty="0">
                <a:latin typeface="Times New Roman" panose="02020603050405020304" pitchFamily="18" charset="0"/>
              </a:rPr>
              <a:t>      after tomorrow?</a:t>
            </a:r>
          </a:p>
          <a:p>
            <a:pPr algn="l">
              <a:lnSpc>
                <a:spcPct val="110000"/>
              </a:lnSpc>
              <a:spcBef>
                <a:spcPct val="5000"/>
              </a:spcBef>
            </a:pPr>
            <a:r>
              <a:rPr lang="en-US" altLang="zh-CN" sz="3200" b="1" dirty="0">
                <a:latin typeface="Times New Roman" panose="02020603050405020304" pitchFamily="18" charset="0"/>
              </a:rPr>
              <a:t>V:  I </a:t>
            </a:r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have to babysit my sister</a:t>
            </a:r>
            <a:r>
              <a:rPr lang="en-US" altLang="zh-CN" sz="3200" b="1" dirty="0">
                <a:latin typeface="Times New Roman" panose="02020603050405020304" pitchFamily="18" charset="0"/>
              </a:rPr>
              <a:t>.</a:t>
            </a:r>
          </a:p>
          <a:p>
            <a:pPr algn="l">
              <a:lnSpc>
                <a:spcPct val="110000"/>
              </a:lnSpc>
              <a:spcBef>
                <a:spcPct val="5000"/>
              </a:spcBef>
            </a:pPr>
            <a:r>
              <a:rPr lang="en-US" altLang="zh-CN" sz="3200" b="1" dirty="0">
                <a:latin typeface="Times New Roman" panose="02020603050405020304" pitchFamily="18" charset="0"/>
              </a:rPr>
              <a:t>A:  Oh, I see.</a:t>
            </a:r>
          </a:p>
          <a:p>
            <a:pPr algn="l">
              <a:lnSpc>
                <a:spcPct val="110000"/>
              </a:lnSpc>
              <a:spcBef>
                <a:spcPct val="5000"/>
              </a:spcBef>
            </a:pPr>
            <a:r>
              <a:rPr lang="en-US" altLang="zh-CN" sz="3200" b="1" dirty="0">
                <a:latin typeface="Times New Roman" panose="02020603050405020304" pitchFamily="18" charset="0"/>
              </a:rPr>
              <a:t>V:  I’m sorry, Andy. I’m really busy this </a:t>
            </a:r>
          </a:p>
          <a:p>
            <a:pPr algn="l">
              <a:lnSpc>
                <a:spcPct val="110000"/>
              </a:lnSpc>
              <a:spcBef>
                <a:spcPct val="5000"/>
              </a:spcBef>
            </a:pPr>
            <a:r>
              <a:rPr lang="en-US" altLang="zh-CN" sz="3200" b="1" dirty="0">
                <a:latin typeface="Times New Roman" panose="02020603050405020304" pitchFamily="18" charset="0"/>
              </a:rPr>
              <a:t>      week</a:t>
            </a:r>
            <a:r>
              <a:rPr lang="en-US" altLang="zh-CN" sz="3200" b="1" dirty="0" smtClean="0">
                <a:latin typeface="Times New Roman" panose="02020603050405020304" pitchFamily="18" charset="0"/>
              </a:rPr>
              <a:t>! </a:t>
            </a:r>
            <a:endParaRPr lang="en-US" altLang="zh-CN" sz="3200" b="1" dirty="0">
              <a:latin typeface="Times New Roman" panose="02020603050405020304" pitchFamily="18" charset="0"/>
            </a:endParaRPr>
          </a:p>
        </p:txBody>
      </p:sp>
      <p:pic>
        <p:nvPicPr>
          <p:cNvPr id="91139" name="Picture 5" descr="cartoon-gifs-147"/>
          <p:cNvPicPr>
            <a:picLocks noChangeAspect="1" noChangeArrowheads="1" noCrop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235825" y="3213100"/>
            <a:ext cx="1644650" cy="163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11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11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11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11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11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11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11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11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11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11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11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11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113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113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113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113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9113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9113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Text Box 19"/>
          <p:cNvSpPr txBox="1">
            <a:spLocks noChangeArrowheads="1"/>
          </p:cNvSpPr>
          <p:nvPr/>
        </p:nvSpPr>
        <p:spPr bwMode="auto">
          <a:xfrm>
            <a:off x="611188" y="1412875"/>
            <a:ext cx="6948487" cy="806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30000"/>
              </a:lnSpc>
            </a:pPr>
            <a:r>
              <a:rPr kumimoji="1" lang="en-US" altLang="zh-CN" sz="3600" b="1" dirty="0">
                <a:solidFill>
                  <a:srgbClr val="FF9900"/>
                </a:solidFill>
              </a:rPr>
              <a:t>1. Write down these phrases. </a:t>
            </a:r>
          </a:p>
        </p:txBody>
      </p:sp>
      <p:sp>
        <p:nvSpPr>
          <p:cNvPr id="73731" name="WordArt 4"/>
          <p:cNvSpPr>
            <a:spLocks noChangeArrowheads="1" noChangeShapeType="1" noTextEdit="1"/>
          </p:cNvSpPr>
          <p:nvPr/>
        </p:nvSpPr>
        <p:spPr bwMode="auto">
          <a:xfrm>
            <a:off x="762000" y="431800"/>
            <a:ext cx="3168650" cy="98107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r>
              <a:rPr lang="en-US" altLang="zh-CN" sz="4000" b="1" kern="10" dirty="0">
                <a:ln w="9525">
                  <a:solidFill>
                    <a:srgbClr val="000000"/>
                  </a:solidFill>
                  <a:round/>
                </a:ln>
                <a:solidFill>
                  <a:srgbClr val="99CC00"/>
                </a:solidFill>
                <a:latin typeface="Arial" panose="020B0604020202020204"/>
                <a:cs typeface="Arial" panose="020B0604020202020204"/>
              </a:rPr>
              <a:t>Revision</a:t>
            </a:r>
            <a:endParaRPr lang="zh-CN" altLang="en-US" sz="4000" b="1" kern="10" dirty="0">
              <a:ln w="9525">
                <a:solidFill>
                  <a:srgbClr val="000000"/>
                </a:solidFill>
                <a:round/>
              </a:ln>
              <a:solidFill>
                <a:srgbClr val="99CC00"/>
              </a:solidFill>
              <a:latin typeface="Arial" panose="020B0604020202020204"/>
              <a:cs typeface="Arial" panose="020B0604020202020204"/>
            </a:endParaRPr>
          </a:p>
        </p:txBody>
      </p:sp>
      <p:sp>
        <p:nvSpPr>
          <p:cNvPr id="73732" name="Text Box 33"/>
          <p:cNvSpPr txBox="1">
            <a:spLocks noChangeArrowheads="1"/>
          </p:cNvSpPr>
          <p:nvPr/>
        </p:nvSpPr>
        <p:spPr bwMode="auto">
          <a:xfrm>
            <a:off x="900113" y="2286000"/>
            <a:ext cx="7632700" cy="366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30000"/>
              </a:lnSpc>
            </a:pPr>
            <a:r>
              <a:rPr lang="en-US" altLang="zh-CN" sz="3600" b="1" dirty="0">
                <a:latin typeface="Times New Roman" panose="02020603050405020304" pitchFamily="18" charset="0"/>
              </a:rPr>
              <a:t>1) </a:t>
            </a:r>
            <a:r>
              <a:rPr lang="zh-CN" altLang="en-US" sz="3600" b="1" dirty="0">
                <a:latin typeface="Times New Roman" panose="02020603050405020304" pitchFamily="18" charset="0"/>
              </a:rPr>
              <a:t>为</a:t>
            </a:r>
            <a:r>
              <a:rPr lang="en-US" altLang="zh-CN" sz="3600" b="1" dirty="0">
                <a:latin typeface="宋体" panose="02010600030101010101" pitchFamily="2" charset="-122"/>
              </a:rPr>
              <a:t>……</a:t>
            </a:r>
            <a:r>
              <a:rPr lang="zh-CN" altLang="en-US" sz="3600" b="1" dirty="0">
                <a:latin typeface="Times New Roman" panose="02020603050405020304" pitchFamily="18" charset="0"/>
              </a:rPr>
              <a:t>做准备 </a:t>
            </a:r>
            <a:r>
              <a:rPr lang="en-US" altLang="zh-CN" sz="3600" b="1" dirty="0">
                <a:latin typeface="Times New Roman" panose="02020603050405020304" pitchFamily="18" charset="0"/>
              </a:rPr>
              <a:t>______________</a:t>
            </a:r>
          </a:p>
          <a:p>
            <a:pPr>
              <a:lnSpc>
                <a:spcPct val="130000"/>
              </a:lnSpc>
            </a:pPr>
            <a:r>
              <a:rPr lang="en-US" altLang="zh-CN" sz="3600" b="1" dirty="0">
                <a:latin typeface="Times New Roman" panose="02020603050405020304" pitchFamily="18" charset="0"/>
              </a:rPr>
              <a:t>2) </a:t>
            </a:r>
            <a:r>
              <a:rPr lang="zh-CN" altLang="en-US" sz="3600" b="1" dirty="0">
                <a:latin typeface="Times New Roman" panose="02020603050405020304" pitchFamily="18" charset="0"/>
              </a:rPr>
              <a:t>得了流感 </a:t>
            </a:r>
            <a:r>
              <a:rPr lang="en-US" altLang="zh-CN" sz="3600" b="1" dirty="0">
                <a:latin typeface="Times New Roman" panose="02020603050405020304" pitchFamily="18" charset="0"/>
              </a:rPr>
              <a:t>_____________</a:t>
            </a:r>
          </a:p>
          <a:p>
            <a:pPr>
              <a:lnSpc>
                <a:spcPct val="130000"/>
              </a:lnSpc>
            </a:pPr>
            <a:r>
              <a:rPr lang="en-US" altLang="zh-CN" sz="3600" b="1" dirty="0">
                <a:latin typeface="Times New Roman" panose="02020603050405020304" pitchFamily="18" charset="0"/>
              </a:rPr>
              <a:t>3) </a:t>
            </a:r>
            <a:r>
              <a:rPr lang="zh-CN" altLang="en-US" sz="3600" b="1" dirty="0">
                <a:latin typeface="Times New Roman" panose="02020603050405020304" pitchFamily="18" charset="0"/>
              </a:rPr>
              <a:t>去见朋友 </a:t>
            </a:r>
            <a:r>
              <a:rPr lang="en-US" altLang="zh-CN" sz="3600" b="1" dirty="0">
                <a:latin typeface="Times New Roman" panose="02020603050405020304" pitchFamily="18" charset="0"/>
              </a:rPr>
              <a:t>________________</a:t>
            </a:r>
          </a:p>
          <a:p>
            <a:pPr>
              <a:lnSpc>
                <a:spcPct val="130000"/>
              </a:lnSpc>
            </a:pPr>
            <a:r>
              <a:rPr lang="en-US" altLang="zh-CN" sz="3600" b="1" dirty="0">
                <a:latin typeface="Times New Roman" panose="02020603050405020304" pitchFamily="18" charset="0"/>
              </a:rPr>
              <a:t>4) </a:t>
            </a:r>
            <a:r>
              <a:rPr lang="zh-CN" altLang="en-US" sz="3600" b="1" dirty="0">
                <a:latin typeface="Times New Roman" panose="02020603050405020304" pitchFamily="18" charset="0"/>
              </a:rPr>
              <a:t>当然，我愿意去 </a:t>
            </a:r>
            <a:r>
              <a:rPr lang="en-US" altLang="zh-CN" sz="3600" b="1" dirty="0">
                <a:latin typeface="Times New Roman" panose="02020603050405020304" pitchFamily="18" charset="0"/>
              </a:rPr>
              <a:t>_______________</a:t>
            </a:r>
          </a:p>
          <a:p>
            <a:pPr>
              <a:lnSpc>
                <a:spcPct val="130000"/>
              </a:lnSpc>
            </a:pPr>
            <a:r>
              <a:rPr lang="en-US" altLang="zh-CN" sz="3600" b="1" dirty="0">
                <a:latin typeface="Times New Roman" panose="02020603050405020304" pitchFamily="18" charset="0"/>
              </a:rPr>
              <a:t>5) </a:t>
            </a:r>
            <a:r>
              <a:rPr lang="zh-CN" altLang="en-US" sz="3600" b="1" dirty="0">
                <a:latin typeface="Times New Roman" panose="02020603050405020304" pitchFamily="18" charset="0"/>
              </a:rPr>
              <a:t>太多作业 </a:t>
            </a:r>
            <a:r>
              <a:rPr lang="en-US" altLang="zh-CN" sz="3600" b="1" dirty="0">
                <a:latin typeface="Times New Roman" panose="02020603050405020304" pitchFamily="18" charset="0"/>
              </a:rPr>
              <a:t>___________________</a:t>
            </a:r>
          </a:p>
        </p:txBody>
      </p:sp>
      <p:sp>
        <p:nvSpPr>
          <p:cNvPr id="73733" name="Text Box 9"/>
          <p:cNvSpPr txBox="1">
            <a:spLocks noChangeArrowheads="1"/>
          </p:cNvSpPr>
          <p:nvPr/>
        </p:nvSpPr>
        <p:spPr bwMode="auto">
          <a:xfrm>
            <a:off x="4284663" y="2262188"/>
            <a:ext cx="3600450" cy="806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30000"/>
              </a:lnSpc>
            </a:pPr>
            <a:r>
              <a:rPr lang="en-US" altLang="zh-CN" sz="36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prepare for …</a:t>
            </a:r>
          </a:p>
        </p:txBody>
      </p:sp>
      <p:sp>
        <p:nvSpPr>
          <p:cNvPr id="73734" name="Text Box 5"/>
          <p:cNvSpPr txBox="1">
            <a:spLocks noChangeArrowheads="1"/>
          </p:cNvSpPr>
          <p:nvPr/>
        </p:nvSpPr>
        <p:spPr bwMode="auto">
          <a:xfrm>
            <a:off x="3348038" y="3054350"/>
            <a:ext cx="3887787" cy="806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30000"/>
              </a:lnSpc>
            </a:pPr>
            <a:r>
              <a:rPr lang="en-US" altLang="zh-CN" sz="36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have the flu</a:t>
            </a:r>
          </a:p>
        </p:txBody>
      </p:sp>
      <p:sp>
        <p:nvSpPr>
          <p:cNvPr id="73735" name="Text Box 10"/>
          <p:cNvSpPr txBox="1">
            <a:spLocks noChangeArrowheads="1"/>
          </p:cNvSpPr>
          <p:nvPr/>
        </p:nvSpPr>
        <p:spPr bwMode="auto">
          <a:xfrm>
            <a:off x="4716463" y="4437063"/>
            <a:ext cx="3529012" cy="806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30000"/>
              </a:lnSpc>
            </a:pPr>
            <a:r>
              <a:rPr lang="en-US" altLang="zh-CN" sz="36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Sure. I’d love to. </a:t>
            </a:r>
          </a:p>
        </p:txBody>
      </p:sp>
      <p:sp>
        <p:nvSpPr>
          <p:cNvPr id="73736" name="Text Box 10"/>
          <p:cNvSpPr txBox="1">
            <a:spLocks noChangeArrowheads="1"/>
          </p:cNvSpPr>
          <p:nvPr/>
        </p:nvSpPr>
        <p:spPr bwMode="auto">
          <a:xfrm>
            <a:off x="3348038" y="3716338"/>
            <a:ext cx="4464050" cy="806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30000"/>
              </a:lnSpc>
            </a:pPr>
            <a:r>
              <a:rPr lang="en-US" altLang="zh-CN" sz="36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meet the friends</a:t>
            </a:r>
          </a:p>
        </p:txBody>
      </p:sp>
      <p:sp>
        <p:nvSpPr>
          <p:cNvPr id="73737" name="Text Box 9"/>
          <p:cNvSpPr txBox="1">
            <a:spLocks noChangeArrowheads="1"/>
          </p:cNvSpPr>
          <p:nvPr/>
        </p:nvSpPr>
        <p:spPr bwMode="auto">
          <a:xfrm>
            <a:off x="3348038" y="5157788"/>
            <a:ext cx="4967287" cy="806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30000"/>
              </a:lnSpc>
            </a:pPr>
            <a:r>
              <a:rPr lang="en-US" altLang="zh-CN" sz="36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too much homework</a:t>
            </a: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737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737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737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737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737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33" grpId="0"/>
      <p:bldP spid="73734" grpId="0"/>
      <p:bldP spid="73735" grpId="0"/>
      <p:bldP spid="73736" grpId="0"/>
      <p:bldP spid="7373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Text Box 33"/>
          <p:cNvSpPr txBox="1">
            <a:spLocks noChangeArrowheads="1"/>
          </p:cNvSpPr>
          <p:nvPr/>
        </p:nvSpPr>
        <p:spPr bwMode="auto">
          <a:xfrm>
            <a:off x="1116013" y="1493838"/>
            <a:ext cx="7235825" cy="366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30000"/>
              </a:lnSpc>
            </a:pPr>
            <a:r>
              <a:rPr lang="en-US" altLang="zh-CN" sz="3600" b="1" dirty="0">
                <a:latin typeface="Times New Roman" panose="02020603050405020304" pitchFamily="18" charset="0"/>
              </a:rPr>
              <a:t>6. </a:t>
            </a:r>
            <a:r>
              <a:rPr lang="zh-CN" altLang="en-US" sz="3600" b="1" dirty="0">
                <a:latin typeface="Times New Roman" panose="02020603050405020304" pitchFamily="18" charset="0"/>
              </a:rPr>
              <a:t>对不起，我没空。</a:t>
            </a:r>
          </a:p>
          <a:p>
            <a:pPr>
              <a:lnSpc>
                <a:spcPct val="130000"/>
              </a:lnSpc>
            </a:pPr>
            <a:r>
              <a:rPr lang="zh-CN" altLang="en-US" sz="3600" b="1" dirty="0">
                <a:latin typeface="Times New Roman" panose="02020603050405020304" pitchFamily="18" charset="0"/>
              </a:rPr>
              <a:t>    </a:t>
            </a:r>
            <a:r>
              <a:rPr lang="en-US" altLang="zh-CN" sz="3600" b="1" dirty="0">
                <a:latin typeface="Times New Roman" panose="02020603050405020304" pitchFamily="18" charset="0"/>
              </a:rPr>
              <a:t>______________________</a:t>
            </a:r>
          </a:p>
          <a:p>
            <a:pPr>
              <a:lnSpc>
                <a:spcPct val="130000"/>
              </a:lnSpc>
            </a:pPr>
            <a:r>
              <a:rPr lang="en-US" altLang="zh-CN" sz="3600" b="1" dirty="0">
                <a:latin typeface="Times New Roman" panose="02020603050405020304" pitchFamily="18" charset="0"/>
              </a:rPr>
              <a:t>7. </a:t>
            </a:r>
            <a:r>
              <a:rPr lang="zh-CN" altLang="en-US" sz="3600" b="1" dirty="0">
                <a:latin typeface="Times New Roman" panose="02020603050405020304" pitchFamily="18" charset="0"/>
              </a:rPr>
              <a:t>直到</a:t>
            </a:r>
            <a:r>
              <a:rPr lang="en-US" altLang="zh-CN" sz="3600" b="1" dirty="0">
                <a:latin typeface="宋体" panose="02010600030101010101" pitchFamily="2" charset="-122"/>
              </a:rPr>
              <a:t>……</a:t>
            </a:r>
            <a:r>
              <a:rPr lang="zh-CN" altLang="en-US" sz="3600" b="1" dirty="0">
                <a:latin typeface="Times New Roman" panose="02020603050405020304" pitchFamily="18" charset="0"/>
              </a:rPr>
              <a:t>才 </a:t>
            </a:r>
            <a:r>
              <a:rPr lang="en-US" altLang="zh-CN" sz="3600" b="1" dirty="0">
                <a:latin typeface="Times New Roman" panose="02020603050405020304" pitchFamily="18" charset="0"/>
              </a:rPr>
              <a:t>_____________   </a:t>
            </a:r>
          </a:p>
          <a:p>
            <a:pPr>
              <a:lnSpc>
                <a:spcPct val="130000"/>
              </a:lnSpc>
            </a:pPr>
            <a:r>
              <a:rPr lang="en-US" altLang="zh-CN" sz="3600" b="1" dirty="0">
                <a:latin typeface="Times New Roman" panose="02020603050405020304" pitchFamily="18" charset="0"/>
              </a:rPr>
              <a:t>8. </a:t>
            </a:r>
            <a:r>
              <a:rPr lang="zh-CN" altLang="en-US" sz="3600" b="1" dirty="0">
                <a:latin typeface="Times New Roman" panose="02020603050405020304" pitchFamily="18" charset="0"/>
              </a:rPr>
              <a:t>闲逛   </a:t>
            </a:r>
            <a:r>
              <a:rPr lang="en-US" altLang="zh-CN" sz="3600" b="1" dirty="0">
                <a:latin typeface="Times New Roman" panose="02020603050405020304" pitchFamily="18" charset="0"/>
              </a:rPr>
              <a:t>___________     </a:t>
            </a:r>
          </a:p>
          <a:p>
            <a:pPr>
              <a:lnSpc>
                <a:spcPct val="130000"/>
              </a:lnSpc>
            </a:pPr>
            <a:r>
              <a:rPr lang="en-US" altLang="zh-CN" sz="3600" b="1" dirty="0">
                <a:latin typeface="Times New Roman" panose="02020603050405020304" pitchFamily="18" charset="0"/>
              </a:rPr>
              <a:t>9. </a:t>
            </a:r>
            <a:r>
              <a:rPr lang="zh-CN" altLang="en-US" sz="3600" b="1" dirty="0">
                <a:latin typeface="Times New Roman" panose="02020603050405020304" pitchFamily="18" charset="0"/>
              </a:rPr>
              <a:t>明年见</a:t>
            </a:r>
            <a:r>
              <a:rPr lang="en-US" altLang="zh-CN" sz="3600" b="1" dirty="0">
                <a:latin typeface="Times New Roman" panose="02020603050405020304" pitchFamily="18" charset="0"/>
              </a:rPr>
              <a:t>______________________</a:t>
            </a:r>
          </a:p>
        </p:txBody>
      </p:sp>
      <p:sp>
        <p:nvSpPr>
          <p:cNvPr id="74755" name="Text Box 5"/>
          <p:cNvSpPr txBox="1">
            <a:spLocks noChangeArrowheads="1"/>
          </p:cNvSpPr>
          <p:nvPr/>
        </p:nvSpPr>
        <p:spPr bwMode="auto">
          <a:xfrm>
            <a:off x="1403350" y="2205038"/>
            <a:ext cx="6302375" cy="806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30000"/>
              </a:lnSpc>
            </a:pPr>
            <a:r>
              <a:rPr lang="en-US" altLang="zh-CN" sz="36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Sorry. I’m not available/free. </a:t>
            </a:r>
          </a:p>
        </p:txBody>
      </p:sp>
      <p:sp>
        <p:nvSpPr>
          <p:cNvPr id="74756" name="Text Box 10"/>
          <p:cNvSpPr txBox="1">
            <a:spLocks noChangeArrowheads="1"/>
          </p:cNvSpPr>
          <p:nvPr/>
        </p:nvSpPr>
        <p:spPr bwMode="auto">
          <a:xfrm>
            <a:off x="3059113" y="3644900"/>
            <a:ext cx="2089150" cy="806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30000"/>
              </a:lnSpc>
            </a:pPr>
            <a:r>
              <a:rPr lang="en-US" altLang="zh-CN" sz="36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hang out</a:t>
            </a:r>
          </a:p>
        </p:txBody>
      </p:sp>
      <p:sp>
        <p:nvSpPr>
          <p:cNvPr id="74757" name="Text Box 10"/>
          <p:cNvSpPr txBox="1">
            <a:spLocks noChangeArrowheads="1"/>
          </p:cNvSpPr>
          <p:nvPr/>
        </p:nvSpPr>
        <p:spPr bwMode="auto">
          <a:xfrm>
            <a:off x="4246563" y="2898775"/>
            <a:ext cx="2665412" cy="806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30000"/>
              </a:lnSpc>
            </a:pPr>
            <a:r>
              <a:rPr lang="en-US" altLang="zh-CN" sz="36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not … until</a:t>
            </a:r>
          </a:p>
        </p:txBody>
      </p:sp>
      <p:sp>
        <p:nvSpPr>
          <p:cNvPr id="74758" name="Text Box 10"/>
          <p:cNvSpPr txBox="1">
            <a:spLocks noChangeArrowheads="1"/>
          </p:cNvSpPr>
          <p:nvPr/>
        </p:nvSpPr>
        <p:spPr bwMode="auto">
          <a:xfrm>
            <a:off x="3348038" y="4292600"/>
            <a:ext cx="5040312" cy="806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30000"/>
              </a:lnSpc>
            </a:pPr>
            <a:r>
              <a:rPr lang="en-US" altLang="zh-CN" sz="36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See/Catch you next year.</a:t>
            </a: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747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747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747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747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5" grpId="0"/>
      <p:bldP spid="74756" grpId="0"/>
      <p:bldP spid="74757" grpId="0"/>
      <p:bldP spid="7475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Text Box 5"/>
          <p:cNvSpPr txBox="1">
            <a:spLocks noChangeArrowheads="1"/>
          </p:cNvSpPr>
          <p:nvPr/>
        </p:nvSpPr>
        <p:spPr bwMode="auto">
          <a:xfrm>
            <a:off x="2987675" y="404813"/>
            <a:ext cx="22320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3600" b="1">
                <a:solidFill>
                  <a:srgbClr val="0000FF"/>
                </a:solidFill>
              </a:rPr>
              <a:t>calendar</a:t>
            </a:r>
          </a:p>
        </p:txBody>
      </p:sp>
      <p:pic>
        <p:nvPicPr>
          <p:cNvPr id="75779" name="Picture 3" descr="141747gdircxdppydvdfyi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8313" y="1219200"/>
            <a:ext cx="7559675" cy="5184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5780" name="Oval 4"/>
          <p:cNvSpPr>
            <a:spLocks noChangeArrowheads="1"/>
          </p:cNvSpPr>
          <p:nvPr/>
        </p:nvSpPr>
        <p:spPr bwMode="auto">
          <a:xfrm>
            <a:off x="1763713" y="2420938"/>
            <a:ext cx="2952750" cy="792162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FF"/>
                </a:solidFill>
                <a:rou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75781" name="Oval 5"/>
          <p:cNvSpPr>
            <a:spLocks noChangeArrowheads="1"/>
          </p:cNvSpPr>
          <p:nvPr/>
        </p:nvSpPr>
        <p:spPr bwMode="auto">
          <a:xfrm>
            <a:off x="900113" y="4508500"/>
            <a:ext cx="2952750" cy="792163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FF"/>
                </a:solidFill>
                <a:rou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75782" name="Oval 6"/>
          <p:cNvSpPr>
            <a:spLocks noChangeArrowheads="1"/>
          </p:cNvSpPr>
          <p:nvPr/>
        </p:nvSpPr>
        <p:spPr bwMode="auto">
          <a:xfrm>
            <a:off x="3779838" y="5157788"/>
            <a:ext cx="936625" cy="792162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FF"/>
                </a:solidFill>
                <a:rou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75783" name="Oval 7"/>
          <p:cNvSpPr>
            <a:spLocks noChangeArrowheads="1"/>
          </p:cNvSpPr>
          <p:nvPr/>
        </p:nvSpPr>
        <p:spPr bwMode="auto">
          <a:xfrm>
            <a:off x="1692275" y="2349500"/>
            <a:ext cx="3024188" cy="863600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zh-CN" sz="3600" b="1">
                <a:latin typeface="Times New Roman" panose="02020603050405020304" pitchFamily="18" charset="0"/>
              </a:rPr>
              <a:t>1</a:t>
            </a:r>
            <a:r>
              <a:rPr lang="en-US" altLang="zh-CN" sz="3600" b="1" baseline="30000">
                <a:latin typeface="Times New Roman" panose="02020603050405020304" pitchFamily="18" charset="0"/>
              </a:rPr>
              <a:t>st</a:t>
            </a:r>
            <a:r>
              <a:rPr lang="en-US" altLang="zh-CN" sz="3600" b="1">
                <a:latin typeface="Times New Roman" panose="02020603050405020304" pitchFamily="18" charset="0"/>
              </a:rPr>
              <a:t>,2</a:t>
            </a:r>
            <a:r>
              <a:rPr lang="en-US" altLang="zh-CN" sz="3600" b="1" baseline="30000">
                <a:latin typeface="Times New Roman" panose="02020603050405020304" pitchFamily="18" charset="0"/>
              </a:rPr>
              <a:t>nd</a:t>
            </a:r>
            <a:r>
              <a:rPr lang="en-US" altLang="zh-CN" sz="3600" b="1">
                <a:latin typeface="Times New Roman" panose="02020603050405020304" pitchFamily="18" charset="0"/>
              </a:rPr>
              <a:t>,3</a:t>
            </a:r>
            <a:r>
              <a:rPr lang="en-US" altLang="zh-CN" sz="3600" b="1" baseline="30000">
                <a:latin typeface="Times New Roman" panose="02020603050405020304" pitchFamily="18" charset="0"/>
              </a:rPr>
              <a:t>rd</a:t>
            </a:r>
            <a:endParaRPr lang="en-US" altLang="zh-CN" sz="3600" b="1">
              <a:latin typeface="Times New Roman" panose="02020603050405020304" pitchFamily="18" charset="0"/>
            </a:endParaRPr>
          </a:p>
        </p:txBody>
      </p:sp>
      <p:sp>
        <p:nvSpPr>
          <p:cNvPr id="75784" name="Oval 8"/>
          <p:cNvSpPr>
            <a:spLocks noChangeArrowheads="1"/>
          </p:cNvSpPr>
          <p:nvPr/>
        </p:nvSpPr>
        <p:spPr bwMode="auto">
          <a:xfrm>
            <a:off x="827088" y="4508500"/>
            <a:ext cx="3241675" cy="863600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zh-CN" sz="3600" b="1">
                <a:latin typeface="Times New Roman" panose="02020603050405020304" pitchFamily="18" charset="0"/>
              </a:rPr>
              <a:t>21</a:t>
            </a:r>
            <a:r>
              <a:rPr lang="en-US" altLang="zh-CN" sz="3600" b="1" baseline="30000">
                <a:latin typeface="Times New Roman" panose="02020603050405020304" pitchFamily="18" charset="0"/>
              </a:rPr>
              <a:t>st</a:t>
            </a:r>
            <a:r>
              <a:rPr lang="en-US" altLang="zh-CN" sz="3600" b="1">
                <a:latin typeface="Times New Roman" panose="02020603050405020304" pitchFamily="18" charset="0"/>
              </a:rPr>
              <a:t>,22</a:t>
            </a:r>
            <a:r>
              <a:rPr lang="en-US" altLang="zh-CN" sz="3600" b="1" baseline="30000">
                <a:latin typeface="Times New Roman" panose="02020603050405020304" pitchFamily="18" charset="0"/>
              </a:rPr>
              <a:t>nd</a:t>
            </a:r>
            <a:r>
              <a:rPr lang="en-US" altLang="zh-CN" sz="3600" b="1">
                <a:latin typeface="Times New Roman" panose="02020603050405020304" pitchFamily="18" charset="0"/>
              </a:rPr>
              <a:t>,23</a:t>
            </a:r>
            <a:r>
              <a:rPr lang="en-US" altLang="zh-CN" sz="3600" b="1" baseline="30000">
                <a:latin typeface="Times New Roman" panose="02020603050405020304" pitchFamily="18" charset="0"/>
              </a:rPr>
              <a:t>rd</a:t>
            </a:r>
            <a:endParaRPr lang="en-US" altLang="zh-CN" sz="3600" b="1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57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757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57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757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757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83" grpId="0"/>
      <p:bldP spid="75783" grpId="1"/>
      <p:bldP spid="75784" grpId="0"/>
      <p:bldP spid="75784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Text Box 6"/>
          <p:cNvSpPr txBox="1">
            <a:spLocks noChangeArrowheads="1"/>
          </p:cNvSpPr>
          <p:nvPr/>
        </p:nvSpPr>
        <p:spPr bwMode="auto">
          <a:xfrm>
            <a:off x="1258888" y="260350"/>
            <a:ext cx="7245350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600" b="1" dirty="0">
                <a:latin typeface="Times New Roman" panose="02020603050405020304" pitchFamily="18" charset="0"/>
              </a:rPr>
              <a:t>Write the dates for this week on the </a:t>
            </a:r>
          </a:p>
          <a:p>
            <a:r>
              <a:rPr lang="en-US" altLang="zh-CN" sz="3600" b="1" dirty="0">
                <a:latin typeface="Times New Roman" panose="02020603050405020304" pitchFamily="18" charset="0"/>
              </a:rPr>
              <a:t>calendar.</a:t>
            </a:r>
          </a:p>
        </p:txBody>
      </p:sp>
      <p:graphicFrame>
        <p:nvGraphicFramePr>
          <p:cNvPr id="9281" name="Group 65"/>
          <p:cNvGraphicFramePr>
            <a:graphicFrameLocks noGrp="1"/>
          </p:cNvGraphicFramePr>
          <p:nvPr/>
        </p:nvGraphicFramePr>
        <p:xfrm>
          <a:off x="250825" y="1484313"/>
          <a:ext cx="8642350" cy="4757737"/>
        </p:xfrm>
        <a:graphic>
          <a:graphicData uri="http://schemas.openxmlformats.org/drawingml/2006/table">
            <a:tbl>
              <a:tblPr/>
              <a:tblGrid>
                <a:gridCol w="20891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605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875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050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29698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Sunday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the ______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Monday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the ______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Tuesday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the ______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Wednesday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the ______</a:t>
                      </a:r>
                      <a:endParaRPr kumimoji="0" lang="zh-CN" altLang="zh-CN" sz="3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84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3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3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3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3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9222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Thursday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the ______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Friday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the ______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Saturday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the ______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zh-CN" sz="3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84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3200" b="1" i="0" u="none" strike="noStrike" cap="none" normalizeH="0" baseline="0" smtClean="0">
                        <a:ln>
                          <a:noFill/>
                        </a:ln>
                        <a:solidFill>
                          <a:srgbClr val="FF66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3200" b="1" i="0" u="none" strike="noStrike" cap="none" normalizeH="0" baseline="0" smtClean="0">
                        <a:ln>
                          <a:noFill/>
                        </a:ln>
                        <a:solidFill>
                          <a:srgbClr val="FF66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3200" b="1" i="0" u="none" strike="noStrike" cap="none" normalizeH="0" baseline="0" smtClean="0">
                        <a:ln>
                          <a:noFill/>
                        </a:ln>
                        <a:solidFill>
                          <a:srgbClr val="FF66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3200" b="1" i="0" u="none" strike="noStrike" cap="none" normalizeH="0" baseline="0" smtClean="0">
                        <a:ln>
                          <a:noFill/>
                        </a:ln>
                        <a:solidFill>
                          <a:srgbClr val="FF66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76830" name="Oval 40"/>
          <p:cNvSpPr>
            <a:spLocks noChangeArrowheads="1"/>
          </p:cNvSpPr>
          <p:nvPr/>
        </p:nvSpPr>
        <p:spPr bwMode="auto">
          <a:xfrm>
            <a:off x="468313" y="404813"/>
            <a:ext cx="647700" cy="576262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CC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</a14:hiddenLine>
            </a:ext>
          </a:extLst>
        </p:spPr>
        <p:txBody>
          <a:bodyPr wrap="none" anchor="ctr"/>
          <a:lstStyle/>
          <a:p>
            <a:r>
              <a:rPr lang="en-US" altLang="zh-CN" sz="3600" b="1">
                <a:solidFill>
                  <a:srgbClr val="FF3399"/>
                </a:solidFill>
                <a:latin typeface="Times New Roman" panose="02020603050405020304" pitchFamily="18" charset="0"/>
              </a:rPr>
              <a:t>1a</a:t>
            </a:r>
          </a:p>
        </p:txBody>
      </p:sp>
      <p:sp>
        <p:nvSpPr>
          <p:cNvPr id="76831" name="Text Box 31"/>
          <p:cNvSpPr txBox="1">
            <a:spLocks noChangeArrowheads="1"/>
          </p:cNvSpPr>
          <p:nvPr/>
        </p:nvSpPr>
        <p:spPr bwMode="auto">
          <a:xfrm>
            <a:off x="1042988" y="1989138"/>
            <a:ext cx="1008062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zh-CN" altLang="zh-CN" sz="3200">
              <a:latin typeface="Times New Roman" panose="02020603050405020304" pitchFamily="18" charset="0"/>
            </a:endParaRPr>
          </a:p>
        </p:txBody>
      </p:sp>
      <p:sp>
        <p:nvSpPr>
          <p:cNvPr id="76832" name="Text Box 32"/>
          <p:cNvSpPr txBox="1">
            <a:spLocks noChangeArrowheads="1"/>
          </p:cNvSpPr>
          <p:nvPr/>
        </p:nvSpPr>
        <p:spPr bwMode="auto">
          <a:xfrm>
            <a:off x="1116013" y="2060575"/>
            <a:ext cx="11525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3200" dirty="0">
                <a:latin typeface="Times New Roman" panose="02020603050405020304" pitchFamily="18" charset="0"/>
              </a:rPr>
              <a:t>28th</a:t>
            </a:r>
          </a:p>
        </p:txBody>
      </p:sp>
      <p:sp>
        <p:nvSpPr>
          <p:cNvPr id="76833" name="Text Box 33"/>
          <p:cNvSpPr txBox="1">
            <a:spLocks noChangeArrowheads="1"/>
          </p:cNvSpPr>
          <p:nvPr/>
        </p:nvSpPr>
        <p:spPr bwMode="auto">
          <a:xfrm>
            <a:off x="3132138" y="2060575"/>
            <a:ext cx="11525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3200">
                <a:latin typeface="Times New Roman" panose="02020603050405020304" pitchFamily="18" charset="0"/>
              </a:rPr>
              <a:t>29th</a:t>
            </a:r>
          </a:p>
        </p:txBody>
      </p:sp>
      <p:sp>
        <p:nvSpPr>
          <p:cNvPr id="76834" name="Text Box 34"/>
          <p:cNvSpPr txBox="1">
            <a:spLocks noChangeArrowheads="1"/>
          </p:cNvSpPr>
          <p:nvPr/>
        </p:nvSpPr>
        <p:spPr bwMode="auto">
          <a:xfrm>
            <a:off x="5364163" y="2060575"/>
            <a:ext cx="9366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3200">
                <a:latin typeface="Times New Roman" panose="02020603050405020304" pitchFamily="18" charset="0"/>
              </a:rPr>
              <a:t>30th</a:t>
            </a:r>
          </a:p>
        </p:txBody>
      </p:sp>
      <p:sp>
        <p:nvSpPr>
          <p:cNvPr id="76835" name="Text Box 35"/>
          <p:cNvSpPr txBox="1">
            <a:spLocks noChangeArrowheads="1"/>
          </p:cNvSpPr>
          <p:nvPr/>
        </p:nvSpPr>
        <p:spPr bwMode="auto">
          <a:xfrm>
            <a:off x="7524750" y="2060575"/>
            <a:ext cx="863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3200">
                <a:latin typeface="Times New Roman" panose="02020603050405020304" pitchFamily="18" charset="0"/>
              </a:rPr>
              <a:t>31st</a:t>
            </a:r>
          </a:p>
        </p:txBody>
      </p:sp>
      <p:sp>
        <p:nvSpPr>
          <p:cNvPr id="76836" name="Text Box 36"/>
          <p:cNvSpPr txBox="1">
            <a:spLocks noChangeArrowheads="1"/>
          </p:cNvSpPr>
          <p:nvPr/>
        </p:nvSpPr>
        <p:spPr bwMode="auto">
          <a:xfrm>
            <a:off x="1042988" y="4365625"/>
            <a:ext cx="11525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3200">
                <a:latin typeface="Times New Roman" panose="02020603050405020304" pitchFamily="18" charset="0"/>
              </a:rPr>
              <a:t>1st</a:t>
            </a:r>
          </a:p>
        </p:txBody>
      </p:sp>
      <p:sp>
        <p:nvSpPr>
          <p:cNvPr id="76837" name="Text Box 37"/>
          <p:cNvSpPr txBox="1">
            <a:spLocks noChangeArrowheads="1"/>
          </p:cNvSpPr>
          <p:nvPr/>
        </p:nvSpPr>
        <p:spPr bwMode="auto">
          <a:xfrm>
            <a:off x="3059113" y="4437063"/>
            <a:ext cx="1081087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3200">
                <a:latin typeface="Times New Roman" panose="02020603050405020304" pitchFamily="18" charset="0"/>
              </a:rPr>
              <a:t>2nd</a:t>
            </a:r>
          </a:p>
        </p:txBody>
      </p:sp>
      <p:sp>
        <p:nvSpPr>
          <p:cNvPr id="76838" name="Text Box 38"/>
          <p:cNvSpPr txBox="1">
            <a:spLocks noChangeArrowheads="1"/>
          </p:cNvSpPr>
          <p:nvPr/>
        </p:nvSpPr>
        <p:spPr bwMode="auto">
          <a:xfrm>
            <a:off x="5219700" y="4365625"/>
            <a:ext cx="18732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3200">
                <a:latin typeface="Times New Roman" panose="02020603050405020304" pitchFamily="18" charset="0"/>
              </a:rPr>
              <a:t>3rd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68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68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68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68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68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68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768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32" grpId="0"/>
      <p:bldP spid="76833" grpId="0"/>
      <p:bldP spid="76834" grpId="0"/>
      <p:bldP spid="76835" grpId="0"/>
      <p:bldP spid="76836" grpId="0"/>
      <p:bldP spid="76837" grpId="0"/>
      <p:bldP spid="7683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Text Box 42"/>
          <p:cNvSpPr txBox="1">
            <a:spLocks noChangeArrowheads="1"/>
          </p:cNvSpPr>
          <p:nvPr/>
        </p:nvSpPr>
        <p:spPr bwMode="auto">
          <a:xfrm>
            <a:off x="468313" y="1052513"/>
            <a:ext cx="2808287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600" b="1">
                <a:solidFill>
                  <a:srgbClr val="0000FF"/>
                </a:solidFill>
                <a:latin typeface="Times New Roman" panose="02020603050405020304" pitchFamily="18" charset="0"/>
              </a:rPr>
              <a:t>weekdays:</a:t>
            </a:r>
          </a:p>
        </p:txBody>
      </p:sp>
      <p:sp>
        <p:nvSpPr>
          <p:cNvPr id="77827" name="Text Box 42"/>
          <p:cNvSpPr txBox="1">
            <a:spLocks noChangeArrowheads="1"/>
          </p:cNvSpPr>
          <p:nvPr/>
        </p:nvSpPr>
        <p:spPr bwMode="auto">
          <a:xfrm>
            <a:off x="539750" y="4724400"/>
            <a:ext cx="2808288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600" b="1">
                <a:solidFill>
                  <a:srgbClr val="0000FF"/>
                </a:solidFill>
                <a:latin typeface="Times New Roman" panose="02020603050405020304" pitchFamily="18" charset="0"/>
              </a:rPr>
              <a:t>weekend:</a:t>
            </a:r>
          </a:p>
        </p:txBody>
      </p:sp>
      <p:pic>
        <p:nvPicPr>
          <p:cNvPr id="105484" name="Picture 12" descr="1110267-Clipart-Colorful-Sketched-Monday-Text-Royalty-Free-Vector-Illustration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203575" y="620713"/>
            <a:ext cx="1728788" cy="85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5486" name="Picture 14" descr="1110269-Clipart-Colorful-Sketched-Happy-Tuesday-Text-Royalty-Free-Vector-Illustration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724525" y="692150"/>
            <a:ext cx="2430463" cy="614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5488" name="Picture 16" descr="wednesday_073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908175" y="1989138"/>
            <a:ext cx="2057400" cy="2019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5490" name="Picture 18" descr="thursday_108"/>
          <p:cNvPicPr>
            <a:picLocks noChangeAspect="1" noChangeArrowheads="1" noCrop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4572000" y="2060575"/>
            <a:ext cx="1814513" cy="1814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5492" name="Picture 20" descr="Friday-2"/>
          <p:cNvPicPr>
            <a:picLocks noChangeAspect="1" noChangeArrowheads="1" noCrop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6877050" y="1700213"/>
            <a:ext cx="1762125" cy="2519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5494" name="Picture 22" descr="pooh-bear-saturday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2771775" y="4221163"/>
            <a:ext cx="2011363" cy="2301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5496" name="Picture 24" descr="sunday010"/>
          <p:cNvPicPr>
            <a:picLocks noChangeAspect="1" noChangeArrowheads="1" noCrop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5076825" y="4292600"/>
            <a:ext cx="1820863" cy="208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5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5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5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5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54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054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054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Text Box 6"/>
          <p:cNvSpPr txBox="1">
            <a:spLocks noChangeArrowheads="1"/>
          </p:cNvSpPr>
          <p:nvPr/>
        </p:nvSpPr>
        <p:spPr bwMode="auto">
          <a:xfrm>
            <a:off x="1258888" y="476250"/>
            <a:ext cx="7346950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600" b="1" dirty="0">
                <a:latin typeface="Times New Roman" panose="02020603050405020304" pitchFamily="18" charset="0"/>
              </a:rPr>
              <a:t>Write these words below the correct </a:t>
            </a:r>
          </a:p>
          <a:p>
            <a:r>
              <a:rPr lang="en-US" altLang="zh-CN" sz="3600" b="1" dirty="0">
                <a:latin typeface="Times New Roman" panose="02020603050405020304" pitchFamily="18" charset="0"/>
              </a:rPr>
              <a:t>dates on the calendar in 1a.</a:t>
            </a:r>
          </a:p>
        </p:txBody>
      </p:sp>
      <p:sp>
        <p:nvSpPr>
          <p:cNvPr id="78851" name="Oval 44"/>
          <p:cNvSpPr>
            <a:spLocks noChangeArrowheads="1"/>
          </p:cNvSpPr>
          <p:nvPr/>
        </p:nvSpPr>
        <p:spPr bwMode="auto">
          <a:xfrm>
            <a:off x="468313" y="620713"/>
            <a:ext cx="647700" cy="576262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CC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</a14:hiddenLine>
            </a:ext>
          </a:extLst>
        </p:spPr>
        <p:txBody>
          <a:bodyPr wrap="none" anchor="ctr"/>
          <a:lstStyle/>
          <a:p>
            <a:r>
              <a:rPr lang="en-US" altLang="zh-CN" sz="3600" b="1">
                <a:solidFill>
                  <a:srgbClr val="FF3399"/>
                </a:solidFill>
                <a:latin typeface="Times New Roman" panose="02020603050405020304" pitchFamily="18" charset="0"/>
              </a:rPr>
              <a:t>1b</a:t>
            </a:r>
          </a:p>
        </p:txBody>
      </p:sp>
      <p:sp>
        <p:nvSpPr>
          <p:cNvPr id="78852" name="Rectangle 46"/>
          <p:cNvSpPr>
            <a:spLocks noChangeArrowheads="1"/>
          </p:cNvSpPr>
          <p:nvPr/>
        </p:nvSpPr>
        <p:spPr bwMode="auto">
          <a:xfrm>
            <a:off x="250825" y="2636838"/>
            <a:ext cx="8569325" cy="1944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lnSpc>
                <a:spcPct val="110000"/>
              </a:lnSpc>
              <a:spcBef>
                <a:spcPct val="10000"/>
              </a:spcBef>
            </a:pPr>
            <a:r>
              <a:rPr lang="en-US" altLang="zh-CN" sz="3200" b="1" dirty="0">
                <a:latin typeface="Times New Roman" panose="02020603050405020304" pitchFamily="18" charset="0"/>
              </a:rPr>
              <a:t>today                 tomorrow            yesterday  </a:t>
            </a:r>
          </a:p>
          <a:p>
            <a:pPr>
              <a:lnSpc>
                <a:spcPct val="110000"/>
              </a:lnSpc>
              <a:spcBef>
                <a:spcPct val="10000"/>
              </a:spcBef>
            </a:pPr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the day before yesterday</a:t>
            </a:r>
          </a:p>
          <a:p>
            <a:pPr>
              <a:lnSpc>
                <a:spcPct val="110000"/>
              </a:lnSpc>
              <a:spcBef>
                <a:spcPct val="10000"/>
              </a:spcBef>
            </a:pPr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the day after tomorrow       </a:t>
            </a:r>
            <a:r>
              <a:rPr lang="en-US" altLang="zh-CN" sz="3200" b="1" dirty="0">
                <a:latin typeface="Times New Roman" panose="02020603050405020304" pitchFamily="18" charset="0"/>
              </a:rPr>
              <a:t>weekday    weekend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9874" name="Group 2"/>
          <p:cNvGraphicFramePr>
            <a:graphicFrameLocks noGrp="1"/>
          </p:cNvGraphicFramePr>
          <p:nvPr/>
        </p:nvGraphicFramePr>
        <p:xfrm>
          <a:off x="179388" y="981075"/>
          <a:ext cx="8856662" cy="4032251"/>
        </p:xfrm>
        <a:graphic>
          <a:graphicData uri="http://schemas.openxmlformats.org/drawingml/2006/table">
            <a:tbl>
              <a:tblPr/>
              <a:tblGrid>
                <a:gridCol w="863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684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39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969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843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2396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576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Sun.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Mon.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Tue.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Wed.</a:t>
                      </a:r>
                      <a:endParaRPr kumimoji="0" lang="zh-CN" altLang="zh-CN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66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Thu.</a:t>
                      </a:r>
                      <a:endParaRPr kumimoji="0" lang="zh-CN" altLang="zh-CN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66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Fri.</a:t>
                      </a:r>
                      <a:endParaRPr kumimoji="0" lang="zh-CN" altLang="zh-CN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66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Sat.</a:t>
                      </a:r>
                      <a:endParaRPr kumimoji="0" lang="zh-CN" altLang="zh-CN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66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55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79900" name="Text Box 70"/>
          <p:cNvSpPr txBox="1">
            <a:spLocks noChangeArrowheads="1"/>
          </p:cNvSpPr>
          <p:nvPr/>
        </p:nvSpPr>
        <p:spPr bwMode="auto">
          <a:xfrm>
            <a:off x="971550" y="1628775"/>
            <a:ext cx="1512888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 b="1">
                <a:solidFill>
                  <a:srgbClr val="0000FF"/>
                </a:solidFill>
                <a:latin typeface="Times New Roman" panose="02020603050405020304" pitchFamily="18" charset="0"/>
              </a:rPr>
              <a:t>the day before yesterday,</a:t>
            </a:r>
          </a:p>
          <a:p>
            <a:r>
              <a:rPr lang="en-US" altLang="zh-CN" sz="2400" b="1">
                <a:solidFill>
                  <a:srgbClr val="0000FF"/>
                </a:solidFill>
                <a:latin typeface="Times New Roman" panose="02020603050405020304" pitchFamily="18" charset="0"/>
              </a:rPr>
              <a:t>weekday</a:t>
            </a:r>
          </a:p>
        </p:txBody>
      </p:sp>
      <p:sp>
        <p:nvSpPr>
          <p:cNvPr id="79901" name="Text Box 90"/>
          <p:cNvSpPr txBox="1">
            <a:spLocks noChangeArrowheads="1"/>
          </p:cNvSpPr>
          <p:nvPr/>
        </p:nvSpPr>
        <p:spPr bwMode="auto">
          <a:xfrm>
            <a:off x="2411413" y="3357563"/>
            <a:ext cx="1439862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 b="1">
                <a:solidFill>
                  <a:srgbClr val="FF0066"/>
                </a:solidFill>
                <a:latin typeface="Times New Roman" panose="02020603050405020304" pitchFamily="18" charset="0"/>
              </a:rPr>
              <a:t>yesterday, weekday</a:t>
            </a:r>
          </a:p>
        </p:txBody>
      </p:sp>
      <p:sp>
        <p:nvSpPr>
          <p:cNvPr id="79902" name="Text Box 91"/>
          <p:cNvSpPr txBox="1">
            <a:spLocks noChangeArrowheads="1"/>
          </p:cNvSpPr>
          <p:nvPr/>
        </p:nvSpPr>
        <p:spPr bwMode="auto">
          <a:xfrm>
            <a:off x="3779838" y="1916113"/>
            <a:ext cx="1439862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 b="1">
                <a:solidFill>
                  <a:srgbClr val="0000FF"/>
                </a:solidFill>
                <a:latin typeface="Times New Roman" panose="02020603050405020304" pitchFamily="18" charset="0"/>
              </a:rPr>
              <a:t>today, weekday</a:t>
            </a:r>
          </a:p>
        </p:txBody>
      </p:sp>
      <p:sp>
        <p:nvSpPr>
          <p:cNvPr id="79903" name="Text Box 92"/>
          <p:cNvSpPr txBox="1">
            <a:spLocks noChangeArrowheads="1"/>
          </p:cNvSpPr>
          <p:nvPr/>
        </p:nvSpPr>
        <p:spPr bwMode="auto">
          <a:xfrm>
            <a:off x="6156325" y="1773238"/>
            <a:ext cx="1511300" cy="191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 b="1">
                <a:solidFill>
                  <a:srgbClr val="0000FF"/>
                </a:solidFill>
                <a:latin typeface="Times New Roman" panose="02020603050405020304" pitchFamily="18" charset="0"/>
              </a:rPr>
              <a:t>the day after tomorrow, weekday</a:t>
            </a:r>
          </a:p>
          <a:p>
            <a:endParaRPr lang="en-US" altLang="zh-CN" sz="2400" b="1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79904" name="Text Box 93"/>
          <p:cNvSpPr txBox="1">
            <a:spLocks noChangeArrowheads="1"/>
          </p:cNvSpPr>
          <p:nvPr/>
        </p:nvSpPr>
        <p:spPr bwMode="auto">
          <a:xfrm>
            <a:off x="4787900" y="3357563"/>
            <a:ext cx="15113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 b="1">
                <a:solidFill>
                  <a:srgbClr val="FF0066"/>
                </a:solidFill>
                <a:latin typeface="Times New Roman" panose="02020603050405020304" pitchFamily="18" charset="0"/>
              </a:rPr>
              <a:t>tomorrow,</a:t>
            </a:r>
            <a:r>
              <a:rPr lang="en-US" altLang="zh-CN" sz="2400" b="1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400" b="1">
                <a:solidFill>
                  <a:srgbClr val="FF0066"/>
                </a:solidFill>
                <a:latin typeface="Times New Roman" panose="02020603050405020304" pitchFamily="18" charset="0"/>
              </a:rPr>
              <a:t>weekday</a:t>
            </a:r>
          </a:p>
        </p:txBody>
      </p:sp>
      <p:sp>
        <p:nvSpPr>
          <p:cNvPr id="79905" name="Text Box 95"/>
          <p:cNvSpPr txBox="1">
            <a:spLocks noChangeArrowheads="1"/>
          </p:cNvSpPr>
          <p:nvPr/>
        </p:nvSpPr>
        <p:spPr bwMode="auto">
          <a:xfrm>
            <a:off x="7885113" y="1989138"/>
            <a:ext cx="14398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 b="1">
                <a:latin typeface="Times New Roman" panose="02020603050405020304" pitchFamily="18" charset="0"/>
              </a:rPr>
              <a:t>weekend</a:t>
            </a:r>
          </a:p>
        </p:txBody>
      </p:sp>
      <p:sp>
        <p:nvSpPr>
          <p:cNvPr id="79906" name="Text Box 34"/>
          <p:cNvSpPr txBox="1">
            <a:spLocks noChangeArrowheads="1"/>
          </p:cNvSpPr>
          <p:nvPr/>
        </p:nvSpPr>
        <p:spPr bwMode="auto">
          <a:xfrm>
            <a:off x="0" y="3429000"/>
            <a:ext cx="18351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3200">
                <a:latin typeface="Times New Roman" panose="02020603050405020304" pitchFamily="18" charset="0"/>
              </a:rPr>
              <a:t>weekend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99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99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99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99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99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99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99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99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99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99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99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99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799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900" grpId="0"/>
      <p:bldP spid="79901" grpId="0"/>
      <p:bldP spid="79902" grpId="0"/>
      <p:bldP spid="79903" grpId="0"/>
      <p:bldP spid="79904" grpId="0"/>
      <p:bldP spid="79905" grpId="0"/>
      <p:bldP spid="7990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Text Box 2"/>
          <p:cNvSpPr>
            <a:spLocks noGrp="1" noChangeArrowheads="1"/>
          </p:cNvSpPr>
          <p:nvPr>
            <p:ph type="body" idx="4294967295"/>
          </p:nvPr>
        </p:nvSpPr>
        <p:spPr>
          <a:xfrm>
            <a:off x="179388" y="1052513"/>
            <a:ext cx="8763000" cy="4572000"/>
          </a:xfrm>
          <a:extLst>
            <a:ext uri="{909E8E84-426E-40DD-AFC4-6F175D3DCCD1}">
              <a14:hiddenFill xmlns:a14="http://schemas.microsoft.com/office/drawing/2010/main">
                <a:solidFill>
                  <a:srgbClr val="FFCCFF"/>
                </a:solidFill>
              </a14:hiddenFill>
            </a:ext>
          </a:extLst>
        </p:spPr>
        <p:txBody>
          <a:bodyPr/>
          <a:lstStyle/>
          <a:p>
            <a:pPr>
              <a:lnSpc>
                <a:spcPct val="110000"/>
              </a:lnSpc>
              <a:spcBef>
                <a:spcPct val="5000"/>
              </a:spcBef>
              <a:buFontTx/>
              <a:buNone/>
            </a:pPr>
            <a:r>
              <a:rPr lang="zh-CN" altLang="en-US" b="1" dirty="0">
                <a:latin typeface="Times New Roman" panose="02020603050405020304" pitchFamily="18" charset="0"/>
              </a:rPr>
              <a:t>周一至周五的任一天</a:t>
            </a:r>
            <a:r>
              <a:rPr lang="en-US" altLang="zh-CN" b="1" dirty="0">
                <a:latin typeface="Times New Roman" panose="02020603050405020304" pitchFamily="18" charset="0"/>
              </a:rPr>
              <a:t>_________     </a:t>
            </a:r>
            <a:r>
              <a:rPr lang="zh-CN" altLang="en-US" b="1" dirty="0">
                <a:latin typeface="Times New Roman" panose="02020603050405020304" pitchFamily="18" charset="0"/>
              </a:rPr>
              <a:t>周末</a:t>
            </a:r>
            <a:r>
              <a:rPr lang="en-US" altLang="zh-CN" b="1" dirty="0">
                <a:latin typeface="Times New Roman" panose="02020603050405020304" pitchFamily="18" charset="0"/>
              </a:rPr>
              <a:t>________</a:t>
            </a:r>
          </a:p>
          <a:p>
            <a:pPr>
              <a:lnSpc>
                <a:spcPct val="110000"/>
              </a:lnSpc>
              <a:spcBef>
                <a:spcPct val="5000"/>
              </a:spcBef>
              <a:buFontTx/>
              <a:buNone/>
            </a:pPr>
            <a:r>
              <a:rPr lang="zh-CN" altLang="en-US" b="1" dirty="0">
                <a:latin typeface="Times New Roman" panose="02020603050405020304" pitchFamily="18" charset="0"/>
              </a:rPr>
              <a:t>周一</a:t>
            </a:r>
            <a:r>
              <a:rPr lang="en-US" altLang="zh-CN" b="1" dirty="0">
                <a:latin typeface="Times New Roman" panose="02020603050405020304" pitchFamily="18" charset="0"/>
              </a:rPr>
              <a:t>___________                    </a:t>
            </a:r>
            <a:r>
              <a:rPr lang="zh-CN" altLang="en-US" b="1" dirty="0">
                <a:latin typeface="Times New Roman" panose="02020603050405020304" pitchFamily="18" charset="0"/>
              </a:rPr>
              <a:t>周六</a:t>
            </a:r>
            <a:r>
              <a:rPr lang="en-US" altLang="zh-CN" b="1" dirty="0">
                <a:latin typeface="Times New Roman" panose="02020603050405020304" pitchFamily="18" charset="0"/>
              </a:rPr>
              <a:t>___________</a:t>
            </a:r>
          </a:p>
          <a:p>
            <a:pPr>
              <a:lnSpc>
                <a:spcPct val="110000"/>
              </a:lnSpc>
              <a:spcBef>
                <a:spcPct val="5000"/>
              </a:spcBef>
              <a:buFontTx/>
              <a:buNone/>
            </a:pPr>
            <a:r>
              <a:rPr lang="zh-CN" altLang="en-US" b="1" dirty="0">
                <a:latin typeface="Times New Roman" panose="02020603050405020304" pitchFamily="18" charset="0"/>
              </a:rPr>
              <a:t>周二</a:t>
            </a:r>
            <a:r>
              <a:rPr lang="en-US" altLang="zh-CN" b="1" dirty="0">
                <a:latin typeface="Times New Roman" panose="02020603050405020304" pitchFamily="18" charset="0"/>
              </a:rPr>
              <a:t>___________                    </a:t>
            </a:r>
            <a:r>
              <a:rPr lang="zh-CN" altLang="en-US" b="1" dirty="0">
                <a:latin typeface="Times New Roman" panose="02020603050405020304" pitchFamily="18" charset="0"/>
              </a:rPr>
              <a:t>周日</a:t>
            </a:r>
            <a:r>
              <a:rPr lang="en-US" altLang="zh-CN" b="1" dirty="0">
                <a:latin typeface="Times New Roman" panose="02020603050405020304" pitchFamily="18" charset="0"/>
              </a:rPr>
              <a:t>___________</a:t>
            </a:r>
          </a:p>
          <a:p>
            <a:pPr>
              <a:lnSpc>
                <a:spcPct val="110000"/>
              </a:lnSpc>
              <a:spcBef>
                <a:spcPct val="5000"/>
              </a:spcBef>
              <a:buFontTx/>
              <a:buNone/>
            </a:pPr>
            <a:r>
              <a:rPr lang="zh-CN" altLang="en-US" b="1" dirty="0">
                <a:latin typeface="Times New Roman" panose="02020603050405020304" pitchFamily="18" charset="0"/>
              </a:rPr>
              <a:t>周三</a:t>
            </a:r>
            <a:r>
              <a:rPr lang="en-US" altLang="zh-CN" b="1" dirty="0">
                <a:latin typeface="Times New Roman" panose="02020603050405020304" pitchFamily="18" charset="0"/>
              </a:rPr>
              <a:t>___________                    </a:t>
            </a:r>
            <a:r>
              <a:rPr lang="zh-CN" altLang="en-US" b="1" dirty="0">
                <a:latin typeface="Times New Roman" panose="02020603050405020304" pitchFamily="18" charset="0"/>
              </a:rPr>
              <a:t>昨天</a:t>
            </a:r>
            <a:r>
              <a:rPr lang="en-US" altLang="zh-CN" b="1" dirty="0">
                <a:latin typeface="Times New Roman" panose="02020603050405020304" pitchFamily="18" charset="0"/>
              </a:rPr>
              <a:t>___________</a:t>
            </a:r>
          </a:p>
          <a:p>
            <a:pPr>
              <a:lnSpc>
                <a:spcPct val="110000"/>
              </a:lnSpc>
              <a:spcBef>
                <a:spcPct val="5000"/>
              </a:spcBef>
              <a:buFontTx/>
              <a:buNone/>
            </a:pPr>
            <a:r>
              <a:rPr lang="zh-CN" altLang="en-US" b="1" dirty="0">
                <a:latin typeface="Times New Roman" panose="02020603050405020304" pitchFamily="18" charset="0"/>
              </a:rPr>
              <a:t>周四</a:t>
            </a:r>
            <a:r>
              <a:rPr lang="en-US" altLang="zh-CN" b="1" dirty="0">
                <a:latin typeface="Times New Roman" panose="02020603050405020304" pitchFamily="18" charset="0"/>
              </a:rPr>
              <a:t>___________                    </a:t>
            </a:r>
            <a:r>
              <a:rPr lang="zh-CN" altLang="en-US" b="1" dirty="0">
                <a:latin typeface="Times New Roman" panose="02020603050405020304" pitchFamily="18" charset="0"/>
              </a:rPr>
              <a:t>今天</a:t>
            </a:r>
            <a:r>
              <a:rPr lang="en-US" altLang="zh-CN" b="1" dirty="0">
                <a:latin typeface="Times New Roman" panose="02020603050405020304" pitchFamily="18" charset="0"/>
              </a:rPr>
              <a:t>___________</a:t>
            </a:r>
          </a:p>
          <a:p>
            <a:pPr>
              <a:lnSpc>
                <a:spcPct val="110000"/>
              </a:lnSpc>
              <a:spcBef>
                <a:spcPct val="5000"/>
              </a:spcBef>
              <a:buFontTx/>
              <a:buNone/>
            </a:pPr>
            <a:r>
              <a:rPr lang="zh-CN" altLang="en-US" b="1" dirty="0">
                <a:latin typeface="Times New Roman" panose="02020603050405020304" pitchFamily="18" charset="0"/>
              </a:rPr>
              <a:t>周五</a:t>
            </a:r>
            <a:r>
              <a:rPr lang="en-US" altLang="zh-CN" b="1" dirty="0">
                <a:latin typeface="Times New Roman" panose="02020603050405020304" pitchFamily="18" charset="0"/>
              </a:rPr>
              <a:t>___________                    </a:t>
            </a:r>
            <a:r>
              <a:rPr lang="zh-CN" altLang="en-US" b="1" dirty="0">
                <a:latin typeface="Times New Roman" panose="02020603050405020304" pitchFamily="18" charset="0"/>
              </a:rPr>
              <a:t>明天</a:t>
            </a:r>
            <a:r>
              <a:rPr lang="en-US" altLang="zh-CN" b="1" dirty="0">
                <a:latin typeface="Times New Roman" panose="02020603050405020304" pitchFamily="18" charset="0"/>
              </a:rPr>
              <a:t>___________</a:t>
            </a:r>
          </a:p>
          <a:p>
            <a:pPr algn="ctr">
              <a:lnSpc>
                <a:spcPct val="110000"/>
              </a:lnSpc>
              <a:spcBef>
                <a:spcPct val="5000"/>
              </a:spcBef>
              <a:buFontTx/>
              <a:buNone/>
            </a:pPr>
            <a:r>
              <a:rPr lang="en-US" altLang="zh-CN" b="1" dirty="0">
                <a:latin typeface="Times New Roman" panose="02020603050405020304" pitchFamily="18" charset="0"/>
              </a:rPr>
              <a:t>    </a:t>
            </a:r>
            <a:r>
              <a:rPr lang="zh-CN" altLang="en-US" b="1" dirty="0">
                <a:latin typeface="Times New Roman" panose="02020603050405020304" pitchFamily="18" charset="0"/>
              </a:rPr>
              <a:t>前天 </a:t>
            </a:r>
            <a:r>
              <a:rPr lang="en-US" altLang="zh-CN" b="1" dirty="0">
                <a:latin typeface="Times New Roman" panose="02020603050405020304" pitchFamily="18" charset="0"/>
              </a:rPr>
              <a:t>_____________________</a:t>
            </a:r>
          </a:p>
          <a:p>
            <a:pPr algn="ctr">
              <a:lnSpc>
                <a:spcPct val="110000"/>
              </a:lnSpc>
              <a:spcBef>
                <a:spcPct val="5000"/>
              </a:spcBef>
              <a:buFontTx/>
              <a:buNone/>
            </a:pPr>
            <a:r>
              <a:rPr lang="en-US" altLang="zh-CN" b="1" dirty="0">
                <a:latin typeface="Times New Roman" panose="02020603050405020304" pitchFamily="18" charset="0"/>
              </a:rPr>
              <a:t>     </a:t>
            </a:r>
            <a:r>
              <a:rPr lang="zh-CN" altLang="en-US" b="1" dirty="0">
                <a:latin typeface="Times New Roman" panose="02020603050405020304" pitchFamily="18" charset="0"/>
              </a:rPr>
              <a:t>后天 </a:t>
            </a:r>
            <a:r>
              <a:rPr lang="en-US" altLang="zh-CN" b="1" dirty="0">
                <a:latin typeface="Times New Roman" panose="02020603050405020304" pitchFamily="18" charset="0"/>
              </a:rPr>
              <a:t>_____________________</a:t>
            </a:r>
          </a:p>
        </p:txBody>
      </p:sp>
      <p:sp>
        <p:nvSpPr>
          <p:cNvPr id="80899" name="Text Box 3"/>
          <p:cNvSpPr txBox="1">
            <a:spLocks noChangeArrowheads="1"/>
          </p:cNvSpPr>
          <p:nvPr/>
        </p:nvSpPr>
        <p:spPr bwMode="auto">
          <a:xfrm>
            <a:off x="7092950" y="1125538"/>
            <a:ext cx="18288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weekend</a:t>
            </a:r>
          </a:p>
        </p:txBody>
      </p:sp>
      <p:sp>
        <p:nvSpPr>
          <p:cNvPr id="80900" name="Text Box 4"/>
          <p:cNvSpPr txBox="1">
            <a:spLocks noChangeArrowheads="1"/>
          </p:cNvSpPr>
          <p:nvPr/>
        </p:nvSpPr>
        <p:spPr bwMode="auto">
          <a:xfrm>
            <a:off x="3995738" y="1052513"/>
            <a:ext cx="1871662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weekday</a:t>
            </a:r>
          </a:p>
        </p:txBody>
      </p:sp>
      <p:sp>
        <p:nvSpPr>
          <p:cNvPr id="80901" name="Text Box 5"/>
          <p:cNvSpPr txBox="1">
            <a:spLocks noChangeArrowheads="1"/>
          </p:cNvSpPr>
          <p:nvPr/>
        </p:nvSpPr>
        <p:spPr bwMode="auto">
          <a:xfrm>
            <a:off x="1295400" y="1600200"/>
            <a:ext cx="1905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Monday</a:t>
            </a: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80902" name="Text Box 6"/>
          <p:cNvSpPr txBox="1">
            <a:spLocks noChangeArrowheads="1"/>
          </p:cNvSpPr>
          <p:nvPr/>
        </p:nvSpPr>
        <p:spPr bwMode="auto">
          <a:xfrm>
            <a:off x="1187450" y="2133600"/>
            <a:ext cx="16573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Tuesday</a:t>
            </a: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80903" name="Text Box 7"/>
          <p:cNvSpPr txBox="1">
            <a:spLocks noChangeArrowheads="1"/>
          </p:cNvSpPr>
          <p:nvPr/>
        </p:nvSpPr>
        <p:spPr bwMode="auto">
          <a:xfrm>
            <a:off x="1116013" y="2708275"/>
            <a:ext cx="24384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Wednesday</a:t>
            </a: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80904" name="Text Box 8"/>
          <p:cNvSpPr txBox="1">
            <a:spLocks noChangeArrowheads="1"/>
          </p:cNvSpPr>
          <p:nvPr/>
        </p:nvSpPr>
        <p:spPr bwMode="auto">
          <a:xfrm>
            <a:off x="1258888" y="3284538"/>
            <a:ext cx="19812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Thursday</a:t>
            </a: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80905" name="Text Box 9"/>
          <p:cNvSpPr txBox="1">
            <a:spLocks noChangeArrowheads="1"/>
          </p:cNvSpPr>
          <p:nvPr/>
        </p:nvSpPr>
        <p:spPr bwMode="auto">
          <a:xfrm>
            <a:off x="1331913" y="3860800"/>
            <a:ext cx="16573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Friday</a:t>
            </a: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80906" name="Text Box 10"/>
          <p:cNvSpPr txBox="1">
            <a:spLocks noChangeArrowheads="1"/>
          </p:cNvSpPr>
          <p:nvPr/>
        </p:nvSpPr>
        <p:spPr bwMode="auto">
          <a:xfrm>
            <a:off x="6443663" y="1557338"/>
            <a:ext cx="20574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Saturday</a:t>
            </a:r>
          </a:p>
        </p:txBody>
      </p:sp>
      <p:sp>
        <p:nvSpPr>
          <p:cNvPr id="80907" name="Text Box 11"/>
          <p:cNvSpPr txBox="1">
            <a:spLocks noChangeArrowheads="1"/>
          </p:cNvSpPr>
          <p:nvPr/>
        </p:nvSpPr>
        <p:spPr bwMode="auto">
          <a:xfrm>
            <a:off x="6443663" y="2133600"/>
            <a:ext cx="16573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Sunday</a:t>
            </a:r>
          </a:p>
        </p:txBody>
      </p:sp>
      <p:sp>
        <p:nvSpPr>
          <p:cNvPr id="80908" name="Text Box 12"/>
          <p:cNvSpPr txBox="1">
            <a:spLocks noChangeArrowheads="1"/>
          </p:cNvSpPr>
          <p:nvPr/>
        </p:nvSpPr>
        <p:spPr bwMode="auto">
          <a:xfrm>
            <a:off x="2987675" y="4941888"/>
            <a:ext cx="49530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the day after tomorrow</a:t>
            </a:r>
          </a:p>
        </p:txBody>
      </p:sp>
      <p:sp>
        <p:nvSpPr>
          <p:cNvPr id="80909" name="Text Box 13"/>
          <p:cNvSpPr txBox="1">
            <a:spLocks noChangeArrowheads="1"/>
          </p:cNvSpPr>
          <p:nvPr/>
        </p:nvSpPr>
        <p:spPr bwMode="auto">
          <a:xfrm>
            <a:off x="2987675" y="4365625"/>
            <a:ext cx="51054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the day before yesterday</a:t>
            </a:r>
          </a:p>
        </p:txBody>
      </p:sp>
      <p:sp>
        <p:nvSpPr>
          <p:cNvPr id="80910" name="Text Box 14"/>
          <p:cNvSpPr txBox="1">
            <a:spLocks noChangeArrowheads="1"/>
          </p:cNvSpPr>
          <p:nvPr/>
        </p:nvSpPr>
        <p:spPr bwMode="auto">
          <a:xfrm>
            <a:off x="6300788" y="3860800"/>
            <a:ext cx="20574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tomorrow</a:t>
            </a:r>
          </a:p>
        </p:txBody>
      </p:sp>
      <p:sp>
        <p:nvSpPr>
          <p:cNvPr id="80911" name="Text Box 15"/>
          <p:cNvSpPr txBox="1">
            <a:spLocks noChangeArrowheads="1"/>
          </p:cNvSpPr>
          <p:nvPr/>
        </p:nvSpPr>
        <p:spPr bwMode="auto">
          <a:xfrm>
            <a:off x="6372225" y="2708275"/>
            <a:ext cx="1981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yesterday</a:t>
            </a:r>
          </a:p>
        </p:txBody>
      </p:sp>
      <p:sp>
        <p:nvSpPr>
          <p:cNvPr id="80912" name="Text Box 16"/>
          <p:cNvSpPr txBox="1">
            <a:spLocks noChangeArrowheads="1"/>
          </p:cNvSpPr>
          <p:nvPr/>
        </p:nvSpPr>
        <p:spPr bwMode="auto">
          <a:xfrm>
            <a:off x="6516688" y="3284538"/>
            <a:ext cx="16002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today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09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09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09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09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09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809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808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809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809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809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809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809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809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809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899" grpId="0"/>
      <p:bldP spid="80900" grpId="0"/>
      <p:bldP spid="80901" grpId="0"/>
      <p:bldP spid="80902" grpId="0"/>
      <p:bldP spid="80903" grpId="0"/>
      <p:bldP spid="80904" grpId="0"/>
      <p:bldP spid="80905" grpId="0"/>
      <p:bldP spid="80906" grpId="0"/>
      <p:bldP spid="80907" grpId="0"/>
      <p:bldP spid="80908" grpId="0"/>
      <p:bldP spid="80909" grpId="0"/>
      <p:bldP spid="80910" grpId="0"/>
      <p:bldP spid="80911" grpId="0"/>
      <p:bldP spid="80912" grpId="0"/>
    </p:bldLst>
  </p:timing>
</p:sld>
</file>

<file path=ppt/theme/theme1.xml><?xml version="1.0" encoding="utf-8"?>
<a:theme xmlns:a="http://schemas.openxmlformats.org/drawingml/2006/main" name="WWW.2PPT.COM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725</Words>
  <Application>Microsoft Office PowerPoint</Application>
  <PresentationFormat>全屏显示(4:3)</PresentationFormat>
  <Paragraphs>189</Paragraphs>
  <Slides>19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19</vt:i4>
      </vt:variant>
    </vt:vector>
  </HeadingPairs>
  <TitlesOfParts>
    <vt:vector size="25" baseType="lpstr">
      <vt:lpstr>宋体</vt:lpstr>
      <vt:lpstr>微软雅黑</vt:lpstr>
      <vt:lpstr>Arial</vt:lpstr>
      <vt:lpstr>Calibri</vt:lpstr>
      <vt:lpstr>Times New Roman</vt:lpstr>
      <vt:lpstr>WWW.2PPT.COM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cp:lastPrinted>2113-01-01T00:00:00Z</cp:lastPrinted>
  <dcterms:created xsi:type="dcterms:W3CDTF">2113-01-01T00:00:00Z</dcterms:created>
  <dcterms:modified xsi:type="dcterms:W3CDTF">2023-01-16T13:48:33Z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ICV">
    <vt:lpwstr>F3D545D148D042CDB097A7BDEFE066C7</vt:lpwstr>
  </property>
  <property fmtid="{D5CDD505-2E9C-101B-9397-08002B2CF9AE}" pid="4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