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57" r:id="rId2"/>
    <p:sldId id="347" r:id="rId3"/>
    <p:sldId id="330" r:id="rId4"/>
    <p:sldId id="333" r:id="rId5"/>
    <p:sldId id="356" r:id="rId6"/>
    <p:sldId id="337" r:id="rId7"/>
    <p:sldId id="336" r:id="rId8"/>
    <p:sldId id="338" r:id="rId9"/>
    <p:sldId id="340" r:id="rId10"/>
    <p:sldId id="341" r:id="rId11"/>
    <p:sldId id="349" r:id="rId12"/>
    <p:sldId id="350" r:id="rId13"/>
    <p:sldId id="351" r:id="rId14"/>
    <p:sldId id="314" r:id="rId15"/>
  </p:sldIdLst>
  <p:sldSz cx="9144000" cy="6858000" type="screen4x3"/>
  <p:notesSz cx="9144000" cy="6858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FFCC"/>
    <a:srgbClr val="0066CC"/>
    <a:srgbClr val="CCFFFF"/>
    <a:srgbClr val="FFCCCC"/>
    <a:srgbClr val="CCFF99"/>
    <a:srgbClr val="CC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58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-19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-2310" y="-96"/>
      </p:cViewPr>
      <p:guideLst>
        <p:guide orient="horz" pos="2160"/>
        <p:guide pos="288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image" Target="../media/image23.emf"/><Relationship Id="rId4" Type="http://schemas.openxmlformats.org/officeDocument/2006/relationships/image" Target="../media/image26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image" Target="../media/image29.emf"/><Relationship Id="rId6" Type="http://schemas.openxmlformats.org/officeDocument/2006/relationships/image" Target="../media/image34.emf"/><Relationship Id="rId5" Type="http://schemas.openxmlformats.org/officeDocument/2006/relationships/image" Target="../media/image33.emf"/><Relationship Id="rId4" Type="http://schemas.openxmlformats.org/officeDocument/2006/relationships/image" Target="../media/image32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7" Type="http://schemas.openxmlformats.org/officeDocument/2006/relationships/image" Target="../media/image42.emf"/><Relationship Id="rId2" Type="http://schemas.openxmlformats.org/officeDocument/2006/relationships/image" Target="../media/image37.emf"/><Relationship Id="rId1" Type="http://schemas.openxmlformats.org/officeDocument/2006/relationships/image" Target="../media/image36.emf"/><Relationship Id="rId6" Type="http://schemas.openxmlformats.org/officeDocument/2006/relationships/image" Target="../media/image41.emf"/><Relationship Id="rId5" Type="http://schemas.openxmlformats.org/officeDocument/2006/relationships/image" Target="../media/image40.emf"/><Relationship Id="rId4" Type="http://schemas.openxmlformats.org/officeDocument/2006/relationships/image" Target="../media/image3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19C5EBDA-3CD0-4E25-A7D7-AF0ACFA38916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138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8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5A5093F9-585F-40AD-ABDA-B8A332891CF2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4F1CB5-90A4-4D25-B0EF-BC71FE560BC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35E41-C277-4EB8-BD37-360BF042912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301625" y="609600"/>
            <a:ext cx="8540750" cy="5489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813EC042-6A5A-4E1A-A4EB-6CC7807B57D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283698-B046-4FFD-AD16-0BDD83EDF19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B7318-6EB4-4D50-BF4C-82A78689839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2A835E-2B9B-47BC-BF05-3636FDB5B06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869F8-16A1-4E6A-8354-5166DF9BCAB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C1935-49A8-4B07-9384-2509B9F5983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4213F-0186-4ACA-B5FE-002239B4AC3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848737-6D9C-4B79-AB47-281667F8955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0BE5F-687C-4748-AFB7-F663C7D1390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5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1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23" Type="http://schemas.openxmlformats.org/officeDocument/2006/relationships/image" Target="../media/image10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Relationship Id="rId22" Type="http://schemas.openxmlformats.org/officeDocument/2006/relationships/image" Target="../media/image9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416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2416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2416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E380BCBD-9518-4380-896D-7B78331FC351}" type="slidenum">
              <a:rPr lang="en-US" altLang="zh-CN"/>
              <a:t>‹#›</a:t>
            </a:fld>
            <a:endParaRPr lang="en-US" altLang="zh-CN"/>
          </a:p>
        </p:txBody>
      </p:sp>
      <p:pic>
        <p:nvPicPr>
          <p:cNvPr id="241672" name="Picture 8" descr="副本3"/>
          <p:cNvPicPr>
            <a:picLocks noChangeAspect="1" noChangeArrowheads="1"/>
          </p:cNvPicPr>
          <p:nvPr userDrawn="1"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282575" y="501650"/>
            <a:ext cx="8643938" cy="606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1673" name="Picture 9" descr="副本3"/>
          <p:cNvPicPr>
            <a:picLocks noChangeAspect="1" noChangeArrowheads="1"/>
          </p:cNvPicPr>
          <p:nvPr userDrawn="1"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7559675" y="4673600"/>
            <a:ext cx="1276350" cy="187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1675" name="Picture 11" descr="未标题-1"/>
          <p:cNvPicPr>
            <a:picLocks noChangeAspect="1" noChangeArrowheads="1"/>
          </p:cNvPicPr>
          <p:nvPr userDrawn="1"/>
        </p:nvPicPr>
        <p:blipFill>
          <a:blip r:embed="rId16" cstate="email"/>
          <a:srcRect/>
          <a:stretch>
            <a:fillRect/>
          </a:stretch>
        </p:blipFill>
        <p:spPr bwMode="auto">
          <a:xfrm rot="29075063">
            <a:off x="7725569" y="3483769"/>
            <a:ext cx="1449387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1676" name="Picture 12" descr="未标题-1"/>
          <p:cNvPicPr>
            <a:picLocks noChangeAspect="1" noChangeArrowheads="1"/>
          </p:cNvPicPr>
          <p:nvPr userDrawn="1"/>
        </p:nvPicPr>
        <p:blipFill>
          <a:blip r:embed="rId17" cstate="email"/>
          <a:srcRect/>
          <a:stretch>
            <a:fillRect/>
          </a:stretch>
        </p:blipFill>
        <p:spPr bwMode="auto">
          <a:xfrm>
            <a:off x="8340725" y="2632075"/>
            <a:ext cx="550863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1677" name="Picture 13" descr="未标题-1"/>
          <p:cNvPicPr>
            <a:picLocks noChangeAspect="1" noChangeArrowheads="1"/>
          </p:cNvPicPr>
          <p:nvPr userDrawn="1"/>
        </p:nvPicPr>
        <p:blipFill>
          <a:blip r:embed="rId17" cstate="email"/>
          <a:srcRect/>
          <a:stretch>
            <a:fillRect/>
          </a:stretch>
        </p:blipFill>
        <p:spPr bwMode="auto">
          <a:xfrm rot="-722109">
            <a:off x="7861300" y="3954463"/>
            <a:ext cx="550863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1678" name="Picture 14" descr="未标题-1"/>
          <p:cNvPicPr>
            <a:picLocks noChangeAspect="1" noChangeArrowheads="1"/>
          </p:cNvPicPr>
          <p:nvPr userDrawn="1"/>
        </p:nvPicPr>
        <p:blipFill>
          <a:blip r:embed="rId18" cstate="email"/>
          <a:srcRect/>
          <a:stretch>
            <a:fillRect/>
          </a:stretch>
        </p:blipFill>
        <p:spPr bwMode="auto">
          <a:xfrm rot="20873640" flipH="1">
            <a:off x="8342313" y="2066925"/>
            <a:ext cx="49212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1679" name="Picture 15" descr="未标题-1"/>
          <p:cNvPicPr>
            <a:picLocks noChangeAspect="1" noChangeArrowheads="1"/>
          </p:cNvPicPr>
          <p:nvPr userDrawn="1"/>
        </p:nvPicPr>
        <p:blipFill>
          <a:blip r:embed="rId19" cstate="email"/>
          <a:srcRect/>
          <a:stretch>
            <a:fillRect/>
          </a:stretch>
        </p:blipFill>
        <p:spPr bwMode="auto">
          <a:xfrm rot="617908" flipH="1">
            <a:off x="8043863" y="4673600"/>
            <a:ext cx="608012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1680" name="Picture 16" descr="未标题-1"/>
          <p:cNvPicPr>
            <a:picLocks noChangeAspect="1" noChangeArrowheads="1"/>
          </p:cNvPicPr>
          <p:nvPr userDrawn="1"/>
        </p:nvPicPr>
        <p:blipFill>
          <a:blip r:embed="rId20" cstate="email"/>
          <a:srcRect/>
          <a:stretch>
            <a:fillRect/>
          </a:stretch>
        </p:blipFill>
        <p:spPr bwMode="auto">
          <a:xfrm rot="20873640" flipH="1">
            <a:off x="8329613" y="1751013"/>
            <a:ext cx="28733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1682" name="Picture 18" descr="未标题-1"/>
          <p:cNvPicPr>
            <a:picLocks noChangeAspect="1" noChangeArrowheads="1"/>
          </p:cNvPicPr>
          <p:nvPr userDrawn="1"/>
        </p:nvPicPr>
        <p:blipFill>
          <a:blip r:embed="rId21" cstate="email"/>
          <a:srcRect/>
          <a:stretch>
            <a:fillRect/>
          </a:stretch>
        </p:blipFill>
        <p:spPr bwMode="auto">
          <a:xfrm rot="29075063">
            <a:off x="326232" y="699294"/>
            <a:ext cx="671512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1683" name="Picture 19" descr="未标题-1"/>
          <p:cNvPicPr>
            <a:picLocks noChangeAspect="1" noChangeArrowheads="1"/>
          </p:cNvPicPr>
          <p:nvPr userDrawn="1"/>
        </p:nvPicPr>
        <p:blipFill>
          <a:blip r:embed="rId22" cstate="email"/>
          <a:srcRect/>
          <a:stretch>
            <a:fillRect/>
          </a:stretch>
        </p:blipFill>
        <p:spPr bwMode="auto">
          <a:xfrm rot="447492">
            <a:off x="395288" y="1035050"/>
            <a:ext cx="35083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1684" name="Picture 20" descr="未标题-1"/>
          <p:cNvPicPr>
            <a:picLocks noChangeAspect="1" noChangeArrowheads="1"/>
          </p:cNvPicPr>
          <p:nvPr userDrawn="1"/>
        </p:nvPicPr>
        <p:blipFill>
          <a:blip r:embed="rId23" cstate="email"/>
          <a:srcRect/>
          <a:stretch>
            <a:fillRect/>
          </a:stretch>
        </p:blipFill>
        <p:spPr bwMode="auto">
          <a:xfrm rot="16634938" flipH="1">
            <a:off x="908050" y="604838"/>
            <a:ext cx="3206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1685" name="Picture 21" descr="未标题-1"/>
          <p:cNvPicPr>
            <a:picLocks noChangeAspect="1" noChangeArrowheads="1"/>
          </p:cNvPicPr>
          <p:nvPr userDrawn="1"/>
        </p:nvPicPr>
        <p:blipFill>
          <a:blip r:embed="rId24" cstate="email"/>
          <a:srcRect/>
          <a:stretch>
            <a:fillRect/>
          </a:stretch>
        </p:blipFill>
        <p:spPr bwMode="auto">
          <a:xfrm rot="5454909" flipH="1">
            <a:off x="1474787" y="561976"/>
            <a:ext cx="2254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1686" name="Picture 22" descr="数学副本3"/>
          <p:cNvPicPr>
            <a:picLocks noChangeAspect="1" noChangeArrowheads="1"/>
          </p:cNvPicPr>
          <p:nvPr userDrawn="1"/>
        </p:nvPicPr>
        <p:blipFill>
          <a:blip r:embed="rId25" cstate="email"/>
          <a:srcRect/>
          <a:stretch>
            <a:fillRect/>
          </a:stretch>
        </p:blipFill>
        <p:spPr bwMode="auto">
          <a:xfrm>
            <a:off x="7696200" y="5638800"/>
            <a:ext cx="10287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1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24167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" fill="hold"/>
                                        <p:tgtEl>
                                          <p:spTgt spid="241673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 tmFilter="0, 0; .2, .5; .8, .5; 1, 0"/>
                                        <p:tgtEl>
                                          <p:spTgt spid="2416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500" autoRev="1" fill="hold"/>
                                        <p:tgtEl>
                                          <p:spTgt spid="2416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repeatCount="indefinite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 tmFilter="0, 0; .2, .5; .8, .5; 1, 0"/>
                                        <p:tgtEl>
                                          <p:spTgt spid="2416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500" autoRev="1" fill="hold"/>
                                        <p:tgtEl>
                                          <p:spTgt spid="2416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6" presetClass="emph" presetSubtype="0" repeatCount="indefinite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 tmFilter="0, 0; .2, .5; .8, .5; 1, 0"/>
                                        <p:tgtEl>
                                          <p:spTgt spid="2416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500" autoRev="1" fill="hold"/>
                                        <p:tgtEl>
                                          <p:spTgt spid="2416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 tmFilter="0, 0; .2, .5; .8, .5; 1, 0"/>
                                        <p:tgtEl>
                                          <p:spTgt spid="2416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500" autoRev="1" fill="hold"/>
                                        <p:tgtEl>
                                          <p:spTgt spid="2416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 tmFilter="0, 0; .2, .5; .8, .5; 1, 0"/>
                                        <p:tgtEl>
                                          <p:spTgt spid="2416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500" autoRev="1" fill="hold"/>
                                        <p:tgtEl>
                                          <p:spTgt spid="2416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 tmFilter="0, 0; .2, .5; .8, .5; 1, 0"/>
                                        <p:tgtEl>
                                          <p:spTgt spid="2416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500" autoRev="1" fill="hold"/>
                                        <p:tgtEl>
                                          <p:spTgt spid="2416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6" presetClass="emph" presetSubtype="0" repeatCount="indefinite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 tmFilter="0, 0; .2, .5; .8, .5; 1, 0"/>
                                        <p:tgtEl>
                                          <p:spTgt spid="2416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500" autoRev="1" fill="hold"/>
                                        <p:tgtEl>
                                          <p:spTgt spid="2416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 tmFilter="0, 0; .2, .5; .8, .5; 1, 0"/>
                                        <p:tgtEl>
                                          <p:spTgt spid="2416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500" autoRev="1" fill="hold"/>
                                        <p:tgtEl>
                                          <p:spTgt spid="24168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 tmFilter="0, 0; .2, .5; .8, .5; 1, 0"/>
                                        <p:tgtEl>
                                          <p:spTgt spid="2416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500" autoRev="1" fill="hold"/>
                                        <p:tgtEl>
                                          <p:spTgt spid="24168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6" presetClass="emph" presetSubtype="0" repeatCount="indefinite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 tmFilter="0, 0; .2, .5; .8, .5; 1, 0"/>
                                        <p:tgtEl>
                                          <p:spTgt spid="2416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500" autoRev="1" fill="hold"/>
                                        <p:tgtEl>
                                          <p:spTgt spid="24168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e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3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0.e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image" Target="../media/image35.png"/><Relationship Id="rId10" Type="http://schemas.openxmlformats.org/officeDocument/2006/relationships/image" Target="../media/image32.emf"/><Relationship Id="rId4" Type="http://schemas.openxmlformats.org/officeDocument/2006/relationships/image" Target="../media/image29.e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34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e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40.e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2.e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7.e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39.emf"/><Relationship Id="rId4" Type="http://schemas.openxmlformats.org/officeDocument/2006/relationships/image" Target="../media/image36.e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41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5.emf"/><Relationship Id="rId9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1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6.bin"/><Relationship Id="rId7" Type="http://schemas.openxmlformats.org/officeDocument/2006/relationships/image" Target="../media/image2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26.emf"/><Relationship Id="rId5" Type="http://schemas.openxmlformats.org/officeDocument/2006/relationships/image" Target="../media/image22.png"/><Relationship Id="rId10" Type="http://schemas.openxmlformats.org/officeDocument/2006/relationships/oleObject" Target="../embeddings/oleObject9.bin"/><Relationship Id="rId4" Type="http://schemas.openxmlformats.org/officeDocument/2006/relationships/image" Target="../media/image23.emf"/><Relationship Id="rId9" Type="http://schemas.openxmlformats.org/officeDocument/2006/relationships/image" Target="../media/image2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58355-607A-41D0-80DD-23BEB1951611}" type="slidenum">
              <a:rPr lang="en-US" altLang="zh-CN"/>
              <a:t>1</a:t>
            </a:fld>
            <a:endParaRPr lang="en-US" altLang="zh-CN"/>
          </a:p>
        </p:txBody>
      </p:sp>
      <p:sp>
        <p:nvSpPr>
          <p:cNvPr id="242692" name="Text Box 2"/>
          <p:cNvSpPr txBox="1">
            <a:spLocks noChangeArrowheads="1"/>
          </p:cNvSpPr>
          <p:nvPr/>
        </p:nvSpPr>
        <p:spPr bwMode="auto">
          <a:xfrm>
            <a:off x="0" y="1468347"/>
            <a:ext cx="9144000" cy="2138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kumimoji="0" lang="en-US" altLang="zh-CN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4.2  </a:t>
            </a:r>
            <a:r>
              <a:rPr kumimoji="0"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用配方法解一元二次方程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kumimoji="0" lang="zh-CN" altLang="en-US" sz="4000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kumimoji="0" lang="en-US" altLang="zh-CN" sz="40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kumimoji="0" lang="zh-CN" altLang="en-US" sz="40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kumimoji="0" lang="zh-CN" altLang="en-US" sz="4000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kumimoji="0" lang="en-US" altLang="zh-CN" sz="40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715000"/>
            <a:ext cx="9137468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70AD-FB70-41C8-A1AB-428B97C16383}" type="slidenum">
              <a:rPr lang="en-US" altLang="zh-CN"/>
              <a:t>10</a:t>
            </a:fld>
            <a:endParaRPr lang="en-US" altLang="zh-CN"/>
          </a:p>
        </p:txBody>
      </p:sp>
      <p:sp>
        <p:nvSpPr>
          <p:cNvPr id="195616" name="Rectangle 32"/>
          <p:cNvSpPr>
            <a:spLocks noChangeArrowheads="1"/>
          </p:cNvSpPr>
          <p:nvPr/>
        </p:nvSpPr>
        <p:spPr bwMode="auto">
          <a:xfrm>
            <a:off x="738188" y="1366838"/>
            <a:ext cx="828040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400" b="1" dirty="0">
                <a:latin typeface="宋体" panose="02010600030101010101" pitchFamily="2" charset="-122"/>
              </a:rPr>
              <a:t>2</a:t>
            </a:r>
            <a:r>
              <a:rPr lang="zh-CN" altLang="en-US" sz="2400" b="1" dirty="0">
                <a:latin typeface="宋体" panose="02010600030101010101" pitchFamily="2" charset="-122"/>
              </a:rPr>
              <a:t>、利用配方法解一元二次方程的步骤：</a:t>
            </a:r>
          </a:p>
        </p:txBody>
      </p:sp>
      <p:sp>
        <p:nvSpPr>
          <p:cNvPr id="195617" name="Text Box 33"/>
          <p:cNvSpPr txBox="1">
            <a:spLocks noChangeArrowheads="1"/>
          </p:cNvSpPr>
          <p:nvPr/>
        </p:nvSpPr>
        <p:spPr bwMode="auto">
          <a:xfrm>
            <a:off x="593725" y="1931988"/>
            <a:ext cx="8353425" cy="367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400" b="1" dirty="0">
                <a:latin typeface="宋体" panose="02010600030101010101" pitchFamily="2" charset="-122"/>
              </a:rPr>
              <a:t>（</a:t>
            </a:r>
            <a:r>
              <a:rPr lang="en-US" altLang="zh-CN" sz="2400" b="1" dirty="0">
                <a:latin typeface="宋体" panose="02010600030101010101" pitchFamily="2" charset="-122"/>
              </a:rPr>
              <a:t>1</a:t>
            </a:r>
            <a:r>
              <a:rPr lang="zh-CN" altLang="en-US" sz="2400" b="1" dirty="0">
                <a:latin typeface="宋体" panose="02010600030101010101" pitchFamily="2" charset="-122"/>
              </a:rPr>
              <a:t>）移项</a:t>
            </a:r>
            <a:r>
              <a:rPr lang="en-US" altLang="zh-CN" sz="2400" b="1" dirty="0">
                <a:latin typeface="宋体" panose="02010600030101010101" pitchFamily="2" charset="-122"/>
              </a:rPr>
              <a:t>:</a:t>
            </a:r>
            <a:r>
              <a:rPr lang="zh-CN" altLang="en-US" sz="2400" b="1" dirty="0">
                <a:latin typeface="宋体" panose="02010600030101010101" pitchFamily="2" charset="-122"/>
              </a:rPr>
              <a:t>把常数项移到方程的右边；</a:t>
            </a:r>
          </a:p>
          <a:p>
            <a:pPr>
              <a:lnSpc>
                <a:spcPct val="140000"/>
              </a:lnSpc>
            </a:pPr>
            <a:r>
              <a:rPr lang="zh-CN" altLang="en-US" sz="2400" b="1" dirty="0">
                <a:latin typeface="宋体" panose="02010600030101010101" pitchFamily="2" charset="-122"/>
              </a:rPr>
              <a:t>（</a:t>
            </a:r>
            <a:r>
              <a:rPr lang="en-US" altLang="zh-CN" sz="2400" b="1" dirty="0">
                <a:latin typeface="宋体" panose="02010600030101010101" pitchFamily="2" charset="-122"/>
              </a:rPr>
              <a:t>2</a:t>
            </a:r>
            <a:r>
              <a:rPr lang="zh-CN" altLang="en-US" sz="2400" b="1" dirty="0">
                <a:latin typeface="宋体" panose="02010600030101010101" pitchFamily="2" charset="-122"/>
              </a:rPr>
              <a:t>）配方</a:t>
            </a:r>
            <a:r>
              <a:rPr lang="en-US" altLang="zh-CN" sz="2400" b="1" dirty="0">
                <a:latin typeface="宋体" panose="02010600030101010101" pitchFamily="2" charset="-122"/>
              </a:rPr>
              <a:t>:</a:t>
            </a:r>
            <a:r>
              <a:rPr lang="zh-CN" altLang="en-US" sz="2400" b="1" dirty="0">
                <a:latin typeface="宋体" panose="02010600030101010101" pitchFamily="2" charset="-122"/>
              </a:rPr>
              <a:t>方程两边都加上一次项系数一半的平方；</a:t>
            </a:r>
          </a:p>
          <a:p>
            <a:pPr>
              <a:lnSpc>
                <a:spcPct val="140000"/>
              </a:lnSpc>
            </a:pPr>
            <a:r>
              <a:rPr lang="zh-CN" altLang="en-US" sz="2400" b="1" dirty="0">
                <a:latin typeface="宋体" panose="02010600030101010101" pitchFamily="2" charset="-122"/>
              </a:rPr>
              <a:t>（</a:t>
            </a:r>
            <a:r>
              <a:rPr lang="en-US" altLang="zh-CN" sz="2400" b="1" dirty="0">
                <a:latin typeface="宋体" panose="02010600030101010101" pitchFamily="2" charset="-122"/>
              </a:rPr>
              <a:t>3</a:t>
            </a:r>
            <a:r>
              <a:rPr lang="zh-CN" altLang="en-US" sz="2400" b="1" dirty="0">
                <a:latin typeface="宋体" panose="02010600030101010101" pitchFamily="2" charset="-122"/>
              </a:rPr>
              <a:t>）变形</a:t>
            </a:r>
            <a:r>
              <a:rPr lang="en-US" altLang="zh-CN" sz="2400" b="1" dirty="0">
                <a:latin typeface="宋体" panose="02010600030101010101" pitchFamily="2" charset="-122"/>
              </a:rPr>
              <a:t>:</a:t>
            </a:r>
            <a:r>
              <a:rPr lang="zh-CN" altLang="en-US" sz="2400" b="1" dirty="0">
                <a:latin typeface="宋体" panose="02010600030101010101" pitchFamily="2" charset="-122"/>
              </a:rPr>
              <a:t>方程左边分解因式</a:t>
            </a:r>
            <a:r>
              <a:rPr lang="en-US" altLang="zh-CN" sz="2400" b="1" dirty="0">
                <a:latin typeface="宋体" panose="02010600030101010101" pitchFamily="2" charset="-122"/>
              </a:rPr>
              <a:t>,</a:t>
            </a:r>
            <a:r>
              <a:rPr lang="zh-CN" altLang="en-US" sz="2400" b="1" dirty="0">
                <a:latin typeface="宋体" panose="02010600030101010101" pitchFamily="2" charset="-122"/>
              </a:rPr>
              <a:t>右边合并同类项；</a:t>
            </a:r>
          </a:p>
          <a:p>
            <a:pPr>
              <a:lnSpc>
                <a:spcPct val="140000"/>
              </a:lnSpc>
            </a:pPr>
            <a:r>
              <a:rPr lang="zh-CN" altLang="en-US" sz="2400" b="1" dirty="0">
                <a:latin typeface="宋体" panose="02010600030101010101" pitchFamily="2" charset="-122"/>
              </a:rPr>
              <a:t>（</a:t>
            </a:r>
            <a:r>
              <a:rPr lang="en-US" altLang="zh-CN" sz="2400" b="1" dirty="0">
                <a:latin typeface="宋体" panose="02010600030101010101" pitchFamily="2" charset="-122"/>
              </a:rPr>
              <a:t>4</a:t>
            </a:r>
            <a:r>
              <a:rPr lang="zh-CN" altLang="en-US" sz="2400" b="1" dirty="0">
                <a:latin typeface="宋体" panose="02010600030101010101" pitchFamily="2" charset="-122"/>
              </a:rPr>
              <a:t>）开方：根据平方根的概念，将一元二次方程转化为</a:t>
            </a:r>
          </a:p>
          <a:p>
            <a:pPr>
              <a:lnSpc>
                <a:spcPct val="140000"/>
              </a:lnSpc>
            </a:pPr>
            <a:r>
              <a:rPr lang="zh-CN" altLang="en-US" sz="2400" b="1" dirty="0">
                <a:latin typeface="宋体" panose="02010600030101010101" pitchFamily="2" charset="-122"/>
              </a:rPr>
              <a:t> 两个一元一次方程；</a:t>
            </a:r>
          </a:p>
          <a:p>
            <a:pPr>
              <a:lnSpc>
                <a:spcPct val="140000"/>
              </a:lnSpc>
            </a:pPr>
            <a:r>
              <a:rPr lang="zh-CN" altLang="en-US" sz="2400" b="1" dirty="0">
                <a:latin typeface="宋体" panose="02010600030101010101" pitchFamily="2" charset="-122"/>
              </a:rPr>
              <a:t>（</a:t>
            </a:r>
            <a:r>
              <a:rPr lang="en-US" altLang="zh-CN" sz="2400" b="1" dirty="0">
                <a:latin typeface="宋体" panose="02010600030101010101" pitchFamily="2" charset="-122"/>
              </a:rPr>
              <a:t>5</a:t>
            </a:r>
            <a:r>
              <a:rPr lang="zh-CN" altLang="en-US" sz="2400" b="1" dirty="0">
                <a:latin typeface="宋体" panose="02010600030101010101" pitchFamily="2" charset="-122"/>
              </a:rPr>
              <a:t>）求解：解一元一次方程；</a:t>
            </a:r>
          </a:p>
          <a:p>
            <a:pPr>
              <a:lnSpc>
                <a:spcPct val="140000"/>
              </a:lnSpc>
            </a:pPr>
            <a:r>
              <a:rPr lang="zh-CN" altLang="en-US" sz="2400" b="1" dirty="0">
                <a:latin typeface="宋体" panose="02010600030101010101" pitchFamily="2" charset="-122"/>
              </a:rPr>
              <a:t>（</a:t>
            </a:r>
            <a:r>
              <a:rPr lang="en-US" altLang="zh-CN" sz="2400" b="1" dirty="0">
                <a:latin typeface="宋体" panose="02010600030101010101" pitchFamily="2" charset="-122"/>
              </a:rPr>
              <a:t>6</a:t>
            </a:r>
            <a:r>
              <a:rPr lang="zh-CN" altLang="en-US" sz="2400" b="1" dirty="0">
                <a:latin typeface="宋体" panose="02010600030101010101" pitchFamily="2" charset="-122"/>
              </a:rPr>
              <a:t>）定解：写出原方程的解</a:t>
            </a:r>
            <a:r>
              <a:rPr lang="en-US" altLang="zh-CN" sz="2400" b="1" dirty="0">
                <a:latin typeface="宋体" panose="02010600030101010101" pitchFamily="2" charset="-122"/>
              </a:rPr>
              <a:t>.</a:t>
            </a:r>
            <a:endParaRPr lang="en-US" altLang="zh-CN" sz="24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0040-4AFA-4D0E-AF06-39B3CF502C75}" type="slidenum">
              <a:rPr lang="en-US" altLang="zh-CN"/>
              <a:t>11</a:t>
            </a:fld>
            <a:endParaRPr lang="en-US" altLang="zh-CN"/>
          </a:p>
        </p:txBody>
      </p:sp>
      <p:sp>
        <p:nvSpPr>
          <p:cNvPr id="252934" name="Rectangle 6"/>
          <p:cNvSpPr>
            <a:spLocks noChangeArrowheads="1"/>
          </p:cNvSpPr>
          <p:nvPr/>
        </p:nvSpPr>
        <p:spPr bwMode="auto">
          <a:xfrm>
            <a:off x="403225" y="1265238"/>
            <a:ext cx="822325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>
                <a:latin typeface="宋体" panose="02010600030101010101" pitchFamily="2" charset="-122"/>
              </a:rPr>
              <a:t>1. </a:t>
            </a:r>
            <a:r>
              <a:rPr lang="zh-CN" altLang="en-US" sz="2400" b="1">
                <a:latin typeface="宋体" panose="02010600030101010101" pitchFamily="2" charset="-122"/>
              </a:rPr>
              <a:t>方程</a:t>
            </a:r>
            <a:r>
              <a:rPr lang="en-US" altLang="zh-CN" sz="2400" b="1"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 baseline="30000">
                <a:latin typeface="宋体" panose="02010600030101010101" pitchFamily="2" charset="-122"/>
              </a:rPr>
              <a:t>2</a:t>
            </a:r>
            <a:r>
              <a:rPr lang="en-US" altLang="zh-CN" sz="2400" b="1">
                <a:latin typeface="宋体" panose="02010600030101010101" pitchFamily="2" charset="-122"/>
              </a:rPr>
              <a:t>-5</a:t>
            </a:r>
            <a:r>
              <a:rPr lang="en-US" altLang="zh-CN" sz="2400" b="1"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>
                <a:latin typeface="宋体" panose="02010600030101010101" pitchFamily="2" charset="-122"/>
              </a:rPr>
              <a:t>-6=0</a:t>
            </a:r>
            <a:r>
              <a:rPr lang="zh-CN" altLang="en-US" sz="2400" b="1">
                <a:latin typeface="宋体" panose="02010600030101010101" pitchFamily="2" charset="-122"/>
              </a:rPr>
              <a:t>的两根为（   ）</a:t>
            </a:r>
          </a:p>
          <a:p>
            <a:pPr>
              <a:lnSpc>
                <a:spcPct val="200000"/>
              </a:lnSpc>
            </a:pPr>
            <a:r>
              <a:rPr lang="en-US" altLang="zh-CN" sz="2400" b="1">
                <a:latin typeface="宋体" panose="02010600030101010101" pitchFamily="2" charset="-122"/>
              </a:rPr>
              <a:t>A.6</a:t>
            </a:r>
            <a:r>
              <a:rPr lang="zh-CN" altLang="en-US" sz="2400" b="1">
                <a:latin typeface="宋体" panose="02010600030101010101" pitchFamily="2" charset="-122"/>
              </a:rPr>
              <a:t>和</a:t>
            </a:r>
            <a:r>
              <a:rPr lang="en-US" altLang="zh-CN" sz="2400" b="1">
                <a:latin typeface="宋体" panose="02010600030101010101" pitchFamily="2" charset="-122"/>
              </a:rPr>
              <a:t>-1      B.-6</a:t>
            </a:r>
            <a:r>
              <a:rPr lang="zh-CN" altLang="en-US" sz="2400" b="1">
                <a:latin typeface="宋体" panose="02010600030101010101" pitchFamily="2" charset="-122"/>
              </a:rPr>
              <a:t>和</a:t>
            </a:r>
            <a:r>
              <a:rPr lang="en-US" altLang="zh-CN" sz="2400" b="1">
                <a:latin typeface="宋体" panose="02010600030101010101" pitchFamily="2" charset="-122"/>
              </a:rPr>
              <a:t>1    C.-2</a:t>
            </a:r>
            <a:r>
              <a:rPr lang="zh-CN" altLang="en-US" sz="2400" b="1">
                <a:latin typeface="宋体" panose="02010600030101010101" pitchFamily="2" charset="-122"/>
              </a:rPr>
              <a:t>和</a:t>
            </a:r>
            <a:r>
              <a:rPr lang="en-US" altLang="zh-CN" sz="2400" b="1">
                <a:latin typeface="宋体" panose="02010600030101010101" pitchFamily="2" charset="-122"/>
              </a:rPr>
              <a:t>-3     D. 2</a:t>
            </a:r>
            <a:r>
              <a:rPr lang="zh-CN" altLang="en-US" sz="2400" b="1">
                <a:latin typeface="宋体" panose="02010600030101010101" pitchFamily="2" charset="-122"/>
              </a:rPr>
              <a:t>和</a:t>
            </a:r>
            <a:r>
              <a:rPr lang="en-US" altLang="zh-CN" sz="2400" b="1">
                <a:latin typeface="宋体" panose="02010600030101010101" pitchFamily="2" charset="-122"/>
              </a:rPr>
              <a:t>3</a:t>
            </a:r>
          </a:p>
          <a:p>
            <a:pPr>
              <a:lnSpc>
                <a:spcPct val="200000"/>
              </a:lnSpc>
            </a:pPr>
            <a:r>
              <a:rPr lang="en-US" altLang="zh-CN" sz="2400" b="1">
                <a:solidFill>
                  <a:srgbClr val="CC00FF"/>
                </a:solidFill>
                <a:ea typeface="楷体_GB2312" pitchFamily="49" charset="-122"/>
              </a:rPr>
              <a:t>【</a:t>
            </a:r>
            <a:r>
              <a:rPr lang="zh-CN" altLang="en-US" sz="2400" b="1">
                <a:solidFill>
                  <a:srgbClr val="CC00FF"/>
                </a:solidFill>
                <a:ea typeface="楷体_GB2312" pitchFamily="49" charset="-122"/>
              </a:rPr>
              <a:t>解析</a:t>
            </a:r>
            <a:r>
              <a:rPr lang="en-US" altLang="zh-CN" sz="2400" b="1">
                <a:solidFill>
                  <a:srgbClr val="CC00FF"/>
                </a:solidFill>
                <a:ea typeface="楷体_GB2312" pitchFamily="49" charset="-122"/>
              </a:rPr>
              <a:t>】</a:t>
            </a: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选</a:t>
            </a:r>
            <a:r>
              <a:rPr lang="en-US" altLang="zh-CN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A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214020" name="Rectangle 4"/>
          <p:cNvSpPr>
            <a:spLocks noChangeArrowheads="1"/>
          </p:cNvSpPr>
          <p:nvPr/>
        </p:nvSpPr>
        <p:spPr bwMode="auto">
          <a:xfrm>
            <a:off x="1127125" y="3236913"/>
            <a:ext cx="6723063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移项，得 </a:t>
            </a:r>
            <a:r>
              <a:rPr lang="en-US" altLang="zh-CN" sz="24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 baseline="300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-5</a:t>
            </a:r>
            <a:r>
              <a:rPr lang="en-US" altLang="zh-CN" sz="24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6</a:t>
            </a:r>
          </a:p>
          <a:p>
            <a:pPr>
              <a:lnSpc>
                <a:spcPct val="200000"/>
              </a:lnSpc>
            </a:pP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配方</a:t>
            </a:r>
            <a:r>
              <a:rPr lang="en-US" altLang="zh-CN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, </a:t>
            </a: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得</a:t>
            </a:r>
            <a:r>
              <a:rPr lang="en-US" altLang="zh-CN" sz="24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 baseline="300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-5</a:t>
            </a:r>
            <a:r>
              <a:rPr lang="en-US" altLang="zh-CN" sz="24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＋（</a:t>
            </a:r>
            <a:r>
              <a:rPr lang="en-US" altLang="zh-CN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-</a:t>
            </a: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　 ）</a:t>
            </a:r>
            <a:r>
              <a:rPr lang="en-US" altLang="zh-CN" sz="2400" b="1" baseline="300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=6</a:t>
            </a: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＋（</a:t>
            </a:r>
            <a:r>
              <a:rPr lang="en-US" altLang="zh-CN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-  </a:t>
            </a: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en-US" altLang="zh-CN" sz="2400" b="1" baseline="300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US" altLang="zh-CN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    </a:t>
            </a: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即（</a:t>
            </a:r>
            <a:r>
              <a:rPr lang="en-US" altLang="zh-CN" sz="24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-  </a:t>
            </a: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en-US" altLang="zh-CN" sz="2400" b="1" baseline="300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=        </a:t>
            </a:r>
            <a:r>
              <a:rPr lang="en-US" altLang="zh-CN" sz="24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-   =    ,</a:t>
            </a:r>
          </a:p>
          <a:p>
            <a:pPr>
              <a:lnSpc>
                <a:spcPct val="200000"/>
              </a:lnSpc>
            </a:pPr>
            <a:r>
              <a:rPr lang="en-US" altLang="zh-CN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所以  </a:t>
            </a:r>
            <a:r>
              <a:rPr lang="en-US" altLang="zh-CN" sz="24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 baseline="-250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en-US" altLang="zh-CN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=6</a:t>
            </a: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en-US" altLang="zh-CN" sz="24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 baseline="-250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=-1.</a:t>
            </a:r>
            <a:r>
              <a:rPr lang="en-US" altLang="zh-CN" sz="24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</a:t>
            </a:r>
          </a:p>
        </p:txBody>
      </p:sp>
      <p:graphicFrame>
        <p:nvGraphicFramePr>
          <p:cNvPr id="214021" name="Object 5"/>
          <p:cNvGraphicFramePr>
            <a:graphicFrameLocks noChangeAspect="1"/>
          </p:cNvGraphicFramePr>
          <p:nvPr/>
        </p:nvGraphicFramePr>
        <p:xfrm>
          <a:off x="5899150" y="4100513"/>
          <a:ext cx="363538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51" name="公式" r:id="rId3" imgW="203200" imgH="520700" progId="Equation.3">
                  <p:embed/>
                </p:oleObj>
              </mc:Choice>
              <mc:Fallback>
                <p:oleObj name="公式" r:id="rId3" imgW="203200" imgH="520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9150" y="4100513"/>
                        <a:ext cx="363538" cy="769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4022" name="Object 6"/>
          <p:cNvGraphicFramePr>
            <a:graphicFrameLocks noChangeAspect="1"/>
          </p:cNvGraphicFramePr>
          <p:nvPr/>
        </p:nvGraphicFramePr>
        <p:xfrm>
          <a:off x="2940050" y="4819650"/>
          <a:ext cx="363538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52" name="公式" r:id="rId5" imgW="203200" imgH="520700" progId="Equation.3">
                  <p:embed/>
                </p:oleObj>
              </mc:Choice>
              <mc:Fallback>
                <p:oleObj name="公式" r:id="rId5" imgW="203200" imgH="520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0050" y="4819650"/>
                        <a:ext cx="363538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4023" name="Object 7"/>
          <p:cNvGraphicFramePr>
            <a:graphicFrameLocks noChangeAspect="1"/>
          </p:cNvGraphicFramePr>
          <p:nvPr/>
        </p:nvGraphicFramePr>
        <p:xfrm>
          <a:off x="4051300" y="4124325"/>
          <a:ext cx="363538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53" name="公式" r:id="rId7" imgW="203200" imgH="520700" progId="Equation.3">
                  <p:embed/>
                </p:oleObj>
              </mc:Choice>
              <mc:Fallback>
                <p:oleObj name="公式" r:id="rId7" imgW="203200" imgH="520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1300" y="4124325"/>
                        <a:ext cx="363538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4024" name="Object 8"/>
          <p:cNvGraphicFramePr>
            <a:graphicFrameLocks noChangeAspect="1"/>
          </p:cNvGraphicFramePr>
          <p:nvPr/>
        </p:nvGraphicFramePr>
        <p:xfrm>
          <a:off x="3881438" y="4845050"/>
          <a:ext cx="544512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54" name="公式" r:id="rId9" imgW="304800" imgH="520700" progId="Equation.3">
                  <p:embed/>
                </p:oleObj>
              </mc:Choice>
              <mc:Fallback>
                <p:oleObj name="公式" r:id="rId9" imgW="304800" imgH="5207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1438" y="4845050"/>
                        <a:ext cx="544512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4025" name="Object 9"/>
          <p:cNvGraphicFramePr>
            <a:graphicFrameLocks noChangeAspect="1"/>
          </p:cNvGraphicFramePr>
          <p:nvPr/>
        </p:nvGraphicFramePr>
        <p:xfrm>
          <a:off x="5332413" y="4837113"/>
          <a:ext cx="363537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55" name="公式" r:id="rId11" imgW="203200" imgH="520700" progId="Equation.3">
                  <p:embed/>
                </p:oleObj>
              </mc:Choice>
              <mc:Fallback>
                <p:oleObj name="公式" r:id="rId11" imgW="203200" imgH="5207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2413" y="4837113"/>
                        <a:ext cx="363537" cy="769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4026" name="Object 10"/>
          <p:cNvGraphicFramePr>
            <a:graphicFrameLocks noChangeAspect="1"/>
          </p:cNvGraphicFramePr>
          <p:nvPr/>
        </p:nvGraphicFramePr>
        <p:xfrm>
          <a:off x="5945188" y="4841875"/>
          <a:ext cx="636587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56" name="公式" r:id="rId13" imgW="355600" imgH="520700" progId="Equation.3">
                  <p:embed/>
                </p:oleObj>
              </mc:Choice>
              <mc:Fallback>
                <p:oleObj name="公式" r:id="rId13" imgW="355600" imgH="5207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5188" y="4841875"/>
                        <a:ext cx="636587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4030" name="Picture 14" descr="图片2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720725" y="665163"/>
            <a:ext cx="3400425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5D83-B2F0-4F8C-BBFB-5A1FAC43A3E4}" type="slidenum">
              <a:rPr lang="en-US" altLang="zh-CN"/>
              <a:t>12</a:t>
            </a:fld>
            <a:endParaRPr lang="en-US" altLang="zh-CN"/>
          </a:p>
        </p:txBody>
      </p:sp>
      <p:sp>
        <p:nvSpPr>
          <p:cNvPr id="252934" name="Rectangle 6"/>
          <p:cNvSpPr>
            <a:spLocks noChangeArrowheads="1"/>
          </p:cNvSpPr>
          <p:nvPr/>
        </p:nvSpPr>
        <p:spPr bwMode="auto">
          <a:xfrm>
            <a:off x="635000" y="411163"/>
            <a:ext cx="82232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2. 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方程     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= </a:t>
            </a:r>
            <a:r>
              <a:rPr lang="en-US" altLang="zh-CN" sz="24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 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的根是 </a:t>
            </a:r>
            <a:r>
              <a:rPr lang="en-US" altLang="zh-CN" sz="2400" b="1">
                <a:solidFill>
                  <a:srgbClr val="0000FF"/>
                </a:solidFill>
              </a:rPr>
              <a:t>______.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</a:p>
        </p:txBody>
      </p:sp>
      <p:graphicFrame>
        <p:nvGraphicFramePr>
          <p:cNvPr id="215044" name="Object 4"/>
          <p:cNvGraphicFramePr>
            <a:graphicFrameLocks noChangeAspect="1"/>
          </p:cNvGraphicFramePr>
          <p:nvPr/>
        </p:nvGraphicFramePr>
        <p:xfrm>
          <a:off x="1882775" y="684213"/>
          <a:ext cx="568325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5" name="公式" r:id="rId3" imgW="609600" imgH="304800" progId="Equation.3">
                  <p:embed/>
                </p:oleObj>
              </mc:Choice>
              <mc:Fallback>
                <p:oleObj name="公式" r:id="rId3" imgW="609600" imgH="304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2775" y="684213"/>
                        <a:ext cx="568325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45" name="Rectangle 5"/>
          <p:cNvSpPr>
            <a:spLocks noChangeArrowheads="1"/>
          </p:cNvSpPr>
          <p:nvPr/>
        </p:nvSpPr>
        <p:spPr bwMode="auto">
          <a:xfrm>
            <a:off x="738188" y="1096963"/>
            <a:ext cx="6640512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解析</a:t>
            </a:r>
            <a:r>
              <a:rPr lang="en-US" altLang="zh-CN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zh-CN" altLang="en-US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两边分别平方，得 </a:t>
            </a:r>
            <a:r>
              <a:rPr lang="en-US" altLang="zh-CN" sz="2400" b="1">
                <a:solidFill>
                  <a:srgbClr val="FF3300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+6=</a:t>
            </a:r>
            <a:r>
              <a:rPr lang="en-US" altLang="zh-CN" sz="2400" b="1">
                <a:solidFill>
                  <a:srgbClr val="FF3300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 baseline="3000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2   </a:t>
            </a:r>
          </a:p>
          <a:p>
            <a:pPr>
              <a:lnSpc>
                <a:spcPct val="200000"/>
              </a:lnSpc>
            </a:pPr>
            <a:r>
              <a:rPr lang="zh-CN" altLang="en-US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移项，得 </a:t>
            </a:r>
            <a:r>
              <a:rPr lang="en-US" altLang="zh-CN" sz="2400" b="1">
                <a:solidFill>
                  <a:srgbClr val="FF3300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 baseline="3000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-</a:t>
            </a:r>
            <a:r>
              <a:rPr lang="en-US" altLang="zh-CN" sz="2400" b="1">
                <a:solidFill>
                  <a:srgbClr val="FF3300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zh-CN" altLang="en-US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6</a:t>
            </a:r>
          </a:p>
          <a:p>
            <a:pPr>
              <a:lnSpc>
                <a:spcPct val="200000"/>
              </a:lnSpc>
            </a:pPr>
            <a:r>
              <a:rPr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     </a:t>
            </a:r>
            <a:r>
              <a:rPr lang="zh-CN" altLang="en-US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配方</a:t>
            </a:r>
            <a:r>
              <a:rPr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得</a:t>
            </a:r>
            <a:r>
              <a:rPr lang="en-US" altLang="zh-CN" sz="2400" b="1">
                <a:solidFill>
                  <a:srgbClr val="FF3300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 baseline="3000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-</a:t>
            </a:r>
            <a:r>
              <a:rPr lang="en-US" altLang="zh-CN" sz="2400" b="1">
                <a:solidFill>
                  <a:srgbClr val="FF3300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zh-CN" altLang="en-US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＋（</a:t>
            </a:r>
            <a:r>
              <a:rPr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- </a:t>
            </a:r>
            <a:r>
              <a:rPr lang="zh-CN" altLang="en-US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en-US" altLang="zh-CN" sz="2400" b="1" baseline="3000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=6</a:t>
            </a:r>
            <a:r>
              <a:rPr lang="zh-CN" altLang="en-US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＋（</a:t>
            </a:r>
            <a:r>
              <a:rPr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- </a:t>
            </a:r>
            <a:r>
              <a:rPr lang="zh-CN" altLang="en-US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　）</a:t>
            </a:r>
            <a:r>
              <a:rPr lang="en-US" altLang="zh-CN" sz="2400" b="1" baseline="3000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     </a:t>
            </a:r>
            <a:r>
              <a:rPr lang="zh-CN" altLang="en-US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即（</a:t>
            </a:r>
            <a:r>
              <a:rPr lang="en-US" altLang="zh-CN" sz="2400" b="1">
                <a:solidFill>
                  <a:srgbClr val="FF3300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-  </a:t>
            </a:r>
            <a:r>
              <a:rPr lang="zh-CN" altLang="en-US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en-US" altLang="zh-CN" sz="2400" b="1" baseline="3000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=</a:t>
            </a:r>
          </a:p>
          <a:p>
            <a:pPr>
              <a:lnSpc>
                <a:spcPct val="200000"/>
              </a:lnSpc>
            </a:pPr>
            <a:r>
              <a:rPr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     </a:t>
            </a:r>
            <a:r>
              <a:rPr lang="zh-CN" altLang="en-US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由此可得  </a:t>
            </a:r>
            <a:r>
              <a:rPr lang="en-US" altLang="zh-CN" sz="2400" b="1">
                <a:solidFill>
                  <a:srgbClr val="FF3300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-  =    ,</a:t>
            </a:r>
          </a:p>
          <a:p>
            <a:pPr>
              <a:lnSpc>
                <a:spcPct val="200000"/>
              </a:lnSpc>
            </a:pPr>
            <a:r>
              <a:rPr lang="zh-CN" altLang="en-US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所以  </a:t>
            </a:r>
            <a:r>
              <a:rPr lang="en-US" altLang="zh-CN" sz="2400" b="1">
                <a:solidFill>
                  <a:srgbClr val="FF3300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 baseline="-2500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=3</a:t>
            </a:r>
            <a:r>
              <a:rPr lang="zh-CN" altLang="en-US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en-US" altLang="zh-CN" sz="2400" b="1">
                <a:solidFill>
                  <a:srgbClr val="FF3300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 baseline="-2500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=-2</a:t>
            </a:r>
            <a:r>
              <a:rPr lang="zh-CN" altLang="en-US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（因</a:t>
            </a:r>
            <a:r>
              <a:rPr lang="en-US" altLang="zh-CN" sz="2400" b="1">
                <a:solidFill>
                  <a:srgbClr val="FF3300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≥0</a:t>
            </a:r>
            <a:r>
              <a:rPr lang="zh-CN" altLang="en-US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，应舍去） </a:t>
            </a:r>
            <a:r>
              <a:rPr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zh-CN" altLang="en-US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答案：</a:t>
            </a:r>
            <a:r>
              <a:rPr lang="en-US" altLang="zh-CN" sz="2400" b="1">
                <a:solidFill>
                  <a:srgbClr val="FF3300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=3</a:t>
            </a:r>
            <a:r>
              <a:rPr lang="en-US" altLang="zh-CN" sz="240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 .</a:t>
            </a:r>
          </a:p>
        </p:txBody>
      </p:sp>
      <p:graphicFrame>
        <p:nvGraphicFramePr>
          <p:cNvPr id="215046" name="Object 6"/>
          <p:cNvGraphicFramePr>
            <a:graphicFrameLocks noChangeAspect="1"/>
          </p:cNvGraphicFramePr>
          <p:nvPr/>
        </p:nvGraphicFramePr>
        <p:xfrm>
          <a:off x="3965575" y="2686050"/>
          <a:ext cx="268288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6" name="公式" r:id="rId5" imgW="203200" imgH="520700" progId="Equation.3">
                  <p:embed/>
                </p:oleObj>
              </mc:Choice>
              <mc:Fallback>
                <p:oleObj name="公式" r:id="rId5" imgW="203200" imgH="520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5575" y="2686050"/>
                        <a:ext cx="268288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47" name="Object 7"/>
          <p:cNvGraphicFramePr>
            <a:graphicFrameLocks noChangeAspect="1"/>
          </p:cNvGraphicFramePr>
          <p:nvPr/>
        </p:nvGraphicFramePr>
        <p:xfrm>
          <a:off x="5751513" y="2681288"/>
          <a:ext cx="2667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7" name="公式" r:id="rId7" imgW="203200" imgH="520700" progId="Equation.3">
                  <p:embed/>
                </p:oleObj>
              </mc:Choice>
              <mc:Fallback>
                <p:oleObj name="公式" r:id="rId7" imgW="203200" imgH="520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1513" y="2681288"/>
                        <a:ext cx="266700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48" name="Object 8"/>
          <p:cNvGraphicFramePr>
            <a:graphicFrameLocks noChangeAspect="1"/>
          </p:cNvGraphicFramePr>
          <p:nvPr/>
        </p:nvGraphicFramePr>
        <p:xfrm>
          <a:off x="2608263" y="3427413"/>
          <a:ext cx="268287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8" name="公式" r:id="rId9" imgW="203200" imgH="520700" progId="Equation.3">
                  <p:embed/>
                </p:oleObj>
              </mc:Choice>
              <mc:Fallback>
                <p:oleObj name="公式" r:id="rId9" imgW="203200" imgH="5207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8263" y="3427413"/>
                        <a:ext cx="268287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49" name="Object 9"/>
          <p:cNvGraphicFramePr>
            <a:graphicFrameLocks noChangeAspect="1"/>
          </p:cNvGraphicFramePr>
          <p:nvPr/>
        </p:nvGraphicFramePr>
        <p:xfrm>
          <a:off x="3524250" y="3500438"/>
          <a:ext cx="40322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9" name="公式" r:id="rId11" imgW="304800" imgH="520700" progId="Equation.3">
                  <p:embed/>
                </p:oleObj>
              </mc:Choice>
              <mc:Fallback>
                <p:oleObj name="公式" r:id="rId11" imgW="304800" imgH="5207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0" y="3500438"/>
                        <a:ext cx="403225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50" name="Object 10"/>
          <p:cNvGraphicFramePr>
            <a:graphicFrameLocks noChangeAspect="1"/>
          </p:cNvGraphicFramePr>
          <p:nvPr/>
        </p:nvGraphicFramePr>
        <p:xfrm>
          <a:off x="3508375" y="4210050"/>
          <a:ext cx="268288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0" name="公式" r:id="rId13" imgW="203200" imgH="520700" progId="Equation.3">
                  <p:embed/>
                </p:oleObj>
              </mc:Choice>
              <mc:Fallback>
                <p:oleObj name="公式" r:id="rId13" imgW="203200" imgH="5207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8375" y="4210050"/>
                        <a:ext cx="268288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51" name="Object 11"/>
          <p:cNvGraphicFramePr>
            <a:graphicFrameLocks noChangeAspect="1"/>
          </p:cNvGraphicFramePr>
          <p:nvPr/>
        </p:nvGraphicFramePr>
        <p:xfrm>
          <a:off x="4003675" y="4230688"/>
          <a:ext cx="46990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1" name="公式" r:id="rId15" imgW="355600" imgH="520700" progId="Equation.3">
                  <p:embed/>
                </p:oleObj>
              </mc:Choice>
              <mc:Fallback>
                <p:oleObj name="公式" r:id="rId15" imgW="355600" imgH="5207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3675" y="4230688"/>
                        <a:ext cx="469900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FCF3-D886-4140-AF7B-A9AD97B965B5}" type="slidenum">
              <a:rPr lang="en-US" altLang="zh-CN"/>
              <a:t>13</a:t>
            </a:fld>
            <a:endParaRPr lang="en-US" altLang="zh-CN"/>
          </a:p>
        </p:txBody>
      </p:sp>
      <p:sp>
        <p:nvSpPr>
          <p:cNvPr id="229378" name="Rectangle 2"/>
          <p:cNvSpPr>
            <a:spLocks noChangeArrowheads="1"/>
          </p:cNvSpPr>
          <p:nvPr/>
        </p:nvSpPr>
        <p:spPr bwMode="auto">
          <a:xfrm>
            <a:off x="1447800" y="1247775"/>
            <a:ext cx="50038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3.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解方程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:</a:t>
            </a:r>
            <a:r>
              <a:rPr lang="en-US" altLang="zh-CN" sz="24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 baseline="3000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 -6</a:t>
            </a:r>
            <a:r>
              <a:rPr lang="en-US" altLang="zh-CN" sz="24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+11= 0 </a:t>
            </a:r>
          </a:p>
        </p:txBody>
      </p:sp>
      <p:sp>
        <p:nvSpPr>
          <p:cNvPr id="229384" name="Rectangle 8"/>
          <p:cNvSpPr>
            <a:spLocks noChangeArrowheads="1"/>
          </p:cNvSpPr>
          <p:nvPr/>
        </p:nvSpPr>
        <p:spPr bwMode="auto">
          <a:xfrm>
            <a:off x="382588" y="1854200"/>
            <a:ext cx="8466137" cy="315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kumimoji="0" lang="en-US" altLang="zh-CN" sz="2400" b="1" dirty="0">
                <a:solidFill>
                  <a:srgbClr val="CC00FF"/>
                </a:solidFill>
                <a:ea typeface="楷体_GB2312" pitchFamily="49" charset="-122"/>
              </a:rPr>
              <a:t>【</a:t>
            </a:r>
            <a:r>
              <a:rPr kumimoji="0" lang="zh-CN" altLang="en-US" sz="2400" b="1" dirty="0">
                <a:solidFill>
                  <a:srgbClr val="CC00FF"/>
                </a:solidFill>
                <a:ea typeface="楷体_GB2312" pitchFamily="49" charset="-122"/>
              </a:rPr>
              <a:t>解析</a:t>
            </a:r>
            <a:r>
              <a:rPr kumimoji="0" lang="en-US" altLang="zh-CN" sz="2400" b="1" dirty="0">
                <a:solidFill>
                  <a:srgbClr val="CC00FF"/>
                </a:solidFill>
                <a:ea typeface="楷体_GB2312" pitchFamily="49" charset="-122"/>
              </a:rPr>
              <a:t>】 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）把常数项移到方程的右边，得</a:t>
            </a:r>
            <a:r>
              <a:rPr lang="en-US" altLang="zh-CN" sz="2400" b="1" dirty="0">
                <a:solidFill>
                  <a:srgbClr val="FF0000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 baseline="300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-6</a:t>
            </a:r>
            <a:r>
              <a:rPr lang="en-US" altLang="zh-CN" sz="2400" b="1" dirty="0">
                <a:solidFill>
                  <a:srgbClr val="FF0000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-11</a:t>
            </a:r>
          </a:p>
          <a:p>
            <a:pPr>
              <a:lnSpc>
                <a:spcPct val="14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         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两边都加上（</a:t>
            </a:r>
            <a:r>
              <a:rPr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-3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en-US" altLang="zh-CN" sz="2400" b="1" baseline="300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，得</a:t>
            </a:r>
          </a:p>
          <a:p>
            <a:pPr>
              <a:lnSpc>
                <a:spcPct val="14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         </a:t>
            </a:r>
            <a:r>
              <a:rPr lang="en-US" altLang="zh-CN" sz="2400" b="1" dirty="0">
                <a:solidFill>
                  <a:srgbClr val="FF0000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 baseline="300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-3</a:t>
            </a:r>
            <a:r>
              <a:rPr lang="en-US" altLang="zh-CN" sz="2400" b="1" dirty="0">
                <a:solidFill>
                  <a:srgbClr val="FF0000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＋（</a:t>
            </a:r>
            <a:r>
              <a:rPr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-3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en-US" altLang="zh-CN" sz="2400" b="1" baseline="300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= 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-3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en-US" altLang="zh-CN" sz="2400" b="1" baseline="300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-11.</a:t>
            </a:r>
          </a:p>
          <a:p>
            <a:pPr>
              <a:lnSpc>
                <a:spcPct val="14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         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即（</a:t>
            </a:r>
            <a:r>
              <a:rPr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x-3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en-US" altLang="zh-CN" sz="2400" b="1" baseline="300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= -2</a:t>
            </a:r>
          </a:p>
          <a:p>
            <a:pPr>
              <a:lnSpc>
                <a:spcPct val="14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因为实数的平方都是非负数，所以无论</a:t>
            </a:r>
            <a:r>
              <a:rPr lang="en-US" altLang="zh-CN" sz="2400" b="1" dirty="0">
                <a:solidFill>
                  <a:srgbClr val="FF0000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取任何实数，</a:t>
            </a:r>
          </a:p>
          <a:p>
            <a:pPr>
              <a:lnSpc>
                <a:spcPct val="14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-3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en-US" altLang="zh-CN" sz="2400" b="1" baseline="300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都是非负数，上式都不成立，即原方程无实根</a:t>
            </a:r>
            <a:r>
              <a:rPr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A172-F864-4C53-8E41-122AB1452F1A}" type="slidenum">
              <a:rPr lang="en-US" altLang="zh-CN"/>
              <a:t>14</a:t>
            </a:fld>
            <a:endParaRPr lang="en-US" altLang="zh-CN"/>
          </a:p>
        </p:txBody>
      </p:sp>
      <p:sp>
        <p:nvSpPr>
          <p:cNvPr id="99359" name="Rectangle 31"/>
          <p:cNvSpPr>
            <a:spLocks noChangeArrowheads="1"/>
          </p:cNvSpPr>
          <p:nvPr/>
        </p:nvSpPr>
        <p:spPr bwMode="auto">
          <a:xfrm>
            <a:off x="549275" y="1917700"/>
            <a:ext cx="697865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kumimoji="0" lang="en-US" altLang="zh-CN" sz="2400" b="1" dirty="0">
                <a:solidFill>
                  <a:srgbClr val="6600FF"/>
                </a:solidFill>
                <a:latin typeface="宋体" panose="02010600030101010101" pitchFamily="2" charset="-122"/>
              </a:rPr>
              <a:t>1</a:t>
            </a:r>
            <a:r>
              <a:rPr kumimoji="0" lang="zh-CN" altLang="en-US" sz="2400" b="1" dirty="0">
                <a:solidFill>
                  <a:srgbClr val="6600FF"/>
                </a:solidFill>
                <a:latin typeface="宋体" panose="02010600030101010101" pitchFamily="2" charset="-122"/>
              </a:rPr>
              <a:t>、配方法解一元二次方程的基本思路是什么？</a:t>
            </a:r>
          </a:p>
        </p:txBody>
      </p:sp>
      <p:sp>
        <p:nvSpPr>
          <p:cNvPr id="99360" name="Rectangle 32"/>
          <p:cNvSpPr>
            <a:spLocks noChangeArrowheads="1"/>
          </p:cNvSpPr>
          <p:nvPr/>
        </p:nvSpPr>
        <p:spPr bwMode="auto">
          <a:xfrm>
            <a:off x="549275" y="4243388"/>
            <a:ext cx="733425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kumimoji="0" lang="en-US" altLang="zh-CN" sz="2400" b="1">
                <a:solidFill>
                  <a:srgbClr val="6600FF"/>
                </a:solidFill>
                <a:latin typeface="宋体" panose="02010600030101010101" pitchFamily="2" charset="-122"/>
              </a:rPr>
              <a:t>2</a:t>
            </a:r>
            <a:r>
              <a:rPr kumimoji="0" lang="zh-CN" altLang="en-US" sz="2400" b="1">
                <a:solidFill>
                  <a:srgbClr val="6600FF"/>
                </a:solidFill>
                <a:latin typeface="宋体" panose="02010600030101010101" pitchFamily="2" charset="-122"/>
              </a:rPr>
              <a:t>、配方法解一元二次方程应注意什么问题？</a:t>
            </a:r>
          </a:p>
        </p:txBody>
      </p:sp>
      <p:sp>
        <p:nvSpPr>
          <p:cNvPr id="99361" name="Rectangle 33"/>
          <p:cNvSpPr>
            <a:spLocks noChangeArrowheads="1"/>
          </p:cNvSpPr>
          <p:nvPr/>
        </p:nvSpPr>
        <p:spPr bwMode="auto">
          <a:xfrm>
            <a:off x="549275" y="2565400"/>
            <a:ext cx="8066088" cy="162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将方程化为（</a:t>
            </a:r>
            <a:r>
              <a:rPr lang="en-US" altLang="zh-CN" sz="2400" b="1" dirty="0" err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 dirty="0" err="1">
                <a:solidFill>
                  <a:srgbClr val="0000FF"/>
                </a:solidFill>
                <a:latin typeface="宋体" panose="02010600030101010101" pitchFamily="2" charset="-122"/>
              </a:rPr>
              <a:t>+</a:t>
            </a:r>
            <a:r>
              <a:rPr lang="en-US" altLang="zh-CN" sz="2400" b="1" dirty="0" err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m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)</a:t>
            </a:r>
            <a:r>
              <a:rPr lang="en-US" altLang="zh-CN" sz="24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=</a:t>
            </a:r>
            <a:r>
              <a:rPr lang="en-US" altLang="zh-CN" sz="24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n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的形式，它的一边是一个完全平方</a:t>
            </a:r>
          </a:p>
          <a:p>
            <a:pPr>
              <a:lnSpc>
                <a:spcPct val="14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式，另一边是一个常数，当</a:t>
            </a:r>
            <a:r>
              <a:rPr lang="en-US" altLang="zh-CN" sz="24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n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≥0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时，两边开平方即可求出</a:t>
            </a:r>
          </a:p>
          <a:p>
            <a:pPr>
              <a:lnSpc>
                <a:spcPct val="14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它的解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99362" name="Text Box 34"/>
          <p:cNvSpPr txBox="1">
            <a:spLocks noChangeArrowheads="1"/>
          </p:cNvSpPr>
          <p:nvPr/>
        </p:nvSpPr>
        <p:spPr bwMode="auto">
          <a:xfrm>
            <a:off x="549275" y="4900613"/>
            <a:ext cx="818197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关键的一步就是配方，两边都加上一次项系数一半的平方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pic>
        <p:nvPicPr>
          <p:cNvPr id="99369" name="Picture 41" descr="课堂小结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03275" y="698500"/>
            <a:ext cx="3614738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CF9E-CCA9-4147-98A6-4AE276837E62}" type="slidenum">
              <a:rPr lang="en-US" altLang="zh-CN"/>
              <a:t>2</a:t>
            </a:fld>
            <a:endParaRPr lang="en-US" altLang="zh-CN"/>
          </a:p>
        </p:txBody>
      </p:sp>
      <p:sp>
        <p:nvSpPr>
          <p:cNvPr id="261122" name="Rectangle 2"/>
          <p:cNvSpPr>
            <a:spLocks noGrp="1" noChangeAspect="1" noChangeArrowheads="1"/>
          </p:cNvSpPr>
          <p:nvPr>
            <p:ph type="body" idx="4294967295"/>
          </p:nvPr>
        </p:nvSpPr>
        <p:spPr>
          <a:xfrm>
            <a:off x="621983" y="2162130"/>
            <a:ext cx="8034337" cy="3430587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kumimoji="1" lang="en-US" altLang="zh-CN" sz="2400" b="1" dirty="0">
                <a:latin typeface="宋体" panose="02010600030101010101" pitchFamily="2" charset="-122"/>
              </a:rPr>
              <a:t>1.</a:t>
            </a:r>
            <a:r>
              <a:rPr kumimoji="1" lang="zh-CN" altLang="en-US" sz="2400" b="1" dirty="0">
                <a:latin typeface="宋体" panose="02010600030101010101" pitchFamily="2" charset="-122"/>
              </a:rPr>
              <a:t>理解配方法；知道“配方”是一种常用的数学方法</a:t>
            </a:r>
            <a:r>
              <a:rPr kumimoji="1" lang="en-US" altLang="zh-CN" sz="2400" b="1" dirty="0">
                <a:latin typeface="宋体" panose="02010600030101010101" pitchFamily="2" charset="-122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kumimoji="1" lang="en-US" altLang="zh-CN" sz="2400" b="1" dirty="0">
                <a:latin typeface="宋体" panose="02010600030101010101" pitchFamily="2" charset="-122"/>
              </a:rPr>
              <a:t>2.</a:t>
            </a:r>
            <a:r>
              <a:rPr kumimoji="1" lang="zh-CN" altLang="en-US" sz="2400" b="1" dirty="0">
                <a:latin typeface="宋体" panose="02010600030101010101" pitchFamily="2" charset="-122"/>
              </a:rPr>
              <a:t>会用配方法解二次项系数为</a:t>
            </a:r>
            <a:r>
              <a:rPr kumimoji="1" lang="en-US" altLang="zh-CN" sz="2400" b="1" dirty="0">
                <a:latin typeface="宋体" panose="02010600030101010101" pitchFamily="2" charset="-122"/>
              </a:rPr>
              <a:t>1</a:t>
            </a:r>
            <a:r>
              <a:rPr kumimoji="1" lang="zh-CN" altLang="en-US" sz="2400" b="1" dirty="0">
                <a:latin typeface="宋体" panose="02010600030101010101" pitchFamily="2" charset="-122"/>
              </a:rPr>
              <a:t>的一元二次方程</a:t>
            </a:r>
            <a:r>
              <a:rPr kumimoji="1" lang="en-US" altLang="zh-CN" sz="2400" b="1" dirty="0">
                <a:latin typeface="宋体" panose="02010600030101010101" pitchFamily="2" charset="-122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kumimoji="1" lang="en-US" altLang="zh-CN" sz="2400" b="1" dirty="0">
                <a:latin typeface="宋体" panose="02010600030101010101" pitchFamily="2" charset="-122"/>
              </a:rPr>
              <a:t>3.</a:t>
            </a:r>
            <a:r>
              <a:rPr kumimoji="1" lang="zh-CN" altLang="en-US" sz="2400" b="1" dirty="0">
                <a:latin typeface="宋体" panose="02010600030101010101" pitchFamily="2" charset="-122"/>
              </a:rPr>
              <a:t>能说出用配方法解一元二次方程的基本步骤</a:t>
            </a:r>
            <a:r>
              <a:rPr kumimoji="1" lang="en-US" altLang="zh-CN" sz="2400" b="1" dirty="0">
                <a:latin typeface="宋体" panose="02010600030101010101" pitchFamily="2" charset="-122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kumimoji="1" lang="en-US" altLang="zh-CN" sz="2400" b="1" dirty="0">
                <a:latin typeface="宋体" panose="02010600030101010101" pitchFamily="2" charset="-122"/>
              </a:rPr>
              <a:t>4.</a:t>
            </a:r>
            <a:r>
              <a:rPr kumimoji="1" lang="zh-CN" altLang="en-US" sz="2400" b="1" dirty="0">
                <a:latin typeface="宋体" panose="02010600030101010101" pitchFamily="2" charset="-122"/>
              </a:rPr>
              <a:t>通过用配方法将一元二次方程变形的过程，让学生进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kumimoji="1" lang="zh-CN" altLang="en-US" sz="2400" b="1" dirty="0">
                <a:latin typeface="宋体" panose="02010600030101010101" pitchFamily="2" charset="-122"/>
              </a:rPr>
              <a:t>一步体会转化的思想方法，并增强他们的数学应用意识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kumimoji="1" lang="zh-CN" altLang="en-US" sz="2400" b="1" dirty="0">
                <a:latin typeface="宋体" panose="02010600030101010101" pitchFamily="2" charset="-122"/>
              </a:rPr>
              <a:t>和能力</a:t>
            </a:r>
            <a:r>
              <a:rPr kumimoji="1" lang="en-US" altLang="zh-CN" sz="2400" b="1" dirty="0">
                <a:latin typeface="宋体" panose="02010600030101010101" pitchFamily="2" charset="-122"/>
              </a:rPr>
              <a:t>. </a:t>
            </a:r>
          </a:p>
        </p:txBody>
      </p:sp>
      <p:pic>
        <p:nvPicPr>
          <p:cNvPr id="210955" name="Picture 4" descr="童趣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817563"/>
            <a:ext cx="3887787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54450-FDF1-4A40-85F2-975439FF062B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163862" name="Rectangle 22"/>
          <p:cNvSpPr>
            <a:spLocks noChangeArrowheads="1"/>
          </p:cNvSpPr>
          <p:nvPr/>
        </p:nvSpPr>
        <p:spPr bwMode="auto">
          <a:xfrm>
            <a:off x="738188" y="1400175"/>
            <a:ext cx="7667625" cy="469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400" b="1" dirty="0">
                <a:latin typeface="宋体" panose="02010600030101010101" pitchFamily="2" charset="-122"/>
              </a:rPr>
              <a:t>1.</a:t>
            </a:r>
            <a:r>
              <a:rPr lang="zh-CN" altLang="en-US" sz="2400" b="1" dirty="0">
                <a:latin typeface="宋体" panose="02010600030101010101" pitchFamily="2" charset="-122"/>
              </a:rPr>
              <a:t>如果一个数的平方等于</a:t>
            </a:r>
            <a:r>
              <a:rPr lang="en-US" altLang="zh-CN" sz="2400" b="1" dirty="0">
                <a:latin typeface="宋体" panose="02010600030101010101" pitchFamily="2" charset="-122"/>
              </a:rPr>
              <a:t>9</a:t>
            </a:r>
            <a:r>
              <a:rPr lang="zh-CN" altLang="en-US" sz="2400" b="1" dirty="0">
                <a:latin typeface="宋体" panose="02010600030101010101" pitchFamily="2" charset="-122"/>
              </a:rPr>
              <a:t>，则这个数是</a:t>
            </a:r>
            <a:r>
              <a:rPr lang="zh-CN" altLang="en-US" sz="2400" b="1" u="sng" dirty="0">
                <a:latin typeface="宋体" panose="02010600030101010101" pitchFamily="2" charset="-122"/>
              </a:rPr>
              <a:t>      </a:t>
            </a:r>
            <a:r>
              <a:rPr lang="zh-CN" altLang="en-US" sz="2400" b="1" dirty="0">
                <a:latin typeface="宋体" panose="02010600030101010101" pitchFamily="2" charset="-122"/>
              </a:rPr>
              <a:t>，</a:t>
            </a:r>
          </a:p>
          <a:p>
            <a:pPr>
              <a:lnSpc>
                <a:spcPct val="140000"/>
              </a:lnSpc>
            </a:pPr>
            <a:r>
              <a:rPr lang="zh-CN" altLang="en-US" sz="2400" b="1" dirty="0">
                <a:latin typeface="宋体" panose="02010600030101010101" pitchFamily="2" charset="-122"/>
              </a:rPr>
              <a:t> 若一个数的平方等于</a:t>
            </a:r>
            <a:r>
              <a:rPr lang="en-US" altLang="zh-CN" sz="2400" b="1" dirty="0">
                <a:latin typeface="宋体" panose="02010600030101010101" pitchFamily="2" charset="-122"/>
              </a:rPr>
              <a:t>7</a:t>
            </a:r>
            <a:r>
              <a:rPr lang="zh-CN" altLang="en-US" sz="2400" b="1" dirty="0">
                <a:latin typeface="宋体" panose="02010600030101010101" pitchFamily="2" charset="-122"/>
              </a:rPr>
              <a:t>，则这个数是</a:t>
            </a:r>
            <a:r>
              <a:rPr lang="zh-CN" altLang="en-US" sz="2400" b="1" u="sng" dirty="0">
                <a:latin typeface="宋体" panose="02010600030101010101" pitchFamily="2" charset="-122"/>
              </a:rPr>
              <a:t>         </a:t>
            </a:r>
            <a:r>
              <a:rPr lang="en-US" altLang="zh-CN" sz="2400" b="1" dirty="0">
                <a:latin typeface="宋体" panose="02010600030101010101" pitchFamily="2" charset="-122"/>
              </a:rPr>
              <a:t>.</a:t>
            </a:r>
          </a:p>
          <a:p>
            <a:pPr>
              <a:lnSpc>
                <a:spcPct val="140000"/>
              </a:lnSpc>
            </a:pPr>
            <a:r>
              <a:rPr lang="en-US" altLang="zh-CN" sz="2400" b="1" dirty="0">
                <a:latin typeface="宋体" panose="02010600030101010101" pitchFamily="2" charset="-122"/>
              </a:rPr>
              <a:t> </a:t>
            </a:r>
            <a:r>
              <a:rPr lang="zh-CN" altLang="en-US" sz="2400" b="1" dirty="0">
                <a:latin typeface="宋体" panose="02010600030101010101" pitchFamily="2" charset="-122"/>
              </a:rPr>
              <a:t>一个正数有几个平方根？它们具有怎样的关系？</a:t>
            </a:r>
          </a:p>
          <a:p>
            <a:pPr>
              <a:lnSpc>
                <a:spcPct val="140000"/>
              </a:lnSpc>
            </a:pPr>
            <a:endParaRPr lang="zh-CN" altLang="en-US" sz="2400" b="1" dirty="0">
              <a:latin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400" b="1" dirty="0">
                <a:latin typeface="宋体" panose="02010600030101010101" pitchFamily="2" charset="-122"/>
              </a:rPr>
              <a:t>2.</a:t>
            </a:r>
            <a:r>
              <a:rPr lang="zh-CN" altLang="en-US" sz="2400" b="1" dirty="0">
                <a:latin typeface="宋体" panose="02010600030101010101" pitchFamily="2" charset="-122"/>
              </a:rPr>
              <a:t>平方根的意义</a:t>
            </a:r>
          </a:p>
          <a:p>
            <a:pPr>
              <a:lnSpc>
                <a:spcPct val="140000"/>
              </a:lnSpc>
            </a:pPr>
            <a:r>
              <a:rPr lang="en-US" altLang="zh-CN" sz="2400" b="1" dirty="0">
                <a:latin typeface="宋体" panose="02010600030101010101" pitchFamily="2" charset="-122"/>
              </a:rPr>
              <a:t>3.</a:t>
            </a:r>
            <a:r>
              <a:rPr lang="zh-CN" altLang="en-US" sz="2400" b="1" dirty="0">
                <a:latin typeface="宋体" panose="02010600030101010101" pitchFamily="2" charset="-122"/>
              </a:rPr>
              <a:t>用字母表示完全平方公式</a:t>
            </a:r>
            <a:r>
              <a:rPr lang="en-US" altLang="zh-CN" sz="2400" b="1" dirty="0">
                <a:latin typeface="宋体" panose="02010600030101010101" pitchFamily="2" charset="-122"/>
              </a:rPr>
              <a:t>.</a:t>
            </a:r>
          </a:p>
          <a:p>
            <a:pPr>
              <a:lnSpc>
                <a:spcPct val="140000"/>
              </a:lnSpc>
            </a:pPr>
            <a:r>
              <a:rPr lang="en-US" altLang="zh-CN" sz="2400" b="1" dirty="0">
                <a:latin typeface="宋体" panose="02010600030101010101" pitchFamily="2" charset="-122"/>
              </a:rPr>
              <a:t> </a:t>
            </a:r>
          </a:p>
          <a:p>
            <a:pPr>
              <a:lnSpc>
                <a:spcPct val="140000"/>
              </a:lnSpc>
            </a:pPr>
            <a:r>
              <a:rPr lang="en-US" altLang="zh-CN" sz="2400" b="1" dirty="0">
                <a:latin typeface="宋体" panose="02010600030101010101" pitchFamily="2" charset="-122"/>
              </a:rPr>
              <a:t>4.</a:t>
            </a:r>
            <a:r>
              <a:rPr lang="zh-CN" altLang="en-US" sz="2400" b="1" dirty="0">
                <a:latin typeface="宋体" panose="02010600030101010101" pitchFamily="2" charset="-122"/>
              </a:rPr>
              <a:t>用估算法求方程 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 baseline="30000" dirty="0">
                <a:latin typeface="宋体" panose="02010600030101010101" pitchFamily="2" charset="-122"/>
              </a:rPr>
              <a:t>2</a:t>
            </a:r>
            <a:r>
              <a:rPr lang="en-US" altLang="zh-CN" sz="2400" b="1" dirty="0">
                <a:latin typeface="宋体" panose="02010600030101010101" pitchFamily="2" charset="-122"/>
              </a:rPr>
              <a:t>-4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 dirty="0">
                <a:latin typeface="宋体" panose="02010600030101010101" pitchFamily="2" charset="-122"/>
              </a:rPr>
              <a:t>+2=0 </a:t>
            </a:r>
            <a:r>
              <a:rPr lang="zh-CN" altLang="en-US" sz="2400" b="1" dirty="0">
                <a:latin typeface="宋体" panose="02010600030101010101" pitchFamily="2" charset="-122"/>
              </a:rPr>
              <a:t>的解，你能设法求出其精确解吗？</a:t>
            </a:r>
          </a:p>
        </p:txBody>
      </p:sp>
      <p:sp>
        <p:nvSpPr>
          <p:cNvPr id="163863" name="Text Box 23"/>
          <p:cNvSpPr txBox="1">
            <a:spLocks noChangeArrowheads="1"/>
          </p:cNvSpPr>
          <p:nvPr/>
        </p:nvSpPr>
        <p:spPr bwMode="auto">
          <a:xfrm>
            <a:off x="6389688" y="1525588"/>
            <a:ext cx="1008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±3</a:t>
            </a:r>
          </a:p>
        </p:txBody>
      </p:sp>
      <p:grpSp>
        <p:nvGrpSpPr>
          <p:cNvPr id="163866" name="Group 26"/>
          <p:cNvGrpSpPr/>
          <p:nvPr/>
        </p:nvGrpSpPr>
        <p:grpSpPr bwMode="auto">
          <a:xfrm>
            <a:off x="6000750" y="1981200"/>
            <a:ext cx="1063625" cy="488950"/>
            <a:chOff x="4331" y="1076"/>
            <a:chExt cx="849" cy="419"/>
          </a:xfrm>
        </p:grpSpPr>
        <p:graphicFrame>
          <p:nvGraphicFramePr>
            <p:cNvPr id="163867" name="Object 27"/>
            <p:cNvGraphicFramePr>
              <a:graphicFrameLocks noChangeAspect="1"/>
            </p:cNvGraphicFramePr>
            <p:nvPr/>
          </p:nvGraphicFramePr>
          <p:xfrm>
            <a:off x="4604" y="1117"/>
            <a:ext cx="576" cy="3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892" name="公式" r:id="rId3" imgW="317500" imgH="304800" progId="Equation.3">
                    <p:embed/>
                  </p:oleObj>
                </mc:Choice>
                <mc:Fallback>
                  <p:oleObj name="公式" r:id="rId3" imgW="317500" imgH="304800" progId="Equation.3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04" y="1117"/>
                          <a:ext cx="576" cy="37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3868" name="Text Box 28"/>
            <p:cNvSpPr txBox="1">
              <a:spLocks noChangeArrowheads="1"/>
            </p:cNvSpPr>
            <p:nvPr/>
          </p:nvSpPr>
          <p:spPr bwMode="auto">
            <a:xfrm>
              <a:off x="4331" y="1076"/>
              <a:ext cx="545" cy="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±</a:t>
              </a:r>
            </a:p>
          </p:txBody>
        </p:sp>
      </p:grpSp>
      <p:sp>
        <p:nvSpPr>
          <p:cNvPr id="163869" name="Text Box 29"/>
          <p:cNvSpPr txBox="1">
            <a:spLocks noChangeArrowheads="1"/>
          </p:cNvSpPr>
          <p:nvPr/>
        </p:nvSpPr>
        <p:spPr bwMode="auto">
          <a:xfrm>
            <a:off x="774700" y="3111500"/>
            <a:ext cx="7561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两个平方根，它们互为相反数</a:t>
            </a:r>
          </a:p>
        </p:txBody>
      </p:sp>
      <p:sp>
        <p:nvSpPr>
          <p:cNvPr id="163870" name="Text Box 30"/>
          <p:cNvSpPr txBox="1">
            <a:spLocks noChangeArrowheads="1"/>
          </p:cNvSpPr>
          <p:nvPr/>
        </p:nvSpPr>
        <p:spPr bwMode="auto">
          <a:xfrm>
            <a:off x="1060450" y="4602163"/>
            <a:ext cx="6480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en-US" altLang="zh-CN" sz="2400" b="1" baseline="300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 </a:t>
            </a:r>
            <a:r>
              <a:rPr lang="en-US" altLang="zh-CN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±2</a:t>
            </a:r>
            <a:r>
              <a:rPr lang="en-US" altLang="zh-CN" sz="24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ab</a:t>
            </a:r>
            <a:r>
              <a:rPr lang="en-US" altLang="zh-CN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+</a:t>
            </a:r>
            <a:r>
              <a:rPr lang="en-US" altLang="zh-CN" sz="24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b</a:t>
            </a:r>
            <a:r>
              <a:rPr lang="en-US" altLang="zh-CN" sz="2400" b="1" baseline="300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=(</a:t>
            </a:r>
            <a:r>
              <a:rPr lang="en-US" altLang="zh-CN" sz="24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  b)</a:t>
            </a:r>
            <a:r>
              <a:rPr lang="en-US" altLang="zh-CN" sz="2400" b="1" baseline="3000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2</a:t>
            </a:r>
          </a:p>
        </p:txBody>
      </p:sp>
      <p:sp>
        <p:nvSpPr>
          <p:cNvPr id="163871" name="Text Box 31"/>
          <p:cNvSpPr txBox="1">
            <a:spLocks noChangeArrowheads="1"/>
          </p:cNvSpPr>
          <p:nvPr/>
        </p:nvSpPr>
        <p:spPr bwMode="auto">
          <a:xfrm>
            <a:off x="2616200" y="3608388"/>
            <a:ext cx="4608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  </a:t>
            </a: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如果</a:t>
            </a:r>
            <a:r>
              <a:rPr lang="en-US" altLang="zh-CN" sz="24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 baseline="300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=</a:t>
            </a:r>
            <a:r>
              <a:rPr lang="en-US" altLang="zh-CN" sz="24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en-US" altLang="zh-CN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, </a:t>
            </a:r>
            <a:r>
              <a:rPr lang="en-US" altLang="zh-CN" sz="24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en-US" altLang="zh-CN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≥0 </a:t>
            </a: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那么</a:t>
            </a:r>
            <a:r>
              <a:rPr lang="en-US" altLang="zh-CN" sz="24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=</a:t>
            </a:r>
          </a:p>
        </p:txBody>
      </p:sp>
      <p:graphicFrame>
        <p:nvGraphicFramePr>
          <p:cNvPr id="163872" name="Object 32"/>
          <p:cNvGraphicFramePr>
            <a:graphicFrameLocks noChangeAspect="1"/>
          </p:cNvGraphicFramePr>
          <p:nvPr/>
        </p:nvGraphicFramePr>
        <p:xfrm>
          <a:off x="6323013" y="3560763"/>
          <a:ext cx="8636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3" name="Equation" r:id="rId5" imgW="508000" imgH="304800" progId="Equation.3">
                  <p:embed/>
                </p:oleObj>
              </mc:Choice>
              <mc:Fallback>
                <p:oleObj name="Equation" r:id="rId5" imgW="508000" imgH="3048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3013" y="3560763"/>
                        <a:ext cx="86360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3" name="Object 33"/>
          <p:cNvGraphicFramePr>
            <a:graphicFrameLocks noChangeAspect="1"/>
          </p:cNvGraphicFramePr>
          <p:nvPr/>
        </p:nvGraphicFramePr>
        <p:xfrm>
          <a:off x="3055938" y="4686300"/>
          <a:ext cx="28892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4" name="公式" r:id="rId7" imgW="190500" imgH="203200" progId="Equation.3">
                  <p:embed/>
                </p:oleObj>
              </mc:Choice>
              <mc:Fallback>
                <p:oleObj name="公式" r:id="rId7" imgW="190500" imgH="2032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5938" y="4686300"/>
                        <a:ext cx="288925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3879" name="Picture 39" descr="图片2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957263" y="661988"/>
            <a:ext cx="3108325" cy="6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3" grpId="0"/>
      <p:bldP spid="163869" grpId="0"/>
      <p:bldP spid="163870" grpId="0"/>
      <p:bldP spid="1638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B500-B980-48D5-B1EB-C8EB74AC09B5}" type="slidenum">
              <a:rPr lang="en-US" altLang="zh-CN"/>
              <a:t>4</a:t>
            </a:fld>
            <a:endParaRPr lang="en-US" altLang="zh-CN"/>
          </a:p>
        </p:txBody>
      </p:sp>
      <p:pic>
        <p:nvPicPr>
          <p:cNvPr id="171055" name="Picture 47" descr="图片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65200" y="757238"/>
            <a:ext cx="3378200" cy="75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71056" name="Object 48"/>
          <p:cNvGraphicFramePr>
            <a:graphicFrameLocks noChangeAspect="1"/>
          </p:cNvGraphicFramePr>
          <p:nvPr/>
        </p:nvGraphicFramePr>
        <p:xfrm>
          <a:off x="1390650" y="1889125"/>
          <a:ext cx="2174875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68" name="Equation" r:id="rId4" imgW="1054100" imgH="698500" progId="Equation.DSMT4">
                  <p:embed/>
                </p:oleObj>
              </mc:Choice>
              <mc:Fallback>
                <p:oleObj name="Equation" r:id="rId4" imgW="1054100" imgH="69850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0650" y="1889125"/>
                        <a:ext cx="2174875" cy="144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1057" name="Text Box 49"/>
          <p:cNvSpPr txBox="1">
            <a:spLocks noChangeArrowheads="1"/>
          </p:cNvSpPr>
          <p:nvPr/>
        </p:nvSpPr>
        <p:spPr bwMode="auto">
          <a:xfrm>
            <a:off x="3624263" y="1895475"/>
            <a:ext cx="809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/>
              <a:t>①</a:t>
            </a:r>
          </a:p>
        </p:txBody>
      </p:sp>
      <p:sp>
        <p:nvSpPr>
          <p:cNvPr id="171058" name="Text Box 50"/>
          <p:cNvSpPr txBox="1">
            <a:spLocks noChangeArrowheads="1"/>
          </p:cNvSpPr>
          <p:nvPr/>
        </p:nvSpPr>
        <p:spPr bwMode="auto">
          <a:xfrm>
            <a:off x="3646488" y="2406650"/>
            <a:ext cx="1104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/>
              <a:t>②</a:t>
            </a:r>
          </a:p>
        </p:txBody>
      </p:sp>
      <p:sp>
        <p:nvSpPr>
          <p:cNvPr id="171059" name="Text Box 51"/>
          <p:cNvSpPr txBox="1">
            <a:spLocks noChangeArrowheads="1"/>
          </p:cNvSpPr>
          <p:nvPr/>
        </p:nvSpPr>
        <p:spPr bwMode="auto">
          <a:xfrm>
            <a:off x="3654425" y="2936875"/>
            <a:ext cx="1052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/>
              <a:t>③</a:t>
            </a:r>
          </a:p>
        </p:txBody>
      </p:sp>
      <p:sp>
        <p:nvSpPr>
          <p:cNvPr id="171060" name="Text Box 52"/>
          <p:cNvSpPr txBox="1">
            <a:spLocks noChangeArrowheads="1"/>
          </p:cNvSpPr>
          <p:nvPr/>
        </p:nvSpPr>
        <p:spPr bwMode="auto">
          <a:xfrm>
            <a:off x="534988" y="3433763"/>
            <a:ext cx="8140700" cy="92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600" b="1" dirty="0">
                <a:latin typeface="宋体" panose="02010600030101010101" pitchFamily="2" charset="-122"/>
              </a:rPr>
              <a:t>(1)</a:t>
            </a:r>
            <a:r>
              <a:rPr lang="zh-CN" altLang="en-US" sz="2600" b="1" dirty="0">
                <a:latin typeface="宋体" panose="02010600030101010101" pitchFamily="2" charset="-122"/>
              </a:rPr>
              <a:t>根据平方根的意义，你会解方程①吗？方程①有 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sz="2600" b="1" dirty="0">
                <a:latin typeface="宋体" panose="02010600030101010101" pitchFamily="2" charset="-122"/>
              </a:rPr>
              <a:t>   几个根？</a:t>
            </a:r>
          </a:p>
        </p:txBody>
      </p:sp>
      <p:sp>
        <p:nvSpPr>
          <p:cNvPr id="171061" name="Text Box 53"/>
          <p:cNvSpPr txBox="1">
            <a:spLocks noChangeArrowheads="1"/>
          </p:cNvSpPr>
          <p:nvPr/>
        </p:nvSpPr>
        <p:spPr bwMode="auto">
          <a:xfrm>
            <a:off x="508000" y="4459288"/>
            <a:ext cx="8051800" cy="92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600" b="1">
                <a:latin typeface="宋体" panose="02010600030101010101" pitchFamily="2" charset="-122"/>
              </a:rPr>
              <a:t>(2)</a:t>
            </a:r>
            <a:r>
              <a:rPr lang="zh-CN" altLang="en-US" sz="2600" b="1">
                <a:latin typeface="宋体" panose="02010600030101010101" pitchFamily="2" charset="-122"/>
              </a:rPr>
              <a:t>比较方程②与方程① ，你发现它们有什么联系？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sz="2600" b="1">
                <a:latin typeface="宋体" panose="02010600030101010101" pitchFamily="2" charset="-122"/>
              </a:rPr>
              <a:t>  你会解方程②吗？</a:t>
            </a:r>
          </a:p>
        </p:txBody>
      </p:sp>
      <p:sp>
        <p:nvSpPr>
          <p:cNvPr id="171062" name="Text Box 54"/>
          <p:cNvSpPr txBox="1">
            <a:spLocks noChangeArrowheads="1"/>
          </p:cNvSpPr>
          <p:nvPr/>
        </p:nvSpPr>
        <p:spPr bwMode="auto">
          <a:xfrm>
            <a:off x="454025" y="5510213"/>
            <a:ext cx="7288213" cy="92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600" b="1">
                <a:latin typeface="宋体" panose="02010600030101010101" pitchFamily="2" charset="-122"/>
              </a:rPr>
              <a:t>(3)</a:t>
            </a:r>
            <a:r>
              <a:rPr lang="zh-CN" altLang="en-US" sz="2600" b="1">
                <a:latin typeface="宋体" panose="02010600030101010101" pitchFamily="2" charset="-122"/>
              </a:rPr>
              <a:t>比较方程③与② ，你发现他们有哪些相同和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sz="2600" b="1">
                <a:latin typeface="宋体" panose="02010600030101010101" pitchFamily="2" charset="-122"/>
              </a:rPr>
              <a:t>   不同？你会解方程③吗？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7581-88EC-4AC8-9265-5D7E8847F832}" type="slidenum">
              <a:rPr lang="en-US" altLang="zh-CN"/>
              <a:t>5</a:t>
            </a:fld>
            <a:endParaRPr lang="en-US" altLang="zh-CN"/>
          </a:p>
        </p:txBody>
      </p:sp>
      <p:sp>
        <p:nvSpPr>
          <p:cNvPr id="240644" name="WordArt 4"/>
          <p:cNvSpPr>
            <a:spLocks noChangeArrowheads="1" noChangeShapeType="1" noTextEdit="1"/>
          </p:cNvSpPr>
          <p:nvPr/>
        </p:nvSpPr>
        <p:spPr bwMode="auto">
          <a:xfrm>
            <a:off x="841375" y="1563688"/>
            <a:ext cx="9334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定义</a:t>
            </a:r>
          </a:p>
        </p:txBody>
      </p:sp>
      <p:sp>
        <p:nvSpPr>
          <p:cNvPr id="240645" name="Text Box 5"/>
          <p:cNvSpPr txBox="1">
            <a:spLocks noChangeArrowheads="1"/>
          </p:cNvSpPr>
          <p:nvPr/>
        </p:nvSpPr>
        <p:spPr bwMode="auto">
          <a:xfrm>
            <a:off x="806450" y="2324100"/>
            <a:ext cx="7623175" cy="308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altLang="zh-CN" sz="2800" b="1" dirty="0"/>
              <a:t>        </a:t>
            </a:r>
            <a:r>
              <a:rPr lang="zh-CN" altLang="en-US" sz="2800" b="1" dirty="0"/>
              <a:t>当二次项系数为</a:t>
            </a:r>
            <a:r>
              <a:rPr lang="en-US" altLang="zh-CN" sz="2800" b="1" dirty="0"/>
              <a:t>1</a:t>
            </a:r>
            <a:r>
              <a:rPr lang="zh-CN" altLang="en-US" sz="2800" b="1" dirty="0"/>
              <a:t>时，可先把常数项移到方程的右边，然后在方程的两边都加上一次项系数的一半的平方，就把方程的左边配成了一个完全平方式，从而可以由平方根的意义求解方程</a:t>
            </a:r>
            <a:r>
              <a:rPr lang="en-US" altLang="zh-CN" sz="2800" b="1" dirty="0"/>
              <a:t>.</a:t>
            </a:r>
            <a:r>
              <a:rPr lang="zh-CN" altLang="en-US" sz="2800" b="1" dirty="0"/>
              <a:t>这种解一元二次方程的方法叫做</a:t>
            </a:r>
            <a:r>
              <a:rPr lang="zh-CN" altLang="en-US" sz="2800" b="1" dirty="0">
                <a:solidFill>
                  <a:srgbClr val="FF0000"/>
                </a:solidFill>
              </a:rPr>
              <a:t>配方法</a:t>
            </a:r>
            <a:r>
              <a:rPr lang="en-US" altLang="zh-CN" sz="2800" b="1" dirty="0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2D063-D8AE-4B3B-9533-205A4D377638}" type="slidenum">
              <a:rPr lang="en-US" altLang="zh-CN"/>
              <a:t>6</a:t>
            </a:fld>
            <a:endParaRPr lang="en-US" altLang="zh-CN"/>
          </a:p>
        </p:txBody>
      </p:sp>
      <p:sp>
        <p:nvSpPr>
          <p:cNvPr id="191491" name="Rectangle 3"/>
          <p:cNvSpPr>
            <a:spLocks noChangeArrowheads="1"/>
          </p:cNvSpPr>
          <p:nvPr/>
        </p:nvSpPr>
        <p:spPr bwMode="auto">
          <a:xfrm>
            <a:off x="1152525" y="792163"/>
            <a:ext cx="6956425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40000"/>
              </a:lnSpc>
            </a:pPr>
            <a:r>
              <a:rPr lang="zh-CN" altLang="en-US" sz="2400" b="1" dirty="0">
                <a:latin typeface="宋体" panose="02010600030101010101" pitchFamily="2" charset="-122"/>
              </a:rPr>
              <a:t>做一做：填上适当的数，使下列等式成立</a:t>
            </a:r>
          </a:p>
        </p:txBody>
      </p:sp>
      <p:sp>
        <p:nvSpPr>
          <p:cNvPr id="191492" name="Rectangle 4"/>
          <p:cNvSpPr>
            <a:spLocks noChangeArrowheads="1"/>
          </p:cNvSpPr>
          <p:nvPr/>
        </p:nvSpPr>
        <p:spPr bwMode="auto">
          <a:xfrm>
            <a:off x="2663825" y="1323975"/>
            <a:ext cx="5537200" cy="213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400" b="1" dirty="0">
                <a:latin typeface="宋体" panose="02010600030101010101" pitchFamily="2" charset="-122"/>
              </a:rPr>
              <a:t>1</a:t>
            </a:r>
            <a:r>
              <a:rPr lang="zh-CN" altLang="en-US" sz="2400" b="1" dirty="0">
                <a:latin typeface="宋体" panose="02010600030101010101" pitchFamily="2" charset="-122"/>
              </a:rPr>
              <a:t>、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 baseline="30000" dirty="0">
                <a:latin typeface="宋体" panose="02010600030101010101" pitchFamily="2" charset="-122"/>
              </a:rPr>
              <a:t>2</a:t>
            </a:r>
            <a:r>
              <a:rPr lang="en-US" altLang="zh-CN" sz="2400" b="1" dirty="0">
                <a:latin typeface="宋体" panose="02010600030101010101" pitchFamily="2" charset="-122"/>
              </a:rPr>
              <a:t>+12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 dirty="0">
                <a:latin typeface="宋体" panose="02010600030101010101" pitchFamily="2" charset="-122"/>
              </a:rPr>
              <a:t>+</a:t>
            </a:r>
            <a:r>
              <a:rPr lang="en-US" altLang="zh-CN" sz="2400" b="1" u="sng" dirty="0">
                <a:latin typeface="宋体" panose="02010600030101010101" pitchFamily="2" charset="-122"/>
              </a:rPr>
              <a:t>     </a:t>
            </a:r>
            <a:r>
              <a:rPr lang="en-US" altLang="zh-CN" sz="2400" b="1" dirty="0">
                <a:latin typeface="宋体" panose="02010600030101010101" pitchFamily="2" charset="-122"/>
              </a:rPr>
              <a:t>=(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 dirty="0">
                <a:latin typeface="宋体" panose="02010600030101010101" pitchFamily="2" charset="-122"/>
              </a:rPr>
              <a:t>+6)</a:t>
            </a:r>
            <a:r>
              <a:rPr lang="en-US" altLang="zh-CN" sz="2400" b="1" baseline="30000" dirty="0">
                <a:latin typeface="宋体" panose="02010600030101010101" pitchFamily="2" charset="-122"/>
              </a:rPr>
              <a:t>2</a:t>
            </a:r>
          </a:p>
          <a:p>
            <a:pPr>
              <a:lnSpc>
                <a:spcPct val="140000"/>
              </a:lnSpc>
            </a:pPr>
            <a:r>
              <a:rPr lang="en-US" altLang="zh-CN" sz="2400" b="1" dirty="0">
                <a:latin typeface="宋体" panose="02010600030101010101" pitchFamily="2" charset="-122"/>
              </a:rPr>
              <a:t>2</a:t>
            </a:r>
            <a:r>
              <a:rPr lang="zh-CN" altLang="en-US" sz="2400" b="1" dirty="0">
                <a:latin typeface="宋体" panose="02010600030101010101" pitchFamily="2" charset="-122"/>
              </a:rPr>
              <a:t>、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 baseline="30000" dirty="0">
                <a:latin typeface="宋体" panose="02010600030101010101" pitchFamily="2" charset="-122"/>
              </a:rPr>
              <a:t>2</a:t>
            </a:r>
            <a:r>
              <a:rPr lang="en-US" altLang="zh-CN" sz="2400" b="1" dirty="0">
                <a:latin typeface="宋体" panose="02010600030101010101" pitchFamily="2" charset="-122"/>
              </a:rPr>
              <a:t>-6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 dirty="0">
                <a:latin typeface="宋体" panose="02010600030101010101" pitchFamily="2" charset="-122"/>
              </a:rPr>
              <a:t>+</a:t>
            </a:r>
            <a:r>
              <a:rPr lang="en-US" altLang="zh-CN" sz="2400" b="1" u="sng" dirty="0">
                <a:latin typeface="宋体" panose="02010600030101010101" pitchFamily="2" charset="-122"/>
              </a:rPr>
              <a:t>      </a:t>
            </a:r>
            <a:r>
              <a:rPr lang="en-US" altLang="zh-CN" sz="2400" b="1" dirty="0">
                <a:latin typeface="宋体" panose="02010600030101010101" pitchFamily="2" charset="-122"/>
              </a:rPr>
              <a:t>=(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 dirty="0">
                <a:latin typeface="宋体" panose="02010600030101010101" pitchFamily="2" charset="-122"/>
              </a:rPr>
              <a:t>-3)</a:t>
            </a:r>
            <a:r>
              <a:rPr lang="en-US" altLang="zh-CN" sz="2400" b="1" baseline="30000" dirty="0">
                <a:latin typeface="宋体" panose="02010600030101010101" pitchFamily="2" charset="-122"/>
              </a:rPr>
              <a:t>2</a:t>
            </a:r>
          </a:p>
          <a:p>
            <a:pPr>
              <a:lnSpc>
                <a:spcPct val="140000"/>
              </a:lnSpc>
            </a:pPr>
            <a:r>
              <a:rPr lang="en-US" altLang="zh-CN" sz="2400" b="1" dirty="0">
                <a:latin typeface="宋体" panose="02010600030101010101" pitchFamily="2" charset="-122"/>
              </a:rPr>
              <a:t>3</a:t>
            </a:r>
            <a:r>
              <a:rPr lang="zh-CN" altLang="en-US" sz="2400" b="1" dirty="0">
                <a:latin typeface="宋体" panose="02010600030101010101" pitchFamily="2" charset="-122"/>
              </a:rPr>
              <a:t>、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 baseline="30000" dirty="0">
                <a:latin typeface="宋体" panose="02010600030101010101" pitchFamily="2" charset="-122"/>
              </a:rPr>
              <a:t>2</a:t>
            </a:r>
            <a:r>
              <a:rPr lang="en-US" altLang="zh-CN" sz="2400" b="1" dirty="0">
                <a:latin typeface="宋体" panose="02010600030101010101" pitchFamily="2" charset="-122"/>
              </a:rPr>
              <a:t>-4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 dirty="0">
                <a:latin typeface="宋体" panose="02010600030101010101" pitchFamily="2" charset="-122"/>
              </a:rPr>
              <a:t>+</a:t>
            </a:r>
            <a:r>
              <a:rPr lang="en-US" altLang="zh-CN" sz="2400" b="1" u="sng" dirty="0">
                <a:latin typeface="宋体" panose="02010600030101010101" pitchFamily="2" charset="-122"/>
              </a:rPr>
              <a:t>      </a:t>
            </a:r>
            <a:r>
              <a:rPr lang="en-US" altLang="zh-CN" sz="2400" b="1" dirty="0">
                <a:latin typeface="宋体" panose="02010600030101010101" pitchFamily="2" charset="-122"/>
              </a:rPr>
              <a:t>=(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 dirty="0">
                <a:latin typeface="宋体" panose="02010600030101010101" pitchFamily="2" charset="-122"/>
              </a:rPr>
              <a:t> - </a:t>
            </a:r>
            <a:r>
              <a:rPr lang="en-US" altLang="zh-CN" sz="2400" b="1" u="sng" dirty="0">
                <a:latin typeface="宋体" panose="02010600030101010101" pitchFamily="2" charset="-122"/>
              </a:rPr>
              <a:t>    </a:t>
            </a:r>
            <a:r>
              <a:rPr lang="en-US" altLang="zh-CN" sz="2400" b="1" dirty="0">
                <a:latin typeface="宋体" panose="02010600030101010101" pitchFamily="2" charset="-122"/>
              </a:rPr>
              <a:t> )</a:t>
            </a:r>
            <a:r>
              <a:rPr lang="en-US" altLang="zh-CN" sz="2400" b="1" baseline="30000" dirty="0">
                <a:latin typeface="宋体" panose="02010600030101010101" pitchFamily="2" charset="-122"/>
              </a:rPr>
              <a:t>2</a:t>
            </a:r>
          </a:p>
          <a:p>
            <a:pPr>
              <a:lnSpc>
                <a:spcPct val="140000"/>
              </a:lnSpc>
            </a:pPr>
            <a:r>
              <a:rPr lang="en-US" altLang="zh-CN" sz="2400" b="1" dirty="0">
                <a:latin typeface="宋体" panose="02010600030101010101" pitchFamily="2" charset="-122"/>
              </a:rPr>
              <a:t>4</a:t>
            </a:r>
            <a:r>
              <a:rPr lang="zh-CN" altLang="en-US" sz="2400" b="1" dirty="0">
                <a:latin typeface="宋体" panose="02010600030101010101" pitchFamily="2" charset="-122"/>
              </a:rPr>
              <a:t>、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 baseline="30000" dirty="0">
                <a:latin typeface="宋体" panose="02010600030101010101" pitchFamily="2" charset="-122"/>
              </a:rPr>
              <a:t>2</a:t>
            </a:r>
            <a:r>
              <a:rPr lang="en-US" altLang="zh-CN" sz="2400" b="1" dirty="0">
                <a:latin typeface="宋体" panose="02010600030101010101" pitchFamily="2" charset="-122"/>
              </a:rPr>
              <a:t>+8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 dirty="0">
                <a:latin typeface="宋体" panose="02010600030101010101" pitchFamily="2" charset="-122"/>
              </a:rPr>
              <a:t>+</a:t>
            </a:r>
            <a:r>
              <a:rPr lang="en-US" altLang="zh-CN" sz="2400" b="1" u="sng" dirty="0">
                <a:latin typeface="宋体" panose="02010600030101010101" pitchFamily="2" charset="-122"/>
              </a:rPr>
              <a:t>      </a:t>
            </a:r>
            <a:r>
              <a:rPr lang="en-US" altLang="zh-CN" sz="2400" b="1" dirty="0">
                <a:latin typeface="宋体" panose="02010600030101010101" pitchFamily="2" charset="-122"/>
              </a:rPr>
              <a:t>=(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 dirty="0">
                <a:latin typeface="宋体" panose="02010600030101010101" pitchFamily="2" charset="-122"/>
              </a:rPr>
              <a:t> + </a:t>
            </a:r>
            <a:r>
              <a:rPr lang="en-US" altLang="zh-CN" sz="2400" b="1" u="sng" dirty="0">
                <a:latin typeface="宋体" panose="02010600030101010101" pitchFamily="2" charset="-122"/>
              </a:rPr>
              <a:t>    </a:t>
            </a:r>
            <a:r>
              <a:rPr lang="en-US" altLang="zh-CN" sz="2400" b="1" dirty="0">
                <a:latin typeface="宋体" panose="02010600030101010101" pitchFamily="2" charset="-122"/>
              </a:rPr>
              <a:t> )</a:t>
            </a:r>
            <a:r>
              <a:rPr lang="en-US" altLang="zh-CN" sz="2400" b="1" baseline="30000" dirty="0">
                <a:latin typeface="宋体" panose="02010600030101010101" pitchFamily="2" charset="-122"/>
              </a:rPr>
              <a:t>2</a:t>
            </a:r>
          </a:p>
        </p:txBody>
      </p:sp>
      <p:sp>
        <p:nvSpPr>
          <p:cNvPr id="191493" name="Rectangle 5"/>
          <p:cNvSpPr>
            <a:spLocks noChangeArrowheads="1"/>
          </p:cNvSpPr>
          <p:nvPr/>
        </p:nvSpPr>
        <p:spPr bwMode="auto">
          <a:xfrm>
            <a:off x="730250" y="3471863"/>
            <a:ext cx="740410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400" b="1" dirty="0">
                <a:latin typeface="宋体" panose="02010600030101010101" pitchFamily="2" charset="-122"/>
              </a:rPr>
              <a:t>问题：上面等式的左边常数项和一次项系数有什么关系？对于形如 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 baseline="30000" dirty="0">
                <a:latin typeface="宋体" panose="02010600030101010101" pitchFamily="2" charset="-122"/>
              </a:rPr>
              <a:t>2</a:t>
            </a:r>
            <a:r>
              <a:rPr lang="en-US" altLang="zh-CN" sz="2400" b="1" dirty="0">
                <a:latin typeface="宋体" panose="02010600030101010101" pitchFamily="2" charset="-122"/>
              </a:rPr>
              <a:t>+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ax</a:t>
            </a:r>
            <a:r>
              <a:rPr lang="en-US" altLang="zh-CN" sz="2400" b="1" dirty="0">
                <a:latin typeface="宋体" panose="02010600030101010101" pitchFamily="2" charset="-122"/>
              </a:rPr>
              <a:t> </a:t>
            </a:r>
            <a:r>
              <a:rPr lang="zh-CN" altLang="en-US" sz="2400" b="1" dirty="0">
                <a:latin typeface="宋体" panose="02010600030101010101" pitchFamily="2" charset="-122"/>
              </a:rPr>
              <a:t>的式子如何配成完全平方式？</a:t>
            </a:r>
          </a:p>
        </p:txBody>
      </p:sp>
      <p:sp>
        <p:nvSpPr>
          <p:cNvPr id="191494" name="Text Box 6"/>
          <p:cNvSpPr txBox="1">
            <a:spLocks noChangeArrowheads="1"/>
          </p:cNvSpPr>
          <p:nvPr/>
        </p:nvSpPr>
        <p:spPr bwMode="auto">
          <a:xfrm>
            <a:off x="4360863" y="1381125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6</a:t>
            </a:r>
            <a:r>
              <a:rPr lang="en-US" altLang="zh-CN" sz="2400" baseline="300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</a:p>
        </p:txBody>
      </p:sp>
      <p:sp>
        <p:nvSpPr>
          <p:cNvPr id="191495" name="Text Box 7"/>
          <p:cNvSpPr txBox="1">
            <a:spLocks noChangeArrowheads="1"/>
          </p:cNvSpPr>
          <p:nvPr/>
        </p:nvSpPr>
        <p:spPr bwMode="auto">
          <a:xfrm>
            <a:off x="4289425" y="1931988"/>
            <a:ext cx="936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en-US" altLang="zh-CN" sz="2400" baseline="300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</a:p>
        </p:txBody>
      </p:sp>
      <p:sp>
        <p:nvSpPr>
          <p:cNvPr id="191496" name="Text Box 8"/>
          <p:cNvSpPr txBox="1">
            <a:spLocks noChangeArrowheads="1"/>
          </p:cNvSpPr>
          <p:nvPr/>
        </p:nvSpPr>
        <p:spPr bwMode="auto">
          <a:xfrm>
            <a:off x="4324350" y="2460625"/>
            <a:ext cx="2089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400" baseline="300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</a:p>
        </p:txBody>
      </p:sp>
      <p:sp>
        <p:nvSpPr>
          <p:cNvPr id="191497" name="Text Box 9"/>
          <p:cNvSpPr txBox="1">
            <a:spLocks noChangeArrowheads="1"/>
          </p:cNvSpPr>
          <p:nvPr/>
        </p:nvSpPr>
        <p:spPr bwMode="auto">
          <a:xfrm>
            <a:off x="6124575" y="2435225"/>
            <a:ext cx="136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</a:p>
        </p:txBody>
      </p:sp>
      <p:sp>
        <p:nvSpPr>
          <p:cNvPr id="191498" name="Text Box 10"/>
          <p:cNvSpPr txBox="1">
            <a:spLocks noChangeArrowheads="1"/>
          </p:cNvSpPr>
          <p:nvPr/>
        </p:nvSpPr>
        <p:spPr bwMode="auto">
          <a:xfrm>
            <a:off x="4360863" y="2965450"/>
            <a:ext cx="2663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en-US" altLang="zh-CN" sz="2400" baseline="300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</a:p>
        </p:txBody>
      </p:sp>
      <p:sp>
        <p:nvSpPr>
          <p:cNvPr id="191499" name="Text Box 11"/>
          <p:cNvSpPr txBox="1">
            <a:spLocks noChangeArrowheads="1"/>
          </p:cNvSpPr>
          <p:nvPr/>
        </p:nvSpPr>
        <p:spPr bwMode="auto">
          <a:xfrm>
            <a:off x="6126163" y="2965450"/>
            <a:ext cx="1439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4</a:t>
            </a:r>
          </a:p>
        </p:txBody>
      </p:sp>
      <p:graphicFrame>
        <p:nvGraphicFramePr>
          <p:cNvPr id="191500" name="Object 12"/>
          <p:cNvGraphicFramePr>
            <a:graphicFrameLocks noChangeAspect="1"/>
          </p:cNvGraphicFramePr>
          <p:nvPr/>
        </p:nvGraphicFramePr>
        <p:xfrm>
          <a:off x="2595563" y="4689475"/>
          <a:ext cx="32416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508" name="Equation" r:id="rId3" imgW="2032000" imgH="520700" progId="Equation.3">
                  <p:embed/>
                </p:oleObj>
              </mc:Choice>
              <mc:Fallback>
                <p:oleObj name="Equation" r:id="rId3" imgW="2032000" imgH="5207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5563" y="4689475"/>
                        <a:ext cx="324167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1502" name="Text Box 14"/>
          <p:cNvSpPr txBox="1">
            <a:spLocks noChangeArrowheads="1"/>
          </p:cNvSpPr>
          <p:nvPr/>
        </p:nvSpPr>
        <p:spPr bwMode="auto">
          <a:xfrm>
            <a:off x="584200" y="5411788"/>
            <a:ext cx="7083425" cy="1093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zh-CN" altLang="en-US" sz="2300" b="1" dirty="0">
                <a:solidFill>
                  <a:srgbClr val="0000FF"/>
                </a:solidFill>
                <a:latin typeface="宋体" panose="02010600030101010101" pitchFamily="2" charset="-122"/>
              </a:rPr>
              <a:t>将方程转化为（</a:t>
            </a:r>
            <a:r>
              <a:rPr lang="en-US" altLang="zh-CN" sz="2400" b="1" dirty="0" err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300" b="1" dirty="0" err="1">
                <a:solidFill>
                  <a:srgbClr val="0000FF"/>
                </a:solidFill>
                <a:latin typeface="宋体" panose="02010600030101010101" pitchFamily="2" charset="-122"/>
              </a:rPr>
              <a:t>+</a:t>
            </a:r>
            <a:r>
              <a:rPr lang="en-US" altLang="zh-CN" sz="2400" b="1" dirty="0" err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m</a:t>
            </a:r>
            <a:r>
              <a:rPr lang="en-US" altLang="zh-CN" sz="2300" b="1" dirty="0">
                <a:solidFill>
                  <a:srgbClr val="0000FF"/>
                </a:solidFill>
                <a:latin typeface="宋体" panose="02010600030101010101" pitchFamily="2" charset="-122"/>
              </a:rPr>
              <a:t>)</a:t>
            </a:r>
            <a:r>
              <a:rPr lang="en-US" altLang="zh-CN" sz="23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en-US" altLang="zh-CN" sz="2300" b="1" dirty="0">
                <a:solidFill>
                  <a:srgbClr val="0000FF"/>
                </a:solidFill>
                <a:latin typeface="宋体" panose="02010600030101010101" pitchFamily="2" charset="-122"/>
              </a:rPr>
              <a:t>=</a:t>
            </a:r>
            <a:r>
              <a:rPr lang="en-US" altLang="zh-CN" sz="23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n</a:t>
            </a:r>
            <a:r>
              <a:rPr lang="en-US" altLang="zh-CN" sz="2300" b="1" dirty="0">
                <a:solidFill>
                  <a:srgbClr val="0000FF"/>
                </a:solidFill>
                <a:latin typeface="宋体" panose="02010600030101010101" pitchFamily="2" charset="-122"/>
              </a:rPr>
              <a:t>(</a:t>
            </a:r>
            <a:r>
              <a:rPr lang="en-US" altLang="zh-CN" sz="23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n</a:t>
            </a:r>
            <a:r>
              <a:rPr lang="en-US" altLang="zh-CN" sz="2300" b="1" dirty="0">
                <a:solidFill>
                  <a:srgbClr val="0000FF"/>
                </a:solidFill>
                <a:latin typeface="宋体" panose="02010600030101010101" pitchFamily="2" charset="-122"/>
              </a:rPr>
              <a:t>≥0</a:t>
            </a:r>
            <a:r>
              <a:rPr lang="zh-CN" altLang="en-US" sz="2300" b="1" dirty="0">
                <a:solidFill>
                  <a:srgbClr val="0000FF"/>
                </a:solidFill>
                <a:latin typeface="宋体" panose="02010600030101010101" pitchFamily="2" charset="-122"/>
              </a:rPr>
              <a:t>）的形式是本节的难点，这种方法叫配方法</a:t>
            </a:r>
            <a:r>
              <a:rPr lang="en-US" altLang="zh-CN" sz="23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3" grpId="0"/>
      <p:bldP spid="191494" grpId="0"/>
      <p:bldP spid="191495" grpId="0"/>
      <p:bldP spid="191496" grpId="0"/>
      <p:bldP spid="191497" grpId="0"/>
      <p:bldP spid="191498" grpId="0"/>
      <p:bldP spid="191499" grpId="0"/>
      <p:bldP spid="19150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F9E2-4806-48C6-9DE1-F26F0A8F06C9}" type="slidenum">
              <a:rPr lang="en-US" altLang="zh-CN"/>
              <a:t>7</a:t>
            </a:fld>
            <a:endParaRPr lang="en-US" altLang="zh-CN"/>
          </a:p>
        </p:txBody>
      </p:sp>
      <p:sp>
        <p:nvSpPr>
          <p:cNvPr id="190472" name="Rectangle 8"/>
          <p:cNvSpPr>
            <a:spLocks noChangeArrowheads="1"/>
          </p:cNvSpPr>
          <p:nvPr/>
        </p:nvSpPr>
        <p:spPr bwMode="auto">
          <a:xfrm>
            <a:off x="706438" y="1341438"/>
            <a:ext cx="4103687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kumimoji="0" lang="en-US" altLang="zh-CN" sz="2400" b="1">
                <a:latin typeface="宋体" panose="02010600030101010101" pitchFamily="2" charset="-122"/>
              </a:rPr>
              <a:t>【</a:t>
            </a:r>
            <a:r>
              <a:rPr kumimoji="0" lang="zh-CN" altLang="en-US" sz="2400" b="1">
                <a:latin typeface="宋体" panose="02010600030101010101" pitchFamily="2" charset="-122"/>
              </a:rPr>
              <a:t>例</a:t>
            </a:r>
            <a:r>
              <a:rPr kumimoji="0" lang="en-US" altLang="zh-CN" sz="2400" b="1">
                <a:latin typeface="宋体" panose="02010600030101010101" pitchFamily="2" charset="-122"/>
              </a:rPr>
              <a:t>1】</a:t>
            </a:r>
            <a:r>
              <a:rPr lang="zh-CN" altLang="en-US" sz="2400" b="1">
                <a:latin typeface="宋体" panose="02010600030101010101" pitchFamily="2" charset="-122"/>
              </a:rPr>
              <a:t>解方程：</a:t>
            </a:r>
            <a:r>
              <a:rPr lang="en-US" altLang="zh-CN" sz="2400" b="1"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 baseline="30000">
                <a:latin typeface="宋体" panose="02010600030101010101" pitchFamily="2" charset="-122"/>
              </a:rPr>
              <a:t>2</a:t>
            </a:r>
            <a:r>
              <a:rPr lang="en-US" altLang="zh-CN" sz="2400" b="1">
                <a:latin typeface="宋体" panose="02010600030101010101" pitchFamily="2" charset="-122"/>
              </a:rPr>
              <a:t>+4</a:t>
            </a:r>
            <a:r>
              <a:rPr lang="en-US" altLang="zh-CN" sz="2400" b="1"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>
                <a:latin typeface="宋体" panose="02010600030101010101" pitchFamily="2" charset="-122"/>
              </a:rPr>
              <a:t>=12</a:t>
            </a:r>
          </a:p>
        </p:txBody>
      </p:sp>
      <p:sp>
        <p:nvSpPr>
          <p:cNvPr id="190473" name="Rectangle 9"/>
          <p:cNvSpPr>
            <a:spLocks noChangeArrowheads="1"/>
          </p:cNvSpPr>
          <p:nvPr/>
        </p:nvSpPr>
        <p:spPr bwMode="auto">
          <a:xfrm>
            <a:off x="876300" y="1995488"/>
            <a:ext cx="5543550" cy="315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kumimoji="0" lang="en-US" altLang="zh-CN" sz="2400" b="1" dirty="0">
                <a:solidFill>
                  <a:srgbClr val="CC00FF"/>
                </a:solidFill>
                <a:ea typeface="楷体_GB2312" pitchFamily="49" charset="-122"/>
              </a:rPr>
              <a:t>【</a:t>
            </a:r>
            <a:r>
              <a:rPr kumimoji="0" lang="zh-CN" altLang="en-US" sz="2400" b="1" dirty="0">
                <a:solidFill>
                  <a:srgbClr val="CC00FF"/>
                </a:solidFill>
                <a:ea typeface="楷体_GB2312" pitchFamily="49" charset="-122"/>
              </a:rPr>
              <a:t>解</a:t>
            </a:r>
            <a:r>
              <a:rPr kumimoji="0" lang="en-US" altLang="zh-CN" sz="2400" b="1" dirty="0">
                <a:solidFill>
                  <a:srgbClr val="CC00FF"/>
                </a:solidFill>
                <a:ea typeface="楷体_GB2312" pitchFamily="49" charset="-122"/>
              </a:rPr>
              <a:t>】</a:t>
            </a:r>
            <a:r>
              <a:rPr lang="zh-CN" altLang="en-US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两边都加上</a:t>
            </a:r>
            <a:r>
              <a:rPr lang="en-US" altLang="zh-CN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400" b="1" baseline="30000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，得</a:t>
            </a:r>
          </a:p>
          <a:p>
            <a:pPr>
              <a:lnSpc>
                <a:spcPct val="14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        </a:t>
            </a:r>
            <a:r>
              <a:rPr lang="en-US" altLang="zh-CN" sz="24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 baseline="30000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+4</a:t>
            </a:r>
            <a:r>
              <a:rPr lang="en-US" altLang="zh-CN" sz="24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zh-CN" altLang="en-US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400" b="1" baseline="30000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=12</a:t>
            </a:r>
            <a:r>
              <a:rPr lang="zh-CN" altLang="en-US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400" b="1" baseline="30000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  <a:p>
            <a:pPr>
              <a:lnSpc>
                <a:spcPct val="14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    </a:t>
            </a:r>
            <a:r>
              <a:rPr lang="zh-CN" altLang="en-US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即（</a:t>
            </a:r>
            <a:r>
              <a:rPr lang="en-US" altLang="zh-CN" sz="24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+2</a:t>
            </a:r>
            <a:r>
              <a:rPr lang="zh-CN" altLang="en-US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en-US" altLang="zh-CN" sz="2400" b="1" baseline="30000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=16</a:t>
            </a:r>
          </a:p>
          <a:p>
            <a:pPr>
              <a:lnSpc>
                <a:spcPct val="14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    </a:t>
            </a:r>
            <a:r>
              <a:rPr lang="zh-CN" altLang="en-US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开平方，得</a:t>
            </a:r>
            <a:r>
              <a:rPr lang="en-US" altLang="zh-CN" sz="24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+2=±4,</a:t>
            </a:r>
          </a:p>
          <a:p>
            <a:pPr>
              <a:lnSpc>
                <a:spcPct val="14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    </a:t>
            </a:r>
            <a:r>
              <a:rPr lang="zh-CN" altLang="en-US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即</a:t>
            </a:r>
            <a:r>
              <a:rPr lang="en-US" altLang="zh-CN" sz="24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+2=4</a:t>
            </a:r>
            <a:r>
              <a:rPr lang="zh-CN" altLang="en-US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或</a:t>
            </a:r>
            <a:r>
              <a:rPr lang="en-US" altLang="zh-CN" sz="24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+2=-4.</a:t>
            </a:r>
          </a:p>
          <a:p>
            <a:pPr>
              <a:lnSpc>
                <a:spcPct val="14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    </a:t>
            </a:r>
            <a:r>
              <a:rPr lang="zh-CN" altLang="en-US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所以</a:t>
            </a:r>
            <a:r>
              <a:rPr lang="en-US" altLang="zh-CN" sz="24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 baseline="-25000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en-US" altLang="zh-CN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=2,</a:t>
            </a:r>
            <a:r>
              <a:rPr lang="en-US" altLang="zh-CN" sz="24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 baseline="-25000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=-6.</a:t>
            </a:r>
            <a:r>
              <a:rPr lang="en-US" altLang="zh-CN" sz="2400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</a:t>
            </a:r>
          </a:p>
        </p:txBody>
      </p:sp>
      <p:grpSp>
        <p:nvGrpSpPr>
          <p:cNvPr id="190474" name="Group 10"/>
          <p:cNvGrpSpPr/>
          <p:nvPr/>
        </p:nvGrpSpPr>
        <p:grpSpPr bwMode="auto">
          <a:xfrm>
            <a:off x="547688" y="487363"/>
            <a:ext cx="2238375" cy="788987"/>
            <a:chOff x="395" y="244"/>
            <a:chExt cx="1410" cy="497"/>
          </a:xfrm>
        </p:grpSpPr>
        <p:grpSp>
          <p:nvGrpSpPr>
            <p:cNvPr id="190475" name="Group 4"/>
            <p:cNvGrpSpPr/>
            <p:nvPr/>
          </p:nvGrpSpPr>
          <p:grpSpPr bwMode="auto">
            <a:xfrm>
              <a:off x="395" y="363"/>
              <a:ext cx="1410" cy="378"/>
              <a:chOff x="616" y="1267"/>
              <a:chExt cx="1762" cy="446"/>
            </a:xfrm>
          </p:grpSpPr>
          <p:pic>
            <p:nvPicPr>
              <p:cNvPr id="190476" name="Picture 5" descr="1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616" y="1267"/>
                <a:ext cx="1762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0477" name="Rectangle 6"/>
              <p:cNvSpPr>
                <a:spLocks noChangeArrowheads="1"/>
              </p:cNvSpPr>
              <p:nvPr/>
            </p:nvSpPr>
            <p:spPr bwMode="auto">
              <a:xfrm>
                <a:off x="1057" y="1304"/>
                <a:ext cx="1196" cy="2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zh-CN" sz="2400" b="1"/>
              </a:p>
            </p:txBody>
          </p:sp>
        </p:grpSp>
        <p:sp>
          <p:nvSpPr>
            <p:cNvPr id="190478" name="Text Box 7"/>
            <p:cNvSpPr txBox="1">
              <a:spLocks noChangeArrowheads="1"/>
            </p:cNvSpPr>
            <p:nvPr/>
          </p:nvSpPr>
          <p:spPr bwMode="auto">
            <a:xfrm>
              <a:off x="823" y="244"/>
              <a:ext cx="788" cy="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kumimoji="0" lang="zh-CN" altLang="en-US" sz="2800">
                  <a:latin typeface="隶书" panose="02010509060101010101" pitchFamily="49" charset="-122"/>
                  <a:ea typeface="隶书" panose="02010509060101010101" pitchFamily="49" charset="-122"/>
                </a:rPr>
                <a:t>例  题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B3FD-CEC5-496C-9763-B83B92A368DB}" type="slidenum">
              <a:rPr lang="en-US" altLang="zh-CN"/>
              <a:t>8</a:t>
            </a:fld>
            <a:endParaRPr lang="en-US" altLang="zh-CN"/>
          </a:p>
        </p:txBody>
      </p:sp>
      <p:sp>
        <p:nvSpPr>
          <p:cNvPr id="192540" name="Rectangle 28"/>
          <p:cNvSpPr>
            <a:spLocks noChangeArrowheads="1"/>
          </p:cNvSpPr>
          <p:nvPr/>
        </p:nvSpPr>
        <p:spPr bwMode="auto">
          <a:xfrm>
            <a:off x="884238" y="1677988"/>
            <a:ext cx="68707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kumimoji="0" lang="en-US" altLang="zh-CN" sz="2400" b="1">
                <a:solidFill>
                  <a:srgbClr val="CC00FF"/>
                </a:solidFill>
                <a:ea typeface="楷体_GB2312" pitchFamily="49" charset="-122"/>
              </a:rPr>
              <a:t>【</a:t>
            </a:r>
            <a:r>
              <a:rPr kumimoji="0" lang="zh-CN" altLang="en-US" sz="2400" b="1">
                <a:solidFill>
                  <a:srgbClr val="CC00FF"/>
                </a:solidFill>
                <a:ea typeface="楷体_GB2312" pitchFamily="49" charset="-122"/>
              </a:rPr>
              <a:t>解</a:t>
            </a:r>
            <a:r>
              <a:rPr kumimoji="0" lang="en-US" altLang="zh-CN" sz="2400" b="1">
                <a:solidFill>
                  <a:srgbClr val="CC00FF"/>
                </a:solidFill>
                <a:ea typeface="楷体_GB2312" pitchFamily="49" charset="-122"/>
              </a:rPr>
              <a:t>】</a:t>
            </a: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移项</a:t>
            </a:r>
            <a:r>
              <a:rPr lang="en-US" altLang="zh-CN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得  </a:t>
            </a:r>
            <a:r>
              <a:rPr lang="en-US" altLang="zh-CN" sz="24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 baseline="300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-3</a:t>
            </a:r>
            <a:r>
              <a:rPr lang="en-US" altLang="zh-CN" sz="24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=-2</a:t>
            </a:r>
          </a:p>
          <a:p>
            <a:pPr>
              <a:lnSpc>
                <a:spcPct val="200000"/>
              </a:lnSpc>
            </a:pP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两边同时加上</a:t>
            </a:r>
            <a:r>
              <a:rPr lang="en-US" altLang="zh-CN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(   )</a:t>
            </a:r>
            <a:r>
              <a:rPr lang="en-US" altLang="zh-CN" sz="2400" b="1" baseline="300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，得 </a:t>
            </a:r>
            <a:r>
              <a:rPr lang="en-US" altLang="zh-CN" sz="24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 baseline="300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-3</a:t>
            </a:r>
            <a:r>
              <a:rPr lang="en-US" altLang="zh-CN" sz="24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+(   )</a:t>
            </a:r>
            <a:r>
              <a:rPr lang="en-US" altLang="zh-CN" sz="2400" b="1" baseline="300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=-2+(   )</a:t>
            </a:r>
            <a:r>
              <a:rPr lang="en-US" altLang="zh-CN" sz="2400" b="1" baseline="300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endParaRPr lang="en-US" altLang="zh-CN" sz="2400" b="1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92515" name="Text Box 3"/>
          <p:cNvSpPr txBox="1">
            <a:spLocks noChangeArrowheads="1"/>
          </p:cNvSpPr>
          <p:nvPr/>
        </p:nvSpPr>
        <p:spPr bwMode="auto">
          <a:xfrm>
            <a:off x="665163" y="833438"/>
            <a:ext cx="558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zh-CN" sz="2400" b="1">
                <a:latin typeface="楷体_GB2312" pitchFamily="49" charset="-122"/>
                <a:ea typeface="楷体_GB2312" pitchFamily="49" charset="-122"/>
              </a:rPr>
              <a:t>  </a:t>
            </a:r>
          </a:p>
        </p:txBody>
      </p:sp>
      <p:sp>
        <p:nvSpPr>
          <p:cNvPr id="192519" name="Rectangle 7"/>
          <p:cNvSpPr>
            <a:spLocks noChangeArrowheads="1"/>
          </p:cNvSpPr>
          <p:nvPr/>
        </p:nvSpPr>
        <p:spPr bwMode="auto">
          <a:xfrm>
            <a:off x="663575" y="1479550"/>
            <a:ext cx="349567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b="1">
                <a:latin typeface="宋体" panose="02010600030101010101" pitchFamily="2" charset="-122"/>
              </a:rPr>
              <a:t>解方程</a:t>
            </a:r>
            <a:r>
              <a:rPr lang="en-US" altLang="zh-CN" sz="2400" b="1">
                <a:latin typeface="宋体" panose="02010600030101010101" pitchFamily="2" charset="-122"/>
              </a:rPr>
              <a:t>:</a:t>
            </a:r>
            <a:r>
              <a:rPr lang="en-US" altLang="zh-CN" sz="2400" b="1"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 baseline="30000">
                <a:latin typeface="宋体" panose="02010600030101010101" pitchFamily="2" charset="-122"/>
              </a:rPr>
              <a:t>2</a:t>
            </a:r>
            <a:r>
              <a:rPr lang="en-US" altLang="zh-CN" sz="2400" b="1">
                <a:latin typeface="宋体" panose="02010600030101010101" pitchFamily="2" charset="-122"/>
              </a:rPr>
              <a:t>-3</a:t>
            </a:r>
            <a:r>
              <a:rPr lang="en-US" altLang="zh-CN" sz="2400" b="1"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>
                <a:latin typeface="宋体" panose="02010600030101010101" pitchFamily="2" charset="-122"/>
              </a:rPr>
              <a:t>+2=0</a:t>
            </a:r>
            <a:r>
              <a:rPr lang="en-US" altLang="zh-CN" sz="2400">
                <a:latin typeface="宋体" panose="02010600030101010101" pitchFamily="2" charset="-122"/>
              </a:rPr>
              <a:t> </a:t>
            </a:r>
          </a:p>
        </p:txBody>
      </p:sp>
      <p:graphicFrame>
        <p:nvGraphicFramePr>
          <p:cNvPr id="192521" name="Object 9"/>
          <p:cNvGraphicFramePr>
            <a:graphicFrameLocks noChangeAspect="1"/>
          </p:cNvGraphicFramePr>
          <p:nvPr/>
        </p:nvGraphicFramePr>
        <p:xfrm>
          <a:off x="1679575" y="3321050"/>
          <a:ext cx="2836863" cy="257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89" name="Equation" r:id="rId3" imgW="1866900" imgH="1689100" progId="Equation.DSMT4">
                  <p:embed/>
                </p:oleObj>
              </mc:Choice>
              <mc:Fallback>
                <p:oleObj name="Equation" r:id="rId3" imgW="1866900" imgH="16891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9575" y="3321050"/>
                        <a:ext cx="2836863" cy="257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2530" name="Group 18"/>
          <p:cNvGrpSpPr/>
          <p:nvPr/>
        </p:nvGrpSpPr>
        <p:grpSpPr bwMode="auto">
          <a:xfrm>
            <a:off x="495300" y="496888"/>
            <a:ext cx="2238375" cy="788987"/>
            <a:chOff x="395" y="244"/>
            <a:chExt cx="1410" cy="497"/>
          </a:xfrm>
        </p:grpSpPr>
        <p:grpSp>
          <p:nvGrpSpPr>
            <p:cNvPr id="192531" name="Group 4"/>
            <p:cNvGrpSpPr/>
            <p:nvPr/>
          </p:nvGrpSpPr>
          <p:grpSpPr bwMode="auto">
            <a:xfrm>
              <a:off x="395" y="363"/>
              <a:ext cx="1410" cy="378"/>
              <a:chOff x="616" y="1267"/>
              <a:chExt cx="1762" cy="446"/>
            </a:xfrm>
          </p:grpSpPr>
          <p:pic>
            <p:nvPicPr>
              <p:cNvPr id="192532" name="Picture 5" descr="1"/>
              <p:cNvPicPr>
                <a:picLocks noChangeAspect="1" noChangeArrowheads="1"/>
              </p:cNvPicPr>
              <p:nvPr/>
            </p:nvPicPr>
            <p:blipFill>
              <a:blip r:embed="rId5" cstate="email"/>
              <a:srcRect/>
              <a:stretch>
                <a:fillRect/>
              </a:stretch>
            </p:blipFill>
            <p:spPr bwMode="auto">
              <a:xfrm>
                <a:off x="616" y="1267"/>
                <a:ext cx="1762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2533" name="Rectangle 6"/>
              <p:cNvSpPr>
                <a:spLocks noChangeArrowheads="1"/>
              </p:cNvSpPr>
              <p:nvPr/>
            </p:nvSpPr>
            <p:spPr bwMode="auto">
              <a:xfrm>
                <a:off x="1057" y="1304"/>
                <a:ext cx="1196" cy="2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zh-CN" sz="2400" b="1"/>
              </a:p>
            </p:txBody>
          </p:sp>
        </p:grpSp>
        <p:sp>
          <p:nvSpPr>
            <p:cNvPr id="192534" name="Text Box 7"/>
            <p:cNvSpPr txBox="1">
              <a:spLocks noChangeArrowheads="1"/>
            </p:cNvSpPr>
            <p:nvPr/>
          </p:nvSpPr>
          <p:spPr bwMode="auto">
            <a:xfrm>
              <a:off x="711" y="244"/>
              <a:ext cx="1012" cy="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kumimoji="0" lang="zh-CN" altLang="en-US" sz="2800">
                  <a:latin typeface="隶书" panose="02010509060101010101" pitchFamily="49" charset="-122"/>
                  <a:ea typeface="隶书" panose="02010509060101010101" pitchFamily="49" charset="-122"/>
                </a:rPr>
                <a:t>跟踪训练</a:t>
              </a:r>
            </a:p>
          </p:txBody>
        </p:sp>
      </p:grpSp>
      <p:graphicFrame>
        <p:nvGraphicFramePr>
          <p:cNvPr id="192535" name="Object 23"/>
          <p:cNvGraphicFramePr>
            <a:graphicFrameLocks noChangeAspect="1"/>
          </p:cNvGraphicFramePr>
          <p:nvPr/>
        </p:nvGraphicFramePr>
        <p:xfrm>
          <a:off x="2990850" y="2603500"/>
          <a:ext cx="423863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90" name="Equation" r:id="rId6" imgW="342900" imgH="520700" progId="Equation.DSMT4">
                  <p:embed/>
                </p:oleObj>
              </mc:Choice>
              <mc:Fallback>
                <p:oleObj name="Equation" r:id="rId6" imgW="342900" imgH="5207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0850" y="2603500"/>
                        <a:ext cx="423863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36" name="Object 24"/>
          <p:cNvGraphicFramePr>
            <a:graphicFrameLocks noChangeAspect="1"/>
          </p:cNvGraphicFramePr>
          <p:nvPr/>
        </p:nvGraphicFramePr>
        <p:xfrm>
          <a:off x="5435600" y="2578100"/>
          <a:ext cx="423863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91" name="Equation" r:id="rId8" imgW="342900" imgH="520700" progId="Equation.DSMT4">
                  <p:embed/>
                </p:oleObj>
              </mc:Choice>
              <mc:Fallback>
                <p:oleObj name="Equation" r:id="rId8" imgW="342900" imgH="5207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2578100"/>
                        <a:ext cx="423863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37" name="Object 25"/>
          <p:cNvGraphicFramePr>
            <a:graphicFrameLocks noChangeAspect="1"/>
          </p:cNvGraphicFramePr>
          <p:nvPr/>
        </p:nvGraphicFramePr>
        <p:xfrm>
          <a:off x="6935788" y="2557463"/>
          <a:ext cx="423862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92" name="Equation" r:id="rId10" imgW="342900" imgH="520700" progId="Equation.DSMT4">
                  <p:embed/>
                </p:oleObj>
              </mc:Choice>
              <mc:Fallback>
                <p:oleObj name="Equation" r:id="rId10" imgW="342900" imgH="5207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5788" y="2557463"/>
                        <a:ext cx="423862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7A05-8B0A-4822-AE67-66ABA650266A}" type="slidenum">
              <a:rPr lang="en-US" altLang="zh-CN"/>
              <a:t>9</a:t>
            </a:fld>
            <a:endParaRPr lang="en-US" altLang="zh-CN"/>
          </a:p>
        </p:txBody>
      </p:sp>
      <p:sp>
        <p:nvSpPr>
          <p:cNvPr id="194591" name="Text Box 31"/>
          <p:cNvSpPr txBox="1">
            <a:spLocks noChangeArrowheads="1"/>
          </p:cNvSpPr>
          <p:nvPr/>
        </p:nvSpPr>
        <p:spPr bwMode="auto">
          <a:xfrm>
            <a:off x="595313" y="2365375"/>
            <a:ext cx="74168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zh-CN" altLang="en-US" sz="2400" b="1" dirty="0">
                <a:latin typeface="宋体" panose="02010600030101010101" pitchFamily="2" charset="-122"/>
              </a:rPr>
              <a:t>将方程化为（</a:t>
            </a:r>
            <a:r>
              <a:rPr lang="en-US" altLang="zh-CN" sz="2400" b="1" dirty="0" err="1"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 dirty="0" err="1">
                <a:latin typeface="宋体" panose="02010600030101010101" pitchFamily="2" charset="-122"/>
              </a:rPr>
              <a:t>+</a:t>
            </a:r>
            <a:r>
              <a:rPr lang="en-US" altLang="zh-CN" sz="2400" b="1" dirty="0" err="1">
                <a:latin typeface="EU-BX" pitchFamily="65" charset="-122"/>
                <a:ea typeface="EU-BX" pitchFamily="65" charset="-122"/>
              </a:rPr>
              <a:t>m</a:t>
            </a:r>
            <a:r>
              <a:rPr lang="en-US" altLang="zh-CN" sz="2400" b="1" dirty="0">
                <a:latin typeface="宋体" panose="02010600030101010101" pitchFamily="2" charset="-122"/>
              </a:rPr>
              <a:t>)</a:t>
            </a:r>
            <a:r>
              <a:rPr lang="en-US" altLang="zh-CN" sz="2400" b="1" baseline="30000" dirty="0">
                <a:latin typeface="宋体" panose="02010600030101010101" pitchFamily="2" charset="-122"/>
              </a:rPr>
              <a:t>2</a:t>
            </a:r>
            <a:r>
              <a:rPr lang="en-US" altLang="zh-CN" sz="2400" b="1" dirty="0">
                <a:latin typeface="宋体" panose="02010600030101010101" pitchFamily="2" charset="-122"/>
              </a:rPr>
              <a:t>=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n</a:t>
            </a:r>
            <a:r>
              <a:rPr lang="zh-CN" altLang="en-US" sz="2400" b="1" dirty="0">
                <a:latin typeface="宋体" panose="02010600030101010101" pitchFamily="2" charset="-122"/>
              </a:rPr>
              <a:t>的形式，它的一边是一个完全平方式，另一边是一个常数，当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n</a:t>
            </a:r>
            <a:r>
              <a:rPr lang="en-US" altLang="zh-CN" sz="2400" b="1" dirty="0">
                <a:latin typeface="宋体" panose="02010600030101010101" pitchFamily="2" charset="-122"/>
              </a:rPr>
              <a:t>≥0</a:t>
            </a:r>
            <a:r>
              <a:rPr lang="zh-CN" altLang="en-US" sz="2400" b="1" dirty="0">
                <a:latin typeface="宋体" panose="02010600030101010101" pitchFamily="2" charset="-122"/>
              </a:rPr>
              <a:t>时，两边开平方即可求出它的解，这种方法叫配方法</a:t>
            </a:r>
            <a:r>
              <a:rPr lang="en-US" altLang="zh-CN" sz="2400" b="1" dirty="0"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94592" name="Text Box 32"/>
          <p:cNvSpPr txBox="1">
            <a:spLocks noChangeArrowheads="1"/>
          </p:cNvSpPr>
          <p:nvPr/>
        </p:nvSpPr>
        <p:spPr bwMode="auto">
          <a:xfrm>
            <a:off x="563563" y="1811338"/>
            <a:ext cx="7850187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altLang="zh-CN" sz="2400" b="1" dirty="0">
                <a:latin typeface="宋体" panose="02010600030101010101" pitchFamily="2" charset="-122"/>
              </a:rPr>
              <a:t>1</a:t>
            </a:r>
            <a:r>
              <a:rPr lang="zh-CN" altLang="en-US" sz="2400" b="1" dirty="0">
                <a:latin typeface="宋体" panose="02010600030101010101" pitchFamily="2" charset="-122"/>
              </a:rPr>
              <a:t>、解一元二次方程的基本思路：</a:t>
            </a:r>
          </a:p>
        </p:txBody>
      </p:sp>
      <p:grpSp>
        <p:nvGrpSpPr>
          <p:cNvPr id="194593" name="Group 33"/>
          <p:cNvGrpSpPr/>
          <p:nvPr/>
        </p:nvGrpSpPr>
        <p:grpSpPr bwMode="auto">
          <a:xfrm>
            <a:off x="598488" y="1241425"/>
            <a:ext cx="2168525" cy="481013"/>
            <a:chOff x="2628" y="1573"/>
            <a:chExt cx="790" cy="303"/>
          </a:xfrm>
        </p:grpSpPr>
        <p:sp>
          <p:nvSpPr>
            <p:cNvPr id="194594" name="AutoShape 34"/>
            <p:cNvSpPr>
              <a:spLocks noChangeArrowheads="1"/>
            </p:cNvSpPr>
            <p:nvPr/>
          </p:nvSpPr>
          <p:spPr bwMode="gray">
            <a:xfrm>
              <a:off x="2628" y="1585"/>
              <a:ext cx="697" cy="29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FF3399"/>
                </a:gs>
              </a:gsLst>
              <a:lin ang="5400000" scaled="1"/>
            </a:gradFill>
            <a:ln w="19050">
              <a:solidFill>
                <a:srgbClr val="FF0582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rgbClr val="292929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595" name="Text Box 35"/>
            <p:cNvSpPr txBox="1">
              <a:spLocks noChangeArrowheads="1"/>
            </p:cNvSpPr>
            <p:nvPr/>
          </p:nvSpPr>
          <p:spPr bwMode="auto">
            <a:xfrm>
              <a:off x="2674" y="1573"/>
              <a:ext cx="7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t">
                <a:spcBef>
                  <a:spcPct val="50000"/>
                </a:spcBef>
              </a:pPr>
              <a:r>
                <a:rPr kumimoji="0" lang="zh-CN" altLang="en-US" sz="2400" b="1" dirty="0">
                  <a:solidFill>
                    <a:srgbClr val="0000FF"/>
                  </a:solidFill>
                  <a:latin typeface="Arial" panose="020B0604020202020204" pitchFamily="34" charset="0"/>
                  <a:ea typeface="楷体_GB2312" pitchFamily="49" charset="-122"/>
                </a:rPr>
                <a:t>方法总结</a:t>
              </a:r>
            </a:p>
          </p:txBody>
        </p:sp>
      </p:grpSp>
      <p:pic>
        <p:nvPicPr>
          <p:cNvPr id="194597" name="Picture 37" descr="200412151111585938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8" y="5390061"/>
            <a:ext cx="7458075" cy="121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598" name="Picture 38" descr="taoshu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13375" y="581025"/>
            <a:ext cx="3443288" cy="84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950</Words>
  <Application>Microsoft Office PowerPoint</Application>
  <PresentationFormat>全屏显示(4:3)</PresentationFormat>
  <Paragraphs>112</Paragraphs>
  <Slides>14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5" baseType="lpstr">
      <vt:lpstr>EU-BX</vt:lpstr>
      <vt:lpstr>楷体_GB2312</vt:lpstr>
      <vt:lpstr>隶书</vt:lpstr>
      <vt:lpstr>宋体</vt:lpstr>
      <vt:lpstr>微软雅黑</vt:lpstr>
      <vt:lpstr>Arial</vt:lpstr>
      <vt:lpstr>Times New Roman</vt:lpstr>
      <vt:lpstr>Wingdings</vt:lpstr>
      <vt:lpstr>WWW.2PPT.COM
</vt:lpstr>
      <vt:lpstr>公式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2001-09-13T10:59:00Z</cp:lastPrinted>
  <dcterms:created xsi:type="dcterms:W3CDTF">2001-09-13T10:49:00Z</dcterms:created>
  <dcterms:modified xsi:type="dcterms:W3CDTF">2023-01-16T13:48:52Z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514C37E35A734CFFAEAFFF2729CC3C0E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