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8" r:id="rId2"/>
    <p:sldId id="269" r:id="rId3"/>
    <p:sldId id="291" r:id="rId4"/>
    <p:sldId id="292" r:id="rId5"/>
    <p:sldId id="293" r:id="rId6"/>
    <p:sldId id="295" r:id="rId7"/>
    <p:sldId id="296" r:id="rId8"/>
    <p:sldId id="299" r:id="rId9"/>
    <p:sldId id="300" r:id="rId10"/>
    <p:sldId id="271" r:id="rId11"/>
    <p:sldId id="302" r:id="rId12"/>
    <p:sldId id="277" r:id="rId13"/>
    <p:sldId id="303" r:id="rId14"/>
    <p:sldId id="305" r:id="rId15"/>
    <p:sldId id="329" r:id="rId16"/>
    <p:sldId id="306" r:id="rId17"/>
    <p:sldId id="307" r:id="rId18"/>
    <p:sldId id="308" r:id="rId19"/>
    <p:sldId id="309" r:id="rId20"/>
    <p:sldId id="310" r:id="rId21"/>
    <p:sldId id="312" r:id="rId22"/>
    <p:sldId id="334" r:id="rId23"/>
    <p:sldId id="313" r:id="rId24"/>
    <p:sldId id="314" r:id="rId25"/>
    <p:sldId id="330" r:id="rId26"/>
    <p:sldId id="331" r:id="rId27"/>
    <p:sldId id="332" r:id="rId28"/>
    <p:sldId id="315" r:id="rId29"/>
    <p:sldId id="333" r:id="rId30"/>
    <p:sldId id="316" r:id="rId31"/>
    <p:sldId id="317" r:id="rId32"/>
    <p:sldId id="318" r:id="rId33"/>
    <p:sldId id="319" r:id="rId34"/>
    <p:sldId id="320" r:id="rId35"/>
    <p:sldId id="322" r:id="rId3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E:\&#20840;&#21697;&#35838;&#20214;\&#33521;&#35821;RJ&#20061;&#19979;&#23398;&#32451;&#32771;&#35838;&#20214;\L6.EPS" TargetMode="Externa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90804" y="1278840"/>
            <a:ext cx="9553265" cy="3958800"/>
            <a:chOff x="3948" y="767"/>
            <a:chExt cx="11117" cy="5759"/>
          </a:xfrm>
        </p:grpSpPr>
        <p:sp>
          <p:nvSpPr>
            <p:cNvPr id="3" name="Rectangle 5"/>
            <p:cNvSpPr/>
            <p:nvPr/>
          </p:nvSpPr>
          <p:spPr>
            <a:xfrm>
              <a:off x="3948" y="4601"/>
              <a:ext cx="11117" cy="19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Section A</a:t>
              </a:r>
              <a:endPara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  <a:p>
              <a:pPr marL="0" lvl="0" indent="0" algn="ctr">
                <a:spcBef>
                  <a:spcPct val="0"/>
                </a:spcBef>
                <a:buNone/>
              </a:pP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56" y="767"/>
              <a:ext cx="11101" cy="3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14</a:t>
              </a:r>
            </a:p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I remember meeting all of you in Grade 7.</a:t>
              </a:r>
              <a:endParaRPr lang="zh-CN" altLang="zh-CN" sz="48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02437" y="1841580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63695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8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901825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61679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out 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算出；解决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3338652"/>
            <a:ext cx="885107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worked out all the math problems.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他们已经算出了所有的数学题。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sure you can work out the problem.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我确定你能解决这个问题。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79695" y="2023467"/>
            <a:ext cx="11214337" cy="1398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 out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意为“算出；解决”，它的宾语可以是数学题或物理题等，还可以是问题或烦恼等。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9018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40849" y="2435006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．我向他道谢，因为他帮我解决了许多问题。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said thanks to him because he helped me ________ ________ many problems.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922582" y="3301233"/>
            <a:ext cx="23749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           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back at 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回首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往事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；回忆；回顾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711506"/>
            <a:ext cx="9567234" cy="15234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look back at the things in the past three years.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我们回忆过去三年发生的事情。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44729" y="4110515"/>
            <a:ext cx="11129930" cy="1398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意为“回首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往事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；回忆；回顾”，其后不能直接跟宾语。如果要跟宾语，要用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139501" y="4230543"/>
            <a:ext cx="1883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back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526732" y="4926997"/>
            <a:ext cx="2238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back at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1359774"/>
            <a:ext cx="5396029" cy="7058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常见的含有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的短语：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6" name="图片 5" descr="E:\全品课件\英语RJ九下学练考课件\L6.EPS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565103" y="2357144"/>
            <a:ext cx="6580091" cy="370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11348" y="1652951"/>
          <a:ext cx="8707901" cy="3087860"/>
        </p:xfrm>
        <a:graphic>
          <a:graphicData uri="http://schemas.openxmlformats.org/drawingml/2006/table">
            <a:tbl>
              <a:tblPr/>
              <a:tblGrid>
                <a:gridCol w="4367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96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look through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浏览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96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look down on/upon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藐视；看不起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96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look out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小心；当心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96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look over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仔细检查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1916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5378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683954"/>
            <a:ext cx="11030352" cy="50321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2.2017·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黄冈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these past three years, which teachers will you miss most?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—Mr. Jiang. He's helped me a lot.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Looking back at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Looking for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Looking through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Looking after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264284" y="1811320"/>
            <a:ext cx="6324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mess 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弄得一团糟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一塌糊涂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30661" y="2402018"/>
            <a:ext cx="9898864" cy="15234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always make a mess when I try to cook something.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当我试图做饭时，总是弄得一团糟。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12964" y="4103567"/>
            <a:ext cx="11258642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mess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是固定搭配，意为“弄得一团糟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一塌糊涂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”，其中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作名词，意为“杂乱；凌乱”。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19646" y="1225774"/>
            <a:ext cx="11129930" cy="22159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a mess 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乱糟糟；凌乱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room is in a mess. You'd better clean it up.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你的房间乱糟糟的，你最好把它打扫干净。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9212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2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820434"/>
            <a:ext cx="10755507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—Could you take out the rubbish and do the dishes, Tony?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—Sure. Mom will be mad if she sees this 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think.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 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trouble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7282405" y="2678896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30655"/>
          <a:ext cx="9962339" cy="3749675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调查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n. ________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方法；措施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n. ________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指示；命令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n. ________ 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同根词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指示；命令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v. ________</a:t>
                      </a:r>
                      <a:endParaRPr kumimoji="0" lang="zh-CN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395329" y="2479724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survey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446296" y="3256515"/>
            <a:ext cx="1478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method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406373" y="4005007"/>
            <a:ext cx="1620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instruction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2919270" y="4716697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instruct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11014918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one's cool 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沉住气；保持冷静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4728" y="2138308"/>
            <a:ext cx="5832046" cy="15234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trying to keep my cool.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我在尽力保持冷静。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27719" y="3803681"/>
            <a:ext cx="11079961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one's cool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意为“沉住气；保持冷静”，与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calm, calm down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是同义表达。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35239" y="970206"/>
            <a:ext cx="5460149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常见的含有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的短语：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07964" y="1736958"/>
          <a:ext cx="11366695" cy="3429000"/>
        </p:xfrm>
        <a:graphic>
          <a:graphicData uri="http://schemas.openxmlformats.org/drawingml/2006/table">
            <a:tbl>
              <a:tblPr/>
              <a:tblGrid>
                <a:gridCol w="572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1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2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keep away from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远离……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6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跟上……；赶上……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06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keep off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使让开；不接近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94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keep out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留在外面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15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保持安静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097303" y="2488666"/>
            <a:ext cx="2238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up with…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308318" y="4570685"/>
            <a:ext cx="2238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quiet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3896" y="1638484"/>
          <a:ext cx="11366695" cy="2057400"/>
        </p:xfrm>
        <a:graphic>
          <a:graphicData uri="http://schemas.openxmlformats.org/drawingml/2006/table">
            <a:tbl>
              <a:tblPr/>
              <a:tblGrid>
                <a:gridCol w="572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1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83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 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保持沉默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5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keep doing sth.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持续做某事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18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和某人保持联系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322386" y="1729010"/>
            <a:ext cx="2238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silent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885071" y="3121711"/>
            <a:ext cx="3024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in touch with sb. 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44917" y="96704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40361" y="103132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18860" y="1553149"/>
            <a:ext cx="11032241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①当你觉得紧张时，你应该尽力保持冷静。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try to ________ ________ ________ when you feel nervous.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②你跑得太快了，我恐怕跟不上你。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run so fast that I'm afraid  I can't _______ _______ _______ you.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43222" y="3079508"/>
            <a:ext cx="4866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             your              cool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187462" y="5116979"/>
            <a:ext cx="4235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          up              with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5807" y="1287524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翻译句子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我想知道你是怎样和汤姆保持联系的。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1949" y="2793954"/>
            <a:ext cx="67298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wonder how you keep in touch with Tom.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11014918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by 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时间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逝去；过去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4728" y="2138309"/>
            <a:ext cx="8117928" cy="15234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can't believe how fast the time went by!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我无法相信时间流逝得这么快！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68396" y="3699762"/>
            <a:ext cx="11079961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by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时间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逝去；过去”，它的主语通常是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392701" y="1739119"/>
          <a:ext cx="9073662" cy="4114800"/>
        </p:xfrm>
        <a:graphic>
          <a:graphicData uri="http://schemas.openxmlformats.org/drawingml/2006/table">
            <a:tbl>
              <a:tblPr/>
              <a:tblGrid>
                <a:gridCol w="4529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3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 down 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下来；下沉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 on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 out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 away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走开；离开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 off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熄灭；发出响声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 out for a walk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21171" y="871733"/>
            <a:ext cx="5075428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常见的含有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的短语：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822872" y="2530870"/>
            <a:ext cx="2238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继续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738464" y="3276456"/>
            <a:ext cx="2238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出去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119469" y="5330339"/>
            <a:ext cx="2238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出去散步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44917" y="96704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40361" y="103132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18860" y="1553149"/>
            <a:ext cx="11032241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青海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—When she heard the sad news, she hardly wished to live.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quite understand her situation. Anyway, everything will be OK as time 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goes by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runs out     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runs away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95777" y="3782893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702387"/>
            <a:ext cx="11115281" cy="20821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helped you to work out the answers yourself no matter how difficult they were. 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无论题目有多么难，她都帮助你自己计算出答案。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6098" y="3747303"/>
            <a:ext cx="11029071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意为“无论怎样”，相当于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，用来引导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状语从句。如：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matter how well you know Paris, it is easy to get lost there.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不管你对巴黎多么熟悉，也很容易在那里迷路。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89649" y="3929449"/>
            <a:ext cx="2433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matter how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32075" y="4598190"/>
            <a:ext cx="10985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让步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21171" y="959493"/>
            <a:ext cx="6532942" cy="7467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matter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…结构的其他搭配：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055077" y="1969476"/>
          <a:ext cx="9748911" cy="2743200"/>
        </p:xfrm>
        <a:graphic>
          <a:graphicData uri="http://schemas.openxmlformats.org/drawingml/2006/table">
            <a:tbl>
              <a:tblPr/>
              <a:tblGrid>
                <a:gridCol w="4895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3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41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 matter who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whoever 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无论谁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 matter where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wherever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无论何地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1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 matter when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whenever 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无论何时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1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 matter what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whatever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无论什么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42473" y="1521215"/>
          <a:ext cx="9962339" cy="4572000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克服；战胜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v. ________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过去式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)________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过去分词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)________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毕业；获得学位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v. ________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派生词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毕业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n. ________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我们的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pron. ________(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名词性物主代词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水平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n. 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5364557" y="1642639"/>
            <a:ext cx="1442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overcome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8853345" y="1716756"/>
            <a:ext cx="1442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overcame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5026267" y="2412128"/>
            <a:ext cx="1442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overcome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38"/>
          <p:cNvSpPr>
            <a:spLocks noChangeArrowheads="1"/>
          </p:cNvSpPr>
          <p:nvPr/>
        </p:nvSpPr>
        <p:spPr bwMode="auto">
          <a:xfrm>
            <a:off x="6222231" y="3190050"/>
            <a:ext cx="1364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graduate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38"/>
          <p:cNvSpPr>
            <a:spLocks noChangeArrowheads="1"/>
          </p:cNvSpPr>
          <p:nvPr/>
        </p:nvSpPr>
        <p:spPr bwMode="auto">
          <a:xfrm>
            <a:off x="2790764" y="3897635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graduation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475349" y="4697150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ours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4575016" y="5428670"/>
            <a:ext cx="857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level 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/>
      <p:bldP spid="20" grpId="0"/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65616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7907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284466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．无论这些问题有多难，我确信我能很好地解决它们。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________ difficult these problems are, I'm sure I can deal with them well.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50205" y="3136207"/>
            <a:ext cx="39438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             matter         how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9098" y="909347"/>
            <a:ext cx="11154546" cy="2169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always took the time to explain things to me clearly whenever I couldn't understand anything.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无论何时我不理解某些东西，他总是花时间给我解释清楚。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5680" y="3256821"/>
            <a:ext cx="11244572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whenever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意为“无论什么时候，无论何时”，引导的是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状语从句。如：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ask me for help whenever you need it.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你无论何时需要帮助都可以向我求助。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53887" y="4139621"/>
            <a:ext cx="12287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让步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32375" y="98091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1887" y="107332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43943" y="1558567"/>
            <a:ext cx="11060377" cy="50321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深圳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 you still remember our primary school teacher, Mrs. Liu?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she always encou­raged us and gave us support________ we met difficulties.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whenever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whatever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867499" y="3094004"/>
            <a:ext cx="6282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0962" y="1415784"/>
            <a:ext cx="11137748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have you changed since you started junior high school?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自从开始上初中，你是怎样改变的？ 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9749" y="2882437"/>
            <a:ext cx="11202368" cy="36009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本句是含有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状语从句的复合句，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是连词，意为“自从；自……以来”，用来引导时间状语从句，从句通常用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，主句通常用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haven't seen him since I moved to New York.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自从我搬到纽约以来，我就没有见过他。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667417" y="3065442"/>
            <a:ext cx="1529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562975" y="3065442"/>
            <a:ext cx="1529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223890" y="4444077"/>
            <a:ext cx="19327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一般过去时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669281" y="4500347"/>
            <a:ext cx="1862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现在完成时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30660" y="957271"/>
            <a:ext cx="10840388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还可以作介词，意为“自从；自……以来”。“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＋表示过去的词或短语”是现在完成时的标志之一。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1999, our hometown has changed a lot.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自从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1999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年以来，我们的家乡发生了很大的变化。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37537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588418"/>
            <a:ext cx="10755507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film Operation Red Sea ________ a lot of praise since its first show months ago.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wins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win 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won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761116" y="1771215"/>
            <a:ext cx="15290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886200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连续几次地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____________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弄得一团糟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一塌糊涂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  ____________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沉住气；保持冷静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____________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指导某人做某事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____________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在……结尾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____________</a:t>
                      </a:r>
                      <a:endParaRPr kumimoji="0" lang="zh-CN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427518" y="1749035"/>
            <a:ext cx="1256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a row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015787" y="2497271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 a mess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290539" y="3284815"/>
            <a:ext cx="2149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keep one's cool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010014" y="3998699"/>
            <a:ext cx="2619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guide sb. to do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262082" y="4840416"/>
            <a:ext cx="21259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the end of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89455"/>
          <a:ext cx="9962339" cy="3804031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对……有耐心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____________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7.work out  ____________ 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8. look forward to ____________ 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9.go by _______________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10.look back at ____________________</a:t>
                      </a:r>
                      <a:endParaRPr kumimoji="0" lang="en-US" altLang="zh-CN" sz="30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674659" y="1762262"/>
            <a:ext cx="2459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patient with…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201056" y="251050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算出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903574" y="3244923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盼望；期待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158749" y="4082265"/>
            <a:ext cx="2555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时间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逝去；过去</a:t>
            </a:r>
          </a:p>
        </p:txBody>
      </p:sp>
      <p:sp>
        <p:nvSpPr>
          <p:cNvPr id="16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450632" y="4867712"/>
            <a:ext cx="34836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回首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往事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；回忆；回顾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369857" y="989535"/>
          <a:ext cx="11250057" cy="5166360"/>
        </p:xfrm>
        <a:graphic>
          <a:graphicData uri="http://schemas.openxmlformats.org/drawingml/2006/table">
            <a:tbl>
              <a:tblPr/>
              <a:tblGrid>
                <a:gridCol w="132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1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无论题目有多么难，她都帮助你自己计算出答案。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She helped you to  ________  ________ the answers yourself  ________  ________  ________  ________ they were.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无论何时我不理解某些东西，他总是花时间给我解释清楚。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He always took the time  ________  ________ things to me clearly  ________ I couldn't understand anything. </a:t>
                      </a:r>
                      <a:endParaRPr kumimoji="0" lang="zh-CN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207275" y="1940315"/>
            <a:ext cx="2839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work               out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392975" y="2603884"/>
            <a:ext cx="6060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                matter            how            difficult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6366531" y="4852003"/>
            <a:ext cx="2552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       explain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3134223" y="5576203"/>
            <a:ext cx="144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whenever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83417" y="1603103"/>
          <a:ext cx="10508249" cy="4060709"/>
        </p:xfrm>
        <a:graphic>
          <a:graphicData uri="http://schemas.openxmlformats.org/drawingml/2006/table">
            <a:tbl>
              <a:tblPr/>
              <a:tblGrid>
                <a:gridCol w="1241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6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现在到毕业的时间了。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And now  ________  ________  ________ graduate. 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自从开始上初中，你是怎样改变的？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How  ________ you  ________  ________ you started junior high school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  <a:endParaRPr kumimoji="0" lang="zh-CN" altLang="en-US" sz="30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812828" y="2692539"/>
            <a:ext cx="3876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it's                time                to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896083" y="422357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6214908" y="4263430"/>
            <a:ext cx="2775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changed           since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16751"/>
          <a:ext cx="10508249" cy="4060709"/>
        </p:xfrm>
        <a:graphic>
          <a:graphicData uri="http://schemas.openxmlformats.org/drawingml/2006/table">
            <a:tbl>
              <a:tblPr/>
              <a:tblGrid>
                <a:gridCol w="1241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6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阅读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3a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，判断句子正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(T)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误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(F)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)1.The passage is a joke. 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)2.The writer tells us some of his or her memories about those past three years. </a:t>
                      </a:r>
                      <a:endParaRPr kumimoji="0" lang="zh-CN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957155" y="3120450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2931291" y="3924885"/>
            <a:ext cx="374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105467" y="1644047"/>
          <a:ext cx="10836323" cy="4060709"/>
        </p:xfrm>
        <a:graphic>
          <a:graphicData uri="http://schemas.openxmlformats.org/drawingml/2006/table">
            <a:tbl>
              <a:tblPr/>
              <a:tblGrid>
                <a:gridCol w="114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)3.The writer was a shy person never speaking to anyone on the first day. 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)4.The writer made some new friends slowly. </a:t>
                      </a:r>
                      <a:endParaRPr kumimoji="0" lang="zh-CN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)5.The writer doesn't mention the art festivals at all.</a:t>
                      </a:r>
                      <a:endParaRPr kumimoji="0" lang="en-US" altLang="zh-CN" sz="30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668033" y="2328041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2670724" y="3817083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729689" y="4685045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1572</Words>
  <Application>Microsoft Office PowerPoint</Application>
  <PresentationFormat>宽屏</PresentationFormat>
  <Paragraphs>303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3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2023-01-16T13:49:06Z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657B4100C42449B7B12C72B523F77754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