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4" r:id="rId4"/>
    <p:sldId id="273" r:id="rId5"/>
    <p:sldId id="272" r:id="rId6"/>
    <p:sldId id="270" r:id="rId7"/>
    <p:sldId id="271" r:id="rId8"/>
    <p:sldId id="276" r:id="rId9"/>
    <p:sldId id="275" r:id="rId10"/>
    <p:sldId id="268" r:id="rId11"/>
    <p:sldId id="267" r:id="rId12"/>
    <p:sldId id="277" r:id="rId13"/>
    <p:sldId id="278" r:id="rId14"/>
    <p:sldId id="279" r:id="rId15"/>
    <p:sldId id="266" r:id="rId16"/>
    <p:sldId id="264" r:id="rId17"/>
    <p:sldId id="280" r:id="rId18"/>
    <p:sldId id="284" r:id="rId19"/>
    <p:sldId id="281" r:id="rId20"/>
    <p:sldId id="282" r:id="rId21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  <a:srgbClr val="CC0099"/>
    <a:srgbClr val="8000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2B82084-6D98-41B0-8145-B334D03A9D7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9B4E096-1863-43ED-B066-1AED3DDC01C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4E096-1863-43ED-B066-1AED3DDC01C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1FB902A-A4F9-40CA-9B10-179B0E658E4C}" type="slidenum">
              <a:rPr lang="zh-CN" altLang="en-US" sz="1200" smtClean="0"/>
              <a:t>15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110807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2291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773238"/>
            <a:ext cx="6400800" cy="10795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1B91AD-0F48-4FD3-BEB1-844548222A3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BFB13-7930-4068-9334-68CBD97C55C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88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8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DE84C-C97E-4EF2-9EC3-4339A7686C0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A0A7-AF6B-456B-92DB-8592C592C4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C0C0-07B4-45CD-B980-6DB64AB98C3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4BAD5-7411-4CB6-9D54-94E5CA4E512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EF06E-9770-4E93-9722-C576AA3040B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8F5D-656B-4385-B205-DCE6E82E36C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EDAF5-03B0-42D3-A111-37A86AFDF01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7390-46EC-4C2C-AC68-9577C5A99F1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21C71-011F-48E3-8C2E-B77976E6DE1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6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6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126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127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686B85D-B917-4BB0-8F7D-18EDF2087AD6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6%20Topic3\&#35838;&#20214;\Unit6%20Topic3%20SectionC%20&#31934;&#21697;&#35838;&#20214;\P47-1a.mp3" TargetMode="External"/><Relationship Id="rId1" Type="http://schemas.microsoft.com/office/2007/relationships/media" Target="file:///C:\Documents%20and%20Settings\Administrator\&#26700;&#38754;\Unit6%20Topic3\&#35838;&#20214;\Unit6%20Topic3%20SectionC%20&#31934;&#21697;&#35838;&#20214;\P47-1a.mp3" TargetMode="Externa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3493702" y="4149080"/>
            <a:ext cx="2266950" cy="515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Section C</a:t>
            </a:r>
            <a:endParaRPr lang="zh-CN" altLang="en-US" kern="10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051" name="矩形 5"/>
          <p:cNvSpPr>
            <a:spLocks noChangeArrowheads="1"/>
          </p:cNvSpPr>
          <p:nvPr/>
        </p:nvSpPr>
        <p:spPr bwMode="auto">
          <a:xfrm>
            <a:off x="857250" y="1196752"/>
            <a:ext cx="7715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 Topic 3</a:t>
            </a:r>
            <a:endParaRPr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矩形 6"/>
          <p:cNvSpPr>
            <a:spLocks noChangeArrowheads="1"/>
          </p:cNvSpPr>
          <p:nvPr/>
        </p:nvSpPr>
        <p:spPr bwMode="auto">
          <a:xfrm>
            <a:off x="467544" y="2204864"/>
            <a:ext cx="831926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remember </a:t>
            </a: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friendship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forever.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67629" y="56555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467544" y="1199282"/>
            <a:ext cx="8424863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zh-CN" b="1" dirty="0">
                <a:solidFill>
                  <a:srgbClr val="0000FF"/>
                </a:solidFill>
              </a:rPr>
              <a:t>What is a graduation ceremony?</a:t>
            </a:r>
          </a:p>
          <a:p>
            <a:pPr eaLnBrk="1" hangingPunct="1">
              <a:lnSpc>
                <a:spcPct val="150000"/>
              </a:lnSpc>
            </a:pPr>
            <a:endParaRPr lang="en-US" altLang="zh-CN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solidFill>
                  <a:srgbClr val="0000FF"/>
                </a:solidFill>
              </a:rPr>
              <a:t>2. Where is it usually held?</a:t>
            </a:r>
          </a:p>
          <a:p>
            <a:pPr eaLnBrk="1" hangingPunct="1">
              <a:lnSpc>
                <a:spcPct val="150000"/>
              </a:lnSpc>
            </a:pPr>
            <a:endParaRPr lang="en-US" altLang="zh-CN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solidFill>
                  <a:srgbClr val="0000FF"/>
                </a:solidFill>
              </a:rPr>
              <a:t>3. Why is it both exciting and sad for the graduates?</a:t>
            </a:r>
          </a:p>
          <a:p>
            <a:pPr eaLnBrk="1" hangingPunct="1">
              <a:lnSpc>
                <a:spcPct val="150000"/>
              </a:lnSpc>
            </a:pPr>
            <a:endParaRPr lang="en-US" altLang="zh-CN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en-US" altLang="zh-CN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b="1" dirty="0">
                <a:solidFill>
                  <a:srgbClr val="0000FF"/>
                </a:solidFill>
              </a:rPr>
              <a:t>4. What does graduation mean according to the passage?</a:t>
            </a:r>
          </a:p>
          <a:p>
            <a:pPr eaLnBrk="1" hangingPunct="1">
              <a:lnSpc>
                <a:spcPct val="150000"/>
              </a:lnSpc>
            </a:pPr>
            <a:endParaRPr lang="en-US" altLang="zh-CN" b="1" dirty="0">
              <a:solidFill>
                <a:srgbClr val="0000FF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15207" y="1670769"/>
            <a:ext cx="75612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A graduation ceremony is a custom which takes place when students graduate from a school.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51707" y="2966169"/>
            <a:ext cx="7345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 It is usually held in a big hall or in the open air.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808857" y="3974232"/>
            <a:ext cx="76327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Because it marks the end of a period in a student’s school life and it is time for them to say goodbye to their classmates.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27907" y="5703019"/>
            <a:ext cx="77041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It means change, and leaving unforgettable faces and places behind.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9"/>
          <p:cNvSpPr txBox="1">
            <a:spLocks noChangeArrowheads="1"/>
          </p:cNvSpPr>
          <p:nvPr/>
        </p:nvSpPr>
        <p:spPr bwMode="auto">
          <a:xfrm>
            <a:off x="900113" y="1695450"/>
            <a:ext cx="8066087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90000"/>
              </a:lnSpc>
            </a:pPr>
            <a:r>
              <a:rPr lang="en-US" altLang="zh-CN">
                <a:solidFill>
                  <a:srgbClr val="0000FF"/>
                </a:solidFill>
              </a:rPr>
              <a:t>principal              A. a piece of paper that a student </a:t>
            </a:r>
          </a:p>
          <a:p>
            <a:pPr eaLnBrk="1" hangingPunct="1">
              <a:lnSpc>
                <a:spcPct val="190000"/>
              </a:lnSpc>
            </a:pPr>
            <a:r>
              <a:rPr lang="en-US" altLang="zh-CN">
                <a:solidFill>
                  <a:srgbClr val="0000FF"/>
                </a:solidFill>
              </a:rPr>
              <a:t>                               receives when he has completed</a:t>
            </a:r>
          </a:p>
          <a:p>
            <a:pPr eaLnBrk="1" hangingPunct="1">
              <a:lnSpc>
                <a:spcPct val="190000"/>
              </a:lnSpc>
            </a:pPr>
            <a:r>
              <a:rPr lang="en-US" altLang="zh-CN">
                <a:solidFill>
                  <a:srgbClr val="0000FF"/>
                </a:solidFill>
              </a:rPr>
              <a:t>                               all the courses successfully</a:t>
            </a:r>
          </a:p>
          <a:p>
            <a:pPr eaLnBrk="1" hangingPunct="1">
              <a:lnSpc>
                <a:spcPct val="190000"/>
              </a:lnSpc>
            </a:pPr>
            <a:r>
              <a:rPr lang="en-US" altLang="zh-CN">
                <a:solidFill>
                  <a:srgbClr val="0000FF"/>
                </a:solidFill>
              </a:rPr>
              <a:t>diploma               B. head of a school</a:t>
            </a:r>
          </a:p>
          <a:p>
            <a:pPr eaLnBrk="1" hangingPunct="1">
              <a:lnSpc>
                <a:spcPct val="190000"/>
              </a:lnSpc>
            </a:pPr>
            <a:r>
              <a:rPr lang="en-US" altLang="zh-CN">
                <a:solidFill>
                  <a:srgbClr val="0000FF"/>
                </a:solidFill>
              </a:rPr>
              <a:t>relative                C. a member of your family</a:t>
            </a:r>
          </a:p>
          <a:p>
            <a:pPr eaLnBrk="1" hangingPunct="1">
              <a:lnSpc>
                <a:spcPct val="190000"/>
              </a:lnSpc>
            </a:pPr>
            <a:r>
              <a:rPr lang="en-US" altLang="zh-CN">
                <a:solidFill>
                  <a:srgbClr val="0000FF"/>
                </a:solidFill>
              </a:rPr>
              <a:t>possibility            D. the fact that something might happen</a:t>
            </a:r>
          </a:p>
        </p:txBody>
      </p:sp>
      <p:sp>
        <p:nvSpPr>
          <p:cNvPr id="13315" name="Text Box 10"/>
          <p:cNvSpPr txBox="1">
            <a:spLocks noChangeArrowheads="1"/>
          </p:cNvSpPr>
          <p:nvPr/>
        </p:nvSpPr>
        <p:spPr bwMode="auto">
          <a:xfrm>
            <a:off x="0" y="476250"/>
            <a:ext cx="882015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CC0099"/>
                </a:solidFill>
              </a:rPr>
              <a:t>1c     Read 1a again and match the words with their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CC0099"/>
                </a:solidFill>
              </a:rPr>
              <a:t>         meanings.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195513" y="2276475"/>
            <a:ext cx="1081087" cy="20161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2159000" y="2276475"/>
            <a:ext cx="1152525" cy="1871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051050" y="4941888"/>
            <a:ext cx="1223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411413" y="5661025"/>
            <a:ext cx="8651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9" name="P47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1143000"/>
            <a:ext cx="5000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9631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3314" grpId="0"/>
      <p:bldP spid="13315" grpId="0"/>
      <p:bldP spid="13323" grpId="0" animBg="1"/>
      <p:bldP spid="13324" grpId="0" animBg="1"/>
      <p:bldP spid="13325" grpId="0" animBg="1"/>
      <p:bldP spid="133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2759382" y="1168400"/>
            <a:ext cx="3371850" cy="663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Key points</a:t>
            </a:r>
            <a:endParaRPr lang="zh-CN" altLang="en-US" kern="10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87450" y="247015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Lucida Sans" panose="020B0602030504020204" pitchFamily="34" charset="0"/>
              </a:rPr>
              <a:t>A graduation ceremony is a custom </a:t>
            </a:r>
            <a:r>
              <a:rPr lang="en-US" altLang="zh-CN" dirty="0">
                <a:solidFill>
                  <a:srgbClr val="FF5050"/>
                </a:solidFill>
                <a:latin typeface="Lucida Sans" panose="020B0602030504020204" pitchFamily="34" charset="0"/>
              </a:rPr>
              <a:t>which takes place</a:t>
            </a:r>
            <a:r>
              <a:rPr lang="en-US" altLang="zh-CN" dirty="0">
                <a:latin typeface="Lucida Sans" panose="020B0602030504020204" pitchFamily="34" charset="0"/>
              </a:rPr>
              <a:t> </a:t>
            </a:r>
            <a:r>
              <a:rPr lang="en-US" altLang="zh-CN" dirty="0">
                <a:solidFill>
                  <a:srgbClr val="FF5050"/>
                </a:solidFill>
                <a:latin typeface="Lucida Sans" panose="020B0602030504020204" pitchFamily="34" charset="0"/>
              </a:rPr>
              <a:t>when students graduate from a school</a:t>
            </a:r>
            <a:r>
              <a:rPr lang="en-US" altLang="zh-CN" dirty="0">
                <a:latin typeface="Lucida Sans" panose="020B0602030504020204" pitchFamily="34" charset="0"/>
              </a:rPr>
              <a:t>.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124075" y="3827463"/>
            <a:ext cx="4752975" cy="1257300"/>
          </a:xfrm>
          <a:prstGeom prst="wedgeRectCallout">
            <a:avLst>
              <a:gd name="adj1" fmla="val -54042"/>
              <a:gd name="adj2" fmla="val -79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1" hangingPunct="1"/>
            <a:endParaRPr lang="zh-CN" altLang="zh-CN" sz="180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268538" y="3860800"/>
            <a:ext cx="44640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定语从句，修饰</a:t>
            </a:r>
            <a:r>
              <a:rPr lang="en-US" altLang="zh-CN" dirty="0"/>
              <a:t>custom</a:t>
            </a:r>
            <a:r>
              <a:rPr lang="zh-CN" altLang="en-US" dirty="0"/>
              <a:t>；而</a:t>
            </a:r>
            <a:r>
              <a:rPr lang="en-US" altLang="zh-CN" dirty="0"/>
              <a:t>when</a:t>
            </a:r>
            <a:r>
              <a:rPr lang="zh-CN" altLang="en-US" dirty="0"/>
              <a:t>引导的时间状语从句包含在该定语从句中。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/>
      <p:bldP spid="23556" grpId="0" animBg="1"/>
      <p:bldP spid="235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2538413" y="1124744"/>
            <a:ext cx="3744912" cy="836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1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Comic Sans MS" panose="030F0702030302020204"/>
              </a:rPr>
              <a:t>Key points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16013" y="2319338"/>
            <a:ext cx="770413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dirty="0">
                <a:latin typeface="Lucida Sans" panose="020B0602030504020204" pitchFamily="34" charset="0"/>
              </a:rPr>
              <a:t>It is also sad, because the time when they studied with friends </a:t>
            </a:r>
            <a:r>
              <a:rPr lang="en-US" altLang="zh-CN" sz="2600" dirty="0">
                <a:solidFill>
                  <a:srgbClr val="FF5050"/>
                </a:solidFill>
                <a:latin typeface="Lucida Sans" panose="020B0602030504020204" pitchFamily="34" charset="0"/>
              </a:rPr>
              <a:t>has come to an end</a:t>
            </a:r>
            <a:r>
              <a:rPr lang="en-US" altLang="zh-CN" sz="2600" dirty="0">
                <a:latin typeface="Lucida Sans" panose="020B0602030504020204" pitchFamily="34" charset="0"/>
              </a:rPr>
              <a:t>.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292725" y="3644900"/>
            <a:ext cx="1981200" cy="576263"/>
          </a:xfrm>
          <a:prstGeom prst="wedgeRectCallout">
            <a:avLst>
              <a:gd name="adj1" fmla="val 3472"/>
              <a:gd name="adj2" fmla="val -1379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1" hangingPunct="1"/>
            <a:endParaRPr lang="zh-CN" altLang="zh-CN" sz="180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435600" y="3644900"/>
            <a:ext cx="1765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/>
              <a:t>已经结束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403350" y="4508500"/>
            <a:ext cx="6357938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eg</a:t>
            </a:r>
            <a:r>
              <a:rPr lang="zh-CN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： </a:t>
            </a:r>
            <a:r>
              <a:rPr lang="en-US" altLang="zh-CN" dirty="0" smtClean="0"/>
              <a:t>Their studies have come to an end.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/>
      <p:bldP spid="24580" grpId="0" animBg="1"/>
      <p:bldP spid="24581" grpId="0"/>
      <p:bldP spid="245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2587357" y="1212078"/>
            <a:ext cx="3887788" cy="836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Comic Sans MS" panose="030F0702030302020204"/>
              </a:rPr>
              <a:t>Key points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49513" y="2542902"/>
            <a:ext cx="69119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600" dirty="0">
                <a:latin typeface="Lucida Sans" panose="020B0602030504020204" pitchFamily="34" charset="0"/>
              </a:rPr>
              <a:t>Graduation means change, and </a:t>
            </a:r>
            <a:r>
              <a:rPr lang="en-US" altLang="zh-CN" sz="2600" dirty="0">
                <a:solidFill>
                  <a:srgbClr val="FF5050"/>
                </a:solidFill>
                <a:latin typeface="Lucida Sans" panose="020B0602030504020204" pitchFamily="34" charset="0"/>
              </a:rPr>
              <a:t>leaving</a:t>
            </a:r>
            <a:r>
              <a:rPr lang="en-US" altLang="zh-CN" sz="2600" dirty="0">
                <a:latin typeface="Lucida Sans" panose="020B0602030504020204" pitchFamily="34" charset="0"/>
              </a:rPr>
              <a:t> unforgettable faces and places </a:t>
            </a:r>
            <a:r>
              <a:rPr lang="en-US" altLang="zh-CN" sz="2600" dirty="0">
                <a:solidFill>
                  <a:srgbClr val="FF5050"/>
                </a:solidFill>
                <a:latin typeface="Lucida Sans" panose="020B0602030504020204" pitchFamily="34" charset="0"/>
              </a:rPr>
              <a:t>behind</a:t>
            </a:r>
            <a:r>
              <a:rPr lang="en-US" altLang="zh-CN" sz="2600" dirty="0">
                <a:latin typeface="Lucida Sans" panose="020B0602030504020204" pitchFamily="34" charset="0"/>
              </a:rPr>
              <a:t>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49514" y="4054252"/>
            <a:ext cx="69119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dirty="0">
                <a:solidFill>
                  <a:srgbClr val="0000FF"/>
                </a:solidFill>
              </a:rPr>
              <a:t>leave … behind    </a:t>
            </a:r>
            <a:r>
              <a:rPr lang="zh-CN" altLang="en-US" sz="2600" dirty="0">
                <a:solidFill>
                  <a:srgbClr val="0000FF"/>
                </a:solidFill>
              </a:rPr>
              <a:t>永久离开，留在记忆深处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115616" y="4919439"/>
            <a:ext cx="727233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 dirty="0"/>
              <a:t>毕业意味着变化，意味着把那些不能忘却的面容和地方留在记忆深处。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/>
      <p:bldP spid="25604" grpId="0"/>
      <p:bldP spid="256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50825" y="247650"/>
            <a:ext cx="8569325" cy="611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66"/>
                </a:solidFill>
              </a:rPr>
              <a:t>2     Complete </a:t>
            </a:r>
            <a:r>
              <a:rPr lang="en-US" altLang="zh-CN" dirty="0" err="1">
                <a:solidFill>
                  <a:srgbClr val="FF0066"/>
                </a:solidFill>
              </a:rPr>
              <a:t>Kangkang’s</a:t>
            </a:r>
            <a:r>
              <a:rPr lang="en-US" altLang="zh-CN" dirty="0">
                <a:solidFill>
                  <a:srgbClr val="FF0066"/>
                </a:solidFill>
              </a:rPr>
              <a:t> diary with the correct forms of the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66"/>
                </a:solidFill>
              </a:rPr>
              <a:t>       following words or phrases.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       </a:t>
            </a:r>
            <a:r>
              <a:rPr lang="en-US" altLang="zh-CN" dirty="0">
                <a:solidFill>
                  <a:schemeClr val="accent2"/>
                </a:solidFill>
              </a:rPr>
              <a:t>learn       take            go back         have a great time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chemeClr val="accent2"/>
                </a:solidFill>
              </a:rPr>
              <a:t>       hard       graduate      see...off        keep in touch with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Friday, July 1st                                                                 Sunny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   The graduation ceremony is over. We will leave school soon. I feel very excited because I am one of the best ________. At the same time, I am a little sad because I have to say  goodbye to my classmates and teachers. I want ______ some photos with them and I will give some gifts to my teachers as well. In the past three years, I </a:t>
            </a:r>
            <a:r>
              <a:rPr lang="en-US" altLang="zh-CN" u="sng" dirty="0">
                <a:solidFill>
                  <a:srgbClr val="0000FF"/>
                </a:solidFill>
              </a:rPr>
              <a:t>_____________</a:t>
            </a:r>
            <a:r>
              <a:rPr lang="en-US" altLang="zh-CN" dirty="0">
                <a:solidFill>
                  <a:srgbClr val="0000FF"/>
                </a:solidFill>
              </a:rPr>
              <a:t> in Beijing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732588" y="3573463"/>
            <a:ext cx="156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graduates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04025" y="4724400"/>
            <a:ext cx="1398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to take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284663" y="5805488"/>
            <a:ext cx="259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had a great time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539502" y="1321519"/>
            <a:ext cx="8208962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International School. I __________ not only how to study, but also how to be a man. In the future, I will work much _____. I hope I can be an astronaut when I grow up.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      Maria, Jane and Michael  __________ to their hometowns tomorrow and I will </a:t>
            </a:r>
            <a:r>
              <a:rPr lang="en-US" altLang="zh-CN" u="sng" dirty="0">
                <a:solidFill>
                  <a:srgbClr val="0000FF"/>
                </a:solidFill>
              </a:rPr>
              <a:t>___</a:t>
            </a:r>
            <a:r>
              <a:rPr lang="en-US" altLang="zh-CN" dirty="0">
                <a:solidFill>
                  <a:srgbClr val="0000FF"/>
                </a:solidFill>
              </a:rPr>
              <a:t> them </a:t>
            </a:r>
            <a:r>
              <a:rPr lang="en-US" altLang="zh-CN" u="sng" dirty="0">
                <a:solidFill>
                  <a:srgbClr val="0000FF"/>
                </a:solidFill>
              </a:rPr>
              <a:t>___</a:t>
            </a:r>
            <a:r>
              <a:rPr lang="en-US" altLang="zh-CN" dirty="0">
                <a:solidFill>
                  <a:srgbClr val="0000FF"/>
                </a:solidFill>
              </a:rPr>
              <a:t> at the airport. We will _______________ each other by sending e-mails, making telephone calls or writing letters. We will be good friends for ever. I wish my classmates and teachers health, happiness and good luck.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71752" y="3266207"/>
            <a:ext cx="178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will go back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787652" y="3842469"/>
            <a:ext cx="3024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see           off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620589" y="4345707"/>
            <a:ext cx="280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keep in touch with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39502" y="2474044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harder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563689" y="1394544"/>
            <a:ext cx="213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have learned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8" grpId="0"/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写作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60350"/>
            <a:ext cx="792162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1619250" y="1036637"/>
            <a:ext cx="3309938" cy="554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/>
              </a:rPr>
              <a:t>Written work</a:t>
            </a:r>
            <a:endParaRPr lang="zh-CN" altLang="en-US" sz="3600" b="1" i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Comic Sans MS" panose="030F0702030302020204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4213" y="1736725"/>
            <a:ext cx="770572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You are leaving school soon. How do you feel and what will you say to your teachers and old friends? Write a short passage about it.</a:t>
            </a:r>
          </a:p>
        </p:txBody>
      </p:sp>
      <p:graphicFrame>
        <p:nvGraphicFramePr>
          <p:cNvPr id="26629" name="Group 5"/>
          <p:cNvGraphicFramePr>
            <a:graphicFrameLocks noGrp="1"/>
          </p:cNvGraphicFramePr>
          <p:nvPr/>
        </p:nvGraphicFramePr>
        <p:xfrm>
          <a:off x="755650" y="3413125"/>
          <a:ext cx="7704138" cy="2608263"/>
        </p:xfrm>
        <a:graphic>
          <a:graphicData uri="http://schemas.openxmlformats.org/drawingml/2006/table">
            <a:tbl>
              <a:tblPr/>
              <a:tblGrid>
                <a:gridCol w="367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 you feel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you will say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feel thankful.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Thank you for helping me with my math.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7359650" y="13922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000">
              <a:solidFill>
                <a:srgbClr val="D60093"/>
              </a:solidFill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467544" y="1628800"/>
            <a:ext cx="8496300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00FF"/>
                </a:solidFill>
              </a:rPr>
              <a:t>        I’m leaving school soon. I feel thankful for my teachers and friends. Thanks to their help, I have made great progress in my studies. I have spent 3 fantastic years with them and those wonderful memories will live with me forever. I’ll also express my special thanks to my friends Michael, Maria and Jane. They’ve helped me a lot with my English. But I may not see them in the future. This makes me a little sad. In the future, I’ll study much harder to realize my dream—to be a scientist.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1403648" y="1000628"/>
            <a:ext cx="459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</a:rPr>
              <a:t>You can write like this: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549913" y="1001256"/>
            <a:ext cx="3714750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anose="02020603050405020304"/>
                <a:cs typeface="Times New Roman" panose="02020603050405020304"/>
              </a:rPr>
              <a:t>Summary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68313" y="1739900"/>
            <a:ext cx="8280400" cy="42291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 marL="514350" indent="-514350" eaLnBrk="1" hangingPunct="1">
              <a:lnSpc>
                <a:spcPct val="120000"/>
              </a:lnSpc>
              <a:buFontTx/>
              <a:buAutoNum type="arabicPeriod"/>
              <a:defRPr/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Learn some new words and phrases:   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principal, document, diploma, congratulate,   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200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period,  possibility, anniversary, come to 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200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an end</a:t>
            </a:r>
          </a:p>
          <a:p>
            <a:pPr marL="342900" indent="-342900" eaLnBrk="1" hangingPunct="1">
              <a:lnSpc>
                <a:spcPct val="120000"/>
              </a:lnSpc>
              <a:defRPr/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Learn to talk about the feelings about      </a:t>
            </a:r>
          </a:p>
          <a:p>
            <a:pPr marL="342900" indent="-342900" eaLnBrk="1" hangingPunct="1">
              <a:lnSpc>
                <a:spcPct val="120000"/>
              </a:lnSpc>
              <a:defRPr/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farewells.</a:t>
            </a:r>
          </a:p>
          <a:p>
            <a:pPr marL="342900" indent="-342900" eaLnBrk="1" hangingPunct="1">
              <a:lnSpc>
                <a:spcPct val="120000"/>
              </a:lnSpc>
              <a:defRPr/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Learn some information about graduation.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毕业卡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708275"/>
            <a:ext cx="3673475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1835150" y="1341438"/>
            <a:ext cx="6337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</a:rPr>
              <a:t>send cards to each other</a:t>
            </a:r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708275"/>
            <a:ext cx="3681412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3000375" y="1071563"/>
            <a:ext cx="3214688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anose="02020603050405020304"/>
                <a:cs typeface="Times New Roman" panose="02020603050405020304"/>
              </a:rPr>
              <a:t>Homework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71500" y="2428875"/>
            <a:ext cx="7345363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graduation ceremony would you like? Think about it, and then write down your ideas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052513"/>
            <a:ext cx="3960812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052513"/>
            <a:ext cx="360045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2843213" y="4941888"/>
            <a:ext cx="4608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66"/>
                </a:solidFill>
              </a:rPr>
              <a:t>exchange gifts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毕业前 毕业演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8988" y="1196975"/>
            <a:ext cx="35020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毕业典礼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98988" y="3716338"/>
            <a:ext cx="35020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684213" y="1844675"/>
            <a:ext cx="36718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give a graduation speech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754063" y="4222750"/>
            <a:ext cx="38481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have a graduation ceremony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6-3-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8" y="1052513"/>
            <a:ext cx="33131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4572000" y="2981325"/>
            <a:ext cx="4321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Let’s have a speech!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928688" y="2179638"/>
            <a:ext cx="7388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50000"/>
              </a:spcBef>
            </a:pPr>
            <a:r>
              <a:rPr lang="en-US" altLang="zh-CN" sz="2800" b="1" dirty="0"/>
              <a:t>Discuss in pairs what event may happen on the day of the graduation ceremony and note down you ideas.</a:t>
            </a:r>
          </a:p>
        </p:txBody>
      </p:sp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>
            <a:off x="1000125" y="785813"/>
            <a:ext cx="2714625" cy="642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SlantUp">
              <a:avLst>
                <a:gd name="adj" fmla="val 1255"/>
              </a:avLst>
            </a:prstTxWarp>
          </a:bodyPr>
          <a:lstStyle/>
          <a:p>
            <a:pPr algn="ctr"/>
            <a:r>
              <a:rPr lang="en-US" altLang="zh-CN" kern="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Pair work</a:t>
            </a:r>
            <a:endParaRPr lang="zh-CN" altLang="en-US" kern="10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187624" y="2066836"/>
            <a:ext cx="7345362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1. What is a graduation ceremony?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2. Where is it usually held?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3. Why is it both exciting and sad for the graduates?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4. What does graduation mean according to the passage?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83518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CC0099"/>
                </a:solidFill>
              </a:rPr>
              <a:t>1b   Read 1a and answer the following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CC0099"/>
                </a:solidFill>
              </a:rPr>
              <a:t>       questions.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00113" y="4941888"/>
            <a:ext cx="77057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2600"/>
              <a:t>The </a:t>
            </a:r>
            <a:r>
              <a:rPr lang="en-US" altLang="zh-CN" sz="2600">
                <a:solidFill>
                  <a:srgbClr val="FF0000"/>
                </a:solidFill>
              </a:rPr>
              <a:t>graduation ceremony </a:t>
            </a:r>
            <a:r>
              <a:rPr lang="en-US" altLang="zh-CN" sz="2600"/>
              <a:t>is very important for us. The </a:t>
            </a:r>
            <a:r>
              <a:rPr lang="en-US" altLang="zh-CN" sz="2600">
                <a:solidFill>
                  <a:srgbClr val="FF0000"/>
                </a:solidFill>
              </a:rPr>
              <a:t>principal</a:t>
            </a:r>
            <a:r>
              <a:rPr lang="en-US" altLang="zh-CN" sz="2600"/>
              <a:t> will give us a speech.</a:t>
            </a:r>
          </a:p>
        </p:txBody>
      </p:sp>
      <p:pic>
        <p:nvPicPr>
          <p:cNvPr id="9219" name="Picture 5" descr="u=2522022924,719456795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836613"/>
            <a:ext cx="4286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8" descr="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692150"/>
            <a:ext cx="571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毕业证书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1196975"/>
            <a:ext cx="2747962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211638" y="1989138"/>
            <a:ext cx="4681537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800"/>
              <a:t>We will receive a </a:t>
            </a:r>
            <a:r>
              <a:rPr lang="en-US" altLang="zh-CN" sz="2800">
                <a:solidFill>
                  <a:srgbClr val="FF0000"/>
                </a:solidFill>
              </a:rPr>
              <a:t>document</a:t>
            </a:r>
            <a:r>
              <a:rPr lang="en-US" altLang="zh-CN" sz="2800"/>
              <a:t> called “</a:t>
            </a:r>
            <a:r>
              <a:rPr lang="en-US" altLang="zh-CN" sz="2800">
                <a:solidFill>
                  <a:srgbClr val="FF0000"/>
                </a:solidFill>
              </a:rPr>
              <a:t>diploma</a:t>
            </a:r>
            <a:r>
              <a:rPr lang="en-US" altLang="zh-CN" sz="2800"/>
              <a:t>” at the graduation ceremony.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theme/theme1.xml><?xml version="1.0" encoding="utf-8"?>
<a:theme xmlns:a="http://schemas.openxmlformats.org/drawingml/2006/main" name="WWW.2PPT.COM&#10;">
  <a:themeElements>
    <a:clrScheme name="商务科技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商务科技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商务科技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883</Words>
  <Application>Microsoft Office PowerPoint</Application>
  <PresentationFormat>全屏显示(4:3)</PresentationFormat>
  <Paragraphs>88</Paragraphs>
  <Slides>20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宋体</vt:lpstr>
      <vt:lpstr>微软雅黑</vt:lpstr>
      <vt:lpstr>Arial</vt:lpstr>
      <vt:lpstr>Calibri</vt:lpstr>
      <vt:lpstr>Comic Sans MS</vt:lpstr>
      <vt:lpstr>Lucida Sans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2014-02-27T09:15:00Z</dcterms:created>
  <dcterms:modified xsi:type="dcterms:W3CDTF">2023-01-16T13:49:11Z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282E3B2B9027402DA77424F2ECFE7412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