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857FE-9A01-427D-B523-06AC26B2C2DF}"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4FA7C-1AC3-4802-A2FE-862FB7D09F0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514FA7C-1AC3-4802-A2FE-862FB7D09F03}"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210B562-821D-41A2-88C0-DE0FED29AED6}"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617C856-F653-4964-B8BE-F9357258B636}"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F73DB5D-8856-46DC-BB76-60063F12C40A}"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F05B40F-A2E0-4DA3-850E-AE3E98560D68}"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98F8E4E-3981-408B-954A-E40EE7A028A1}"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F296CE7-6A13-4AA3-84BD-54607AC4A471}"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8F4C5ECF-3399-4477-B985-3A980976C61D}"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9243709-8628-41E6-9DBE-B376D67124C0}"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822F4CE6-BF25-405C-843F-0F7BC215293D}"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1DED498-9DB2-46D5-B657-0EE1D73CD50D}"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A4B98BF-589A-4E8A-991E-0CB98EDFB60F}"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C13CD049-3EC8-4FBB-8E53-5D60FE8942D2}"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0" y="685800"/>
            <a:ext cx="9144000" cy="2331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ct val="50000"/>
              </a:spcBef>
            </a:pPr>
            <a:r>
              <a:rPr lang="zh-CN" altLang="zh-CN" sz="7200" b="1" dirty="0">
                <a:solidFill>
                  <a:srgbClr val="003399"/>
                </a:solidFill>
              </a:rPr>
              <a:t>Unit 2</a:t>
            </a:r>
          </a:p>
          <a:p>
            <a:pPr>
              <a:spcBef>
                <a:spcPct val="50000"/>
              </a:spcBef>
            </a:pPr>
            <a:r>
              <a:rPr lang="zh-CN" altLang="zh-CN" sz="4900" b="1" spc="-150" dirty="0">
                <a:solidFill>
                  <a:srgbClr val="003399"/>
                </a:solidFill>
              </a:rPr>
              <a:t>How often do you exercise?</a:t>
            </a:r>
          </a:p>
        </p:txBody>
      </p:sp>
      <p:sp>
        <p:nvSpPr>
          <p:cNvPr id="73731" name="WordArt 6"/>
          <p:cNvSpPr>
            <a:spLocks noChangeArrowheads="1" noChangeShapeType="1" noTextEdit="1"/>
          </p:cNvSpPr>
          <p:nvPr/>
        </p:nvSpPr>
        <p:spPr bwMode="auto">
          <a:xfrm>
            <a:off x="2324100" y="3748314"/>
            <a:ext cx="4495800" cy="457200"/>
          </a:xfrm>
          <a:prstGeom prst="rect">
            <a:avLst/>
          </a:prstGeom>
        </p:spPr>
        <p:txBody>
          <a:bodyPr wrap="none" fromWordArt="1">
            <a:prstTxWarp prst="textPlain">
              <a:avLst>
                <a:gd name="adj" fmla="val 50000"/>
              </a:avLst>
            </a:prstTxWarp>
          </a:bodyPr>
          <a:lstStyle/>
          <a:p>
            <a:r>
              <a:rPr lang="en-US" altLang="zh-CN" sz="4000" b="1" kern="10" dirty="0">
                <a:ln w="9525">
                  <a:solidFill>
                    <a:srgbClr val="000000"/>
                  </a:solidFill>
                  <a:round/>
                </a:ln>
                <a:solidFill>
                  <a:srgbClr val="FF0000"/>
                </a:solidFill>
                <a:latin typeface="Arial" panose="020B0604020202020204"/>
                <a:cs typeface="Arial" panose="020B0604020202020204"/>
              </a:rPr>
              <a:t>Section </a:t>
            </a:r>
            <a:r>
              <a:rPr lang="en-US" altLang="zh-CN" sz="4000" b="1" kern="10" dirty="0" smtClean="0">
                <a:ln w="9525">
                  <a:solidFill>
                    <a:srgbClr val="000000"/>
                  </a:solidFill>
                  <a:round/>
                </a:ln>
                <a:solidFill>
                  <a:srgbClr val="FF0000"/>
                </a:solidFill>
                <a:latin typeface="Arial" panose="020B0604020202020204"/>
                <a:cs typeface="Arial" panose="020B0604020202020204"/>
              </a:rPr>
              <a:t>B 2a-2e</a:t>
            </a:r>
            <a:endParaRPr lang="zh-CN" altLang="en-US" sz="4000" b="1" kern="10" dirty="0">
              <a:ln w="9525">
                <a:solidFill>
                  <a:srgbClr val="000000"/>
                </a:solidFill>
                <a:round/>
              </a:ln>
              <a:solidFill>
                <a:srgbClr val="FF0000"/>
              </a:solidFill>
              <a:latin typeface="Arial" panose="020B0604020202020204"/>
              <a:cs typeface="Arial" panose="020B0604020202020204"/>
            </a:endParaRPr>
          </a:p>
        </p:txBody>
      </p:sp>
      <p:sp>
        <p:nvSpPr>
          <p:cNvPr id="4" name="矩形 3"/>
          <p:cNvSpPr/>
          <p:nvPr/>
        </p:nvSpPr>
        <p:spPr>
          <a:xfrm>
            <a:off x="2665870" y="544835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chemeClr val="accent6"/>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randombar(horizontal)">
                                      <p:cBhvr>
                                        <p:cTn id="7" dur="500"/>
                                        <p:tgtEl>
                                          <p:spTgt spid="73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1922" name="矩形 3"/>
          <p:cNvGrpSpPr/>
          <p:nvPr/>
        </p:nvGrpSpPr>
        <p:grpSpPr bwMode="auto">
          <a:xfrm>
            <a:off x="231775" y="457200"/>
            <a:ext cx="8613775" cy="5492750"/>
            <a:chOff x="0" y="0"/>
            <a:chExt cx="5426" cy="3460"/>
          </a:xfrm>
        </p:grpSpPr>
        <p:pic>
          <p:nvPicPr>
            <p:cNvPr id="81923" name="矩形 3"/>
            <p:cNvPicPr>
              <a:picLocks noChangeArrowheads="1"/>
            </p:cNvPicPr>
            <p:nvPr/>
          </p:nvPicPr>
          <p:blipFill>
            <a:blip r:embed="rId2" cstate="email"/>
            <a:srcRect/>
            <a:stretch>
              <a:fillRect/>
            </a:stretch>
          </p:blipFill>
          <p:spPr bwMode="auto">
            <a:xfrm>
              <a:off x="0" y="0"/>
              <a:ext cx="5426" cy="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4"/>
            <p:cNvSpPr txBox="1">
              <a:spLocks noChangeArrowheads="1"/>
            </p:cNvSpPr>
            <p:nvPr/>
          </p:nvSpPr>
          <p:spPr bwMode="auto">
            <a:xfrm>
              <a:off x="94" y="96"/>
              <a:ext cx="5232" cy="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vl2pPr/>
              <a:lvl3pPr/>
              <a:lvl4pPr/>
              <a:lvl5pPr/>
              <a:lvl6pPr/>
              <a:lvl7pPr/>
              <a:lvl8pPr/>
              <a:lvl9pPr/>
            </a:lstStyle>
            <a:p>
              <a:endParaRPr lang="zh-CN" altLang="zh-CN">
                <a:solidFill>
                  <a:srgbClr val="FFFFFF"/>
                </a:solidFill>
                <a:effectLst>
                  <a:outerShdw blurRad="38100" dist="38100" dir="2700000" algn="tl">
                    <a:srgbClr val="C0C0C0"/>
                  </a:outerShdw>
                </a:effectLst>
              </a:endParaRPr>
            </a:p>
          </p:txBody>
        </p:sp>
      </p:grpSp>
      <p:sp>
        <p:nvSpPr>
          <p:cNvPr id="81925" name="TextBox 4"/>
          <p:cNvSpPr txBox="1">
            <a:spLocks noChangeArrowheads="1"/>
          </p:cNvSpPr>
          <p:nvPr/>
        </p:nvSpPr>
        <p:spPr bwMode="auto">
          <a:xfrm>
            <a:off x="685800" y="609600"/>
            <a:ext cx="79248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2400" dirty="0">
                <a:solidFill>
                  <a:srgbClr val="00B050"/>
                </a:solidFill>
                <a:latin typeface="Times New Roman" panose="02020603050405020304" pitchFamily="18" charset="0"/>
                <a:cs typeface="Times New Roman" panose="02020603050405020304" pitchFamily="18" charset="0"/>
              </a:rPr>
              <a:t>The answers to our questions about watching television were also interesting. </a:t>
            </a:r>
            <a:r>
              <a:rPr lang="zh-CN" altLang="zh-CN" sz="2400" dirty="0">
                <a:latin typeface="Times New Roman" panose="02020603050405020304" pitchFamily="18" charset="0"/>
                <a:cs typeface="Times New Roman" panose="02020603050405020304" pitchFamily="18" charset="0"/>
              </a:rPr>
              <a:t>Only two percent of the students watch TV one to three times a week. Thirteen percent watch TV four to six times a week. And eighty-five percent watch TV every day! </a:t>
            </a:r>
            <a:r>
              <a:rPr lang="zh-CN" altLang="zh-CN" sz="2400" dirty="0">
                <a:solidFill>
                  <a:srgbClr val="00B050"/>
                </a:solidFill>
                <a:latin typeface="Times New Roman" panose="02020603050405020304" pitchFamily="18" charset="0"/>
                <a:cs typeface="Times New Roman" panose="02020603050405020304" pitchFamily="18" charset="0"/>
              </a:rPr>
              <a:t>Although many students like to watch sports, game shows are the most popular</a:t>
            </a:r>
            <a:r>
              <a:rPr lang="zh-CN" altLang="zh-CN" sz="2400" dirty="0">
                <a:latin typeface="Times New Roman" panose="02020603050405020304" pitchFamily="18" charset="0"/>
                <a:cs typeface="Times New Roman" panose="02020603050405020304" pitchFamily="18" charset="0"/>
              </a:rPr>
              <a:t>.</a:t>
            </a:r>
          </a:p>
          <a:p>
            <a:pPr algn="l"/>
            <a:r>
              <a:rPr lang="zh-CN" altLang="zh-CN" sz="2400" dirty="0">
                <a:latin typeface="Times New Roman" panose="02020603050405020304" pitchFamily="18" charset="0"/>
                <a:cs typeface="Times New Roman" panose="02020603050405020304" pitchFamily="18" charset="0"/>
              </a:rPr>
              <a:t>It is good to relax by using the Internet or watching game shows, but we think the best way to relax is through exercise. It is healthy for the mind and the body. Exercise such as playing sports is fun, and you can spend time with your friends and family as you play together. And remember, “</a:t>
            </a:r>
            <a:r>
              <a:rPr lang="zh-CN" altLang="zh-CN" sz="2400" dirty="0">
                <a:solidFill>
                  <a:srgbClr val="00B0F0"/>
                </a:solidFill>
                <a:latin typeface="Times New Roman" panose="02020603050405020304" pitchFamily="18" charset="0"/>
                <a:cs typeface="Times New Roman" panose="02020603050405020304" pitchFamily="18" charset="0"/>
              </a:rPr>
              <a:t>old habits die hard</a:t>
            </a:r>
            <a:r>
              <a:rPr lang="zh-CN" altLang="zh-CN" sz="2400" dirty="0">
                <a:latin typeface="Times New Roman" panose="02020603050405020304" pitchFamily="18" charset="0"/>
                <a:cs typeface="Times New Roman" panose="02020603050405020304" pitchFamily="18" charset="0"/>
              </a:rPr>
              <a:t>”. </a:t>
            </a:r>
            <a:r>
              <a:rPr lang="zh-CN" altLang="zh-CN" sz="2400" dirty="0">
                <a:solidFill>
                  <a:srgbClr val="00B050"/>
                </a:solidFill>
                <a:latin typeface="Times New Roman" panose="02020603050405020304" pitchFamily="18" charset="0"/>
                <a:cs typeface="Times New Roman" panose="02020603050405020304" pitchFamily="18" charset="0"/>
              </a:rPr>
              <a:t>So start exercising before it</a:t>
            </a:r>
            <a:r>
              <a:rPr lang="en-US" altLang="zh-CN" sz="2400" dirty="0">
                <a:solidFill>
                  <a:srgbClr val="00B050"/>
                </a:solidFill>
                <a:latin typeface="Times New Roman" panose="02020603050405020304" pitchFamily="18" charset="0"/>
                <a:cs typeface="Times New Roman" panose="02020603050405020304" pitchFamily="18" charset="0"/>
              </a:rPr>
              <a:t>’</a:t>
            </a:r>
            <a:r>
              <a:rPr lang="zh-CN" altLang="zh-CN" sz="2400" dirty="0">
                <a:solidFill>
                  <a:srgbClr val="00B050"/>
                </a:solidFill>
                <a:latin typeface="Times New Roman" panose="02020603050405020304" pitchFamily="18" charset="0"/>
                <a:cs typeface="Times New Roman" panose="02020603050405020304" pitchFamily="18" charset="0"/>
              </a:rPr>
              <a:t>s too late!</a:t>
            </a:r>
          </a:p>
          <a:p>
            <a:pPr algn="l"/>
            <a:endParaRPr lang="zh-CN" altLang="zh-CN" sz="2400" dirty="0">
              <a:latin typeface="Times New Roman" panose="02020603050405020304" pitchFamily="18" charset="0"/>
              <a:cs typeface="Times New Roman" panose="02020603050405020304" pitchFamily="18" charset="0"/>
            </a:endParaRPr>
          </a:p>
        </p:txBody>
      </p:sp>
      <p:pic>
        <p:nvPicPr>
          <p:cNvPr id="81926" name="图片 5" descr="B-2b.jpg"/>
          <p:cNvPicPr>
            <a:picLocks noChangeAspect="1" noChangeArrowheads="1"/>
          </p:cNvPicPr>
          <p:nvPr/>
        </p:nvPicPr>
        <p:blipFill>
          <a:blip r:embed="rId3" cstate="email"/>
          <a:srcRect/>
          <a:stretch>
            <a:fillRect/>
          </a:stretch>
        </p:blipFill>
        <p:spPr bwMode="auto">
          <a:xfrm>
            <a:off x="914400" y="5105400"/>
            <a:ext cx="7543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ext Box 5"/>
          <p:cNvSpPr txBox="1">
            <a:spLocks noChangeArrowheads="1"/>
          </p:cNvSpPr>
          <p:nvPr/>
        </p:nvSpPr>
        <p:spPr bwMode="auto">
          <a:xfrm>
            <a:off x="1693863" y="1203325"/>
            <a:ext cx="3313112"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2800" b="1">
                <a:solidFill>
                  <a:srgbClr val="000000"/>
                </a:solidFill>
                <a:latin typeface="Times New Roman" panose="02020603050405020304" pitchFamily="18" charset="0"/>
                <a:cs typeface="Times New Roman" panose="02020603050405020304" pitchFamily="18" charset="0"/>
              </a:rPr>
              <a:t>______ %</a:t>
            </a:r>
          </a:p>
          <a:p>
            <a:pPr>
              <a:lnSpc>
                <a:spcPct val="120000"/>
              </a:lnSpc>
            </a:pPr>
            <a:r>
              <a:rPr lang="en-US" altLang="zh-CN" sz="2800" b="1">
                <a:solidFill>
                  <a:srgbClr val="000000"/>
                </a:solidFill>
                <a:latin typeface="Times New Roman" panose="02020603050405020304" pitchFamily="18" charset="0"/>
                <a:cs typeface="Times New Roman" panose="02020603050405020304" pitchFamily="18" charset="0"/>
              </a:rPr>
              <a:t> every day </a:t>
            </a:r>
          </a:p>
        </p:txBody>
      </p:sp>
      <p:sp>
        <p:nvSpPr>
          <p:cNvPr id="82947" name="Text Box 7"/>
          <p:cNvSpPr txBox="1">
            <a:spLocks noChangeArrowheads="1"/>
          </p:cNvSpPr>
          <p:nvPr/>
        </p:nvSpPr>
        <p:spPr bwMode="auto">
          <a:xfrm>
            <a:off x="3097213" y="5734050"/>
            <a:ext cx="2305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0000FF"/>
                </a:solidFill>
                <a:latin typeface="Times New Roman" panose="02020603050405020304" pitchFamily="18" charset="0"/>
                <a:cs typeface="Times New Roman" panose="02020603050405020304" pitchFamily="18" charset="0"/>
              </a:rPr>
              <a:t>Exercise</a:t>
            </a:r>
          </a:p>
        </p:txBody>
      </p:sp>
      <p:grpSp>
        <p:nvGrpSpPr>
          <p:cNvPr id="4" name="组合 15"/>
          <p:cNvGrpSpPr/>
          <p:nvPr/>
        </p:nvGrpSpPr>
        <p:grpSpPr bwMode="auto">
          <a:xfrm>
            <a:off x="3025775" y="3292475"/>
            <a:ext cx="2197100" cy="2074863"/>
            <a:chOff x="935144" y="3153506"/>
            <a:chExt cx="2196696" cy="2075694"/>
          </a:xfrm>
        </p:grpSpPr>
        <p:sp>
          <p:nvSpPr>
            <p:cNvPr id="5" name="饼形 4"/>
            <p:cNvSpPr/>
            <p:nvPr/>
          </p:nvSpPr>
          <p:spPr>
            <a:xfrm>
              <a:off x="1043074" y="3356787"/>
              <a:ext cx="2088766" cy="1872413"/>
            </a:xfrm>
            <a:prstGeom prst="pie">
              <a:avLst>
                <a:gd name="adj1" fmla="val 0"/>
                <a:gd name="adj2" fmla="val 8585773"/>
              </a:avLst>
            </a:prstGeom>
            <a:solidFill>
              <a:srgbClr val="BBE0E3"/>
            </a:solidFill>
            <a:ln w="25400" cap="flat" cmpd="sng" algn="ctr">
              <a:solidFill>
                <a:srgbClr val="BBE0E3">
                  <a:shade val="50000"/>
                </a:srgbClr>
              </a:solidFill>
              <a:prstDash val="solid"/>
            </a:ln>
            <a:effectLst/>
          </p:spPr>
          <p:txBody>
            <a:bodyPr anchor="ctr">
              <a:scene3d>
                <a:camera prst="orthographicFront"/>
                <a:lightRig rig="threePt" dir="t"/>
              </a:scene3d>
              <a:sp3d>
                <a:bevelT w="12700" h="38100"/>
                <a:bevelB w="19050"/>
              </a:sp3d>
            </a:bodyPr>
            <a:lstStyle/>
            <a:p>
              <a:pPr fontAlgn="auto">
                <a:spcBef>
                  <a:spcPts val="0"/>
                </a:spcBef>
                <a:spcAft>
                  <a:spcPts val="0"/>
                </a:spcAft>
                <a:buFont typeface="Arial" panose="020B0604020202020204" pitchFamily="34" charset="0"/>
                <a:buNone/>
                <a:defRPr/>
              </a:pPr>
              <a:endParaRPr lang="zh-CN" altLang="en-US" sz="3200" kern="0">
                <a:solidFill>
                  <a:srgbClr val="000000"/>
                </a:solidFill>
                <a:latin typeface="Arial" panose="020B0604020202020204"/>
                <a:ea typeface="宋体" panose="02010600030101010101" pitchFamily="2" charset="-122"/>
              </a:endParaRPr>
            </a:p>
          </p:txBody>
        </p:sp>
        <p:sp>
          <p:nvSpPr>
            <p:cNvPr id="6" name="饼形 5"/>
            <p:cNvSpPr/>
            <p:nvPr/>
          </p:nvSpPr>
          <p:spPr>
            <a:xfrm rot="17983923">
              <a:off x="1232179" y="3261210"/>
              <a:ext cx="1943878" cy="1728469"/>
            </a:xfrm>
            <a:prstGeom prst="pie">
              <a:avLst>
                <a:gd name="adj1" fmla="val 20203413"/>
                <a:gd name="adj2" fmla="val 3474510"/>
              </a:avLst>
            </a:prstGeom>
            <a:solidFill>
              <a:srgbClr val="BBE0E3"/>
            </a:solidFill>
            <a:ln w="25400" cap="flat" cmpd="sng" algn="ctr">
              <a:solidFill>
                <a:srgbClr val="BBE0E3">
                  <a:shade val="50000"/>
                </a:srgbClr>
              </a:solidFill>
              <a:prstDash val="solid"/>
            </a:ln>
            <a:effectLst/>
          </p:spPr>
          <p:txBody>
            <a:bodyPr anchor="ctr">
              <a:scene3d>
                <a:camera prst="orthographicFront"/>
                <a:lightRig rig="threePt" dir="t"/>
              </a:scene3d>
              <a:sp3d>
                <a:bevelT w="12700" h="38100"/>
                <a:bevelB w="19050"/>
              </a:sp3d>
            </a:bodyPr>
            <a:lstStyle/>
            <a:p>
              <a:pPr fontAlgn="auto">
                <a:spcBef>
                  <a:spcPts val="0"/>
                </a:spcBef>
                <a:spcAft>
                  <a:spcPts val="0"/>
                </a:spcAft>
                <a:buFont typeface="Arial" panose="020B0604020202020204" pitchFamily="34" charset="0"/>
                <a:buNone/>
                <a:defRPr/>
              </a:pPr>
              <a:endParaRPr lang="zh-CN" altLang="en-US" sz="3200" kern="0">
                <a:solidFill>
                  <a:srgbClr val="000000"/>
                </a:solidFill>
                <a:latin typeface="Arial" panose="020B0604020202020204"/>
                <a:ea typeface="宋体" panose="02010600030101010101" pitchFamily="2" charset="-122"/>
              </a:endParaRPr>
            </a:p>
          </p:txBody>
        </p:sp>
        <p:sp>
          <p:nvSpPr>
            <p:cNvPr id="7" name="饼形 6"/>
            <p:cNvSpPr/>
            <p:nvPr/>
          </p:nvSpPr>
          <p:spPr>
            <a:xfrm rot="14373238">
              <a:off x="1093297" y="3265180"/>
              <a:ext cx="1943878" cy="1726882"/>
            </a:xfrm>
            <a:prstGeom prst="pie">
              <a:avLst>
                <a:gd name="adj1" fmla="val 0"/>
                <a:gd name="adj2" fmla="val 1967477"/>
              </a:avLst>
            </a:prstGeom>
            <a:solidFill>
              <a:srgbClr val="BBE0E3"/>
            </a:solidFill>
            <a:ln w="25400" cap="flat" cmpd="sng" algn="ctr">
              <a:solidFill>
                <a:srgbClr val="BBE0E3">
                  <a:shade val="50000"/>
                </a:srgbClr>
              </a:solidFill>
              <a:prstDash val="solid"/>
            </a:ln>
            <a:effectLst/>
          </p:spPr>
          <p:txBody>
            <a:bodyPr anchor="ctr">
              <a:scene3d>
                <a:camera prst="orthographicFront"/>
                <a:lightRig rig="threePt" dir="t"/>
              </a:scene3d>
              <a:sp3d>
                <a:bevelT w="12700" h="38100"/>
                <a:bevelB w="19050"/>
              </a:sp3d>
            </a:bodyPr>
            <a:lstStyle/>
            <a:p>
              <a:pPr fontAlgn="auto">
                <a:spcBef>
                  <a:spcPts val="0"/>
                </a:spcBef>
                <a:spcAft>
                  <a:spcPts val="0"/>
                </a:spcAft>
                <a:buFont typeface="Arial" panose="020B0604020202020204" pitchFamily="34" charset="0"/>
                <a:buNone/>
                <a:defRPr/>
              </a:pPr>
              <a:endParaRPr lang="zh-CN" altLang="en-US" sz="3200" kern="0">
                <a:solidFill>
                  <a:srgbClr val="000000"/>
                </a:solidFill>
                <a:latin typeface="Arial" panose="020B0604020202020204"/>
                <a:ea typeface="宋体" panose="02010600030101010101" pitchFamily="2" charset="-122"/>
              </a:endParaRPr>
            </a:p>
          </p:txBody>
        </p:sp>
        <p:sp>
          <p:nvSpPr>
            <p:cNvPr id="8" name="饼形 7"/>
            <p:cNvSpPr/>
            <p:nvPr/>
          </p:nvSpPr>
          <p:spPr>
            <a:xfrm rot="9490468">
              <a:off x="935144" y="3296438"/>
              <a:ext cx="1944330" cy="1727892"/>
            </a:xfrm>
            <a:prstGeom prst="pie">
              <a:avLst>
                <a:gd name="adj1" fmla="val 20624612"/>
                <a:gd name="adj2" fmla="val 4792359"/>
              </a:avLst>
            </a:prstGeom>
            <a:solidFill>
              <a:srgbClr val="BBE0E3"/>
            </a:solidFill>
            <a:ln w="25400" cap="flat" cmpd="sng" algn="ctr">
              <a:solidFill>
                <a:srgbClr val="BBE0E3">
                  <a:shade val="50000"/>
                </a:srgbClr>
              </a:solidFill>
              <a:prstDash val="solid"/>
            </a:ln>
            <a:effectLst/>
          </p:spPr>
          <p:txBody>
            <a:bodyPr anchor="ctr">
              <a:scene3d>
                <a:camera prst="orthographicFront"/>
                <a:lightRig rig="threePt" dir="t"/>
              </a:scene3d>
              <a:sp3d>
                <a:bevelT w="12700" h="38100"/>
                <a:bevelB w="19050"/>
              </a:sp3d>
            </a:bodyPr>
            <a:lstStyle/>
            <a:p>
              <a:pPr fontAlgn="auto">
                <a:spcBef>
                  <a:spcPts val="0"/>
                </a:spcBef>
                <a:spcAft>
                  <a:spcPts val="0"/>
                </a:spcAft>
                <a:buFont typeface="Arial" panose="020B0604020202020204" pitchFamily="34" charset="0"/>
                <a:buNone/>
                <a:defRPr/>
              </a:pPr>
              <a:endParaRPr lang="zh-CN" altLang="en-US" sz="3200" kern="0">
                <a:solidFill>
                  <a:srgbClr val="000000"/>
                </a:solidFill>
                <a:latin typeface="Arial" panose="020B0604020202020204"/>
                <a:ea typeface="宋体" panose="02010600030101010101" pitchFamily="2" charset="-122"/>
              </a:endParaRPr>
            </a:p>
          </p:txBody>
        </p:sp>
      </p:grpSp>
      <p:sp>
        <p:nvSpPr>
          <p:cNvPr id="82953" name="Text Box 5"/>
          <p:cNvSpPr txBox="1">
            <a:spLocks noChangeArrowheads="1"/>
          </p:cNvSpPr>
          <p:nvPr/>
        </p:nvSpPr>
        <p:spPr bwMode="auto">
          <a:xfrm>
            <a:off x="2665413" y="4516438"/>
            <a:ext cx="3313112"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2800" b="1">
                <a:solidFill>
                  <a:srgbClr val="000000"/>
                </a:solidFill>
                <a:latin typeface="Times New Roman" panose="02020603050405020304" pitchFamily="18" charset="0"/>
                <a:cs typeface="Times New Roman" panose="02020603050405020304" pitchFamily="18" charset="0"/>
              </a:rPr>
              <a:t>______ %</a:t>
            </a:r>
          </a:p>
          <a:p>
            <a:pPr>
              <a:lnSpc>
                <a:spcPct val="120000"/>
              </a:lnSpc>
            </a:pPr>
            <a:r>
              <a:rPr lang="en-US" altLang="zh-CN" sz="2800" b="1">
                <a:solidFill>
                  <a:srgbClr val="000000"/>
                </a:solidFill>
                <a:latin typeface="Times New Roman" panose="02020603050405020304" pitchFamily="18" charset="0"/>
                <a:cs typeface="Times New Roman" panose="02020603050405020304" pitchFamily="18" charset="0"/>
              </a:rPr>
              <a:t> 4-6 times a week</a:t>
            </a:r>
          </a:p>
        </p:txBody>
      </p:sp>
      <p:sp>
        <p:nvSpPr>
          <p:cNvPr id="82954" name="Text Box 5"/>
          <p:cNvSpPr txBox="1">
            <a:spLocks noChangeArrowheads="1"/>
          </p:cNvSpPr>
          <p:nvPr/>
        </p:nvSpPr>
        <p:spPr bwMode="auto">
          <a:xfrm>
            <a:off x="1225550" y="3579813"/>
            <a:ext cx="2195513"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en-US" altLang="zh-CN" sz="2800" b="1">
                <a:solidFill>
                  <a:srgbClr val="000000"/>
                </a:solidFill>
                <a:latin typeface="Times New Roman" panose="02020603050405020304" pitchFamily="18" charset="0"/>
                <a:cs typeface="Times New Roman" panose="02020603050405020304" pitchFamily="18" charset="0"/>
              </a:rPr>
              <a:t>______ %</a:t>
            </a:r>
          </a:p>
          <a:p>
            <a:pPr algn="l"/>
            <a:r>
              <a:rPr lang="en-US" altLang="zh-CN" sz="2800" b="1">
                <a:solidFill>
                  <a:srgbClr val="000000"/>
                </a:solidFill>
                <a:latin typeface="Times New Roman" panose="02020603050405020304" pitchFamily="18" charset="0"/>
                <a:cs typeface="Times New Roman" panose="02020603050405020304" pitchFamily="18" charset="0"/>
              </a:rPr>
              <a:t> 1-3 times </a:t>
            </a:r>
          </a:p>
          <a:p>
            <a:pPr algn="l"/>
            <a:r>
              <a:rPr lang="en-US" altLang="zh-CN" sz="2800" b="1">
                <a:solidFill>
                  <a:srgbClr val="000000"/>
                </a:solidFill>
                <a:latin typeface="Times New Roman" panose="02020603050405020304" pitchFamily="18" charset="0"/>
                <a:cs typeface="Times New Roman" panose="02020603050405020304" pitchFamily="18" charset="0"/>
              </a:rPr>
              <a:t>a week</a:t>
            </a:r>
          </a:p>
        </p:txBody>
      </p:sp>
      <p:sp>
        <p:nvSpPr>
          <p:cNvPr id="82955" name="Text Box 5"/>
          <p:cNvSpPr txBox="1">
            <a:spLocks noChangeArrowheads="1"/>
          </p:cNvSpPr>
          <p:nvPr/>
        </p:nvSpPr>
        <p:spPr bwMode="auto">
          <a:xfrm>
            <a:off x="4465638" y="2571750"/>
            <a:ext cx="21955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en-US" altLang="zh-CN" sz="2800" b="1">
                <a:solidFill>
                  <a:srgbClr val="000000"/>
                </a:solidFill>
                <a:latin typeface="Times New Roman" panose="02020603050405020304" pitchFamily="18" charset="0"/>
                <a:cs typeface="Times New Roman" panose="02020603050405020304" pitchFamily="18" charset="0"/>
              </a:rPr>
              <a:t>______ %</a:t>
            </a:r>
          </a:p>
          <a:p>
            <a:pPr algn="l"/>
            <a:r>
              <a:rPr lang="en-US" altLang="zh-CN" sz="2800" b="1">
                <a:solidFill>
                  <a:srgbClr val="000000"/>
                </a:solidFill>
                <a:latin typeface="Times New Roman" panose="02020603050405020304" pitchFamily="18" charset="0"/>
                <a:cs typeface="Times New Roman" panose="02020603050405020304" pitchFamily="18" charset="0"/>
              </a:rPr>
              <a:t> no exercise</a:t>
            </a:r>
          </a:p>
        </p:txBody>
      </p:sp>
      <p:cxnSp>
        <p:nvCxnSpPr>
          <p:cNvPr id="12" name="直接连接符 11"/>
          <p:cNvCxnSpPr>
            <a:cxnSpLocks noChangeShapeType="1"/>
          </p:cNvCxnSpPr>
          <p:nvPr/>
        </p:nvCxnSpPr>
        <p:spPr bwMode="auto">
          <a:xfrm>
            <a:off x="3457575" y="2355850"/>
            <a:ext cx="360363" cy="1008063"/>
          </a:xfrm>
          <a:prstGeom prst="line">
            <a:avLst/>
          </a:prstGeom>
          <a:noFill/>
          <a:ln w="38100" algn="ctr">
            <a:solidFill>
              <a:srgbClr val="B6DCDF"/>
            </a:solidFill>
            <a:round/>
          </a:ln>
          <a:extLst>
            <a:ext uri="{909E8E84-426E-40DD-AFC4-6F175D3DCCD1}">
              <a14:hiddenFill xmlns:a14="http://schemas.microsoft.com/office/drawing/2010/main">
                <a:noFill/>
              </a14:hiddenFill>
            </a:ext>
          </a:extLst>
        </p:spPr>
      </p:cxnSp>
      <p:sp>
        <p:nvSpPr>
          <p:cNvPr id="82957" name="Text Box 6"/>
          <p:cNvSpPr txBox="1">
            <a:spLocks noChangeArrowheads="1"/>
          </p:cNvSpPr>
          <p:nvPr/>
        </p:nvSpPr>
        <p:spPr bwMode="auto">
          <a:xfrm>
            <a:off x="4716463" y="2565400"/>
            <a:ext cx="1152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00"/>
                </a:solidFill>
              </a:rPr>
              <a:t>20</a:t>
            </a:r>
          </a:p>
        </p:txBody>
      </p:sp>
      <p:sp>
        <p:nvSpPr>
          <p:cNvPr id="82958" name="Text Box 7"/>
          <p:cNvSpPr txBox="1">
            <a:spLocks noChangeArrowheads="1"/>
          </p:cNvSpPr>
          <p:nvPr/>
        </p:nvSpPr>
        <p:spPr bwMode="auto">
          <a:xfrm>
            <a:off x="2593975" y="1268413"/>
            <a:ext cx="935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00"/>
                </a:solidFill>
              </a:rPr>
              <a:t>15</a:t>
            </a:r>
          </a:p>
        </p:txBody>
      </p:sp>
      <p:sp>
        <p:nvSpPr>
          <p:cNvPr id="82959" name="Text Box 9"/>
          <p:cNvSpPr txBox="1">
            <a:spLocks noChangeArrowheads="1"/>
          </p:cNvSpPr>
          <p:nvPr/>
        </p:nvSpPr>
        <p:spPr bwMode="auto">
          <a:xfrm>
            <a:off x="1819275" y="3473450"/>
            <a:ext cx="863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00"/>
                </a:solidFill>
              </a:rPr>
              <a:t>20</a:t>
            </a:r>
          </a:p>
        </p:txBody>
      </p:sp>
      <p:sp>
        <p:nvSpPr>
          <p:cNvPr id="82960" name="Text Box 10"/>
          <p:cNvSpPr txBox="1">
            <a:spLocks noChangeArrowheads="1"/>
          </p:cNvSpPr>
          <p:nvPr/>
        </p:nvSpPr>
        <p:spPr bwMode="auto">
          <a:xfrm>
            <a:off x="3708400" y="4581525"/>
            <a:ext cx="936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00"/>
                </a:solidFill>
              </a:rPr>
              <a:t>45</a:t>
            </a:r>
          </a:p>
        </p:txBody>
      </p:sp>
      <p:sp>
        <p:nvSpPr>
          <p:cNvPr id="82961" name="文本框 16"/>
          <p:cNvSpPr txBox="1">
            <a:spLocks noChangeArrowheads="1"/>
          </p:cNvSpPr>
          <p:nvPr/>
        </p:nvSpPr>
        <p:spPr bwMode="auto">
          <a:xfrm>
            <a:off x="0" y="188913"/>
            <a:ext cx="7818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en-US" altLang="zh-CN" sz="2800" b="1"/>
              <a:t>Read the second paragraph, fill in the blanks</a:t>
            </a:r>
            <a:r>
              <a:rPr lang="en-US" altLang="zh-CN" sz="16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wipe(up)">
                                      <p:cBhvr>
                                        <p:cTn id="7" dur="500"/>
                                        <p:tgtEl>
                                          <p:spTgt spid="8294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2947"/>
                                        </p:tgtEl>
                                        <p:attrNameLst>
                                          <p:attrName>style.visibility</p:attrName>
                                        </p:attrNameLst>
                                      </p:cBhvr>
                                      <p:to>
                                        <p:strVal val="visible"/>
                                      </p:to>
                                    </p:set>
                                    <p:animEffect transition="in" filter="wipe(up)">
                                      <p:cBhvr>
                                        <p:cTn id="10" dur="500"/>
                                        <p:tgtEl>
                                          <p:spTgt spid="82947"/>
                                        </p:tgtEl>
                                      </p:cBhvr>
                                    </p:animEffect>
                                  </p:childTnLst>
                                </p:cTn>
                              </p:par>
                              <p:par>
                                <p:cTn id="11" presetID="22" presetClass="entr" presetSubtype="1"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2953"/>
                                        </p:tgtEl>
                                        <p:attrNameLst>
                                          <p:attrName>style.visibility</p:attrName>
                                        </p:attrNameLst>
                                      </p:cBhvr>
                                      <p:to>
                                        <p:strVal val="visible"/>
                                      </p:to>
                                    </p:set>
                                    <p:animEffect transition="in" filter="wipe(up)">
                                      <p:cBhvr>
                                        <p:cTn id="16" dur="500"/>
                                        <p:tgtEl>
                                          <p:spTgt spid="82953"/>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2954"/>
                                        </p:tgtEl>
                                        <p:attrNameLst>
                                          <p:attrName>style.visibility</p:attrName>
                                        </p:attrNameLst>
                                      </p:cBhvr>
                                      <p:to>
                                        <p:strVal val="visible"/>
                                      </p:to>
                                    </p:set>
                                    <p:animEffect transition="in" filter="wipe(up)">
                                      <p:cBhvr>
                                        <p:cTn id="19" dur="500"/>
                                        <p:tgtEl>
                                          <p:spTgt spid="82954"/>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2955"/>
                                        </p:tgtEl>
                                        <p:attrNameLst>
                                          <p:attrName>style.visibility</p:attrName>
                                        </p:attrNameLst>
                                      </p:cBhvr>
                                      <p:to>
                                        <p:strVal val="visible"/>
                                      </p:to>
                                    </p:set>
                                    <p:animEffect transition="in" filter="wipe(up)">
                                      <p:cBhvr>
                                        <p:cTn id="22" dur="500"/>
                                        <p:tgtEl>
                                          <p:spTgt spid="82955"/>
                                        </p:tgtEl>
                                      </p:cBhvr>
                                    </p:animEffect>
                                  </p:childTnLst>
                                </p:cTn>
                              </p:par>
                              <p:par>
                                <p:cTn id="23" presetID="22" presetClass="entr" presetSubtype="1"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up)">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2958"/>
                                        </p:tgtEl>
                                        <p:attrNameLst>
                                          <p:attrName>style.visibility</p:attrName>
                                        </p:attrNameLst>
                                      </p:cBhvr>
                                      <p:to>
                                        <p:strVal val="visible"/>
                                      </p:to>
                                    </p:set>
                                    <p:animEffect transition="in" filter="blinds(horizontal)">
                                      <p:cBhvr>
                                        <p:cTn id="30" dur="500"/>
                                        <p:tgtEl>
                                          <p:spTgt spid="8295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82960"/>
                                        </p:tgtEl>
                                        <p:attrNameLst>
                                          <p:attrName>style.visibility</p:attrName>
                                        </p:attrNameLst>
                                      </p:cBhvr>
                                      <p:to>
                                        <p:strVal val="visible"/>
                                      </p:to>
                                    </p:set>
                                    <p:animEffect transition="in" filter="blinds(horizontal)">
                                      <p:cBhvr>
                                        <p:cTn id="35" dur="500"/>
                                        <p:tgtEl>
                                          <p:spTgt spid="8296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2959"/>
                                        </p:tgtEl>
                                        <p:attrNameLst>
                                          <p:attrName>style.visibility</p:attrName>
                                        </p:attrNameLst>
                                      </p:cBhvr>
                                      <p:to>
                                        <p:strVal val="visible"/>
                                      </p:to>
                                    </p:set>
                                    <p:animEffect transition="in" filter="blinds(horizontal)">
                                      <p:cBhvr>
                                        <p:cTn id="40" dur="500"/>
                                        <p:tgtEl>
                                          <p:spTgt spid="82959"/>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82957"/>
                                        </p:tgtEl>
                                        <p:attrNameLst>
                                          <p:attrName>style.visibility</p:attrName>
                                        </p:attrNameLst>
                                      </p:cBhvr>
                                      <p:to>
                                        <p:strVal val="visible"/>
                                      </p:to>
                                    </p:set>
                                    <p:animEffect transition="in" filter="blinds(horizontal)">
                                      <p:cBhvr>
                                        <p:cTn id="45" dur="500"/>
                                        <p:tgtEl>
                                          <p:spTgt spid="82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p:bldP spid="82953" grpId="0"/>
      <p:bldP spid="82954" grpId="0"/>
      <p:bldP spid="82955" grpId="0"/>
      <p:bldP spid="82957" grpId="0"/>
      <p:bldP spid="82958" grpId="0"/>
      <p:bldP spid="82959" grpId="0"/>
      <p:bldP spid="8296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ext Box 5"/>
          <p:cNvSpPr txBox="1">
            <a:spLocks noChangeArrowheads="1"/>
          </p:cNvSpPr>
          <p:nvPr/>
        </p:nvSpPr>
        <p:spPr bwMode="auto">
          <a:xfrm>
            <a:off x="1765300" y="1268413"/>
            <a:ext cx="45720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2800" b="1">
                <a:solidFill>
                  <a:srgbClr val="000000"/>
                </a:solidFill>
                <a:latin typeface="Times New Roman" panose="02020603050405020304" pitchFamily="18" charset="0"/>
                <a:cs typeface="Times New Roman" panose="02020603050405020304" pitchFamily="18" charset="0"/>
              </a:rPr>
              <a:t>______ % </a:t>
            </a:r>
          </a:p>
          <a:p>
            <a:pPr>
              <a:lnSpc>
                <a:spcPct val="120000"/>
              </a:lnSpc>
            </a:pPr>
            <a:r>
              <a:rPr lang="en-US" altLang="zh-CN" sz="2800" b="1">
                <a:solidFill>
                  <a:srgbClr val="000000"/>
                </a:solidFill>
                <a:latin typeface="Times New Roman" panose="02020603050405020304" pitchFamily="18" charset="0"/>
                <a:cs typeface="Times New Roman" panose="02020603050405020304" pitchFamily="18" charset="0"/>
              </a:rPr>
              <a:t>3 or 4  times a week</a:t>
            </a:r>
          </a:p>
        </p:txBody>
      </p:sp>
      <p:sp>
        <p:nvSpPr>
          <p:cNvPr id="3" name="饼形 2"/>
          <p:cNvSpPr/>
          <p:nvPr/>
        </p:nvSpPr>
        <p:spPr>
          <a:xfrm>
            <a:off x="2557463" y="3429000"/>
            <a:ext cx="2232025" cy="2087563"/>
          </a:xfrm>
          <a:prstGeom prst="pie">
            <a:avLst>
              <a:gd name="adj1" fmla="val 16066575"/>
              <a:gd name="adj2" fmla="val 12799845"/>
            </a:avLst>
          </a:prstGeom>
          <a:solidFill>
            <a:srgbClr val="BBE0E3"/>
          </a:solidFill>
          <a:ln w="25400" cap="flat" cmpd="sng" algn="ctr">
            <a:solidFill>
              <a:srgbClr val="BBE0E3">
                <a:shade val="50000"/>
              </a:srgbClr>
            </a:solidFill>
            <a:prstDash val="solid"/>
          </a:ln>
          <a:effectLst/>
        </p:spPr>
        <p:txBody>
          <a:bodyPr anchor="ctr">
            <a:scene3d>
              <a:camera prst="orthographicFront"/>
              <a:lightRig rig="threePt" dir="t"/>
            </a:scene3d>
            <a:sp3d>
              <a:bevelT w="12700" h="38100"/>
              <a:bevelB w="19050"/>
            </a:sp3d>
          </a:bodyPr>
          <a:lstStyle/>
          <a:p>
            <a:pPr fontAlgn="auto">
              <a:spcBef>
                <a:spcPts val="0"/>
              </a:spcBef>
              <a:spcAft>
                <a:spcPts val="0"/>
              </a:spcAft>
              <a:buFont typeface="Arial" panose="020B0604020202020204" pitchFamily="34" charset="0"/>
              <a:buNone/>
              <a:defRPr/>
            </a:pPr>
            <a:endParaRPr lang="zh-CN" altLang="en-US" sz="3200" kern="0">
              <a:solidFill>
                <a:srgbClr val="000000"/>
              </a:solidFill>
              <a:latin typeface="Arial" panose="020B0604020202020204"/>
              <a:ea typeface="宋体" panose="02010600030101010101" pitchFamily="2" charset="-122"/>
            </a:endParaRPr>
          </a:p>
        </p:txBody>
      </p:sp>
      <p:sp>
        <p:nvSpPr>
          <p:cNvPr id="83972" name="Text Box 5"/>
          <p:cNvSpPr txBox="1">
            <a:spLocks noChangeArrowheads="1"/>
          </p:cNvSpPr>
          <p:nvPr/>
        </p:nvSpPr>
        <p:spPr bwMode="auto">
          <a:xfrm>
            <a:off x="3457575" y="1333500"/>
            <a:ext cx="793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00"/>
                </a:solidFill>
              </a:rPr>
              <a:t>10</a:t>
            </a:r>
          </a:p>
        </p:txBody>
      </p:sp>
      <p:sp>
        <p:nvSpPr>
          <p:cNvPr id="83973" name="Text Box 7"/>
          <p:cNvSpPr txBox="1">
            <a:spLocks noChangeArrowheads="1"/>
          </p:cNvSpPr>
          <p:nvPr/>
        </p:nvSpPr>
        <p:spPr bwMode="auto">
          <a:xfrm>
            <a:off x="3168650" y="4646613"/>
            <a:ext cx="935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00"/>
                </a:solidFill>
              </a:rPr>
              <a:t>90</a:t>
            </a:r>
          </a:p>
        </p:txBody>
      </p:sp>
      <p:sp>
        <p:nvSpPr>
          <p:cNvPr id="83974" name="Text Box 5"/>
          <p:cNvSpPr txBox="1">
            <a:spLocks noChangeArrowheads="1"/>
          </p:cNvSpPr>
          <p:nvPr/>
        </p:nvSpPr>
        <p:spPr bwMode="auto">
          <a:xfrm>
            <a:off x="2268538" y="4581525"/>
            <a:ext cx="3313112"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2800" b="1">
                <a:latin typeface="Times New Roman" panose="02020603050405020304" pitchFamily="18" charset="0"/>
                <a:cs typeface="Times New Roman" panose="02020603050405020304" pitchFamily="18" charset="0"/>
              </a:rPr>
              <a:t>______ %</a:t>
            </a:r>
          </a:p>
          <a:p>
            <a:pPr>
              <a:lnSpc>
                <a:spcPct val="120000"/>
              </a:lnSpc>
            </a:pPr>
            <a:r>
              <a:rPr lang="en-US" altLang="zh-CN" sz="2800" b="1">
                <a:latin typeface="Times New Roman" panose="02020603050405020304" pitchFamily="18" charset="0"/>
                <a:cs typeface="Times New Roman" panose="02020603050405020304" pitchFamily="18" charset="0"/>
              </a:rPr>
              <a:t> every day </a:t>
            </a:r>
          </a:p>
        </p:txBody>
      </p:sp>
      <p:sp>
        <p:nvSpPr>
          <p:cNvPr id="83975" name="文本框 6"/>
          <p:cNvSpPr txBox="1">
            <a:spLocks noChangeArrowheads="1"/>
          </p:cNvSpPr>
          <p:nvPr/>
        </p:nvSpPr>
        <p:spPr bwMode="auto">
          <a:xfrm>
            <a:off x="0" y="188913"/>
            <a:ext cx="7361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en-US" altLang="zh-CN" sz="2800" b="1"/>
              <a:t>Read the third paragraph, fill in the blanks</a:t>
            </a:r>
            <a:r>
              <a:rPr lang="en-US" altLang="zh-CN" sz="16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wipe(up)">
                                      <p:cBhvr>
                                        <p:cTn id="7" dur="500"/>
                                        <p:tgtEl>
                                          <p:spTgt spid="83970"/>
                                        </p:tgtEl>
                                      </p:cBhvr>
                                    </p:animEffect>
                                  </p:childTnLst>
                                </p:cTn>
                              </p:par>
                              <p:par>
                                <p:cTn id="8" presetID="22" presetClass="entr" presetSubtype="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3973"/>
                                        </p:tgtEl>
                                        <p:attrNameLst>
                                          <p:attrName>style.visibility</p:attrName>
                                        </p:attrNameLst>
                                      </p:cBhvr>
                                      <p:to>
                                        <p:strVal val="visible"/>
                                      </p:to>
                                    </p:set>
                                    <p:animEffect transition="in" filter="blinds(horizontal)">
                                      <p:cBhvr>
                                        <p:cTn id="15" dur="500"/>
                                        <p:tgtEl>
                                          <p:spTgt spid="8397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83972"/>
                                        </p:tgtEl>
                                        <p:attrNameLst>
                                          <p:attrName>style.visibility</p:attrName>
                                        </p:attrNameLst>
                                      </p:cBhvr>
                                      <p:to>
                                        <p:strVal val="visible"/>
                                      </p:to>
                                    </p:set>
                                    <p:animEffect transition="in" filter="blinds(horizontal)">
                                      <p:cBhvr>
                                        <p:cTn id="20" dur="500"/>
                                        <p:tgtEl>
                                          <p:spTgt spid="83972"/>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83974"/>
                                        </p:tgtEl>
                                        <p:attrNameLst>
                                          <p:attrName>style.visibility</p:attrName>
                                        </p:attrNameLst>
                                      </p:cBhvr>
                                      <p:to>
                                        <p:strVal val="visible"/>
                                      </p:to>
                                    </p:set>
                                    <p:animEffect transition="in" filter="wipe(up)">
                                      <p:cBhvr>
                                        <p:cTn id="23" dur="500"/>
                                        <p:tgtEl>
                                          <p:spTgt spid="8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2" grpId="0"/>
      <p:bldP spid="83973" grpId="0"/>
      <p:bldP spid="839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20"/>
          <p:cNvGrpSpPr/>
          <p:nvPr/>
        </p:nvGrpSpPr>
        <p:grpSpPr bwMode="auto">
          <a:xfrm>
            <a:off x="2965450" y="2513013"/>
            <a:ext cx="2325688" cy="2290762"/>
            <a:chOff x="2749093" y="2361596"/>
            <a:chExt cx="2326740" cy="2290871"/>
          </a:xfrm>
        </p:grpSpPr>
        <p:sp>
          <p:nvSpPr>
            <p:cNvPr id="3" name="饼形 2"/>
            <p:cNvSpPr/>
            <p:nvPr/>
          </p:nvSpPr>
          <p:spPr>
            <a:xfrm rot="1959338">
              <a:off x="2844386" y="2564806"/>
              <a:ext cx="2231447" cy="2087661"/>
            </a:xfrm>
            <a:prstGeom prst="pie">
              <a:avLst>
                <a:gd name="adj1" fmla="val 16066575"/>
                <a:gd name="adj2" fmla="val 11807466"/>
              </a:avLst>
            </a:prstGeom>
            <a:solidFill>
              <a:srgbClr val="BBE0E3"/>
            </a:solidFill>
            <a:ln w="25400" cap="flat" cmpd="sng" algn="ctr">
              <a:solidFill>
                <a:srgbClr val="BBE0E3">
                  <a:shade val="50000"/>
                </a:srgbClr>
              </a:solidFill>
              <a:prstDash val="solid"/>
            </a:ln>
            <a:effectLst/>
          </p:spPr>
          <p:txBody>
            <a:bodyPr anchor="ctr">
              <a:scene3d>
                <a:camera prst="orthographicFront"/>
                <a:lightRig rig="threePt" dir="t"/>
              </a:scene3d>
              <a:sp3d>
                <a:bevelT w="12700" h="38100"/>
                <a:bevelB w="19050"/>
              </a:sp3d>
            </a:bodyPr>
            <a:lstStyle/>
            <a:p>
              <a:pPr fontAlgn="auto">
                <a:spcBef>
                  <a:spcPts val="0"/>
                </a:spcBef>
                <a:spcAft>
                  <a:spcPts val="0"/>
                </a:spcAft>
                <a:buFont typeface="Arial" panose="020B0604020202020204" pitchFamily="34" charset="0"/>
                <a:buNone/>
                <a:defRPr/>
              </a:pPr>
              <a:endParaRPr lang="zh-CN" altLang="en-US" sz="3200" kern="0">
                <a:solidFill>
                  <a:srgbClr val="000000"/>
                </a:solidFill>
                <a:latin typeface="Arial" panose="020B0604020202020204"/>
                <a:ea typeface="宋体" panose="02010600030101010101" pitchFamily="2" charset="-122"/>
              </a:endParaRPr>
            </a:p>
          </p:txBody>
        </p:sp>
        <p:sp>
          <p:nvSpPr>
            <p:cNvPr id="4" name="饼形 3"/>
            <p:cNvSpPr/>
            <p:nvPr/>
          </p:nvSpPr>
          <p:spPr>
            <a:xfrm rot="1112696">
              <a:off x="2830093" y="2361596"/>
              <a:ext cx="2231446" cy="2087661"/>
            </a:xfrm>
            <a:prstGeom prst="pie">
              <a:avLst>
                <a:gd name="adj1" fmla="val 16066575"/>
                <a:gd name="adj2" fmla="val 16861321"/>
              </a:avLst>
            </a:prstGeom>
            <a:solidFill>
              <a:srgbClr val="BBE0E3"/>
            </a:solidFill>
            <a:ln w="25400" cap="flat" cmpd="sng" algn="ctr">
              <a:solidFill>
                <a:srgbClr val="BBE0E3">
                  <a:shade val="50000"/>
                </a:srgbClr>
              </a:solidFill>
              <a:prstDash val="solid"/>
            </a:ln>
            <a:effectLst/>
          </p:spPr>
          <p:txBody>
            <a:bodyPr anchor="ctr">
              <a:scene3d>
                <a:camera prst="orthographicFront"/>
                <a:lightRig rig="threePt" dir="t"/>
              </a:scene3d>
              <a:sp3d>
                <a:bevelT w="12700" h="38100"/>
                <a:bevelB w="19050"/>
              </a:sp3d>
            </a:bodyPr>
            <a:lstStyle/>
            <a:p>
              <a:pPr fontAlgn="auto">
                <a:spcBef>
                  <a:spcPts val="0"/>
                </a:spcBef>
                <a:spcAft>
                  <a:spcPts val="0"/>
                </a:spcAft>
                <a:buFont typeface="Arial" panose="020B0604020202020204" pitchFamily="34" charset="0"/>
                <a:buNone/>
                <a:defRPr/>
              </a:pPr>
              <a:endParaRPr lang="zh-CN" altLang="en-US" sz="3200" kern="0">
                <a:solidFill>
                  <a:srgbClr val="000000"/>
                </a:solidFill>
                <a:latin typeface="Arial" panose="020B0604020202020204"/>
                <a:ea typeface="宋体" panose="02010600030101010101" pitchFamily="2" charset="-122"/>
              </a:endParaRPr>
            </a:p>
          </p:txBody>
        </p:sp>
        <p:sp>
          <p:nvSpPr>
            <p:cNvPr id="5" name="饼形 4"/>
            <p:cNvSpPr/>
            <p:nvPr/>
          </p:nvSpPr>
          <p:spPr>
            <a:xfrm rot="20094381">
              <a:off x="2749093" y="2363183"/>
              <a:ext cx="2231447" cy="2087662"/>
            </a:xfrm>
            <a:prstGeom prst="pie">
              <a:avLst>
                <a:gd name="adj1" fmla="val 15522024"/>
                <a:gd name="adj2" fmla="val 18306974"/>
              </a:avLst>
            </a:prstGeom>
            <a:solidFill>
              <a:srgbClr val="BBE0E3"/>
            </a:solidFill>
            <a:ln w="25400" cap="flat" cmpd="sng" algn="ctr">
              <a:solidFill>
                <a:srgbClr val="BBE0E3">
                  <a:shade val="50000"/>
                </a:srgbClr>
              </a:solidFill>
              <a:prstDash val="solid"/>
            </a:ln>
            <a:effectLst/>
          </p:spPr>
          <p:txBody>
            <a:bodyPr anchor="ctr">
              <a:scene3d>
                <a:camera prst="orthographicFront"/>
                <a:lightRig rig="threePt" dir="t"/>
              </a:scene3d>
              <a:sp3d>
                <a:bevelT w="12700" h="38100"/>
                <a:bevelB w="19050"/>
              </a:sp3d>
            </a:bodyPr>
            <a:lstStyle/>
            <a:p>
              <a:pPr fontAlgn="auto">
                <a:spcBef>
                  <a:spcPts val="0"/>
                </a:spcBef>
                <a:spcAft>
                  <a:spcPts val="0"/>
                </a:spcAft>
                <a:buFont typeface="Arial" panose="020B0604020202020204" pitchFamily="34" charset="0"/>
                <a:buNone/>
                <a:defRPr/>
              </a:pPr>
              <a:endParaRPr lang="zh-CN" altLang="en-US" sz="3200" kern="0">
                <a:solidFill>
                  <a:srgbClr val="000000"/>
                </a:solidFill>
                <a:latin typeface="Arial" panose="020B0604020202020204"/>
                <a:ea typeface="宋体" panose="02010600030101010101" pitchFamily="2" charset="-122"/>
              </a:endParaRPr>
            </a:p>
          </p:txBody>
        </p:sp>
      </p:grpSp>
      <p:sp>
        <p:nvSpPr>
          <p:cNvPr id="84998" name="Text Box 5"/>
          <p:cNvSpPr txBox="1">
            <a:spLocks noChangeArrowheads="1"/>
          </p:cNvSpPr>
          <p:nvPr/>
        </p:nvSpPr>
        <p:spPr bwMode="auto">
          <a:xfrm>
            <a:off x="215900" y="842963"/>
            <a:ext cx="3563938"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3200" b="1">
                <a:solidFill>
                  <a:srgbClr val="000000"/>
                </a:solidFill>
                <a:latin typeface="Times New Roman" panose="02020603050405020304" pitchFamily="18" charset="0"/>
                <a:cs typeface="Times New Roman" panose="02020603050405020304" pitchFamily="18" charset="0"/>
              </a:rPr>
              <a:t>______ %</a:t>
            </a:r>
          </a:p>
          <a:p>
            <a:pPr>
              <a:lnSpc>
                <a:spcPct val="120000"/>
              </a:lnSpc>
            </a:pPr>
            <a:r>
              <a:rPr lang="en-US" altLang="zh-CN" sz="3200" b="1">
                <a:solidFill>
                  <a:srgbClr val="000000"/>
                </a:solidFill>
                <a:latin typeface="Times New Roman" panose="02020603050405020304" pitchFamily="18" charset="0"/>
                <a:cs typeface="Times New Roman" panose="02020603050405020304" pitchFamily="18" charset="0"/>
              </a:rPr>
              <a:t> 4-6 times a week</a:t>
            </a:r>
          </a:p>
        </p:txBody>
      </p:sp>
      <p:sp>
        <p:nvSpPr>
          <p:cNvPr id="84999" name="Text Box 7"/>
          <p:cNvSpPr txBox="1">
            <a:spLocks noChangeArrowheads="1"/>
          </p:cNvSpPr>
          <p:nvPr/>
        </p:nvSpPr>
        <p:spPr bwMode="auto">
          <a:xfrm>
            <a:off x="3348038" y="5589588"/>
            <a:ext cx="22320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0000FF"/>
                </a:solidFill>
                <a:latin typeface="Times New Roman" panose="02020603050405020304" pitchFamily="18" charset="0"/>
                <a:cs typeface="Times New Roman" panose="02020603050405020304" pitchFamily="18" charset="0"/>
              </a:rPr>
              <a:t>Watch TV</a:t>
            </a:r>
          </a:p>
        </p:txBody>
      </p:sp>
      <p:sp>
        <p:nvSpPr>
          <p:cNvPr id="85000" name="Text Box 5"/>
          <p:cNvSpPr txBox="1">
            <a:spLocks noChangeArrowheads="1"/>
          </p:cNvSpPr>
          <p:nvPr/>
        </p:nvSpPr>
        <p:spPr bwMode="auto">
          <a:xfrm>
            <a:off x="4787900" y="842963"/>
            <a:ext cx="4176713"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3200" b="1">
                <a:solidFill>
                  <a:srgbClr val="000000"/>
                </a:solidFill>
                <a:latin typeface="Times New Roman" panose="02020603050405020304" pitchFamily="18" charset="0"/>
                <a:cs typeface="Times New Roman" panose="02020603050405020304" pitchFamily="18" charset="0"/>
              </a:rPr>
              <a:t>______ % </a:t>
            </a:r>
          </a:p>
          <a:p>
            <a:pPr>
              <a:lnSpc>
                <a:spcPct val="120000"/>
              </a:lnSpc>
            </a:pPr>
            <a:r>
              <a:rPr lang="en-US" altLang="zh-CN" sz="3200" b="1">
                <a:solidFill>
                  <a:srgbClr val="000000"/>
                </a:solidFill>
                <a:latin typeface="Times New Roman" panose="02020603050405020304" pitchFamily="18" charset="0"/>
                <a:cs typeface="Times New Roman" panose="02020603050405020304" pitchFamily="18" charset="0"/>
              </a:rPr>
              <a:t>1-3 times a week</a:t>
            </a:r>
          </a:p>
        </p:txBody>
      </p:sp>
      <p:sp>
        <p:nvSpPr>
          <p:cNvPr id="85001" name="Text Box 5"/>
          <p:cNvSpPr txBox="1">
            <a:spLocks noChangeArrowheads="1"/>
          </p:cNvSpPr>
          <p:nvPr/>
        </p:nvSpPr>
        <p:spPr bwMode="auto">
          <a:xfrm>
            <a:off x="2771775" y="3940175"/>
            <a:ext cx="3313113"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3200" b="1">
                <a:solidFill>
                  <a:srgbClr val="000000"/>
                </a:solidFill>
                <a:latin typeface="Times New Roman" panose="02020603050405020304" pitchFamily="18" charset="0"/>
                <a:cs typeface="Times New Roman" panose="02020603050405020304" pitchFamily="18" charset="0"/>
              </a:rPr>
              <a:t>______ %</a:t>
            </a:r>
          </a:p>
          <a:p>
            <a:pPr>
              <a:lnSpc>
                <a:spcPct val="120000"/>
              </a:lnSpc>
            </a:pPr>
            <a:r>
              <a:rPr lang="en-US" altLang="zh-CN" sz="3200" b="1">
                <a:solidFill>
                  <a:srgbClr val="000000"/>
                </a:solidFill>
                <a:latin typeface="Times New Roman" panose="02020603050405020304" pitchFamily="18" charset="0"/>
                <a:cs typeface="Times New Roman" panose="02020603050405020304" pitchFamily="18" charset="0"/>
              </a:rPr>
              <a:t> every day </a:t>
            </a:r>
          </a:p>
        </p:txBody>
      </p:sp>
      <p:cxnSp>
        <p:nvCxnSpPr>
          <p:cNvPr id="10" name="直接连接符 9"/>
          <p:cNvCxnSpPr>
            <a:cxnSpLocks noChangeShapeType="1"/>
          </p:cNvCxnSpPr>
          <p:nvPr/>
        </p:nvCxnSpPr>
        <p:spPr bwMode="auto">
          <a:xfrm flipH="1">
            <a:off x="4572000" y="2066925"/>
            <a:ext cx="792163" cy="576263"/>
          </a:xfrm>
          <a:prstGeom prst="line">
            <a:avLst/>
          </a:prstGeom>
          <a:noFill/>
          <a:ln w="38100" algn="ctr">
            <a:solidFill>
              <a:srgbClr val="B6DCDF"/>
            </a:solidFill>
            <a:round/>
          </a:ln>
          <a:extLst>
            <a:ext uri="{909E8E84-426E-40DD-AFC4-6F175D3DCCD1}">
              <a14:hiddenFill xmlns:a14="http://schemas.microsoft.com/office/drawing/2010/main">
                <a:noFill/>
              </a14:hiddenFill>
            </a:ext>
          </a:extLst>
        </p:spPr>
      </p:cxnSp>
      <p:cxnSp>
        <p:nvCxnSpPr>
          <p:cNvPr id="11" name="直接连接符 10"/>
          <p:cNvCxnSpPr>
            <a:cxnSpLocks noChangeShapeType="1"/>
          </p:cNvCxnSpPr>
          <p:nvPr/>
        </p:nvCxnSpPr>
        <p:spPr bwMode="auto">
          <a:xfrm>
            <a:off x="2627313" y="2139950"/>
            <a:ext cx="936625" cy="360363"/>
          </a:xfrm>
          <a:prstGeom prst="line">
            <a:avLst/>
          </a:prstGeom>
          <a:noFill/>
          <a:ln w="38100" algn="ctr">
            <a:solidFill>
              <a:srgbClr val="B6DCDF"/>
            </a:solidFill>
            <a:round/>
          </a:ln>
          <a:extLst>
            <a:ext uri="{909E8E84-426E-40DD-AFC4-6F175D3DCCD1}">
              <a14:hiddenFill xmlns:a14="http://schemas.microsoft.com/office/drawing/2010/main">
                <a:noFill/>
              </a14:hiddenFill>
            </a:ext>
          </a:extLst>
        </p:spPr>
      </p:cxnSp>
      <p:sp>
        <p:nvSpPr>
          <p:cNvPr id="85004" name="Text Box 5"/>
          <p:cNvSpPr txBox="1">
            <a:spLocks noChangeArrowheads="1"/>
          </p:cNvSpPr>
          <p:nvPr/>
        </p:nvSpPr>
        <p:spPr bwMode="auto">
          <a:xfrm>
            <a:off x="3779838" y="4011613"/>
            <a:ext cx="7921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00"/>
                </a:solidFill>
              </a:rPr>
              <a:t>85</a:t>
            </a:r>
          </a:p>
        </p:txBody>
      </p:sp>
      <p:sp>
        <p:nvSpPr>
          <p:cNvPr id="85005" name="Text Box 6"/>
          <p:cNvSpPr txBox="1">
            <a:spLocks noChangeArrowheads="1"/>
          </p:cNvSpPr>
          <p:nvPr/>
        </p:nvSpPr>
        <p:spPr bwMode="auto">
          <a:xfrm>
            <a:off x="1258888" y="981075"/>
            <a:ext cx="863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00"/>
                </a:solidFill>
              </a:rPr>
              <a:t>13</a:t>
            </a:r>
          </a:p>
        </p:txBody>
      </p:sp>
      <p:sp>
        <p:nvSpPr>
          <p:cNvPr id="85006" name="Text Box 8"/>
          <p:cNvSpPr txBox="1">
            <a:spLocks noChangeArrowheads="1"/>
          </p:cNvSpPr>
          <p:nvPr/>
        </p:nvSpPr>
        <p:spPr bwMode="auto">
          <a:xfrm>
            <a:off x="6443663" y="987425"/>
            <a:ext cx="504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00"/>
                </a:solidFill>
              </a:rPr>
              <a:t>2</a:t>
            </a:r>
          </a:p>
        </p:txBody>
      </p:sp>
      <p:sp>
        <p:nvSpPr>
          <p:cNvPr id="85007" name="文本框 14"/>
          <p:cNvSpPr txBox="1">
            <a:spLocks noChangeArrowheads="1"/>
          </p:cNvSpPr>
          <p:nvPr/>
        </p:nvSpPr>
        <p:spPr bwMode="auto">
          <a:xfrm>
            <a:off x="0" y="188913"/>
            <a:ext cx="7381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en-US" altLang="zh-CN" sz="2800" b="1"/>
              <a:t>Read the forth paragraph, fill in the blanks</a:t>
            </a:r>
            <a:r>
              <a:rPr lang="en-US" altLang="zh-CN" sz="16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4998"/>
                                        </p:tgtEl>
                                        <p:attrNameLst>
                                          <p:attrName>style.visibility</p:attrName>
                                        </p:attrNameLst>
                                      </p:cBhvr>
                                      <p:to>
                                        <p:strVal val="visible"/>
                                      </p:to>
                                    </p:set>
                                    <p:animEffect transition="in" filter="wipe(up)">
                                      <p:cBhvr>
                                        <p:cTn id="10" dur="500"/>
                                        <p:tgtEl>
                                          <p:spTgt spid="8499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4999"/>
                                        </p:tgtEl>
                                        <p:attrNameLst>
                                          <p:attrName>style.visibility</p:attrName>
                                        </p:attrNameLst>
                                      </p:cBhvr>
                                      <p:to>
                                        <p:strVal val="visible"/>
                                      </p:to>
                                    </p:set>
                                    <p:animEffect transition="in" filter="wipe(up)">
                                      <p:cBhvr>
                                        <p:cTn id="13" dur="500"/>
                                        <p:tgtEl>
                                          <p:spTgt spid="84999"/>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5000"/>
                                        </p:tgtEl>
                                        <p:attrNameLst>
                                          <p:attrName>style.visibility</p:attrName>
                                        </p:attrNameLst>
                                      </p:cBhvr>
                                      <p:to>
                                        <p:strVal val="visible"/>
                                      </p:to>
                                    </p:set>
                                    <p:animEffect transition="in" filter="wipe(up)">
                                      <p:cBhvr>
                                        <p:cTn id="16" dur="500"/>
                                        <p:tgtEl>
                                          <p:spTgt spid="85000"/>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5001"/>
                                        </p:tgtEl>
                                        <p:attrNameLst>
                                          <p:attrName>style.visibility</p:attrName>
                                        </p:attrNameLst>
                                      </p:cBhvr>
                                      <p:to>
                                        <p:strVal val="visible"/>
                                      </p:to>
                                    </p:set>
                                    <p:animEffect transition="in" filter="wipe(up)">
                                      <p:cBhvr>
                                        <p:cTn id="19" dur="500"/>
                                        <p:tgtEl>
                                          <p:spTgt spid="85001"/>
                                        </p:tgtEl>
                                      </p:cBhvr>
                                    </p:animEffect>
                                  </p:childTnLst>
                                </p:cTn>
                              </p:par>
                              <p:par>
                                <p:cTn id="20" presetID="22"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par>
                                <p:cTn id="23" presetID="22" presetClass="entr" presetSubtype="1"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up)">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5006"/>
                                        </p:tgtEl>
                                        <p:attrNameLst>
                                          <p:attrName>style.visibility</p:attrName>
                                        </p:attrNameLst>
                                      </p:cBhvr>
                                      <p:to>
                                        <p:strVal val="visible"/>
                                      </p:to>
                                    </p:set>
                                    <p:animEffect transition="in" filter="blinds(horizontal)">
                                      <p:cBhvr>
                                        <p:cTn id="30" dur="500"/>
                                        <p:tgtEl>
                                          <p:spTgt spid="8500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85005"/>
                                        </p:tgtEl>
                                        <p:attrNameLst>
                                          <p:attrName>style.visibility</p:attrName>
                                        </p:attrNameLst>
                                      </p:cBhvr>
                                      <p:to>
                                        <p:strVal val="visible"/>
                                      </p:to>
                                    </p:set>
                                    <p:animEffect transition="in" filter="blinds(horizontal)">
                                      <p:cBhvr>
                                        <p:cTn id="35" dur="500"/>
                                        <p:tgtEl>
                                          <p:spTgt spid="85005"/>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5004"/>
                                        </p:tgtEl>
                                        <p:attrNameLst>
                                          <p:attrName>style.visibility</p:attrName>
                                        </p:attrNameLst>
                                      </p:cBhvr>
                                      <p:to>
                                        <p:strVal val="visible"/>
                                      </p:to>
                                    </p:set>
                                    <p:animEffect transition="in" filter="blinds(horizontal)">
                                      <p:cBhvr>
                                        <p:cTn id="40" dur="500"/>
                                        <p:tgtEl>
                                          <p:spTgt spid="85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p:bldP spid="84999" grpId="0"/>
      <p:bldP spid="85000" grpId="0"/>
      <p:bldP spid="85001" grpId="0"/>
      <p:bldP spid="85004" grpId="0"/>
      <p:bldP spid="85005" grpId="0"/>
      <p:bldP spid="8500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6018" name="图片 3" descr="B-2b2.jpg"/>
          <p:cNvPicPr>
            <a:picLocks noChangeAspect="1" noChangeArrowheads="1"/>
          </p:cNvPicPr>
          <p:nvPr/>
        </p:nvPicPr>
        <p:blipFill>
          <a:blip r:embed="rId2"/>
          <a:srcRect/>
          <a:stretch>
            <a:fillRect/>
          </a:stretch>
        </p:blipFill>
        <p:spPr bwMode="auto">
          <a:xfrm>
            <a:off x="250825" y="1931988"/>
            <a:ext cx="8505825" cy="429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矩形 4"/>
          <p:cNvSpPr>
            <a:spLocks noChangeArrowheads="1"/>
          </p:cNvSpPr>
          <p:nvPr/>
        </p:nvSpPr>
        <p:spPr bwMode="auto">
          <a:xfrm>
            <a:off x="533400" y="914400"/>
            <a:ext cx="7010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zh-CN" altLang="zh-CN" sz="3600" b="1">
                <a:solidFill>
                  <a:srgbClr val="0000CC"/>
                </a:solidFill>
              </a:rPr>
              <a:t>Complete the pie charts.</a:t>
            </a:r>
          </a:p>
        </p:txBody>
      </p:sp>
      <p:sp>
        <p:nvSpPr>
          <p:cNvPr id="86020" name="Text Box 6"/>
          <p:cNvSpPr txBox="1">
            <a:spLocks noChangeArrowheads="1"/>
          </p:cNvSpPr>
          <p:nvPr/>
        </p:nvSpPr>
        <p:spPr bwMode="auto">
          <a:xfrm>
            <a:off x="1295400" y="19050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800">
                <a:solidFill>
                  <a:srgbClr val="FF0000"/>
                </a:solidFill>
                <a:latin typeface="Times New Roman" panose="02020603050405020304" pitchFamily="18" charset="0"/>
              </a:rPr>
              <a:t>15</a:t>
            </a:r>
          </a:p>
        </p:txBody>
      </p:sp>
      <p:sp>
        <p:nvSpPr>
          <p:cNvPr id="86021" name="Text Box 7"/>
          <p:cNvSpPr txBox="1">
            <a:spLocks noChangeArrowheads="1"/>
          </p:cNvSpPr>
          <p:nvPr/>
        </p:nvSpPr>
        <p:spPr bwMode="auto">
          <a:xfrm>
            <a:off x="6934200" y="5410200"/>
            <a:ext cx="170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a:t>4 times a week</a:t>
            </a:r>
          </a:p>
        </p:txBody>
      </p:sp>
      <p:sp>
        <p:nvSpPr>
          <p:cNvPr id="86022" name="Text Box 8"/>
          <p:cNvSpPr txBox="1">
            <a:spLocks noChangeArrowheads="1"/>
          </p:cNvSpPr>
          <p:nvPr/>
        </p:nvSpPr>
        <p:spPr bwMode="auto">
          <a:xfrm>
            <a:off x="7315200" y="41910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800">
                <a:solidFill>
                  <a:srgbClr val="FF0000"/>
                </a:solidFill>
                <a:latin typeface="Times New Roman" panose="02020603050405020304" pitchFamily="18" charset="0"/>
              </a:rPr>
              <a:t>85</a:t>
            </a:r>
          </a:p>
        </p:txBody>
      </p:sp>
      <p:sp>
        <p:nvSpPr>
          <p:cNvPr id="86023" name="Text Box 9"/>
          <p:cNvSpPr txBox="1">
            <a:spLocks noChangeArrowheads="1"/>
          </p:cNvSpPr>
          <p:nvPr/>
        </p:nvSpPr>
        <p:spPr bwMode="auto">
          <a:xfrm>
            <a:off x="4343400" y="42672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800">
                <a:solidFill>
                  <a:srgbClr val="FF0000"/>
                </a:solidFill>
                <a:latin typeface="Times New Roman" panose="02020603050405020304" pitchFamily="18" charset="0"/>
              </a:rPr>
              <a:t>90</a:t>
            </a:r>
          </a:p>
        </p:txBody>
      </p:sp>
      <p:sp>
        <p:nvSpPr>
          <p:cNvPr id="86024" name="Text Box 10"/>
          <p:cNvSpPr txBox="1">
            <a:spLocks noChangeArrowheads="1"/>
          </p:cNvSpPr>
          <p:nvPr/>
        </p:nvSpPr>
        <p:spPr bwMode="auto">
          <a:xfrm>
            <a:off x="2133600" y="33528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800">
                <a:solidFill>
                  <a:srgbClr val="FF0000"/>
                </a:solidFill>
                <a:latin typeface="Times New Roman" panose="02020603050405020304" pitchFamily="18" charset="0"/>
              </a:rPr>
              <a:t>20</a:t>
            </a:r>
          </a:p>
        </p:txBody>
      </p:sp>
      <p:sp>
        <p:nvSpPr>
          <p:cNvPr id="86025" name="Text Box 11"/>
          <p:cNvSpPr txBox="1">
            <a:spLocks noChangeArrowheads="1"/>
          </p:cNvSpPr>
          <p:nvPr/>
        </p:nvSpPr>
        <p:spPr bwMode="auto">
          <a:xfrm>
            <a:off x="457200" y="33528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800">
                <a:solidFill>
                  <a:srgbClr val="FF0000"/>
                </a:solidFill>
                <a:latin typeface="Times New Roman" panose="02020603050405020304" pitchFamily="18" charset="0"/>
              </a:rPr>
              <a:t>20</a:t>
            </a:r>
          </a:p>
        </p:txBody>
      </p:sp>
      <p:sp>
        <p:nvSpPr>
          <p:cNvPr id="86026" name="Text Box 12"/>
          <p:cNvSpPr txBox="1">
            <a:spLocks noChangeArrowheads="1"/>
          </p:cNvSpPr>
          <p:nvPr/>
        </p:nvSpPr>
        <p:spPr bwMode="auto">
          <a:xfrm>
            <a:off x="7543800" y="18288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800">
                <a:solidFill>
                  <a:srgbClr val="FF0000"/>
                </a:solidFill>
                <a:latin typeface="Times New Roman" panose="02020603050405020304" pitchFamily="18" charset="0"/>
              </a:rPr>
              <a:t>2</a:t>
            </a:r>
          </a:p>
        </p:txBody>
      </p:sp>
      <p:sp>
        <p:nvSpPr>
          <p:cNvPr id="86027" name="Text Box 13"/>
          <p:cNvSpPr txBox="1">
            <a:spLocks noChangeArrowheads="1"/>
          </p:cNvSpPr>
          <p:nvPr/>
        </p:nvSpPr>
        <p:spPr bwMode="auto">
          <a:xfrm>
            <a:off x="6172200" y="18288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800">
                <a:solidFill>
                  <a:srgbClr val="FF0000"/>
                </a:solidFill>
                <a:latin typeface="Times New Roman" panose="02020603050405020304" pitchFamily="18" charset="0"/>
              </a:rPr>
              <a:t>13</a:t>
            </a:r>
          </a:p>
        </p:txBody>
      </p:sp>
      <p:sp>
        <p:nvSpPr>
          <p:cNvPr id="86028" name="Text Box 14"/>
          <p:cNvSpPr txBox="1">
            <a:spLocks noChangeArrowheads="1"/>
          </p:cNvSpPr>
          <p:nvPr/>
        </p:nvSpPr>
        <p:spPr bwMode="auto">
          <a:xfrm>
            <a:off x="3810000" y="19050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800">
                <a:solidFill>
                  <a:srgbClr val="FF0000"/>
                </a:solidFill>
                <a:latin typeface="Times New Roman" panose="02020603050405020304" pitchFamily="18" charset="0"/>
              </a:rPr>
              <a:t>10</a:t>
            </a:r>
          </a:p>
        </p:txBody>
      </p:sp>
      <p:sp>
        <p:nvSpPr>
          <p:cNvPr id="86029" name="Text Box 15"/>
          <p:cNvSpPr txBox="1">
            <a:spLocks noChangeArrowheads="1"/>
          </p:cNvSpPr>
          <p:nvPr/>
        </p:nvSpPr>
        <p:spPr bwMode="auto">
          <a:xfrm>
            <a:off x="1371600" y="42672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800">
                <a:solidFill>
                  <a:srgbClr val="FF0000"/>
                </a:solidFill>
                <a:latin typeface="Times New Roman" panose="02020603050405020304" pitchFamily="18" charset="0"/>
              </a:rPr>
              <a:t>45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additive="base">
                                        <p:cTn id="7" dur="500" fill="hold"/>
                                        <p:tgtEl>
                                          <p:spTgt spid="86020"/>
                                        </p:tgtEl>
                                        <p:attrNameLst>
                                          <p:attrName>ppt_x</p:attrName>
                                        </p:attrNameLst>
                                      </p:cBhvr>
                                      <p:tavLst>
                                        <p:tav tm="0">
                                          <p:val>
                                            <p:strVal val="#ppt_x"/>
                                          </p:val>
                                        </p:tav>
                                        <p:tav tm="100000">
                                          <p:val>
                                            <p:strVal val="#ppt_x"/>
                                          </p:val>
                                        </p:tav>
                                      </p:tavLst>
                                    </p:anim>
                                    <p:anim calcmode="lin" valueType="num">
                                      <p:cBhvr additive="base">
                                        <p:cTn id="8" dur="500" fill="hold"/>
                                        <p:tgtEl>
                                          <p:spTgt spid="860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25"/>
                                        </p:tgtEl>
                                        <p:attrNameLst>
                                          <p:attrName>style.visibility</p:attrName>
                                        </p:attrNameLst>
                                      </p:cBhvr>
                                      <p:to>
                                        <p:strVal val="visible"/>
                                      </p:to>
                                    </p:set>
                                    <p:anim calcmode="lin" valueType="num">
                                      <p:cBhvr additive="base">
                                        <p:cTn id="13" dur="500" fill="hold"/>
                                        <p:tgtEl>
                                          <p:spTgt spid="86025"/>
                                        </p:tgtEl>
                                        <p:attrNameLst>
                                          <p:attrName>ppt_x</p:attrName>
                                        </p:attrNameLst>
                                      </p:cBhvr>
                                      <p:tavLst>
                                        <p:tav tm="0">
                                          <p:val>
                                            <p:strVal val="#ppt_x"/>
                                          </p:val>
                                        </p:tav>
                                        <p:tav tm="100000">
                                          <p:val>
                                            <p:strVal val="#ppt_x"/>
                                          </p:val>
                                        </p:tav>
                                      </p:tavLst>
                                    </p:anim>
                                    <p:anim calcmode="lin" valueType="num">
                                      <p:cBhvr additive="base">
                                        <p:cTn id="14" dur="500" fill="hold"/>
                                        <p:tgtEl>
                                          <p:spTgt spid="860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24"/>
                                        </p:tgtEl>
                                        <p:attrNameLst>
                                          <p:attrName>style.visibility</p:attrName>
                                        </p:attrNameLst>
                                      </p:cBhvr>
                                      <p:to>
                                        <p:strVal val="visible"/>
                                      </p:to>
                                    </p:set>
                                    <p:anim calcmode="lin" valueType="num">
                                      <p:cBhvr additive="base">
                                        <p:cTn id="19" dur="500" fill="hold"/>
                                        <p:tgtEl>
                                          <p:spTgt spid="86024"/>
                                        </p:tgtEl>
                                        <p:attrNameLst>
                                          <p:attrName>ppt_x</p:attrName>
                                        </p:attrNameLst>
                                      </p:cBhvr>
                                      <p:tavLst>
                                        <p:tav tm="0">
                                          <p:val>
                                            <p:strVal val="#ppt_x"/>
                                          </p:val>
                                        </p:tav>
                                        <p:tav tm="100000">
                                          <p:val>
                                            <p:strVal val="#ppt_x"/>
                                          </p:val>
                                        </p:tav>
                                      </p:tavLst>
                                    </p:anim>
                                    <p:anim calcmode="lin" valueType="num">
                                      <p:cBhvr additive="base">
                                        <p:cTn id="20" dur="500" fill="hold"/>
                                        <p:tgtEl>
                                          <p:spTgt spid="860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29"/>
                                        </p:tgtEl>
                                        <p:attrNameLst>
                                          <p:attrName>style.visibility</p:attrName>
                                        </p:attrNameLst>
                                      </p:cBhvr>
                                      <p:to>
                                        <p:strVal val="visible"/>
                                      </p:to>
                                    </p:set>
                                    <p:anim calcmode="lin" valueType="num">
                                      <p:cBhvr additive="base">
                                        <p:cTn id="25" dur="500" fill="hold"/>
                                        <p:tgtEl>
                                          <p:spTgt spid="86029"/>
                                        </p:tgtEl>
                                        <p:attrNameLst>
                                          <p:attrName>ppt_x</p:attrName>
                                        </p:attrNameLst>
                                      </p:cBhvr>
                                      <p:tavLst>
                                        <p:tav tm="0">
                                          <p:val>
                                            <p:strVal val="#ppt_x"/>
                                          </p:val>
                                        </p:tav>
                                        <p:tav tm="100000">
                                          <p:val>
                                            <p:strVal val="#ppt_x"/>
                                          </p:val>
                                        </p:tav>
                                      </p:tavLst>
                                    </p:anim>
                                    <p:anim calcmode="lin" valueType="num">
                                      <p:cBhvr additive="base">
                                        <p:cTn id="26" dur="500" fill="hold"/>
                                        <p:tgtEl>
                                          <p:spTgt spid="860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028"/>
                                        </p:tgtEl>
                                        <p:attrNameLst>
                                          <p:attrName>style.visibility</p:attrName>
                                        </p:attrNameLst>
                                      </p:cBhvr>
                                      <p:to>
                                        <p:strVal val="visible"/>
                                      </p:to>
                                    </p:set>
                                    <p:anim calcmode="lin" valueType="num">
                                      <p:cBhvr additive="base">
                                        <p:cTn id="31" dur="500" fill="hold"/>
                                        <p:tgtEl>
                                          <p:spTgt spid="86028"/>
                                        </p:tgtEl>
                                        <p:attrNameLst>
                                          <p:attrName>ppt_x</p:attrName>
                                        </p:attrNameLst>
                                      </p:cBhvr>
                                      <p:tavLst>
                                        <p:tav tm="0">
                                          <p:val>
                                            <p:strVal val="#ppt_x"/>
                                          </p:val>
                                        </p:tav>
                                        <p:tav tm="100000">
                                          <p:val>
                                            <p:strVal val="#ppt_x"/>
                                          </p:val>
                                        </p:tav>
                                      </p:tavLst>
                                    </p:anim>
                                    <p:anim calcmode="lin" valueType="num">
                                      <p:cBhvr additive="base">
                                        <p:cTn id="32" dur="500" fill="hold"/>
                                        <p:tgtEl>
                                          <p:spTgt spid="860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6023"/>
                                        </p:tgtEl>
                                        <p:attrNameLst>
                                          <p:attrName>style.visibility</p:attrName>
                                        </p:attrNameLst>
                                      </p:cBhvr>
                                      <p:to>
                                        <p:strVal val="visible"/>
                                      </p:to>
                                    </p:set>
                                    <p:anim calcmode="lin" valueType="num">
                                      <p:cBhvr additive="base">
                                        <p:cTn id="37" dur="500" fill="hold"/>
                                        <p:tgtEl>
                                          <p:spTgt spid="86023"/>
                                        </p:tgtEl>
                                        <p:attrNameLst>
                                          <p:attrName>ppt_x</p:attrName>
                                        </p:attrNameLst>
                                      </p:cBhvr>
                                      <p:tavLst>
                                        <p:tav tm="0">
                                          <p:val>
                                            <p:strVal val="#ppt_x"/>
                                          </p:val>
                                        </p:tav>
                                        <p:tav tm="100000">
                                          <p:val>
                                            <p:strVal val="#ppt_x"/>
                                          </p:val>
                                        </p:tav>
                                      </p:tavLst>
                                    </p:anim>
                                    <p:anim calcmode="lin" valueType="num">
                                      <p:cBhvr additive="base">
                                        <p:cTn id="38" dur="500" fill="hold"/>
                                        <p:tgtEl>
                                          <p:spTgt spid="860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6027"/>
                                        </p:tgtEl>
                                        <p:attrNameLst>
                                          <p:attrName>style.visibility</p:attrName>
                                        </p:attrNameLst>
                                      </p:cBhvr>
                                      <p:to>
                                        <p:strVal val="visible"/>
                                      </p:to>
                                    </p:set>
                                    <p:anim calcmode="lin" valueType="num">
                                      <p:cBhvr additive="base">
                                        <p:cTn id="43" dur="500" fill="hold"/>
                                        <p:tgtEl>
                                          <p:spTgt spid="86027"/>
                                        </p:tgtEl>
                                        <p:attrNameLst>
                                          <p:attrName>ppt_x</p:attrName>
                                        </p:attrNameLst>
                                      </p:cBhvr>
                                      <p:tavLst>
                                        <p:tav tm="0">
                                          <p:val>
                                            <p:strVal val="#ppt_x"/>
                                          </p:val>
                                        </p:tav>
                                        <p:tav tm="100000">
                                          <p:val>
                                            <p:strVal val="#ppt_x"/>
                                          </p:val>
                                        </p:tav>
                                      </p:tavLst>
                                    </p:anim>
                                    <p:anim calcmode="lin" valueType="num">
                                      <p:cBhvr additive="base">
                                        <p:cTn id="44" dur="500" fill="hold"/>
                                        <p:tgtEl>
                                          <p:spTgt spid="860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6026"/>
                                        </p:tgtEl>
                                        <p:attrNameLst>
                                          <p:attrName>style.visibility</p:attrName>
                                        </p:attrNameLst>
                                      </p:cBhvr>
                                      <p:to>
                                        <p:strVal val="visible"/>
                                      </p:to>
                                    </p:set>
                                    <p:anim calcmode="lin" valueType="num">
                                      <p:cBhvr additive="base">
                                        <p:cTn id="49" dur="500" fill="hold"/>
                                        <p:tgtEl>
                                          <p:spTgt spid="86026"/>
                                        </p:tgtEl>
                                        <p:attrNameLst>
                                          <p:attrName>ppt_x</p:attrName>
                                        </p:attrNameLst>
                                      </p:cBhvr>
                                      <p:tavLst>
                                        <p:tav tm="0">
                                          <p:val>
                                            <p:strVal val="#ppt_x"/>
                                          </p:val>
                                        </p:tav>
                                        <p:tav tm="100000">
                                          <p:val>
                                            <p:strVal val="#ppt_x"/>
                                          </p:val>
                                        </p:tav>
                                      </p:tavLst>
                                    </p:anim>
                                    <p:anim calcmode="lin" valueType="num">
                                      <p:cBhvr additive="base">
                                        <p:cTn id="50" dur="500" fill="hold"/>
                                        <p:tgtEl>
                                          <p:spTgt spid="860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6022"/>
                                        </p:tgtEl>
                                        <p:attrNameLst>
                                          <p:attrName>style.visibility</p:attrName>
                                        </p:attrNameLst>
                                      </p:cBhvr>
                                      <p:to>
                                        <p:strVal val="visible"/>
                                      </p:to>
                                    </p:set>
                                    <p:anim calcmode="lin" valueType="num">
                                      <p:cBhvr additive="base">
                                        <p:cTn id="55" dur="500" fill="hold"/>
                                        <p:tgtEl>
                                          <p:spTgt spid="86022"/>
                                        </p:tgtEl>
                                        <p:attrNameLst>
                                          <p:attrName>ppt_x</p:attrName>
                                        </p:attrNameLst>
                                      </p:cBhvr>
                                      <p:tavLst>
                                        <p:tav tm="0">
                                          <p:val>
                                            <p:strVal val="#ppt_x"/>
                                          </p:val>
                                        </p:tav>
                                        <p:tav tm="100000">
                                          <p:val>
                                            <p:strVal val="#ppt_x"/>
                                          </p:val>
                                        </p:tav>
                                      </p:tavLst>
                                    </p:anim>
                                    <p:anim calcmode="lin" valueType="num">
                                      <p:cBhvr additive="base">
                                        <p:cTn id="56" dur="500" fill="hold"/>
                                        <p:tgtEl>
                                          <p:spTgt spid="860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utoUpdateAnimBg="0"/>
      <p:bldP spid="86022" grpId="0" autoUpdateAnimBg="0"/>
      <p:bldP spid="86023" grpId="0" autoUpdateAnimBg="0"/>
      <p:bldP spid="86024" grpId="0" autoUpdateAnimBg="0"/>
      <p:bldP spid="86025" grpId="0" autoUpdateAnimBg="0"/>
      <p:bldP spid="86026" grpId="0" autoUpdateAnimBg="0"/>
      <p:bldP spid="86027" grpId="0" autoUpdateAnimBg="0"/>
      <p:bldP spid="86028" grpId="0" autoUpdateAnimBg="0"/>
      <p:bldP spid="8602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TextBox 3"/>
          <p:cNvSpPr txBox="1">
            <a:spLocks noChangeArrowheads="1"/>
          </p:cNvSpPr>
          <p:nvPr/>
        </p:nvSpPr>
        <p:spPr bwMode="auto">
          <a:xfrm>
            <a:off x="304800" y="609600"/>
            <a:ext cx="88392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3200" b="1" dirty="0">
                <a:solidFill>
                  <a:srgbClr val="0000CC"/>
                </a:solidFill>
              </a:rPr>
              <a:t>2c Read the article again and answer </a:t>
            </a:r>
          </a:p>
          <a:p>
            <a:pPr algn="l"/>
            <a:r>
              <a:rPr lang="zh-CN" altLang="zh-CN" sz="3200" b="1" dirty="0">
                <a:solidFill>
                  <a:srgbClr val="0000CC"/>
                </a:solidFill>
              </a:rPr>
              <a:t>     the questions.</a:t>
            </a:r>
          </a:p>
          <a:p>
            <a:pPr algn="l"/>
            <a:endParaRPr lang="zh-CN" altLang="zh-CN" sz="1600" dirty="0"/>
          </a:p>
        </p:txBody>
      </p:sp>
      <p:sp>
        <p:nvSpPr>
          <p:cNvPr id="87043" name="TextBox 4"/>
          <p:cNvSpPr txBox="1">
            <a:spLocks noChangeArrowheads="1"/>
          </p:cNvSpPr>
          <p:nvPr/>
        </p:nvSpPr>
        <p:spPr bwMode="auto">
          <a:xfrm>
            <a:off x="838200" y="2133600"/>
            <a:ext cx="83058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2400" b="1" dirty="0">
                <a:latin typeface="Times New Roman" panose="02020603050405020304" pitchFamily="18" charset="0"/>
                <a:cs typeface="Times New Roman" panose="02020603050405020304" pitchFamily="18" charset="0"/>
              </a:rPr>
              <a:t>1.How many students do not exercise at all?</a:t>
            </a:r>
          </a:p>
          <a:p>
            <a:pPr algn="l"/>
            <a:endParaRPr lang="zh-CN" altLang="zh-CN" sz="2400" b="1" dirty="0">
              <a:latin typeface="Times New Roman" panose="02020603050405020304" pitchFamily="18" charset="0"/>
              <a:cs typeface="Times New Roman" panose="02020603050405020304" pitchFamily="18" charset="0"/>
            </a:endParaRPr>
          </a:p>
          <a:p>
            <a:pPr algn="l"/>
            <a:r>
              <a:rPr lang="zh-CN" altLang="zh-CN" sz="2400" b="1" dirty="0">
                <a:latin typeface="Times New Roman" panose="02020603050405020304" pitchFamily="18" charset="0"/>
                <a:cs typeface="Times New Roman" panose="02020603050405020304" pitchFamily="18" charset="0"/>
              </a:rPr>
              <a:t>2.How many students use the Internet every day?</a:t>
            </a:r>
          </a:p>
          <a:p>
            <a:pPr algn="l"/>
            <a:endParaRPr lang="zh-CN" altLang="zh-CN" sz="2400" b="1" dirty="0">
              <a:latin typeface="Times New Roman" panose="02020603050405020304" pitchFamily="18" charset="0"/>
              <a:cs typeface="Times New Roman" panose="02020603050405020304" pitchFamily="18" charset="0"/>
            </a:endParaRPr>
          </a:p>
          <a:p>
            <a:pPr algn="l"/>
            <a:r>
              <a:rPr lang="zh-CN" altLang="zh-CN" sz="2400" b="1" dirty="0">
                <a:latin typeface="Times New Roman" panose="02020603050405020304" pitchFamily="18" charset="0"/>
                <a:cs typeface="Times New Roman" panose="02020603050405020304" pitchFamily="18" charset="0"/>
              </a:rPr>
              <a:t>3.How often do most students watch TV? What do </a:t>
            </a:r>
            <a:r>
              <a:rPr lang="en-US" altLang="zh-CN" sz="2400" b="1" dirty="0">
                <a:latin typeface="Times New Roman" panose="02020603050405020304" pitchFamily="18" charset="0"/>
                <a:cs typeface="Times New Roman" panose="02020603050405020304" pitchFamily="18" charset="0"/>
              </a:rPr>
              <a:t>  </a:t>
            </a:r>
          </a:p>
          <a:p>
            <a:pPr algn="l"/>
            <a:r>
              <a:rPr lang="en-US" altLang="zh-CN" sz="2400" b="1" dirty="0">
                <a:latin typeface="Times New Roman" panose="02020603050405020304" pitchFamily="18" charset="0"/>
                <a:cs typeface="Times New Roman" panose="02020603050405020304" pitchFamily="18" charset="0"/>
              </a:rPr>
              <a:t>    </a:t>
            </a:r>
            <a:r>
              <a:rPr lang="zh-CN" altLang="zh-CN" sz="2400" b="1" dirty="0">
                <a:latin typeface="Times New Roman" panose="02020603050405020304" pitchFamily="18" charset="0"/>
                <a:cs typeface="Times New Roman" panose="02020603050405020304" pitchFamily="18" charset="0"/>
              </a:rPr>
              <a:t>they usually watch?</a:t>
            </a:r>
          </a:p>
          <a:p>
            <a:pPr algn="l"/>
            <a:endParaRPr lang="zh-CN" altLang="zh-CN" sz="2400" b="1" dirty="0">
              <a:latin typeface="Times New Roman" panose="02020603050405020304" pitchFamily="18" charset="0"/>
              <a:cs typeface="Times New Roman" panose="02020603050405020304" pitchFamily="18" charset="0"/>
            </a:endParaRPr>
          </a:p>
          <a:p>
            <a:pPr algn="l"/>
            <a:endParaRPr lang="zh-CN" altLang="zh-CN" sz="2400" b="1" dirty="0">
              <a:latin typeface="Times New Roman" panose="02020603050405020304" pitchFamily="18" charset="0"/>
              <a:cs typeface="Times New Roman" panose="02020603050405020304" pitchFamily="18" charset="0"/>
            </a:endParaRPr>
          </a:p>
        </p:txBody>
      </p:sp>
      <p:sp>
        <p:nvSpPr>
          <p:cNvPr id="87044" name="Text Box 7"/>
          <p:cNvSpPr txBox="1">
            <a:spLocks noChangeArrowheads="1"/>
          </p:cNvSpPr>
          <p:nvPr/>
        </p:nvSpPr>
        <p:spPr bwMode="auto">
          <a:xfrm>
            <a:off x="1143000" y="2590800"/>
            <a:ext cx="4802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400" b="1" dirty="0">
                <a:solidFill>
                  <a:srgbClr val="FF0000"/>
                </a:solidFill>
                <a:latin typeface="Times New Roman" panose="02020603050405020304" pitchFamily="18" charset="0"/>
                <a:cs typeface="Times New Roman" panose="02020603050405020304" pitchFamily="18" charset="0"/>
              </a:rPr>
              <a:t>20%</a:t>
            </a:r>
            <a:r>
              <a:rPr lang="zh-CN" altLang="zh-CN" sz="1600" dirty="0">
                <a:solidFill>
                  <a:srgbClr val="FF0000"/>
                </a:solidFill>
                <a:cs typeface="Times New Roman" panose="02020603050405020304" pitchFamily="18" charset="0"/>
              </a:rPr>
              <a:t> </a:t>
            </a:r>
            <a:r>
              <a:rPr lang="zh-CN" altLang="zh-CN" sz="2400" b="1" dirty="0">
                <a:solidFill>
                  <a:srgbClr val="FF0000"/>
                </a:solidFill>
                <a:latin typeface="Times New Roman" panose="02020603050405020304" pitchFamily="18" charset="0"/>
                <a:cs typeface="Times New Roman" panose="02020603050405020304" pitchFamily="18" charset="0"/>
              </a:rPr>
              <a:t>students do not exercise at all.</a:t>
            </a:r>
            <a:r>
              <a:rPr lang="zh-CN" altLang="zh-CN" sz="1600" dirty="0">
                <a:solidFill>
                  <a:srgbClr val="FF0000"/>
                </a:solidFill>
                <a:cs typeface="Times New Roman" panose="02020603050405020304" pitchFamily="18" charset="0"/>
              </a:rPr>
              <a:t> </a:t>
            </a:r>
          </a:p>
        </p:txBody>
      </p:sp>
      <p:sp>
        <p:nvSpPr>
          <p:cNvPr id="87045" name="Text Box 8"/>
          <p:cNvSpPr txBox="1">
            <a:spLocks noChangeArrowheads="1"/>
          </p:cNvSpPr>
          <p:nvPr/>
        </p:nvSpPr>
        <p:spPr bwMode="auto">
          <a:xfrm>
            <a:off x="1143000" y="3429000"/>
            <a:ext cx="5475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400" b="1" dirty="0">
                <a:solidFill>
                  <a:srgbClr val="FF0000"/>
                </a:solidFill>
                <a:latin typeface="Times New Roman" panose="02020603050405020304" pitchFamily="18" charset="0"/>
                <a:cs typeface="Times New Roman" panose="02020603050405020304" pitchFamily="18" charset="0"/>
              </a:rPr>
              <a:t>90%</a:t>
            </a:r>
            <a:r>
              <a:rPr lang="zh-CN" altLang="zh-CN" sz="1600" dirty="0">
                <a:solidFill>
                  <a:srgbClr val="FF0000"/>
                </a:solidFill>
                <a:cs typeface="Times New Roman" panose="02020603050405020304" pitchFamily="18" charset="0"/>
              </a:rPr>
              <a:t> </a:t>
            </a:r>
            <a:r>
              <a:rPr lang="zh-CN" altLang="zh-CN" sz="2400" b="1" dirty="0">
                <a:solidFill>
                  <a:srgbClr val="FF0000"/>
                </a:solidFill>
                <a:latin typeface="Times New Roman" panose="02020603050405020304" pitchFamily="18" charset="0"/>
                <a:cs typeface="Times New Roman" panose="02020603050405020304" pitchFamily="18" charset="0"/>
              </a:rPr>
              <a:t>students use the Internet every day.</a:t>
            </a:r>
          </a:p>
        </p:txBody>
      </p:sp>
      <p:sp>
        <p:nvSpPr>
          <p:cNvPr id="87046" name="Text Box 9"/>
          <p:cNvSpPr txBox="1">
            <a:spLocks noChangeArrowheads="1"/>
          </p:cNvSpPr>
          <p:nvPr/>
        </p:nvSpPr>
        <p:spPr bwMode="auto">
          <a:xfrm>
            <a:off x="1066800" y="4876800"/>
            <a:ext cx="65198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400" b="1" dirty="0">
                <a:solidFill>
                  <a:srgbClr val="FF0000"/>
                </a:solidFill>
                <a:latin typeface="Times New Roman" panose="02020603050405020304" pitchFamily="18" charset="0"/>
                <a:cs typeface="Times New Roman" panose="02020603050405020304" pitchFamily="18" charset="0"/>
              </a:rPr>
              <a:t>Most students watch TV every day. They usually</a:t>
            </a:r>
          </a:p>
          <a:p>
            <a:pPr algn="l"/>
            <a:r>
              <a:rPr lang="zh-CN" altLang="zh-CN" sz="2400" b="1" dirty="0">
                <a:solidFill>
                  <a:srgbClr val="FF0000"/>
                </a:solidFill>
                <a:latin typeface="Times New Roman" panose="02020603050405020304" pitchFamily="18" charset="0"/>
                <a:cs typeface="Times New Roman" panose="02020603050405020304" pitchFamily="18" charset="0"/>
              </a:rPr>
              <a:t>watch game shows.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anim calcmode="lin" valueType="num">
                                      <p:cBhvr additive="base">
                                        <p:cTn id="7" dur="500" fill="hold"/>
                                        <p:tgtEl>
                                          <p:spTgt spid="87044"/>
                                        </p:tgtEl>
                                        <p:attrNameLst>
                                          <p:attrName>ppt_x</p:attrName>
                                        </p:attrNameLst>
                                      </p:cBhvr>
                                      <p:tavLst>
                                        <p:tav tm="0">
                                          <p:val>
                                            <p:strVal val="#ppt_x"/>
                                          </p:val>
                                        </p:tav>
                                        <p:tav tm="100000">
                                          <p:val>
                                            <p:strVal val="#ppt_x"/>
                                          </p:val>
                                        </p:tav>
                                      </p:tavLst>
                                    </p:anim>
                                    <p:anim calcmode="lin" valueType="num">
                                      <p:cBhvr additive="base">
                                        <p:cTn id="8" dur="500" fill="hold"/>
                                        <p:tgtEl>
                                          <p:spTgt spid="870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7045"/>
                                        </p:tgtEl>
                                        <p:attrNameLst>
                                          <p:attrName>style.visibility</p:attrName>
                                        </p:attrNameLst>
                                      </p:cBhvr>
                                      <p:to>
                                        <p:strVal val="visible"/>
                                      </p:to>
                                    </p:set>
                                    <p:anim calcmode="lin" valueType="num">
                                      <p:cBhvr additive="base">
                                        <p:cTn id="13" dur="500" fill="hold"/>
                                        <p:tgtEl>
                                          <p:spTgt spid="87045"/>
                                        </p:tgtEl>
                                        <p:attrNameLst>
                                          <p:attrName>ppt_x</p:attrName>
                                        </p:attrNameLst>
                                      </p:cBhvr>
                                      <p:tavLst>
                                        <p:tav tm="0">
                                          <p:val>
                                            <p:strVal val="#ppt_x"/>
                                          </p:val>
                                        </p:tav>
                                        <p:tav tm="100000">
                                          <p:val>
                                            <p:strVal val="#ppt_x"/>
                                          </p:val>
                                        </p:tav>
                                      </p:tavLst>
                                    </p:anim>
                                    <p:anim calcmode="lin" valueType="num">
                                      <p:cBhvr additive="base">
                                        <p:cTn id="14" dur="500" fill="hold"/>
                                        <p:tgtEl>
                                          <p:spTgt spid="8704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7046"/>
                                        </p:tgtEl>
                                        <p:attrNameLst>
                                          <p:attrName>style.visibility</p:attrName>
                                        </p:attrNameLst>
                                      </p:cBhvr>
                                      <p:to>
                                        <p:strVal val="visible"/>
                                      </p:to>
                                    </p:set>
                                    <p:anim calcmode="lin" valueType="num">
                                      <p:cBhvr additive="base">
                                        <p:cTn id="19" dur="500" fill="hold"/>
                                        <p:tgtEl>
                                          <p:spTgt spid="87046"/>
                                        </p:tgtEl>
                                        <p:attrNameLst>
                                          <p:attrName>ppt_x</p:attrName>
                                        </p:attrNameLst>
                                      </p:cBhvr>
                                      <p:tavLst>
                                        <p:tav tm="0">
                                          <p:val>
                                            <p:strVal val="#ppt_x"/>
                                          </p:val>
                                        </p:tav>
                                        <p:tav tm="100000">
                                          <p:val>
                                            <p:strVal val="#ppt_x"/>
                                          </p:val>
                                        </p:tav>
                                      </p:tavLst>
                                    </p:anim>
                                    <p:anim calcmode="lin" valueType="num">
                                      <p:cBhvr additive="base">
                                        <p:cTn id="20" dur="500" fill="hold"/>
                                        <p:tgtEl>
                                          <p:spTgt spid="870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utoUpdateAnimBg="0"/>
      <p:bldP spid="87045" grpId="0" autoUpdateAnimBg="0"/>
      <p:bldP spid="8704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矩形 3"/>
          <p:cNvSpPr>
            <a:spLocks noChangeArrowheads="1"/>
          </p:cNvSpPr>
          <p:nvPr/>
        </p:nvSpPr>
        <p:spPr bwMode="auto">
          <a:xfrm>
            <a:off x="609600" y="1676400"/>
            <a:ext cx="80772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zh-CN" altLang="zh-CN" sz="2400" b="1" dirty="0">
                <a:solidFill>
                  <a:srgbClr val="000000"/>
                </a:solidFill>
                <a:latin typeface="Times New Roman" panose="02020603050405020304" pitchFamily="18" charset="0"/>
                <a:cs typeface="Times New Roman" panose="02020603050405020304" pitchFamily="18" charset="0"/>
              </a:rPr>
              <a:t>4.What does the writer think is the best way to relax? Why?</a:t>
            </a:r>
          </a:p>
          <a:p>
            <a:pPr algn="l"/>
            <a:endParaRPr lang="zh-CN" altLang="zh-CN" sz="2400" b="1" dirty="0">
              <a:solidFill>
                <a:srgbClr val="000000"/>
              </a:solidFill>
              <a:latin typeface="Times New Roman" panose="02020603050405020304" pitchFamily="18" charset="0"/>
              <a:cs typeface="Times New Roman" panose="02020603050405020304" pitchFamily="18" charset="0"/>
            </a:endParaRPr>
          </a:p>
          <a:p>
            <a:pPr algn="l"/>
            <a:endParaRPr lang="zh-CN" altLang="zh-CN" sz="2400" b="1" dirty="0">
              <a:solidFill>
                <a:srgbClr val="000000"/>
              </a:solidFill>
              <a:latin typeface="Times New Roman" panose="02020603050405020304" pitchFamily="18" charset="0"/>
              <a:cs typeface="Times New Roman" panose="02020603050405020304" pitchFamily="18" charset="0"/>
            </a:endParaRPr>
          </a:p>
          <a:p>
            <a:pPr algn="l"/>
            <a:endParaRPr lang="zh-CN" altLang="zh-CN" sz="2400" b="1" dirty="0">
              <a:solidFill>
                <a:srgbClr val="000000"/>
              </a:solidFill>
              <a:latin typeface="Times New Roman" panose="02020603050405020304" pitchFamily="18" charset="0"/>
              <a:cs typeface="Times New Roman" panose="02020603050405020304" pitchFamily="18" charset="0"/>
            </a:endParaRPr>
          </a:p>
          <a:p>
            <a:pPr algn="l"/>
            <a:r>
              <a:rPr lang="zh-CN" altLang="zh-CN" sz="2400" b="1" dirty="0">
                <a:solidFill>
                  <a:srgbClr val="000000"/>
                </a:solidFill>
                <a:latin typeface="Times New Roman" panose="02020603050405020304" pitchFamily="18" charset="0"/>
                <a:cs typeface="Times New Roman" panose="02020603050405020304" pitchFamily="18" charset="0"/>
              </a:rPr>
              <a:t>5.Do you think the students at No.5 are healthy? Why or why not?</a:t>
            </a:r>
          </a:p>
        </p:txBody>
      </p:sp>
      <p:sp>
        <p:nvSpPr>
          <p:cNvPr id="88067" name="Text Box 31"/>
          <p:cNvSpPr txBox="1">
            <a:spLocks noChangeArrowheads="1"/>
          </p:cNvSpPr>
          <p:nvPr/>
        </p:nvSpPr>
        <p:spPr bwMode="auto">
          <a:xfrm>
            <a:off x="609600" y="2178049"/>
            <a:ext cx="63801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400" b="1" dirty="0">
                <a:solidFill>
                  <a:srgbClr val="FF0000"/>
                </a:solidFill>
                <a:latin typeface="Times New Roman" panose="02020603050405020304" pitchFamily="18" charset="0"/>
                <a:cs typeface="Times New Roman" panose="02020603050405020304" pitchFamily="18" charset="0"/>
              </a:rPr>
              <a:t> Exercise, because it is healthy for the mind and</a:t>
            </a:r>
          </a:p>
          <a:p>
            <a:pPr algn="l"/>
            <a:r>
              <a:rPr lang="zh-CN" altLang="zh-CN" sz="2400" b="1" dirty="0">
                <a:solidFill>
                  <a:srgbClr val="FF0000"/>
                </a:solidFill>
                <a:latin typeface="Times New Roman" panose="02020603050405020304" pitchFamily="18" charset="0"/>
                <a:cs typeface="Times New Roman" panose="02020603050405020304" pitchFamily="18" charset="0"/>
              </a:rPr>
              <a:t> the body.</a:t>
            </a:r>
            <a:endParaRPr lang="zh-CN" altLang="zh-CN" sz="1600" dirty="0">
              <a:solidFill>
                <a:srgbClr val="FF0000"/>
              </a:solidFill>
              <a:cs typeface="Times New Roman" panose="02020603050405020304" pitchFamily="18" charset="0"/>
            </a:endParaRPr>
          </a:p>
        </p:txBody>
      </p:sp>
      <p:sp>
        <p:nvSpPr>
          <p:cNvPr id="88068" name="Text Box 32"/>
          <p:cNvSpPr txBox="1">
            <a:spLocks noChangeArrowheads="1"/>
          </p:cNvSpPr>
          <p:nvPr/>
        </p:nvSpPr>
        <p:spPr bwMode="auto">
          <a:xfrm>
            <a:off x="609600" y="4405313"/>
            <a:ext cx="666432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lnSpc>
                <a:spcPct val="120000"/>
              </a:lnSpc>
            </a:pPr>
            <a:r>
              <a:rPr lang="en-US" altLang="zh-CN" sz="2400" b="1">
                <a:solidFill>
                  <a:srgbClr val="FF0000"/>
                </a:solidFill>
                <a:latin typeface="Times New Roman" panose="02020603050405020304" pitchFamily="18" charset="0"/>
                <a:cs typeface="Times New Roman" panose="02020603050405020304" pitchFamily="18" charset="0"/>
              </a:rPr>
              <a:t>No , I don’t think so.Because they watch TV more</a:t>
            </a:r>
          </a:p>
          <a:p>
            <a:pPr algn="l">
              <a:lnSpc>
                <a:spcPct val="120000"/>
              </a:lnSpc>
            </a:pPr>
            <a:r>
              <a:rPr lang="en-US" altLang="zh-CN" sz="2400" b="1">
                <a:solidFill>
                  <a:srgbClr val="FF0000"/>
                </a:solidFill>
                <a:latin typeface="Times New Roman" panose="02020603050405020304" pitchFamily="18" charset="0"/>
                <a:cs typeface="Times New Roman" panose="02020603050405020304" pitchFamily="18" charset="0"/>
              </a:rPr>
              <a:t> and exercise less.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 calcmode="lin" valueType="num">
                                      <p:cBhvr additive="base">
                                        <p:cTn id="7" dur="500" fill="hold"/>
                                        <p:tgtEl>
                                          <p:spTgt spid="88067"/>
                                        </p:tgtEl>
                                        <p:attrNameLst>
                                          <p:attrName>ppt_x</p:attrName>
                                        </p:attrNameLst>
                                      </p:cBhvr>
                                      <p:tavLst>
                                        <p:tav tm="0">
                                          <p:val>
                                            <p:strVal val="#ppt_x"/>
                                          </p:val>
                                        </p:tav>
                                        <p:tav tm="100000">
                                          <p:val>
                                            <p:strVal val="#ppt_x"/>
                                          </p:val>
                                        </p:tav>
                                      </p:tavLst>
                                    </p:anim>
                                    <p:anim calcmode="lin" valueType="num">
                                      <p:cBhvr additive="base">
                                        <p:cTn id="8" dur="500" fill="hold"/>
                                        <p:tgtEl>
                                          <p:spTgt spid="880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8"/>
                                        </p:tgtEl>
                                        <p:attrNameLst>
                                          <p:attrName>style.visibility</p:attrName>
                                        </p:attrNameLst>
                                      </p:cBhvr>
                                      <p:to>
                                        <p:strVal val="visible"/>
                                      </p:to>
                                    </p:set>
                                    <p:anim calcmode="lin" valueType="num">
                                      <p:cBhvr additive="base">
                                        <p:cTn id="13" dur="500" fill="hold"/>
                                        <p:tgtEl>
                                          <p:spTgt spid="88068"/>
                                        </p:tgtEl>
                                        <p:attrNameLst>
                                          <p:attrName>ppt_x</p:attrName>
                                        </p:attrNameLst>
                                      </p:cBhvr>
                                      <p:tavLst>
                                        <p:tav tm="0">
                                          <p:val>
                                            <p:strVal val="#ppt_x"/>
                                          </p:val>
                                        </p:tav>
                                        <p:tav tm="100000">
                                          <p:val>
                                            <p:strVal val="#ppt_x"/>
                                          </p:val>
                                        </p:tav>
                                      </p:tavLst>
                                    </p:anim>
                                    <p:anim calcmode="lin" valueType="num">
                                      <p:cBhvr additive="base">
                                        <p:cTn id="14" dur="500" fill="hold"/>
                                        <p:tgtEl>
                                          <p:spTgt spid="880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autoUpdateAnimBg="0"/>
      <p:bldP spid="8806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TextBox 3"/>
          <p:cNvSpPr txBox="1">
            <a:spLocks noChangeArrowheads="1"/>
          </p:cNvSpPr>
          <p:nvPr/>
        </p:nvSpPr>
        <p:spPr bwMode="auto">
          <a:xfrm>
            <a:off x="152400" y="685800"/>
            <a:ext cx="8763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3200" b="1" dirty="0">
                <a:solidFill>
                  <a:srgbClr val="0000CC"/>
                </a:solidFill>
              </a:rPr>
              <a:t>2d 	Write sentences with percentages using </a:t>
            </a:r>
            <a:r>
              <a:rPr lang="zh-CN" altLang="zh-CN" sz="3200" b="1" dirty="0">
                <a:solidFill>
                  <a:srgbClr val="FF0000"/>
                </a:solidFill>
              </a:rPr>
              <a:t>always</a:t>
            </a:r>
            <a:r>
              <a:rPr lang="zh-CN" altLang="zh-CN" sz="3200" b="1" dirty="0">
                <a:solidFill>
                  <a:srgbClr val="0000CC"/>
                </a:solidFill>
              </a:rPr>
              <a:t>, </a:t>
            </a:r>
            <a:r>
              <a:rPr lang="zh-CN" altLang="zh-CN" sz="3200" b="1" dirty="0">
                <a:solidFill>
                  <a:srgbClr val="FF0000"/>
                </a:solidFill>
              </a:rPr>
              <a:t>usually</a:t>
            </a:r>
            <a:r>
              <a:rPr lang="zh-CN" altLang="zh-CN" sz="3200" b="1" dirty="0">
                <a:solidFill>
                  <a:srgbClr val="7030A0"/>
                </a:solidFill>
              </a:rPr>
              <a:t> </a:t>
            </a:r>
            <a:r>
              <a:rPr lang="zh-CN" altLang="zh-CN" sz="3200" b="1" dirty="0">
                <a:solidFill>
                  <a:srgbClr val="0000CC"/>
                </a:solidFill>
              </a:rPr>
              <a:t>or </a:t>
            </a:r>
            <a:r>
              <a:rPr lang="zh-CN" altLang="zh-CN" sz="3200" b="1" dirty="0">
                <a:solidFill>
                  <a:srgbClr val="FF0000"/>
                </a:solidFill>
              </a:rPr>
              <a:t>sometimes</a:t>
            </a:r>
            <a:r>
              <a:rPr lang="zh-CN" altLang="zh-CN" sz="3200" b="1" dirty="0">
                <a:solidFill>
                  <a:srgbClr val="0000CC"/>
                </a:solidFill>
              </a:rPr>
              <a:t>.</a:t>
            </a:r>
          </a:p>
          <a:p>
            <a:pPr algn="l"/>
            <a:endParaRPr lang="zh-CN" altLang="zh-CN" sz="1600" dirty="0"/>
          </a:p>
        </p:txBody>
      </p:sp>
      <p:sp>
        <p:nvSpPr>
          <p:cNvPr id="89091" name="TextBox 4"/>
          <p:cNvSpPr txBox="1">
            <a:spLocks noChangeArrowheads="1"/>
          </p:cNvSpPr>
          <p:nvPr/>
        </p:nvSpPr>
        <p:spPr bwMode="auto">
          <a:xfrm>
            <a:off x="152400" y="2362200"/>
            <a:ext cx="8991600" cy="427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95300" algn="l"/>
              </a:tabLst>
            </a:lvl1pPr>
            <a:lvl2pPr>
              <a:tabLst>
                <a:tab pos="495300" algn="l"/>
              </a:tabLst>
            </a:lvl2pPr>
            <a:lvl3pPr>
              <a:tabLst>
                <a:tab pos="495300" algn="l"/>
              </a:tabLst>
            </a:lvl3pPr>
            <a:lvl4pPr>
              <a:tabLst>
                <a:tab pos="495300" algn="l"/>
              </a:tabLst>
            </a:lvl4pPr>
            <a:lvl5pPr>
              <a:tabLst>
                <a:tab pos="495300" algn="l"/>
              </a:tabLst>
            </a:lvl5pPr>
            <a:lvl6pPr>
              <a:tabLst>
                <a:tab pos="495300" algn="l"/>
              </a:tabLst>
            </a:lvl6pPr>
            <a:lvl7pPr>
              <a:tabLst>
                <a:tab pos="495300" algn="l"/>
              </a:tabLst>
            </a:lvl7pPr>
            <a:lvl8pPr>
              <a:tabLst>
                <a:tab pos="495300" algn="l"/>
              </a:tabLst>
            </a:lvl8pPr>
            <a:lvl9pPr>
              <a:tabLst>
                <a:tab pos="495300" algn="l"/>
              </a:tabLst>
            </a:lvl9pPr>
          </a:lstStyle>
          <a:p>
            <a:pPr algn="l">
              <a:lnSpc>
                <a:spcPts val="4700"/>
              </a:lnSpc>
            </a:pPr>
            <a:r>
              <a:rPr lang="en-US" altLang="zh-CN" sz="2400" b="1">
                <a:latin typeface="Times New Roman" panose="02020603050405020304" pitchFamily="18" charset="0"/>
              </a:rPr>
              <a:t>1. 90%:________________________________ </a:t>
            </a:r>
            <a:r>
              <a:rPr lang="en-US" altLang="zh-CN" sz="2400" b="1" u="sng">
                <a:latin typeface="Times New Roman" panose="02020603050405020304" pitchFamily="18" charset="0"/>
              </a:rPr>
              <a:t>                                                             </a:t>
            </a:r>
            <a:endParaRPr lang="en-US" altLang="zh-CN" sz="2400" b="1">
              <a:latin typeface="Times New Roman" panose="02020603050405020304" pitchFamily="18" charset="0"/>
            </a:endParaRPr>
          </a:p>
          <a:p>
            <a:pPr algn="l">
              <a:lnSpc>
                <a:spcPts val="4700"/>
              </a:lnSpc>
            </a:pPr>
            <a:r>
              <a:rPr lang="en-US" altLang="zh-CN" sz="2400" b="1">
                <a:latin typeface="Times New Roman" panose="02020603050405020304" pitchFamily="18" charset="0"/>
              </a:rPr>
              <a:t>2. 85%:________________________________ </a:t>
            </a:r>
            <a:r>
              <a:rPr lang="en-US" altLang="zh-CN" sz="2400" b="1" u="sng">
                <a:latin typeface="Times New Roman" panose="02020603050405020304" pitchFamily="18" charset="0"/>
              </a:rPr>
              <a:t>                                                             </a:t>
            </a:r>
            <a:endParaRPr lang="en-US" altLang="zh-CN" sz="2400" b="1">
              <a:latin typeface="Times New Roman" panose="02020603050405020304" pitchFamily="18" charset="0"/>
            </a:endParaRPr>
          </a:p>
          <a:p>
            <a:pPr algn="l">
              <a:lnSpc>
                <a:spcPts val="4700"/>
              </a:lnSpc>
            </a:pPr>
            <a:r>
              <a:rPr lang="en-US" altLang="zh-CN" sz="2400" b="1">
                <a:latin typeface="Times New Roman" panose="02020603050405020304" pitchFamily="18" charset="0"/>
              </a:rPr>
              <a:t>3. 45%: ________________________________</a:t>
            </a:r>
            <a:r>
              <a:rPr lang="en-US" altLang="zh-CN" sz="2400" b="1" u="sng">
                <a:latin typeface="Times New Roman" panose="02020603050405020304" pitchFamily="18" charset="0"/>
              </a:rPr>
              <a:t>                                                             </a:t>
            </a:r>
            <a:endParaRPr lang="en-US" altLang="zh-CN" sz="2400" b="1">
              <a:latin typeface="Times New Roman" panose="02020603050405020304" pitchFamily="18" charset="0"/>
            </a:endParaRPr>
          </a:p>
          <a:p>
            <a:pPr algn="l">
              <a:lnSpc>
                <a:spcPts val="4700"/>
              </a:lnSpc>
            </a:pPr>
            <a:r>
              <a:rPr lang="en-US" altLang="zh-CN" sz="2400" b="1">
                <a:latin typeface="Times New Roman" panose="02020603050405020304" pitchFamily="18" charset="0"/>
              </a:rPr>
              <a:t>4. 10%: ________________________________</a:t>
            </a:r>
            <a:r>
              <a:rPr lang="en-US" altLang="zh-CN" sz="2400" b="1" u="sng">
                <a:latin typeface="Times New Roman" panose="02020603050405020304" pitchFamily="18" charset="0"/>
              </a:rPr>
              <a:t>                                                             </a:t>
            </a:r>
            <a:endParaRPr lang="en-US" altLang="zh-CN" sz="2400" b="1">
              <a:latin typeface="Times New Roman" panose="02020603050405020304" pitchFamily="18" charset="0"/>
            </a:endParaRPr>
          </a:p>
          <a:p>
            <a:pPr algn="l">
              <a:lnSpc>
                <a:spcPts val="4700"/>
              </a:lnSpc>
            </a:pPr>
            <a:r>
              <a:rPr lang="en-US" altLang="zh-CN" sz="2400" b="1">
                <a:latin typeface="Times New Roman" panose="02020603050405020304" pitchFamily="18" charset="0"/>
              </a:rPr>
              <a:t>5. 13%: ________________________________</a:t>
            </a:r>
            <a:r>
              <a:rPr lang="en-US" altLang="zh-CN" sz="2400" b="1" u="sng">
                <a:latin typeface="Times New Roman" panose="02020603050405020304" pitchFamily="18" charset="0"/>
              </a:rPr>
              <a:t>                                                             </a:t>
            </a:r>
            <a:endParaRPr lang="en-US" altLang="zh-CN" sz="2400" b="1">
              <a:latin typeface="Times New Roman" panose="02020603050405020304" pitchFamily="18" charset="0"/>
            </a:endParaRPr>
          </a:p>
          <a:p>
            <a:pPr algn="l">
              <a:lnSpc>
                <a:spcPts val="4700"/>
              </a:lnSpc>
            </a:pPr>
            <a:r>
              <a:rPr lang="en-US" altLang="zh-CN" sz="2400" b="1">
                <a:latin typeface="Times New Roman" panose="02020603050405020304" pitchFamily="18" charset="0"/>
              </a:rPr>
              <a:t>6. 2% :  ________________________________</a:t>
            </a:r>
            <a:r>
              <a:rPr lang="en-US" altLang="zh-CN" sz="2400" b="1" u="sng">
                <a:latin typeface="Times New Roman" panose="02020603050405020304" pitchFamily="18" charset="0"/>
              </a:rPr>
              <a:t>                                                             </a:t>
            </a:r>
            <a:endParaRPr lang="en-US" altLang="zh-CN" sz="2400" b="1">
              <a:latin typeface="Times New Roman" panose="02020603050405020304" pitchFamily="18" charset="0"/>
            </a:endParaRPr>
          </a:p>
          <a:p>
            <a:pPr algn="l">
              <a:lnSpc>
                <a:spcPts val="4700"/>
              </a:lnSpc>
            </a:pPr>
            <a:endParaRPr lang="en-US" altLang="zh-CN" sz="2400" b="1"/>
          </a:p>
        </p:txBody>
      </p:sp>
      <p:sp>
        <p:nvSpPr>
          <p:cNvPr id="89092" name="Text Box 8"/>
          <p:cNvSpPr txBox="1">
            <a:spLocks noChangeArrowheads="1"/>
          </p:cNvSpPr>
          <p:nvPr/>
        </p:nvSpPr>
        <p:spPr bwMode="auto">
          <a:xfrm>
            <a:off x="1295400" y="2514600"/>
            <a:ext cx="648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400" b="1" dirty="0">
                <a:solidFill>
                  <a:srgbClr val="0000FF"/>
                </a:solidFill>
                <a:latin typeface="Times New Roman" panose="02020603050405020304" pitchFamily="18" charset="0"/>
                <a:cs typeface="Times New Roman" panose="02020603050405020304" pitchFamily="18" charset="0"/>
              </a:rPr>
              <a:t>Ninety percent </a:t>
            </a:r>
            <a:r>
              <a:rPr lang="zh-CN" altLang="zh-CN" sz="1600" dirty="0">
                <a:solidFill>
                  <a:srgbClr val="0000FF"/>
                </a:solidFill>
                <a:cs typeface="Times New Roman" panose="02020603050405020304" pitchFamily="18" charset="0"/>
              </a:rPr>
              <a:t> </a:t>
            </a:r>
            <a:r>
              <a:rPr lang="zh-CN" altLang="zh-CN" sz="2400" b="1" dirty="0">
                <a:solidFill>
                  <a:srgbClr val="0000FF"/>
                </a:solidFill>
                <a:latin typeface="Times New Roman" panose="02020603050405020304" pitchFamily="18" charset="0"/>
                <a:cs typeface="Times New Roman" panose="02020603050405020304" pitchFamily="18" charset="0"/>
              </a:rPr>
              <a:t>students </a:t>
            </a:r>
            <a:r>
              <a:rPr lang="zh-CN" altLang="zh-CN" sz="2400" b="1" dirty="0">
                <a:solidFill>
                  <a:srgbClr val="FF0000"/>
                </a:solidFill>
                <a:latin typeface="Times New Roman" panose="02020603050405020304" pitchFamily="18" charset="0"/>
                <a:cs typeface="Times New Roman" panose="02020603050405020304" pitchFamily="18" charset="0"/>
              </a:rPr>
              <a:t>always</a:t>
            </a:r>
            <a:r>
              <a:rPr lang="zh-CN" altLang="zh-CN" sz="2400" b="1" dirty="0">
                <a:solidFill>
                  <a:srgbClr val="0000FF"/>
                </a:solidFill>
                <a:latin typeface="Times New Roman" panose="02020603050405020304" pitchFamily="18" charset="0"/>
                <a:cs typeface="Times New Roman" panose="02020603050405020304" pitchFamily="18" charset="0"/>
              </a:rPr>
              <a:t> use the Internet.</a:t>
            </a:r>
          </a:p>
        </p:txBody>
      </p:sp>
      <p:sp>
        <p:nvSpPr>
          <p:cNvPr id="89093" name="Text Box 9"/>
          <p:cNvSpPr txBox="1">
            <a:spLocks noChangeArrowheads="1"/>
          </p:cNvSpPr>
          <p:nvPr/>
        </p:nvSpPr>
        <p:spPr bwMode="auto">
          <a:xfrm>
            <a:off x="1371600" y="3124200"/>
            <a:ext cx="65611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zh-CN" altLang="zh-CN" sz="2400" b="1">
                <a:solidFill>
                  <a:srgbClr val="0000FF"/>
                </a:solidFill>
                <a:latin typeface="Times New Roman" panose="02020603050405020304" pitchFamily="18" charset="0"/>
                <a:cs typeface="Times New Roman" panose="02020603050405020304" pitchFamily="18" charset="0"/>
              </a:rPr>
              <a:t>Eighty-five percent of students </a:t>
            </a:r>
            <a:r>
              <a:rPr lang="zh-CN" altLang="zh-CN" sz="2400" b="1">
                <a:solidFill>
                  <a:srgbClr val="FF0000"/>
                </a:solidFill>
                <a:latin typeface="Times New Roman" panose="02020603050405020304" pitchFamily="18" charset="0"/>
                <a:cs typeface="Times New Roman" panose="02020603050405020304" pitchFamily="18" charset="0"/>
              </a:rPr>
              <a:t>always</a:t>
            </a:r>
            <a:r>
              <a:rPr lang="zh-CN" altLang="zh-CN" sz="2400" b="1">
                <a:solidFill>
                  <a:srgbClr val="0000FF"/>
                </a:solidFill>
                <a:latin typeface="Times New Roman" panose="02020603050405020304" pitchFamily="18" charset="0"/>
                <a:cs typeface="Times New Roman" panose="02020603050405020304" pitchFamily="18" charset="0"/>
              </a:rPr>
              <a:t> watch TV.</a:t>
            </a:r>
          </a:p>
          <a:p>
            <a:pPr algn="l"/>
            <a:endParaRPr lang="zh-CN" altLang="zh-CN" sz="1600">
              <a:solidFill>
                <a:srgbClr val="0000FF"/>
              </a:solidFill>
              <a:cs typeface="Times New Roman" panose="02020603050405020304" pitchFamily="18" charset="0"/>
            </a:endParaRPr>
          </a:p>
        </p:txBody>
      </p:sp>
      <p:sp>
        <p:nvSpPr>
          <p:cNvPr id="89094" name="Rectangle 12"/>
          <p:cNvSpPr>
            <a:spLocks noChangeArrowheads="1"/>
          </p:cNvSpPr>
          <p:nvPr/>
        </p:nvSpPr>
        <p:spPr bwMode="auto">
          <a:xfrm>
            <a:off x="1398588" y="3657600"/>
            <a:ext cx="587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zh-CN" sz="2400" b="1">
                <a:solidFill>
                  <a:srgbClr val="0000FF"/>
                </a:solidFill>
                <a:latin typeface="Times New Roman" panose="02020603050405020304" pitchFamily="18" charset="0"/>
                <a:cs typeface="Times New Roman" panose="02020603050405020304" pitchFamily="18" charset="0"/>
              </a:rPr>
              <a:t>Forty -five percent of them </a:t>
            </a:r>
            <a:r>
              <a:rPr lang="zh-CN" altLang="zh-CN" sz="2400" b="1">
                <a:solidFill>
                  <a:srgbClr val="FF0000"/>
                </a:solidFill>
                <a:latin typeface="Times New Roman" panose="02020603050405020304" pitchFamily="18" charset="0"/>
                <a:cs typeface="Times New Roman" panose="02020603050405020304" pitchFamily="18" charset="0"/>
              </a:rPr>
              <a:t>usually</a:t>
            </a:r>
            <a:r>
              <a:rPr lang="zh-CN" altLang="zh-CN" sz="2400" b="1">
                <a:solidFill>
                  <a:srgbClr val="0000FF"/>
                </a:solidFill>
                <a:latin typeface="Times New Roman" panose="02020603050405020304" pitchFamily="18" charset="0"/>
                <a:cs typeface="Times New Roman" panose="02020603050405020304" pitchFamily="18" charset="0"/>
              </a:rPr>
              <a:t> exercise.</a:t>
            </a:r>
          </a:p>
        </p:txBody>
      </p:sp>
      <p:sp>
        <p:nvSpPr>
          <p:cNvPr id="89095" name="Rectangle 14"/>
          <p:cNvSpPr>
            <a:spLocks noChangeArrowheads="1"/>
          </p:cNvSpPr>
          <p:nvPr/>
        </p:nvSpPr>
        <p:spPr bwMode="auto">
          <a:xfrm>
            <a:off x="1371600" y="4267200"/>
            <a:ext cx="6524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zh-CN" sz="2400" b="1">
                <a:solidFill>
                  <a:srgbClr val="0000FF"/>
                </a:solidFill>
                <a:latin typeface="Times New Roman" panose="02020603050405020304" pitchFamily="18" charset="0"/>
                <a:cs typeface="Times New Roman" panose="02020603050405020304" pitchFamily="18" charset="0"/>
              </a:rPr>
              <a:t>Ten  percent of them </a:t>
            </a:r>
            <a:r>
              <a:rPr lang="zh-CN" altLang="zh-CN" sz="2400" b="1">
                <a:solidFill>
                  <a:srgbClr val="FF0000"/>
                </a:solidFill>
                <a:latin typeface="Times New Roman" panose="02020603050405020304" pitchFamily="18" charset="0"/>
                <a:cs typeface="Times New Roman" panose="02020603050405020304" pitchFamily="18" charset="0"/>
              </a:rPr>
              <a:t>sometimes</a:t>
            </a:r>
            <a:r>
              <a:rPr lang="zh-CN" altLang="zh-CN" sz="2400" b="1">
                <a:solidFill>
                  <a:srgbClr val="0000FF"/>
                </a:solidFill>
                <a:latin typeface="Times New Roman" panose="02020603050405020304" pitchFamily="18" charset="0"/>
                <a:cs typeface="Times New Roman" panose="02020603050405020304" pitchFamily="18" charset="0"/>
              </a:rPr>
              <a:t> use the Internet.</a:t>
            </a:r>
          </a:p>
        </p:txBody>
      </p:sp>
      <p:sp>
        <p:nvSpPr>
          <p:cNvPr id="89096" name="Rectangle 16"/>
          <p:cNvSpPr>
            <a:spLocks noChangeArrowheads="1"/>
          </p:cNvSpPr>
          <p:nvPr/>
        </p:nvSpPr>
        <p:spPr bwMode="auto">
          <a:xfrm>
            <a:off x="1371600" y="4876800"/>
            <a:ext cx="6380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zh-CN" sz="2400" b="1">
                <a:solidFill>
                  <a:srgbClr val="0000FF"/>
                </a:solidFill>
                <a:latin typeface="Times New Roman" panose="02020603050405020304" pitchFamily="18" charset="0"/>
                <a:cs typeface="Times New Roman" panose="02020603050405020304" pitchFamily="18" charset="0"/>
              </a:rPr>
              <a:t>Thirteen  percent of them </a:t>
            </a:r>
            <a:r>
              <a:rPr lang="zh-CN" altLang="zh-CN" sz="2400" b="1">
                <a:solidFill>
                  <a:srgbClr val="FF0000"/>
                </a:solidFill>
                <a:latin typeface="Times New Roman" panose="02020603050405020304" pitchFamily="18" charset="0"/>
                <a:cs typeface="Times New Roman" panose="02020603050405020304" pitchFamily="18" charset="0"/>
              </a:rPr>
              <a:t>sometimes</a:t>
            </a:r>
            <a:r>
              <a:rPr lang="zh-CN" altLang="zh-CN" sz="2400" b="1">
                <a:solidFill>
                  <a:srgbClr val="0000FF"/>
                </a:solidFill>
                <a:latin typeface="Times New Roman" panose="02020603050405020304" pitchFamily="18" charset="0"/>
                <a:cs typeface="Times New Roman" panose="02020603050405020304" pitchFamily="18" charset="0"/>
              </a:rPr>
              <a:t> watch TV.</a:t>
            </a:r>
          </a:p>
        </p:txBody>
      </p:sp>
      <p:sp>
        <p:nvSpPr>
          <p:cNvPr id="89097" name="Rectangle 18"/>
          <p:cNvSpPr>
            <a:spLocks noChangeArrowheads="1"/>
          </p:cNvSpPr>
          <p:nvPr/>
        </p:nvSpPr>
        <p:spPr bwMode="auto">
          <a:xfrm>
            <a:off x="1371600" y="5486400"/>
            <a:ext cx="582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zh-CN" sz="2400" b="1">
                <a:solidFill>
                  <a:srgbClr val="0000FF"/>
                </a:solidFill>
                <a:latin typeface="Times New Roman" panose="02020603050405020304" pitchFamily="18" charset="0"/>
                <a:cs typeface="Times New Roman" panose="02020603050405020304" pitchFamily="18" charset="0"/>
              </a:rPr>
              <a:t>Two  percent of them </a:t>
            </a:r>
            <a:r>
              <a:rPr lang="zh-CN" altLang="zh-CN" sz="2400" b="1">
                <a:solidFill>
                  <a:srgbClr val="FF0000"/>
                </a:solidFill>
                <a:latin typeface="Times New Roman" panose="02020603050405020304" pitchFamily="18" charset="0"/>
                <a:cs typeface="Times New Roman" panose="02020603050405020304" pitchFamily="18" charset="0"/>
              </a:rPr>
              <a:t>sometimes</a:t>
            </a:r>
            <a:r>
              <a:rPr lang="zh-CN" altLang="zh-CN" sz="2400" b="1">
                <a:solidFill>
                  <a:srgbClr val="0000FF"/>
                </a:solidFill>
                <a:latin typeface="Times New Roman" panose="02020603050405020304" pitchFamily="18" charset="0"/>
                <a:cs typeface="Times New Roman" panose="02020603050405020304" pitchFamily="18" charset="0"/>
              </a:rPr>
              <a:t> watch TV.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additive="base">
                                        <p:cTn id="7" dur="500" fill="hold"/>
                                        <p:tgtEl>
                                          <p:spTgt spid="89092"/>
                                        </p:tgtEl>
                                        <p:attrNameLst>
                                          <p:attrName>ppt_x</p:attrName>
                                        </p:attrNameLst>
                                      </p:cBhvr>
                                      <p:tavLst>
                                        <p:tav tm="0">
                                          <p:val>
                                            <p:strVal val="#ppt_x"/>
                                          </p:val>
                                        </p:tav>
                                        <p:tav tm="100000">
                                          <p:val>
                                            <p:strVal val="#ppt_x"/>
                                          </p:val>
                                        </p:tav>
                                      </p:tavLst>
                                    </p:anim>
                                    <p:anim calcmode="lin" valueType="num">
                                      <p:cBhvr additive="base">
                                        <p:cTn id="8" dur="500" fill="hold"/>
                                        <p:tgtEl>
                                          <p:spTgt spid="8909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093"/>
                                        </p:tgtEl>
                                        <p:attrNameLst>
                                          <p:attrName>style.visibility</p:attrName>
                                        </p:attrNameLst>
                                      </p:cBhvr>
                                      <p:to>
                                        <p:strVal val="visible"/>
                                      </p:to>
                                    </p:set>
                                    <p:anim calcmode="lin" valueType="num">
                                      <p:cBhvr additive="base">
                                        <p:cTn id="13" dur="500" fill="hold"/>
                                        <p:tgtEl>
                                          <p:spTgt spid="89093"/>
                                        </p:tgtEl>
                                        <p:attrNameLst>
                                          <p:attrName>ppt_x</p:attrName>
                                        </p:attrNameLst>
                                      </p:cBhvr>
                                      <p:tavLst>
                                        <p:tav tm="0">
                                          <p:val>
                                            <p:strVal val="#ppt_x"/>
                                          </p:val>
                                        </p:tav>
                                        <p:tav tm="100000">
                                          <p:val>
                                            <p:strVal val="#ppt_x"/>
                                          </p:val>
                                        </p:tav>
                                      </p:tavLst>
                                    </p:anim>
                                    <p:anim calcmode="lin" valueType="num">
                                      <p:cBhvr additive="base">
                                        <p:cTn id="14" dur="500" fill="hold"/>
                                        <p:tgtEl>
                                          <p:spTgt spid="8909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9094"/>
                                        </p:tgtEl>
                                        <p:attrNameLst>
                                          <p:attrName>style.visibility</p:attrName>
                                        </p:attrNameLst>
                                      </p:cBhvr>
                                      <p:to>
                                        <p:strVal val="visible"/>
                                      </p:to>
                                    </p:set>
                                    <p:anim calcmode="lin" valueType="num">
                                      <p:cBhvr additive="base">
                                        <p:cTn id="19" dur="500" fill="hold"/>
                                        <p:tgtEl>
                                          <p:spTgt spid="89094"/>
                                        </p:tgtEl>
                                        <p:attrNameLst>
                                          <p:attrName>ppt_x</p:attrName>
                                        </p:attrNameLst>
                                      </p:cBhvr>
                                      <p:tavLst>
                                        <p:tav tm="0">
                                          <p:val>
                                            <p:strVal val="#ppt_x"/>
                                          </p:val>
                                        </p:tav>
                                        <p:tav tm="100000">
                                          <p:val>
                                            <p:strVal val="#ppt_x"/>
                                          </p:val>
                                        </p:tav>
                                      </p:tavLst>
                                    </p:anim>
                                    <p:anim calcmode="lin" valueType="num">
                                      <p:cBhvr additive="base">
                                        <p:cTn id="20" dur="500" fill="hold"/>
                                        <p:tgtEl>
                                          <p:spTgt spid="8909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9095"/>
                                        </p:tgtEl>
                                        <p:attrNameLst>
                                          <p:attrName>style.visibility</p:attrName>
                                        </p:attrNameLst>
                                      </p:cBhvr>
                                      <p:to>
                                        <p:strVal val="visible"/>
                                      </p:to>
                                    </p:set>
                                    <p:anim calcmode="lin" valueType="num">
                                      <p:cBhvr additive="base">
                                        <p:cTn id="25" dur="500" fill="hold"/>
                                        <p:tgtEl>
                                          <p:spTgt spid="89095"/>
                                        </p:tgtEl>
                                        <p:attrNameLst>
                                          <p:attrName>ppt_x</p:attrName>
                                        </p:attrNameLst>
                                      </p:cBhvr>
                                      <p:tavLst>
                                        <p:tav tm="0">
                                          <p:val>
                                            <p:strVal val="#ppt_x"/>
                                          </p:val>
                                        </p:tav>
                                        <p:tav tm="100000">
                                          <p:val>
                                            <p:strVal val="#ppt_x"/>
                                          </p:val>
                                        </p:tav>
                                      </p:tavLst>
                                    </p:anim>
                                    <p:anim calcmode="lin" valueType="num">
                                      <p:cBhvr additive="base">
                                        <p:cTn id="26" dur="500" fill="hold"/>
                                        <p:tgtEl>
                                          <p:spTgt spid="8909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9096"/>
                                        </p:tgtEl>
                                        <p:attrNameLst>
                                          <p:attrName>style.visibility</p:attrName>
                                        </p:attrNameLst>
                                      </p:cBhvr>
                                      <p:to>
                                        <p:strVal val="visible"/>
                                      </p:to>
                                    </p:set>
                                    <p:anim calcmode="lin" valueType="num">
                                      <p:cBhvr additive="base">
                                        <p:cTn id="31" dur="500" fill="hold"/>
                                        <p:tgtEl>
                                          <p:spTgt spid="89096"/>
                                        </p:tgtEl>
                                        <p:attrNameLst>
                                          <p:attrName>ppt_x</p:attrName>
                                        </p:attrNameLst>
                                      </p:cBhvr>
                                      <p:tavLst>
                                        <p:tav tm="0">
                                          <p:val>
                                            <p:strVal val="#ppt_x"/>
                                          </p:val>
                                        </p:tav>
                                        <p:tav tm="100000">
                                          <p:val>
                                            <p:strVal val="#ppt_x"/>
                                          </p:val>
                                        </p:tav>
                                      </p:tavLst>
                                    </p:anim>
                                    <p:anim calcmode="lin" valueType="num">
                                      <p:cBhvr additive="base">
                                        <p:cTn id="32" dur="500" fill="hold"/>
                                        <p:tgtEl>
                                          <p:spTgt spid="8909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9097"/>
                                        </p:tgtEl>
                                        <p:attrNameLst>
                                          <p:attrName>style.visibility</p:attrName>
                                        </p:attrNameLst>
                                      </p:cBhvr>
                                      <p:to>
                                        <p:strVal val="visible"/>
                                      </p:to>
                                    </p:set>
                                    <p:anim calcmode="lin" valueType="num">
                                      <p:cBhvr additive="base">
                                        <p:cTn id="37" dur="500" fill="hold"/>
                                        <p:tgtEl>
                                          <p:spTgt spid="89097"/>
                                        </p:tgtEl>
                                        <p:attrNameLst>
                                          <p:attrName>ppt_x</p:attrName>
                                        </p:attrNameLst>
                                      </p:cBhvr>
                                      <p:tavLst>
                                        <p:tav tm="0">
                                          <p:val>
                                            <p:strVal val="#ppt_x"/>
                                          </p:val>
                                        </p:tav>
                                        <p:tav tm="100000">
                                          <p:val>
                                            <p:strVal val="#ppt_x"/>
                                          </p:val>
                                        </p:tav>
                                      </p:tavLst>
                                    </p:anim>
                                    <p:anim calcmode="lin" valueType="num">
                                      <p:cBhvr additive="base">
                                        <p:cTn id="38" dur="500" fill="hold"/>
                                        <p:tgtEl>
                                          <p:spTgt spid="890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autoUpdateAnimBg="0"/>
      <p:bldP spid="89093" grpId="0" autoUpdateAnimBg="0"/>
      <p:bldP spid="89094" grpId="0" autoUpdateAnimBg="0"/>
      <p:bldP spid="89095" grpId="0" autoUpdateAnimBg="0"/>
      <p:bldP spid="89096" grpId="0" autoUpdateAnimBg="0"/>
      <p:bldP spid="8909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3"/>
          <p:cNvSpPr>
            <a:spLocks noGrp="1" noChangeArrowheads="1"/>
          </p:cNvSpPr>
          <p:nvPr>
            <p:ph type="body" idx="4294967295"/>
          </p:nvPr>
        </p:nvSpPr>
        <p:spPr>
          <a:xfrm>
            <a:off x="452438" y="2036763"/>
            <a:ext cx="8220075" cy="4075112"/>
          </a:xfrm>
          <a:noFill/>
        </p:spPr>
        <p:txBody>
          <a:bodyPr wrap="none"/>
          <a:lstStyle/>
          <a:p>
            <a:pPr>
              <a:spcBef>
                <a:spcPct val="40000"/>
              </a:spcBef>
              <a:buFont typeface="Wingdings" panose="05000000000000000000" pitchFamily="2" charset="2"/>
              <a:buNone/>
            </a:pPr>
            <a:r>
              <a:rPr lang="en-US" altLang="zh-CN" b="1" dirty="0">
                <a:latin typeface="Times New Roman" panose="02020603050405020304" pitchFamily="18" charset="0"/>
              </a:rPr>
              <a:t>1. </a:t>
            </a:r>
            <a:r>
              <a:rPr lang="en-US" altLang="zh-CN" sz="3500" b="1" dirty="0"/>
              <a:t>She </a:t>
            </a:r>
            <a:r>
              <a:rPr lang="en-US" altLang="zh-CN" sz="3500" b="1" dirty="0">
                <a:solidFill>
                  <a:srgbClr val="FF0000"/>
                </a:solidFill>
              </a:rPr>
              <a:t>says</a:t>
            </a:r>
            <a:r>
              <a:rPr lang="en-US" altLang="zh-CN" sz="3500" b="1" dirty="0"/>
              <a:t> it’s </a:t>
            </a:r>
            <a:r>
              <a:rPr lang="en-US" altLang="zh-CN" sz="3500" b="1" dirty="0">
                <a:solidFill>
                  <a:srgbClr val="FF0000"/>
                </a:solidFill>
              </a:rPr>
              <a:t>good for</a:t>
            </a:r>
            <a:r>
              <a:rPr lang="en-US" altLang="zh-CN" sz="3500" b="1" dirty="0"/>
              <a:t> my health. </a:t>
            </a:r>
          </a:p>
          <a:p>
            <a:pPr>
              <a:spcBef>
                <a:spcPct val="40000"/>
              </a:spcBef>
              <a:buFont typeface="Wingdings" panose="05000000000000000000" pitchFamily="2" charset="2"/>
              <a:buNone/>
            </a:pPr>
            <a:r>
              <a:rPr lang="en-US" altLang="zh-CN" sz="3500" b="1" dirty="0"/>
              <a:t>    </a:t>
            </a:r>
            <a:r>
              <a:rPr lang="zh-CN" altLang="en-US" sz="3500" b="1" dirty="0"/>
              <a:t>她说它对我的健康有益。</a:t>
            </a:r>
          </a:p>
          <a:p>
            <a:pPr>
              <a:spcBef>
                <a:spcPct val="40000"/>
              </a:spcBef>
              <a:buFont typeface="Wingdings" panose="05000000000000000000" pitchFamily="2" charset="2"/>
              <a:buNone/>
            </a:pPr>
            <a:r>
              <a:rPr lang="en-US" altLang="zh-CN" sz="3500" b="1" dirty="0">
                <a:latin typeface="Times New Roman" panose="02020603050405020304" pitchFamily="18" charset="0"/>
              </a:rPr>
              <a:t>1)</a:t>
            </a:r>
            <a:r>
              <a:rPr lang="zh-CN" altLang="en-US" sz="3500" b="1" dirty="0">
                <a:latin typeface="Times New Roman" panose="02020603050405020304" pitchFamily="18" charset="0"/>
              </a:rPr>
              <a:t>此句为宾语从句</a:t>
            </a:r>
            <a:r>
              <a:rPr lang="en-US" altLang="zh-CN" sz="3500" b="1" dirty="0">
                <a:latin typeface="Times New Roman" panose="02020603050405020304" pitchFamily="18" charset="0"/>
              </a:rPr>
              <a:t>, says</a:t>
            </a:r>
            <a:r>
              <a:rPr lang="zh-CN" altLang="en-US" sz="3500" b="1" dirty="0">
                <a:latin typeface="Times New Roman" panose="02020603050405020304" pitchFamily="18" charset="0"/>
              </a:rPr>
              <a:t>后面跟的从句</a:t>
            </a:r>
          </a:p>
          <a:p>
            <a:pPr>
              <a:spcBef>
                <a:spcPct val="40000"/>
              </a:spcBef>
              <a:buFont typeface="Wingdings" panose="05000000000000000000" pitchFamily="2" charset="2"/>
              <a:buNone/>
            </a:pPr>
            <a:r>
              <a:rPr lang="zh-CN" altLang="en-US" sz="3500" b="1" dirty="0">
                <a:latin typeface="Times New Roman" panose="02020603050405020304" pitchFamily="18" charset="0"/>
              </a:rPr>
              <a:t>  的时态必须和主句中谓语动词时态</a:t>
            </a:r>
          </a:p>
          <a:p>
            <a:pPr>
              <a:spcBef>
                <a:spcPct val="40000"/>
              </a:spcBef>
              <a:buFont typeface="Wingdings" panose="05000000000000000000" pitchFamily="2" charset="2"/>
              <a:buNone/>
            </a:pPr>
            <a:r>
              <a:rPr lang="zh-CN" altLang="en-US" sz="3500" b="1" dirty="0">
                <a:latin typeface="Times New Roman" panose="02020603050405020304" pitchFamily="18" charset="0"/>
              </a:rPr>
              <a:t>  保持一致</a:t>
            </a:r>
            <a:r>
              <a:rPr lang="en-US" altLang="zh-CN" sz="3500" b="1" dirty="0">
                <a:latin typeface="Times New Roman" panose="02020603050405020304" pitchFamily="18" charset="0"/>
              </a:rPr>
              <a:t>, </a:t>
            </a:r>
            <a:r>
              <a:rPr lang="zh-CN" altLang="en-US" sz="3500" b="1" dirty="0">
                <a:latin typeface="Times New Roman" panose="02020603050405020304" pitchFamily="18" charset="0"/>
              </a:rPr>
              <a:t>都用一般现在时。</a:t>
            </a:r>
            <a:endParaRPr lang="ja-JP" altLang="en-US" sz="3500" b="1" dirty="0">
              <a:latin typeface="Times New Roman" panose="02020603050405020304" pitchFamily="18" charset="0"/>
            </a:endParaRPr>
          </a:p>
          <a:p>
            <a:pPr>
              <a:spcBef>
                <a:spcPct val="40000"/>
              </a:spcBef>
              <a:buFont typeface="Wingdings" panose="05000000000000000000" pitchFamily="2" charset="2"/>
              <a:buNone/>
            </a:pPr>
            <a:r>
              <a:rPr lang="en-US" altLang="zh-CN" sz="3500" b="1" dirty="0">
                <a:latin typeface="Times New Roman" panose="02020603050405020304" pitchFamily="18" charset="0"/>
              </a:rPr>
              <a:t>2) </a:t>
            </a:r>
            <a:r>
              <a:rPr lang="en-US" altLang="zh-CN" sz="3500" b="1" dirty="0">
                <a:solidFill>
                  <a:srgbClr val="FF0000"/>
                </a:solidFill>
                <a:latin typeface="Times New Roman" panose="02020603050405020304" pitchFamily="18" charset="0"/>
              </a:rPr>
              <a:t>be good for </a:t>
            </a:r>
            <a:r>
              <a:rPr lang="zh-CN" altLang="en-US" sz="3500" b="1" dirty="0">
                <a:solidFill>
                  <a:srgbClr val="0000CC"/>
                </a:solidFill>
                <a:latin typeface="Times New Roman" panose="02020603050405020304" pitchFamily="18" charset="0"/>
              </a:rPr>
              <a:t>对</a:t>
            </a:r>
            <a:r>
              <a:rPr lang="en-US" altLang="zh-CN" sz="3500" b="1" dirty="0">
                <a:solidFill>
                  <a:srgbClr val="0000CC"/>
                </a:solidFill>
                <a:latin typeface="宋体" panose="02010600030101010101" pitchFamily="2" charset="-122"/>
              </a:rPr>
              <a:t>……</a:t>
            </a:r>
            <a:r>
              <a:rPr lang="zh-CN" altLang="en-US" sz="3500" b="1" dirty="0">
                <a:solidFill>
                  <a:srgbClr val="0000CC"/>
                </a:solidFill>
                <a:latin typeface="Times New Roman" panose="02020603050405020304" pitchFamily="18" charset="0"/>
              </a:rPr>
              <a:t>有好处</a:t>
            </a:r>
          </a:p>
        </p:txBody>
      </p:sp>
      <p:sp>
        <p:nvSpPr>
          <p:cNvPr id="90115" name="Rectangle 2"/>
          <p:cNvSpPr>
            <a:spLocks noGrp="1" noChangeArrowheads="1"/>
          </p:cNvSpPr>
          <p:nvPr>
            <p:ph type="title" idx="4294967295"/>
          </p:nvPr>
        </p:nvSpPr>
        <p:spPr>
          <a:xfrm>
            <a:off x="1009650" y="334963"/>
            <a:ext cx="6407150" cy="914400"/>
          </a:xfrm>
        </p:spPr>
        <p:txBody>
          <a:bodyPr anchor="b"/>
          <a:lstStyle/>
          <a:p>
            <a:r>
              <a:rPr lang="zh-CN" altLang="zh-CN" sz="4000" dirty="0">
                <a:solidFill>
                  <a:srgbClr val="0000CC"/>
                </a:solidFill>
              </a:rPr>
              <a:t>Language points</a:t>
            </a:r>
            <a:endParaRPr lang="zh-CN" altLang="zh-CN" sz="4000" dirty="0">
              <a:solidFill>
                <a:srgbClr val="0000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4">
                                            <p:txEl>
                                              <p:pRg st="0" end="0"/>
                                            </p:txEl>
                                          </p:spTgt>
                                        </p:tgtEl>
                                        <p:attrNameLst>
                                          <p:attrName>style.visibility</p:attrName>
                                        </p:attrNameLst>
                                      </p:cBhvr>
                                      <p:to>
                                        <p:strVal val="visible"/>
                                      </p:to>
                                    </p:set>
                                    <p:animEffect transition="in" filter="wipe(left)">
                                      <p:cBhvr>
                                        <p:cTn id="7" dur="500"/>
                                        <p:tgtEl>
                                          <p:spTgt spid="901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4">
                                            <p:txEl>
                                              <p:pRg st="1" end="1"/>
                                            </p:txEl>
                                          </p:spTgt>
                                        </p:tgtEl>
                                        <p:attrNameLst>
                                          <p:attrName>style.visibility</p:attrName>
                                        </p:attrNameLst>
                                      </p:cBhvr>
                                      <p:to>
                                        <p:strVal val="visible"/>
                                      </p:to>
                                    </p:set>
                                    <p:animEffect transition="in" filter="wipe(left)">
                                      <p:cBhvr>
                                        <p:cTn id="12" dur="500"/>
                                        <p:tgtEl>
                                          <p:spTgt spid="901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4">
                                            <p:txEl>
                                              <p:pRg st="2" end="2"/>
                                            </p:txEl>
                                          </p:spTgt>
                                        </p:tgtEl>
                                        <p:attrNameLst>
                                          <p:attrName>style.visibility</p:attrName>
                                        </p:attrNameLst>
                                      </p:cBhvr>
                                      <p:to>
                                        <p:strVal val="visible"/>
                                      </p:to>
                                    </p:set>
                                    <p:animEffect transition="in" filter="wipe(left)">
                                      <p:cBhvr>
                                        <p:cTn id="17" dur="500"/>
                                        <p:tgtEl>
                                          <p:spTgt spid="901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4">
                                            <p:txEl>
                                              <p:pRg st="3" end="3"/>
                                            </p:txEl>
                                          </p:spTgt>
                                        </p:tgtEl>
                                        <p:attrNameLst>
                                          <p:attrName>style.visibility</p:attrName>
                                        </p:attrNameLst>
                                      </p:cBhvr>
                                      <p:to>
                                        <p:strVal val="visible"/>
                                      </p:to>
                                    </p:set>
                                    <p:animEffect transition="in" filter="wipe(left)">
                                      <p:cBhvr>
                                        <p:cTn id="22" dur="500"/>
                                        <p:tgtEl>
                                          <p:spTgt spid="901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0114">
                                            <p:txEl>
                                              <p:pRg st="4" end="4"/>
                                            </p:txEl>
                                          </p:spTgt>
                                        </p:tgtEl>
                                        <p:attrNameLst>
                                          <p:attrName>style.visibility</p:attrName>
                                        </p:attrNameLst>
                                      </p:cBhvr>
                                      <p:to>
                                        <p:strVal val="visible"/>
                                      </p:to>
                                    </p:set>
                                    <p:animEffect transition="in" filter="wipe(left)">
                                      <p:cBhvr>
                                        <p:cTn id="27" dur="500"/>
                                        <p:tgtEl>
                                          <p:spTgt spid="901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0114">
                                            <p:txEl>
                                              <p:pRg st="5" end="5"/>
                                            </p:txEl>
                                          </p:spTgt>
                                        </p:tgtEl>
                                        <p:attrNameLst>
                                          <p:attrName>style.visibility</p:attrName>
                                        </p:attrNameLst>
                                      </p:cBhvr>
                                      <p:to>
                                        <p:strVal val="visible"/>
                                      </p:to>
                                    </p:set>
                                    <p:animEffect transition="in" filter="wipe(left)">
                                      <p:cBhvr>
                                        <p:cTn id="32" dur="500"/>
                                        <p:tgtEl>
                                          <p:spTgt spid="901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3"/>
          <p:cNvSpPr>
            <a:spLocks noGrp="1" noChangeArrowheads="1"/>
          </p:cNvSpPr>
          <p:nvPr>
            <p:ph type="body" idx="4294967295"/>
          </p:nvPr>
        </p:nvSpPr>
        <p:spPr>
          <a:xfrm>
            <a:off x="457200" y="909638"/>
            <a:ext cx="8229600" cy="5216525"/>
          </a:xfrm>
          <a:noFill/>
        </p:spPr>
        <p:txBody>
          <a:bodyPr wrap="none"/>
          <a:lstStyle/>
          <a:p>
            <a:pPr>
              <a:spcBef>
                <a:spcPct val="40000"/>
              </a:spcBef>
              <a:buFont typeface="Wingdings" panose="05000000000000000000" pitchFamily="2" charset="2"/>
              <a:buNone/>
            </a:pPr>
            <a:r>
              <a:rPr lang="zh-CN" altLang="en-US" sz="3900" b="1" dirty="0">
                <a:latin typeface="Times New Roman" panose="02020603050405020304" pitchFamily="18" charset="0"/>
              </a:rPr>
              <a:t>例如：</a:t>
            </a:r>
          </a:p>
          <a:p>
            <a:pPr>
              <a:spcBef>
                <a:spcPct val="40000"/>
              </a:spcBef>
              <a:buFont typeface="Wingdings" panose="05000000000000000000" pitchFamily="2" charset="2"/>
              <a:buNone/>
            </a:pPr>
            <a:r>
              <a:rPr lang="zh-CN" altLang="zh-CN" sz="3900" b="1" dirty="0">
                <a:latin typeface="Times New Roman" panose="02020603050405020304" pitchFamily="18" charset="0"/>
              </a:rPr>
              <a:t>    Vegetables </a:t>
            </a:r>
            <a:r>
              <a:rPr lang="zh-CN" altLang="zh-CN" sz="3900" b="1" dirty="0">
                <a:solidFill>
                  <a:srgbClr val="FF0000"/>
                </a:solidFill>
                <a:latin typeface="Times New Roman" panose="02020603050405020304" pitchFamily="18" charset="0"/>
              </a:rPr>
              <a:t>are good for</a:t>
            </a:r>
            <a:r>
              <a:rPr lang="zh-CN" altLang="zh-CN" sz="3900" b="1" dirty="0">
                <a:latin typeface="Times New Roman" panose="02020603050405020304" pitchFamily="18" charset="0"/>
              </a:rPr>
              <a:t> our health. </a:t>
            </a:r>
          </a:p>
          <a:p>
            <a:pPr>
              <a:spcBef>
                <a:spcPct val="40000"/>
              </a:spcBef>
              <a:buFont typeface="Wingdings" panose="05000000000000000000" pitchFamily="2" charset="2"/>
              <a:buNone/>
            </a:pPr>
            <a:r>
              <a:rPr lang="zh-CN" altLang="zh-CN" sz="3900" b="1" dirty="0">
                <a:latin typeface="Times New Roman" panose="02020603050405020304" pitchFamily="18" charset="0"/>
              </a:rPr>
              <a:t>     </a:t>
            </a:r>
            <a:r>
              <a:rPr lang="zh-CN" altLang="en-US" sz="3900" b="1" dirty="0">
                <a:latin typeface="Times New Roman" panose="02020603050405020304" pitchFamily="18" charset="0"/>
              </a:rPr>
              <a:t>蔬菜对我们的健康有益。</a:t>
            </a:r>
          </a:p>
          <a:p>
            <a:pPr>
              <a:spcBef>
                <a:spcPct val="40000"/>
              </a:spcBef>
              <a:buFont typeface="Wingdings" panose="05000000000000000000" pitchFamily="2" charset="2"/>
              <a:buNone/>
            </a:pPr>
            <a:r>
              <a:rPr lang="zh-CN" altLang="zh-CN" sz="3900" b="1" dirty="0">
                <a:latin typeface="Times New Roman" panose="02020603050405020304" pitchFamily="18" charset="0"/>
              </a:rPr>
              <a:t>     Junk food</a:t>
            </a:r>
            <a:r>
              <a:rPr lang="zh-CN" altLang="zh-CN" sz="3900" b="1" dirty="0">
                <a:solidFill>
                  <a:srgbClr val="0000FF"/>
                </a:solidFill>
                <a:latin typeface="Times New Roman" panose="02020603050405020304" pitchFamily="18" charset="0"/>
              </a:rPr>
              <a:t> </a:t>
            </a:r>
            <a:r>
              <a:rPr lang="zh-CN" altLang="zh-CN" sz="3900" b="1" dirty="0">
                <a:solidFill>
                  <a:srgbClr val="FF0000"/>
                </a:solidFill>
                <a:latin typeface="Times New Roman" panose="02020603050405020304" pitchFamily="18" charset="0"/>
              </a:rPr>
              <a:t>are</a:t>
            </a:r>
            <a:r>
              <a:rPr lang="zh-CN" altLang="zh-CN" sz="3900" b="1" dirty="0">
                <a:solidFill>
                  <a:srgbClr val="0000FF"/>
                </a:solidFill>
                <a:latin typeface="Times New Roman" panose="02020603050405020304" pitchFamily="18" charset="0"/>
              </a:rPr>
              <a:t> </a:t>
            </a:r>
            <a:r>
              <a:rPr lang="zh-CN" altLang="zh-CN" sz="3900" b="1" dirty="0">
                <a:latin typeface="Times New Roman" panose="02020603050405020304" pitchFamily="18" charset="0"/>
              </a:rPr>
              <a:t>not </a:t>
            </a:r>
            <a:r>
              <a:rPr lang="zh-CN" altLang="zh-CN" sz="3900" b="1" dirty="0">
                <a:solidFill>
                  <a:srgbClr val="FF0000"/>
                </a:solidFill>
                <a:latin typeface="Times New Roman" panose="02020603050405020304" pitchFamily="18" charset="0"/>
              </a:rPr>
              <a:t>good for</a:t>
            </a:r>
            <a:r>
              <a:rPr lang="zh-CN" altLang="zh-CN" sz="3900" b="1" dirty="0">
                <a:latin typeface="Times New Roman" panose="02020603050405020304" pitchFamily="18" charset="0"/>
              </a:rPr>
              <a:t> our   </a:t>
            </a:r>
          </a:p>
          <a:p>
            <a:pPr>
              <a:spcBef>
                <a:spcPct val="40000"/>
              </a:spcBef>
              <a:buFont typeface="Wingdings" panose="05000000000000000000" pitchFamily="2" charset="2"/>
              <a:buNone/>
            </a:pPr>
            <a:r>
              <a:rPr lang="zh-CN" altLang="zh-CN" sz="3900" b="1" dirty="0">
                <a:latin typeface="Times New Roman" panose="02020603050405020304" pitchFamily="18" charset="0"/>
              </a:rPr>
              <a:t>     health. </a:t>
            </a:r>
          </a:p>
          <a:p>
            <a:pPr>
              <a:spcBef>
                <a:spcPct val="40000"/>
              </a:spcBef>
              <a:buFont typeface="Wingdings" panose="05000000000000000000" pitchFamily="2" charset="2"/>
              <a:buNone/>
            </a:pPr>
            <a:r>
              <a:rPr lang="zh-CN" altLang="zh-CN" sz="3900" b="1" dirty="0">
                <a:latin typeface="Times New Roman" panose="02020603050405020304" pitchFamily="18" charset="0"/>
              </a:rPr>
              <a:t>     </a:t>
            </a:r>
            <a:r>
              <a:rPr lang="zh-CN" altLang="en-US" sz="3900" b="1" dirty="0">
                <a:latin typeface="Times New Roman" panose="02020603050405020304" pitchFamily="18" charset="0"/>
              </a:rPr>
              <a:t>垃圾食品对我们的健康有害。</a:t>
            </a:r>
          </a:p>
          <a:p>
            <a:endParaRPr lang="zh-CN" altLang="zh-CN"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animEffect transition="in" filter="wipe(left)">
                                      <p:cBhvr>
                                        <p:cTn id="7" dur="500"/>
                                        <p:tgtEl>
                                          <p:spTgt spid="911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138">
                                            <p:txEl>
                                              <p:pRg st="1" end="1"/>
                                            </p:txEl>
                                          </p:spTgt>
                                        </p:tgtEl>
                                        <p:attrNameLst>
                                          <p:attrName>style.visibility</p:attrName>
                                        </p:attrNameLst>
                                      </p:cBhvr>
                                      <p:to>
                                        <p:strVal val="visible"/>
                                      </p:to>
                                    </p:set>
                                    <p:animEffect transition="in" filter="wipe(left)">
                                      <p:cBhvr>
                                        <p:cTn id="12" dur="500"/>
                                        <p:tgtEl>
                                          <p:spTgt spid="911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1138">
                                            <p:txEl>
                                              <p:pRg st="2" end="2"/>
                                            </p:txEl>
                                          </p:spTgt>
                                        </p:tgtEl>
                                        <p:attrNameLst>
                                          <p:attrName>style.visibility</p:attrName>
                                        </p:attrNameLst>
                                      </p:cBhvr>
                                      <p:to>
                                        <p:strVal val="visible"/>
                                      </p:to>
                                    </p:set>
                                    <p:animEffect transition="in" filter="wipe(left)">
                                      <p:cBhvr>
                                        <p:cTn id="17" dur="500"/>
                                        <p:tgtEl>
                                          <p:spTgt spid="911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1138">
                                            <p:txEl>
                                              <p:pRg st="3" end="3"/>
                                            </p:txEl>
                                          </p:spTgt>
                                        </p:tgtEl>
                                        <p:attrNameLst>
                                          <p:attrName>style.visibility</p:attrName>
                                        </p:attrNameLst>
                                      </p:cBhvr>
                                      <p:to>
                                        <p:strVal val="visible"/>
                                      </p:to>
                                    </p:set>
                                    <p:animEffect transition="in" filter="wipe(left)">
                                      <p:cBhvr>
                                        <p:cTn id="22" dur="500"/>
                                        <p:tgtEl>
                                          <p:spTgt spid="911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1138">
                                            <p:txEl>
                                              <p:pRg st="4" end="4"/>
                                            </p:txEl>
                                          </p:spTgt>
                                        </p:tgtEl>
                                        <p:attrNameLst>
                                          <p:attrName>style.visibility</p:attrName>
                                        </p:attrNameLst>
                                      </p:cBhvr>
                                      <p:to>
                                        <p:strVal val="visible"/>
                                      </p:to>
                                    </p:set>
                                    <p:animEffect transition="in" filter="wipe(left)">
                                      <p:cBhvr>
                                        <p:cTn id="27" dur="500"/>
                                        <p:tgtEl>
                                          <p:spTgt spid="9113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1138">
                                            <p:txEl>
                                              <p:pRg st="5" end="5"/>
                                            </p:txEl>
                                          </p:spTgt>
                                        </p:tgtEl>
                                        <p:attrNameLst>
                                          <p:attrName>style.visibility</p:attrName>
                                        </p:attrNameLst>
                                      </p:cBhvr>
                                      <p:to>
                                        <p:strVal val="visible"/>
                                      </p:to>
                                    </p:set>
                                    <p:animEffect transition="in" filter="wipe(left)">
                                      <p:cBhvr>
                                        <p:cTn id="32" dur="500"/>
                                        <p:tgtEl>
                                          <p:spTgt spid="911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文本框 1"/>
          <p:cNvSpPr txBox="1">
            <a:spLocks noChangeArrowheads="1"/>
          </p:cNvSpPr>
          <p:nvPr/>
        </p:nvSpPr>
        <p:spPr bwMode="auto">
          <a:xfrm>
            <a:off x="315686" y="836700"/>
            <a:ext cx="186621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4000" dirty="0">
                <a:solidFill>
                  <a:srgbClr val="FF0000"/>
                </a:solidFill>
              </a:rPr>
              <a:t>Review</a:t>
            </a:r>
          </a:p>
        </p:txBody>
      </p:sp>
      <p:sp>
        <p:nvSpPr>
          <p:cNvPr id="73731" name="文本框 2"/>
          <p:cNvSpPr txBox="1">
            <a:spLocks noChangeArrowheads="1"/>
          </p:cNvSpPr>
          <p:nvPr/>
        </p:nvSpPr>
        <p:spPr bwMode="auto">
          <a:xfrm>
            <a:off x="304800" y="1961025"/>
            <a:ext cx="870947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000" b="1" dirty="0"/>
              <a:t>Tina and Bill:</a:t>
            </a:r>
          </a:p>
          <a:p>
            <a:pPr>
              <a:buFont typeface="Arial" panose="020B0604020202020204" pitchFamily="34" charset="0"/>
              <a:buNone/>
            </a:pPr>
            <a:r>
              <a:rPr lang="en-US" altLang="zh-CN" sz="3000" b="1" dirty="0"/>
              <a:t>1.How often do you exercise?</a:t>
            </a:r>
          </a:p>
          <a:p>
            <a:pPr>
              <a:buFont typeface="Arial" panose="020B0604020202020204" pitchFamily="34" charset="0"/>
              <a:buNone/>
            </a:pPr>
            <a:r>
              <a:rPr lang="en-US" altLang="zh-CN" sz="3000" b="1" dirty="0"/>
              <a:t>2.How often do you eat fruit?</a:t>
            </a:r>
          </a:p>
          <a:p>
            <a:pPr>
              <a:buFont typeface="Arial" panose="020B0604020202020204" pitchFamily="34" charset="0"/>
              <a:buNone/>
            </a:pPr>
            <a:r>
              <a:rPr lang="en-US" altLang="zh-CN" sz="3000" b="1" dirty="0"/>
              <a:t>3.How many hours do you sleep every night?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TextBox 4"/>
          <p:cNvSpPr txBox="1">
            <a:spLocks noChangeArrowheads="1"/>
          </p:cNvSpPr>
          <p:nvPr/>
        </p:nvSpPr>
        <p:spPr bwMode="auto">
          <a:xfrm>
            <a:off x="609600" y="1143000"/>
            <a:ext cx="8763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vl2pPr/>
            <a:lvl3pPr/>
            <a:lvl4pPr/>
            <a:lvl5pPr/>
            <a:lvl6pPr/>
            <a:lvl7pPr/>
            <a:lvl8pPr/>
            <a:lvl9pPr/>
          </a:lstStyle>
          <a:p>
            <a:pPr algn="l"/>
            <a:r>
              <a:rPr lang="zh-CN" altLang="zh-CN" sz="3600" dirty="0">
                <a:cs typeface="Times New Roman" panose="02020603050405020304" pitchFamily="18" charset="0"/>
              </a:rPr>
              <a:t>2. only one </a:t>
            </a:r>
            <a:r>
              <a:rPr lang="zh-CN" altLang="zh-CN" sz="3600" dirty="0">
                <a:solidFill>
                  <a:srgbClr val="FF0000"/>
                </a:solidFill>
                <a:cs typeface="Times New Roman" panose="02020603050405020304" pitchFamily="18" charset="0"/>
              </a:rPr>
              <a:t>to</a:t>
            </a:r>
            <a:r>
              <a:rPr lang="zh-CN" altLang="zh-CN" sz="3600" dirty="0">
                <a:cs typeface="Times New Roman" panose="02020603050405020304" pitchFamily="18" charset="0"/>
              </a:rPr>
              <a:t> three times a week</a:t>
            </a:r>
          </a:p>
          <a:p>
            <a:pPr algn="l"/>
            <a:r>
              <a:rPr lang="zh-CN" altLang="zh-CN" sz="3600" dirty="0">
                <a:cs typeface="Times New Roman" panose="02020603050405020304" pitchFamily="18" charset="0"/>
              </a:rPr>
              <a:t>     </a:t>
            </a:r>
            <a:r>
              <a:rPr lang="zh-CN" altLang="en-US" sz="3600" b="1" dirty="0">
                <a:cs typeface="Times New Roman" panose="02020603050405020304" pitchFamily="18" charset="0"/>
              </a:rPr>
              <a:t>每周只有一到三次</a:t>
            </a:r>
          </a:p>
        </p:txBody>
      </p:sp>
      <p:sp>
        <p:nvSpPr>
          <p:cNvPr id="92163" name="TextBox 5"/>
          <p:cNvSpPr txBox="1">
            <a:spLocks noChangeArrowheads="1"/>
          </p:cNvSpPr>
          <p:nvPr/>
        </p:nvSpPr>
        <p:spPr bwMode="auto">
          <a:xfrm>
            <a:off x="1066800" y="2530475"/>
            <a:ext cx="71628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en-US" sz="3200" b="1" dirty="0">
                <a:solidFill>
                  <a:srgbClr val="0000CC"/>
                </a:solidFill>
                <a:latin typeface="Times New Roman" panose="02020603050405020304" pitchFamily="18" charset="0"/>
              </a:rPr>
              <a:t>注意这种表达</a:t>
            </a:r>
            <a:r>
              <a:rPr lang="en-US" altLang="zh-CN" sz="3200" b="1" dirty="0">
                <a:solidFill>
                  <a:srgbClr val="0000CC"/>
                </a:solidFill>
                <a:latin typeface="Times New Roman" panose="02020603050405020304" pitchFamily="18" charset="0"/>
              </a:rPr>
              <a:t>, “to”</a:t>
            </a:r>
            <a:r>
              <a:rPr lang="zh-CN" altLang="en-US" sz="3200" b="1" dirty="0">
                <a:solidFill>
                  <a:srgbClr val="0000CC"/>
                </a:solidFill>
                <a:latin typeface="Times New Roman" panose="02020603050405020304" pitchFamily="18" charset="0"/>
              </a:rPr>
              <a:t>为介词。 </a:t>
            </a:r>
          </a:p>
          <a:p>
            <a:pPr algn="l"/>
            <a:r>
              <a:rPr lang="zh-CN" altLang="en-US" sz="3200" b="1" dirty="0">
                <a:solidFill>
                  <a:srgbClr val="0000CC"/>
                </a:solidFill>
                <a:latin typeface="Times New Roman" panose="02020603050405020304" pitchFamily="18" charset="0"/>
              </a:rPr>
              <a:t>翻译：</a:t>
            </a:r>
          </a:p>
          <a:p>
            <a:pPr algn="l"/>
            <a:r>
              <a:rPr lang="en-US" altLang="zh-CN" sz="3200" b="1" dirty="0">
                <a:latin typeface="Times New Roman" panose="02020603050405020304" pitchFamily="18" charset="0"/>
              </a:rPr>
              <a:t>1) </a:t>
            </a:r>
            <a:r>
              <a:rPr lang="zh-CN" altLang="en-US" sz="3200" b="1" dirty="0">
                <a:latin typeface="Times New Roman" panose="02020603050405020304" pitchFamily="18" charset="0"/>
              </a:rPr>
              <a:t>两到三次。 </a:t>
            </a:r>
          </a:p>
          <a:p>
            <a:pPr algn="l"/>
            <a:r>
              <a:rPr lang="zh-CN" altLang="en-US" sz="3200" b="1" dirty="0">
                <a:latin typeface="Times New Roman" panose="02020603050405020304" pitchFamily="18" charset="0"/>
              </a:rPr>
              <a:t>     </a:t>
            </a:r>
            <a:r>
              <a:rPr lang="en-US" altLang="zh-CN" sz="3200" b="1" dirty="0">
                <a:latin typeface="Times New Roman" panose="02020603050405020304" pitchFamily="18" charset="0"/>
              </a:rPr>
              <a:t>two to three times. </a:t>
            </a:r>
          </a:p>
          <a:p>
            <a:pPr algn="l"/>
            <a:r>
              <a:rPr lang="en-US" altLang="zh-CN" sz="3200" b="1" dirty="0">
                <a:latin typeface="Times New Roman" panose="02020603050405020304" pitchFamily="18" charset="0"/>
              </a:rPr>
              <a:t>2) </a:t>
            </a:r>
            <a:r>
              <a:rPr lang="zh-CN" altLang="en-US" sz="3200" b="1" dirty="0">
                <a:latin typeface="Times New Roman" panose="02020603050405020304" pitchFamily="18" charset="0"/>
              </a:rPr>
              <a:t>每月四到五次。 </a:t>
            </a:r>
          </a:p>
          <a:p>
            <a:pPr algn="l"/>
            <a:r>
              <a:rPr lang="zh-CN" altLang="en-US" sz="3200" b="1" dirty="0">
                <a:latin typeface="Times New Roman" panose="02020603050405020304" pitchFamily="18" charset="0"/>
              </a:rPr>
              <a:t>     </a:t>
            </a:r>
            <a:r>
              <a:rPr lang="en-US" altLang="zh-CN" sz="3200" b="1" dirty="0">
                <a:latin typeface="Times New Roman" panose="02020603050405020304" pitchFamily="18" charset="0"/>
              </a:rPr>
              <a:t>four to five times a month. </a:t>
            </a:r>
          </a:p>
          <a:p>
            <a:pPr algn="l"/>
            <a:endParaRPr lang="en-US" altLang="zh-CN" sz="32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extBox 3"/>
          <p:cNvSpPr txBox="1">
            <a:spLocks noChangeArrowheads="1"/>
          </p:cNvSpPr>
          <p:nvPr/>
        </p:nvSpPr>
        <p:spPr bwMode="auto">
          <a:xfrm>
            <a:off x="152400" y="762000"/>
            <a:ext cx="97536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vl2pPr/>
            <a:lvl3pPr/>
            <a:lvl4pPr/>
            <a:lvl5pPr/>
            <a:lvl6pPr/>
            <a:lvl7pPr/>
            <a:lvl8pPr/>
            <a:lvl9pPr/>
          </a:lstStyle>
          <a:p>
            <a:pPr algn="l"/>
            <a:r>
              <a:rPr lang="zh-CN" altLang="zh-CN" sz="3200" dirty="0">
                <a:cs typeface="Times New Roman" panose="02020603050405020304" pitchFamily="18" charset="0"/>
              </a:rPr>
              <a:t>3. The answers </a:t>
            </a:r>
            <a:r>
              <a:rPr lang="zh-CN" altLang="zh-CN" sz="3200" dirty="0">
                <a:solidFill>
                  <a:srgbClr val="FF0000"/>
                </a:solidFill>
                <a:cs typeface="Times New Roman" panose="02020603050405020304" pitchFamily="18" charset="0"/>
              </a:rPr>
              <a:t>to</a:t>
            </a:r>
            <a:r>
              <a:rPr lang="zh-CN" altLang="zh-CN" sz="3200" dirty="0">
                <a:solidFill>
                  <a:srgbClr val="7030A0"/>
                </a:solidFill>
                <a:cs typeface="Times New Roman" panose="02020603050405020304" pitchFamily="18" charset="0"/>
              </a:rPr>
              <a:t> our questions </a:t>
            </a:r>
            <a:r>
              <a:rPr lang="zh-CN" altLang="zh-CN" sz="3200" dirty="0">
                <a:solidFill>
                  <a:srgbClr val="FF0000"/>
                </a:solidFill>
                <a:cs typeface="Times New Roman" panose="02020603050405020304" pitchFamily="18" charset="0"/>
              </a:rPr>
              <a:t>about</a:t>
            </a:r>
            <a:r>
              <a:rPr lang="zh-CN" altLang="zh-CN" sz="3200" dirty="0">
                <a:solidFill>
                  <a:srgbClr val="6B6BCF"/>
                </a:solidFill>
                <a:cs typeface="Times New Roman" panose="02020603050405020304" pitchFamily="18" charset="0"/>
              </a:rPr>
              <a:t> watching television</a:t>
            </a:r>
            <a:r>
              <a:rPr lang="zh-CN" altLang="zh-CN" sz="3200" dirty="0">
                <a:cs typeface="Times New Roman" panose="02020603050405020304" pitchFamily="18" charset="0"/>
              </a:rPr>
              <a:t> were also interesting.</a:t>
            </a:r>
          </a:p>
          <a:p>
            <a:pPr algn="l"/>
            <a:r>
              <a:rPr lang="zh-CN" altLang="zh-CN" sz="3200" dirty="0">
                <a:cs typeface="Times New Roman" panose="02020603050405020304" pitchFamily="18" charset="0"/>
              </a:rPr>
              <a:t>    </a:t>
            </a:r>
            <a:r>
              <a:rPr lang="zh-CN" altLang="en-US" sz="3200" b="1" dirty="0">
                <a:cs typeface="Times New Roman" panose="02020603050405020304" pitchFamily="18" charset="0"/>
              </a:rPr>
              <a:t>对我们提出的有关看电视的问题的答案也挺</a:t>
            </a:r>
          </a:p>
          <a:p>
            <a:pPr algn="l"/>
            <a:r>
              <a:rPr lang="zh-CN" altLang="zh-CN" sz="3200" b="1" dirty="0">
                <a:cs typeface="Times New Roman" panose="02020603050405020304" pitchFamily="18" charset="0"/>
              </a:rPr>
              <a:t>    </a:t>
            </a:r>
            <a:r>
              <a:rPr lang="zh-CN" altLang="en-US" sz="3200" b="1" dirty="0">
                <a:cs typeface="Times New Roman" panose="02020603050405020304" pitchFamily="18" charset="0"/>
              </a:rPr>
              <a:t>有意思。</a:t>
            </a:r>
          </a:p>
        </p:txBody>
      </p:sp>
      <p:sp>
        <p:nvSpPr>
          <p:cNvPr id="93187" name="TextBox 4"/>
          <p:cNvSpPr txBox="1">
            <a:spLocks noChangeArrowheads="1"/>
          </p:cNvSpPr>
          <p:nvPr/>
        </p:nvSpPr>
        <p:spPr bwMode="auto">
          <a:xfrm>
            <a:off x="685800" y="2895600"/>
            <a:ext cx="82296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2800" b="1" dirty="0">
                <a:latin typeface="Times New Roman" panose="02020603050405020304" pitchFamily="18" charset="0"/>
                <a:cs typeface="Times New Roman" panose="02020603050405020304" pitchFamily="18" charset="0"/>
              </a:rPr>
              <a:t>1</a:t>
            </a:r>
            <a:r>
              <a:rPr lang="zh-CN" altLang="en-US" sz="2800" b="1" dirty="0">
                <a:latin typeface="Times New Roman" panose="02020603050405020304" pitchFamily="18" charset="0"/>
                <a:cs typeface="Times New Roman" panose="02020603050405020304" pitchFamily="18" charset="0"/>
              </a:rPr>
              <a:t>）句子主语为 </a:t>
            </a:r>
            <a:r>
              <a:rPr lang="zh-CN" altLang="zh-CN" sz="2800" b="1" dirty="0">
                <a:latin typeface="Times New Roman" panose="02020603050405020304" pitchFamily="18" charset="0"/>
                <a:cs typeface="Times New Roman" panose="02020603050405020304" pitchFamily="18" charset="0"/>
              </a:rPr>
              <a:t>the answers </a:t>
            </a:r>
            <a:r>
              <a:rPr lang="zh-CN" altLang="en-US" sz="2800" b="1" dirty="0">
                <a:latin typeface="Times New Roman" panose="02020603050405020304" pitchFamily="18" charset="0"/>
                <a:cs typeface="Times New Roman" panose="02020603050405020304" pitchFamily="18" charset="0"/>
              </a:rPr>
              <a:t>，故谓语用 </a:t>
            </a:r>
            <a:r>
              <a:rPr lang="zh-CN" altLang="zh-CN" sz="2800" b="1" dirty="0">
                <a:latin typeface="Times New Roman" panose="02020603050405020304" pitchFamily="18" charset="0"/>
                <a:cs typeface="Times New Roman" panose="02020603050405020304" pitchFamily="18" charset="0"/>
              </a:rPr>
              <a:t>were</a:t>
            </a:r>
            <a:r>
              <a:rPr lang="zh-CN" altLang="en-US" sz="2800" b="1" dirty="0">
                <a:latin typeface="Times New Roman" panose="02020603050405020304" pitchFamily="18" charset="0"/>
                <a:cs typeface="Times New Roman" panose="02020603050405020304" pitchFamily="18" charset="0"/>
              </a:rPr>
              <a:t>。</a:t>
            </a:r>
          </a:p>
          <a:p>
            <a:pPr algn="l"/>
            <a:r>
              <a:rPr lang="zh-CN" altLang="zh-CN" sz="2800" b="1" dirty="0">
                <a:latin typeface="Times New Roman" panose="02020603050405020304" pitchFamily="18" charset="0"/>
                <a:cs typeface="Times New Roman" panose="02020603050405020304" pitchFamily="18" charset="0"/>
              </a:rPr>
              <a:t>2</a:t>
            </a:r>
            <a:r>
              <a:rPr lang="zh-CN" altLang="en-US" sz="2800" b="1" dirty="0">
                <a:latin typeface="Times New Roman" panose="02020603050405020304" pitchFamily="18" charset="0"/>
                <a:cs typeface="Times New Roman" panose="02020603050405020304" pitchFamily="18" charset="0"/>
              </a:rPr>
              <a:t>） 表示“</a:t>
            </a:r>
            <a:r>
              <a:rPr lang="zh-CN" altLang="zh-CN" sz="2800" b="1" dirty="0">
                <a:latin typeface="Times New Roman" panose="02020603050405020304" pitchFamily="18" charset="0"/>
                <a:cs typeface="Times New Roman" panose="02020603050405020304" pitchFamily="18" charset="0"/>
              </a:rPr>
              <a:t>…</a:t>
            </a:r>
            <a:r>
              <a:rPr lang="zh-CN" altLang="en-US" sz="2800" b="1" dirty="0">
                <a:latin typeface="Times New Roman" panose="02020603050405020304" pitchFamily="18" charset="0"/>
                <a:cs typeface="Times New Roman" panose="02020603050405020304" pitchFamily="18" charset="0"/>
              </a:rPr>
              <a:t>的答案”要用“</a:t>
            </a:r>
            <a:r>
              <a:rPr lang="zh-CN" altLang="zh-CN" sz="2800" b="1" dirty="0">
                <a:latin typeface="Times New Roman" panose="02020603050405020304" pitchFamily="18" charset="0"/>
                <a:cs typeface="Times New Roman" panose="02020603050405020304" pitchFamily="18" charset="0"/>
              </a:rPr>
              <a:t>answer </a:t>
            </a:r>
            <a:r>
              <a:rPr lang="zh-CN" altLang="zh-CN" sz="2800" b="1" dirty="0">
                <a:solidFill>
                  <a:srgbClr val="00B050"/>
                </a:solidFill>
                <a:latin typeface="Times New Roman" panose="02020603050405020304" pitchFamily="18" charset="0"/>
                <a:cs typeface="Times New Roman" panose="02020603050405020304" pitchFamily="18" charset="0"/>
              </a:rPr>
              <a:t>to</a:t>
            </a:r>
            <a:r>
              <a:rPr lang="zh-CN" altLang="zh-CN" sz="2800" b="1" dirty="0">
                <a:latin typeface="Times New Roman" panose="02020603050405020304" pitchFamily="18" charset="0"/>
                <a:cs typeface="Times New Roman" panose="02020603050405020304" pitchFamily="18" charset="0"/>
              </a:rPr>
              <a:t>…”</a:t>
            </a:r>
          </a:p>
          <a:p>
            <a:pPr algn="l"/>
            <a:r>
              <a:rPr lang="zh-CN" altLang="en-US" sz="2800" b="1" dirty="0">
                <a:latin typeface="Times New Roman" panose="02020603050405020304" pitchFamily="18" charset="0"/>
                <a:cs typeface="Times New Roman" panose="02020603050405020304" pitchFamily="18" charset="0"/>
              </a:rPr>
              <a:t>如：</a:t>
            </a:r>
          </a:p>
          <a:p>
            <a:pPr algn="l"/>
            <a:r>
              <a:rPr lang="zh-CN" altLang="zh-CN" sz="2800" b="1" dirty="0">
                <a:latin typeface="Times New Roman" panose="02020603050405020304" pitchFamily="18" charset="0"/>
                <a:cs typeface="Times New Roman" panose="02020603050405020304" pitchFamily="18" charset="0"/>
              </a:rPr>
              <a:t>There’s no easy answer to this problem.</a:t>
            </a:r>
          </a:p>
          <a:p>
            <a:pPr algn="l"/>
            <a:r>
              <a:rPr lang="zh-CN" altLang="en-US" sz="2800" b="1" dirty="0">
                <a:latin typeface="Times New Roman" panose="02020603050405020304" pitchFamily="18" charset="0"/>
                <a:cs typeface="Times New Roman" panose="02020603050405020304" pitchFamily="18" charset="0"/>
              </a:rPr>
              <a:t>这个问题没有简单的答案。</a:t>
            </a:r>
          </a:p>
          <a:p>
            <a:pPr algn="l"/>
            <a:r>
              <a:rPr lang="zh-CN" altLang="zh-CN" sz="2800" b="1" dirty="0">
                <a:latin typeface="Times New Roman" panose="02020603050405020304" pitchFamily="18" charset="0"/>
                <a:cs typeface="Times New Roman" panose="02020603050405020304" pitchFamily="18" charset="0"/>
              </a:rPr>
              <a:t>Her answer to your question is a big “NO”!</a:t>
            </a:r>
          </a:p>
          <a:p>
            <a:pPr algn="l"/>
            <a:r>
              <a:rPr lang="zh-CN" altLang="en-US" sz="2800" b="1" dirty="0">
                <a:latin typeface="Times New Roman" panose="02020603050405020304" pitchFamily="18" charset="0"/>
                <a:cs typeface="Times New Roman" panose="02020603050405020304" pitchFamily="18" charset="0"/>
              </a:rPr>
              <a:t>她对你所提的问题的答案是一个大大的“不”字！</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extBox 3"/>
          <p:cNvSpPr txBox="1">
            <a:spLocks noChangeArrowheads="1"/>
          </p:cNvSpPr>
          <p:nvPr/>
        </p:nvSpPr>
        <p:spPr bwMode="auto">
          <a:xfrm>
            <a:off x="457200" y="1371600"/>
            <a:ext cx="83058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2800" b="1">
                <a:latin typeface="Times New Roman" panose="02020603050405020304" pitchFamily="18" charset="0"/>
                <a:cs typeface="Times New Roman" panose="02020603050405020304" pitchFamily="18" charset="0"/>
              </a:rPr>
              <a:t>3</a:t>
            </a:r>
            <a:r>
              <a:rPr lang="zh-CN" altLang="en-US" sz="2800" b="1">
                <a:latin typeface="Times New Roman" panose="02020603050405020304" pitchFamily="18" charset="0"/>
                <a:cs typeface="Times New Roman" panose="02020603050405020304" pitchFamily="18" charset="0"/>
              </a:rPr>
              <a:t>）表示“有关</a:t>
            </a:r>
            <a:r>
              <a:rPr lang="zh-CN" altLang="zh-CN" sz="2800" b="1">
                <a:latin typeface="Times New Roman" panose="02020603050405020304" pitchFamily="18" charset="0"/>
                <a:cs typeface="Times New Roman" panose="02020603050405020304" pitchFamily="18" charset="0"/>
              </a:rPr>
              <a:t>…</a:t>
            </a:r>
            <a:r>
              <a:rPr lang="zh-CN" altLang="en-US" sz="2800" b="1">
                <a:latin typeface="Times New Roman" panose="02020603050405020304" pitchFamily="18" charset="0"/>
                <a:cs typeface="Times New Roman" panose="02020603050405020304" pitchFamily="18" charset="0"/>
              </a:rPr>
              <a:t>的（问题）”用</a:t>
            </a:r>
            <a:r>
              <a:rPr lang="zh-CN" altLang="zh-CN" sz="2800" b="1">
                <a:latin typeface="Times New Roman" panose="02020603050405020304" pitchFamily="18" charset="0"/>
                <a:cs typeface="Times New Roman" panose="02020603050405020304" pitchFamily="18" charset="0"/>
              </a:rPr>
              <a:t>question </a:t>
            </a:r>
            <a:r>
              <a:rPr lang="zh-CN" altLang="zh-CN" sz="2800" b="1">
                <a:solidFill>
                  <a:srgbClr val="00B050"/>
                </a:solidFill>
                <a:latin typeface="Times New Roman" panose="02020603050405020304" pitchFamily="18" charset="0"/>
                <a:cs typeface="Times New Roman" panose="02020603050405020304" pitchFamily="18" charset="0"/>
              </a:rPr>
              <a:t>about</a:t>
            </a:r>
            <a:r>
              <a:rPr lang="zh-CN" altLang="zh-CN" sz="2800" b="1">
                <a:latin typeface="Times New Roman" panose="02020603050405020304" pitchFamily="18" charset="0"/>
                <a:cs typeface="Times New Roman" panose="02020603050405020304" pitchFamily="18" charset="0"/>
              </a:rPr>
              <a:t>…</a:t>
            </a:r>
          </a:p>
          <a:p>
            <a:pPr algn="l"/>
            <a:r>
              <a:rPr lang="zh-CN" altLang="en-US" sz="2800" b="1">
                <a:latin typeface="Times New Roman" panose="02020603050405020304" pitchFamily="18" charset="0"/>
                <a:cs typeface="Times New Roman" panose="02020603050405020304" pitchFamily="18" charset="0"/>
              </a:rPr>
              <a:t>如：</a:t>
            </a:r>
          </a:p>
          <a:p>
            <a:pPr algn="l"/>
            <a:r>
              <a:rPr lang="zh-CN" altLang="zh-CN" sz="2800" b="1">
                <a:latin typeface="Times New Roman" panose="02020603050405020304" pitchFamily="18" charset="0"/>
                <a:cs typeface="Times New Roman" panose="02020603050405020304" pitchFamily="18" charset="0"/>
              </a:rPr>
              <a:t>He asked us some questions about our daily habits.</a:t>
            </a:r>
          </a:p>
          <a:p>
            <a:pPr algn="l"/>
            <a:r>
              <a:rPr lang="zh-CN" altLang="en-US" sz="2800" b="1">
                <a:latin typeface="Times New Roman" panose="02020603050405020304" pitchFamily="18" charset="0"/>
                <a:cs typeface="Times New Roman" panose="02020603050405020304" pitchFamily="18" charset="0"/>
              </a:rPr>
              <a:t>他问了一些有关我们日常习惯的问题。</a:t>
            </a:r>
          </a:p>
          <a:p>
            <a:pPr algn="l"/>
            <a:r>
              <a:rPr lang="zh-CN" altLang="zh-CN" sz="2800" b="1">
                <a:latin typeface="Times New Roman" panose="02020603050405020304" pitchFamily="18" charset="0"/>
                <a:cs typeface="Times New Roman" panose="02020603050405020304" pitchFamily="18" charset="0"/>
              </a:rPr>
              <a:t>Her questions about you were not so friendly.</a:t>
            </a:r>
          </a:p>
          <a:p>
            <a:pPr algn="l"/>
            <a:r>
              <a:rPr lang="zh-CN" altLang="en-US" sz="2800" b="1">
                <a:latin typeface="Times New Roman" panose="02020603050405020304" pitchFamily="18" charset="0"/>
                <a:cs typeface="Times New Roman" panose="02020603050405020304" pitchFamily="18" charset="0"/>
              </a:rPr>
              <a:t>她有关你的那些问题并不那么友善。</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TextBox 3"/>
          <p:cNvSpPr txBox="1">
            <a:spLocks noChangeArrowheads="1"/>
          </p:cNvSpPr>
          <p:nvPr/>
        </p:nvSpPr>
        <p:spPr bwMode="auto">
          <a:xfrm>
            <a:off x="381000" y="685800"/>
            <a:ext cx="84582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2800">
                <a:cs typeface="Times New Roman" panose="02020603050405020304" pitchFamily="18" charset="0"/>
              </a:rPr>
              <a:t>4.</a:t>
            </a:r>
            <a:r>
              <a:rPr lang="zh-CN" altLang="zh-CN" sz="2800">
                <a:solidFill>
                  <a:srgbClr val="FF0000"/>
                </a:solidFill>
                <a:cs typeface="Times New Roman" panose="02020603050405020304" pitchFamily="18" charset="0"/>
              </a:rPr>
              <a:t>Although</a:t>
            </a:r>
            <a:r>
              <a:rPr lang="zh-CN" altLang="zh-CN" sz="2800">
                <a:cs typeface="Times New Roman" panose="02020603050405020304" pitchFamily="18" charset="0"/>
              </a:rPr>
              <a:t> many students like to watch sports, game shows are the most popular.</a:t>
            </a:r>
          </a:p>
          <a:p>
            <a:pPr algn="l"/>
            <a:r>
              <a:rPr lang="zh-CN" altLang="en-US" sz="2800" b="1">
                <a:cs typeface="Times New Roman" panose="02020603050405020304" pitchFamily="18" charset="0"/>
              </a:rPr>
              <a:t>虽然很多学生喜欢看体育节目，但游戏类节目是最受欢迎的。</a:t>
            </a:r>
          </a:p>
        </p:txBody>
      </p:sp>
      <p:sp>
        <p:nvSpPr>
          <p:cNvPr id="95235" name="TextBox 4"/>
          <p:cNvSpPr txBox="1">
            <a:spLocks noChangeArrowheads="1"/>
          </p:cNvSpPr>
          <p:nvPr/>
        </p:nvSpPr>
        <p:spPr bwMode="auto">
          <a:xfrm>
            <a:off x="609600" y="2819400"/>
            <a:ext cx="8077200"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lnSpc>
                <a:spcPts val="3500"/>
              </a:lnSpc>
            </a:pPr>
            <a:r>
              <a:rPr lang="zh-CN" altLang="zh-CN" sz="2400" b="1">
                <a:solidFill>
                  <a:srgbClr val="00B050"/>
                </a:solidFill>
                <a:latin typeface="Times New Roman" panose="02020603050405020304" pitchFamily="18" charset="0"/>
                <a:cs typeface="Times New Roman" panose="02020603050405020304" pitchFamily="18" charset="0"/>
              </a:rPr>
              <a:t>although</a:t>
            </a:r>
            <a:r>
              <a:rPr lang="zh-CN"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为连词，意为：“</a:t>
            </a:r>
            <a:r>
              <a:rPr lang="zh-CN" altLang="en-US" sz="2400" b="1">
                <a:solidFill>
                  <a:srgbClr val="00B0F0"/>
                </a:solidFill>
                <a:latin typeface="Times New Roman" panose="02020603050405020304" pitchFamily="18" charset="0"/>
                <a:cs typeface="Times New Roman" panose="02020603050405020304" pitchFamily="18" charset="0"/>
              </a:rPr>
              <a:t>虽然，尽管</a:t>
            </a:r>
            <a:r>
              <a:rPr lang="zh-CN" altLang="en-US" sz="2400" b="1">
                <a:latin typeface="Times New Roman" panose="02020603050405020304" pitchFamily="18" charset="0"/>
                <a:cs typeface="Times New Roman" panose="02020603050405020304" pitchFamily="18" charset="0"/>
              </a:rPr>
              <a:t>”。</a:t>
            </a:r>
          </a:p>
          <a:p>
            <a:pPr algn="l">
              <a:lnSpc>
                <a:spcPts val="3500"/>
              </a:lnSpc>
            </a:pPr>
            <a:r>
              <a:rPr lang="zh-CN" altLang="en-US" sz="2400" b="1">
                <a:solidFill>
                  <a:srgbClr val="7030A0"/>
                </a:solidFill>
                <a:latin typeface="Times New Roman" panose="02020603050405020304" pitchFamily="18" charset="0"/>
                <a:cs typeface="Times New Roman" panose="02020603050405020304" pitchFamily="18" charset="0"/>
              </a:rPr>
              <a:t>注意：</a:t>
            </a:r>
            <a:r>
              <a:rPr lang="zh-CN" altLang="en-US" sz="2400" b="1">
                <a:latin typeface="Times New Roman" panose="02020603050405020304" pitchFamily="18" charset="0"/>
                <a:cs typeface="Times New Roman" panose="02020603050405020304" pitchFamily="18" charset="0"/>
              </a:rPr>
              <a:t>在英语中，当表示“虽然</a:t>
            </a:r>
            <a:r>
              <a:rPr lang="zh-CN" altLang="zh-CN" sz="2400" b="1">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，但是</a:t>
            </a:r>
            <a:r>
              <a:rPr lang="zh-CN" altLang="zh-CN" sz="2400" b="1">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这样的意思时，</a:t>
            </a:r>
            <a:r>
              <a:rPr lang="zh-CN" altLang="zh-CN" sz="2400" b="1">
                <a:latin typeface="Times New Roman" panose="02020603050405020304" pitchFamily="18" charset="0"/>
                <a:cs typeface="Times New Roman" panose="02020603050405020304" pitchFamily="18" charset="0"/>
              </a:rPr>
              <a:t>although</a:t>
            </a:r>
            <a:r>
              <a:rPr lang="zh-CN" altLang="en-US" sz="2400" b="1">
                <a:latin typeface="Times New Roman" panose="02020603050405020304" pitchFamily="18" charset="0"/>
                <a:cs typeface="Times New Roman" panose="02020603050405020304" pitchFamily="18" charset="0"/>
              </a:rPr>
              <a:t>和</a:t>
            </a:r>
            <a:r>
              <a:rPr lang="zh-CN" altLang="zh-CN" sz="2400" b="1">
                <a:latin typeface="Times New Roman" panose="02020603050405020304" pitchFamily="18" charset="0"/>
                <a:cs typeface="Times New Roman" panose="02020603050405020304" pitchFamily="18" charset="0"/>
              </a:rPr>
              <a:t>but</a:t>
            </a:r>
            <a:r>
              <a:rPr lang="zh-CN" altLang="en-US" sz="2400" b="1">
                <a:latin typeface="Times New Roman" panose="02020603050405020304" pitchFamily="18" charset="0"/>
                <a:cs typeface="Times New Roman" panose="02020603050405020304" pitchFamily="18" charset="0"/>
              </a:rPr>
              <a:t>不能在同一个句子中使用。也就是说，在一个句子中，有</a:t>
            </a:r>
            <a:r>
              <a:rPr lang="zh-CN" altLang="zh-CN" sz="2400" b="1">
                <a:latin typeface="Times New Roman" panose="02020603050405020304" pitchFamily="18" charset="0"/>
                <a:cs typeface="Times New Roman" panose="02020603050405020304" pitchFamily="18" charset="0"/>
              </a:rPr>
              <a:t>although</a:t>
            </a:r>
            <a:r>
              <a:rPr lang="zh-CN" altLang="en-US" sz="2400" b="1">
                <a:latin typeface="Times New Roman" panose="02020603050405020304" pitchFamily="18" charset="0"/>
                <a:cs typeface="Times New Roman" panose="02020603050405020304" pitchFamily="18" charset="0"/>
              </a:rPr>
              <a:t>就没有</a:t>
            </a:r>
            <a:r>
              <a:rPr lang="zh-CN" altLang="zh-CN" sz="2400" b="1">
                <a:latin typeface="Times New Roman" panose="02020603050405020304" pitchFamily="18" charset="0"/>
                <a:cs typeface="Times New Roman" panose="02020603050405020304" pitchFamily="18" charset="0"/>
              </a:rPr>
              <a:t>but </a:t>
            </a:r>
            <a:r>
              <a:rPr lang="zh-CN" altLang="en-US" sz="2400" b="1">
                <a:latin typeface="Times New Roman" panose="02020603050405020304" pitchFamily="18" charset="0"/>
                <a:cs typeface="Times New Roman" panose="02020603050405020304" pitchFamily="18" charset="0"/>
              </a:rPr>
              <a:t>，反之亦然。如：</a:t>
            </a:r>
          </a:p>
          <a:p>
            <a:pPr algn="l">
              <a:lnSpc>
                <a:spcPts val="3500"/>
              </a:lnSpc>
            </a:pPr>
            <a:r>
              <a:rPr lang="zh-CN" altLang="zh-CN" sz="2400" b="1">
                <a:latin typeface="Times New Roman" panose="02020603050405020304" pitchFamily="18" charset="0"/>
                <a:cs typeface="Times New Roman" panose="02020603050405020304" pitchFamily="18" charset="0"/>
              </a:rPr>
              <a:t>Although the car is old , it still runs well.</a:t>
            </a:r>
          </a:p>
          <a:p>
            <a:pPr algn="l">
              <a:lnSpc>
                <a:spcPts val="3500"/>
              </a:lnSpc>
            </a:pPr>
            <a:r>
              <a:rPr lang="zh-CN" altLang="zh-CN" sz="2400" b="1">
                <a:latin typeface="Times New Roman" panose="02020603050405020304" pitchFamily="18" charset="0"/>
                <a:cs typeface="Times New Roman" panose="02020603050405020304" pitchFamily="18" charset="0"/>
              </a:rPr>
              <a:t>=The car is old , but it still runs well.</a:t>
            </a:r>
          </a:p>
          <a:p>
            <a:pPr algn="l">
              <a:lnSpc>
                <a:spcPts val="3500"/>
              </a:lnSpc>
            </a:pPr>
            <a:r>
              <a:rPr lang="zh-CN" altLang="en-US" sz="2400" b="1">
                <a:latin typeface="Times New Roman" panose="02020603050405020304" pitchFamily="18" charset="0"/>
                <a:cs typeface="Times New Roman" panose="02020603050405020304" pitchFamily="18" charset="0"/>
              </a:rPr>
              <a:t>这辆小车旧了，但是依然跑得不错。</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TextBox 3"/>
          <p:cNvSpPr txBox="1">
            <a:spLocks noChangeArrowheads="1"/>
          </p:cNvSpPr>
          <p:nvPr/>
        </p:nvSpPr>
        <p:spPr bwMode="auto">
          <a:xfrm>
            <a:off x="381000" y="6858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2800">
                <a:cs typeface="Times New Roman" panose="02020603050405020304" pitchFamily="18" charset="0"/>
              </a:rPr>
              <a:t>5. So start exercising before </a:t>
            </a:r>
            <a:r>
              <a:rPr lang="zh-CN" altLang="zh-CN" sz="2800">
                <a:solidFill>
                  <a:srgbClr val="FF0000"/>
                </a:solidFill>
                <a:cs typeface="Times New Roman" panose="02020603050405020304" pitchFamily="18" charset="0"/>
              </a:rPr>
              <a:t>it’s too late</a:t>
            </a:r>
            <a:r>
              <a:rPr lang="zh-CN" altLang="zh-CN" sz="2800">
                <a:cs typeface="Times New Roman" panose="02020603050405020304" pitchFamily="18" charset="0"/>
              </a:rPr>
              <a:t>!</a:t>
            </a:r>
          </a:p>
          <a:p>
            <a:pPr algn="l"/>
            <a:r>
              <a:rPr lang="zh-CN" altLang="zh-CN" sz="2800" b="1">
                <a:cs typeface="Times New Roman" panose="02020603050405020304" pitchFamily="18" charset="0"/>
              </a:rPr>
              <a:t>    </a:t>
            </a:r>
            <a:r>
              <a:rPr lang="zh-CN" altLang="en-US" sz="2800" b="1">
                <a:cs typeface="Times New Roman" panose="02020603050405020304" pitchFamily="18" charset="0"/>
              </a:rPr>
              <a:t>所以赶紧锻炼起来，不要等到来不及了。</a:t>
            </a:r>
          </a:p>
        </p:txBody>
      </p:sp>
      <p:sp>
        <p:nvSpPr>
          <p:cNvPr id="96259" name="TextBox 4"/>
          <p:cNvSpPr txBox="1">
            <a:spLocks noChangeArrowheads="1"/>
          </p:cNvSpPr>
          <p:nvPr/>
        </p:nvSpPr>
        <p:spPr bwMode="auto">
          <a:xfrm>
            <a:off x="685800" y="1981200"/>
            <a:ext cx="8077200" cy="376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2400" b="1" dirty="0">
                <a:latin typeface="Times New Roman" panose="02020603050405020304" pitchFamily="18" charset="0"/>
                <a:cs typeface="Times New Roman" panose="02020603050405020304" pitchFamily="18" charset="0"/>
              </a:rPr>
              <a:t>It’s too late </a:t>
            </a:r>
            <a:r>
              <a:rPr lang="zh-CN" altLang="en-US" sz="2400" b="1" dirty="0">
                <a:latin typeface="Times New Roman" panose="02020603050405020304" pitchFamily="18" charset="0"/>
                <a:cs typeface="Times New Roman" panose="02020603050405020304" pitchFamily="18" charset="0"/>
              </a:rPr>
              <a:t>字面意思为“为时太晚，来不及了”</a:t>
            </a:r>
          </a:p>
          <a:p>
            <a:pPr algn="l"/>
            <a:r>
              <a:rPr lang="zh-CN" altLang="en-US" sz="2400" b="1" dirty="0">
                <a:latin typeface="Times New Roman" panose="02020603050405020304" pitchFamily="18" charset="0"/>
                <a:cs typeface="Times New Roman" panose="02020603050405020304" pitchFamily="18" charset="0"/>
              </a:rPr>
              <a:t>是英语的一个常用表达。如：</a:t>
            </a:r>
          </a:p>
          <a:p>
            <a:pPr algn="l"/>
            <a:r>
              <a:rPr lang="zh-CN" altLang="zh-CN" sz="2400" b="1" dirty="0">
                <a:latin typeface="Times New Roman" panose="02020603050405020304" pitchFamily="18" charset="0"/>
                <a:cs typeface="Times New Roman" panose="02020603050405020304" pitchFamily="18" charset="0"/>
              </a:rPr>
              <a:t>Now you know you are wrong , but it’s too late.</a:t>
            </a:r>
          </a:p>
          <a:p>
            <a:pPr algn="l"/>
            <a:r>
              <a:rPr lang="zh-CN" altLang="en-US" sz="2400" b="1" dirty="0">
                <a:latin typeface="Times New Roman" panose="02020603050405020304" pitchFamily="18" charset="0"/>
                <a:cs typeface="Times New Roman" panose="02020603050405020304" pitchFamily="18" charset="0"/>
              </a:rPr>
              <a:t>你现在知道错了，已经太晚了。</a:t>
            </a:r>
          </a:p>
          <a:p>
            <a:pPr algn="l">
              <a:lnSpc>
                <a:spcPts val="2700"/>
              </a:lnSpc>
            </a:pPr>
            <a:endParaRPr lang="zh-CN" altLang="zh-CN" sz="2400" b="1" dirty="0">
              <a:latin typeface="Times New Roman" panose="02020603050405020304" pitchFamily="18" charset="0"/>
              <a:cs typeface="Times New Roman" panose="02020603050405020304" pitchFamily="18" charset="0"/>
            </a:endParaRPr>
          </a:p>
          <a:p>
            <a:pPr algn="l"/>
            <a:r>
              <a:rPr lang="zh-CN" altLang="en-US" sz="2400" b="1" dirty="0">
                <a:latin typeface="Times New Roman" panose="02020603050405020304" pitchFamily="18" charset="0"/>
                <a:cs typeface="Times New Roman" panose="02020603050405020304" pitchFamily="18" charset="0"/>
              </a:rPr>
              <a:t>句中， </a:t>
            </a:r>
            <a:r>
              <a:rPr lang="zh-CN" altLang="zh-CN" sz="2400" b="1" dirty="0">
                <a:latin typeface="Times New Roman" panose="02020603050405020304" pitchFamily="18" charset="0"/>
                <a:cs typeface="Times New Roman" panose="02020603050405020304" pitchFamily="18" charset="0"/>
              </a:rPr>
              <a:t>It’s too late </a:t>
            </a:r>
            <a:r>
              <a:rPr lang="zh-CN" altLang="en-US" sz="2400" b="1" dirty="0">
                <a:latin typeface="Times New Roman" panose="02020603050405020304" pitchFamily="18" charset="0"/>
                <a:cs typeface="Times New Roman" panose="02020603050405020304" pitchFamily="18" charset="0"/>
              </a:rPr>
              <a:t>与</a:t>
            </a:r>
            <a:r>
              <a:rPr lang="zh-CN" altLang="zh-CN" sz="2400" b="1" dirty="0">
                <a:latin typeface="Times New Roman" panose="02020603050405020304" pitchFamily="18" charset="0"/>
                <a:cs typeface="Times New Roman" panose="02020603050405020304" pitchFamily="18" charset="0"/>
              </a:rPr>
              <a:t>before</a:t>
            </a:r>
            <a:r>
              <a:rPr lang="zh-CN" altLang="en-US" sz="2400" b="1" dirty="0">
                <a:latin typeface="Times New Roman" panose="02020603050405020304" pitchFamily="18" charset="0"/>
                <a:cs typeface="Times New Roman" panose="02020603050405020304" pitchFamily="18" charset="0"/>
              </a:rPr>
              <a:t>共同组成从句，表示“不要等到为时已晚；不要等到来不及的时候；</a:t>
            </a:r>
          </a:p>
          <a:p>
            <a:pPr algn="l"/>
            <a:r>
              <a:rPr lang="zh-CN" altLang="en-US" sz="2400" b="1" dirty="0">
                <a:latin typeface="Times New Roman" panose="02020603050405020304" pitchFamily="18" charset="0"/>
                <a:cs typeface="Times New Roman" panose="02020603050405020304" pitchFamily="18" charset="0"/>
              </a:rPr>
              <a:t>趁还来的及”。如：</a:t>
            </a:r>
          </a:p>
          <a:p>
            <a:pPr algn="l"/>
            <a:r>
              <a:rPr lang="zh-CN" altLang="zh-CN" sz="2400" b="1" dirty="0">
                <a:latin typeface="Times New Roman" panose="02020603050405020304" pitchFamily="18" charset="0"/>
                <a:cs typeface="Times New Roman" panose="02020603050405020304" pitchFamily="18" charset="0"/>
              </a:rPr>
              <a:t>You should work harder before it’s too late to catch up.</a:t>
            </a:r>
            <a:r>
              <a:rPr lang="zh-CN" altLang="en-US" sz="2400" b="1" dirty="0">
                <a:latin typeface="Times New Roman" panose="02020603050405020304" pitchFamily="18" charset="0"/>
                <a:cs typeface="Times New Roman" panose="02020603050405020304" pitchFamily="18" charset="0"/>
              </a:rPr>
              <a:t>你现在用功还赶得上</a:t>
            </a:r>
            <a:r>
              <a:rPr lang="zh-CN" altLang="en-US" sz="2400" b="1" dirty="0" smtClean="0">
                <a:latin typeface="Times New Roman" panose="02020603050405020304" pitchFamily="18" charset="0"/>
                <a:cs typeface="Times New Roman" panose="02020603050405020304" pitchFamily="18" charset="0"/>
              </a:rPr>
              <a:t>。</a:t>
            </a:r>
            <a:endParaRPr lang="zh-CN" altLang="en-US" sz="2400" b="1" dirty="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431800" y="836613"/>
            <a:ext cx="8388350" cy="493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l">
              <a:lnSpc>
                <a:spcPct val="110000"/>
              </a:lnSpc>
              <a:buFont typeface="Arial" panose="020B0604020202020204" pitchFamily="34" charset="0"/>
              <a:buNone/>
            </a:pPr>
            <a:r>
              <a:rPr lang="zh-CN" altLang="zh-CN" sz="3600" b="1">
                <a:latin typeface="Times New Roman" panose="02020603050405020304" pitchFamily="18" charset="0"/>
              </a:rPr>
              <a:t>6. But my mother </a:t>
            </a:r>
            <a:r>
              <a:rPr lang="zh-CN" altLang="zh-CN" sz="3600" b="1">
                <a:solidFill>
                  <a:srgbClr val="FF0000"/>
                </a:solidFill>
                <a:latin typeface="Times New Roman" panose="02020603050405020304" pitchFamily="18" charset="0"/>
              </a:rPr>
              <a:t>wants me to drink</a:t>
            </a:r>
            <a:r>
              <a:rPr lang="zh-CN" altLang="zh-CN" sz="3600" b="1">
                <a:latin typeface="Times New Roman" panose="02020603050405020304" pitchFamily="18" charset="0"/>
              </a:rPr>
              <a:t> it  </a:t>
            </a:r>
          </a:p>
          <a:p>
            <a:pPr marL="342900" indent="-342900" algn="l">
              <a:lnSpc>
                <a:spcPct val="110000"/>
              </a:lnSpc>
              <a:buFont typeface="Arial" panose="020B0604020202020204" pitchFamily="34" charset="0"/>
              <a:buNone/>
            </a:pPr>
            <a:r>
              <a:rPr lang="zh-CN" altLang="zh-CN" sz="3600" b="1">
                <a:solidFill>
                  <a:srgbClr val="FF0000"/>
                </a:solidFill>
                <a:latin typeface="Times New Roman" panose="02020603050405020304" pitchFamily="18" charset="0"/>
              </a:rPr>
              <a:t>want to do sth.</a:t>
            </a:r>
            <a:r>
              <a:rPr lang="zh-CN" altLang="zh-CN" sz="3600" b="1">
                <a:latin typeface="Times New Roman" panose="02020603050405020304" pitchFamily="18" charset="0"/>
              </a:rPr>
              <a:t>         </a:t>
            </a:r>
            <a:r>
              <a:rPr lang="zh-CN" altLang="en-US" sz="3600" b="1">
                <a:solidFill>
                  <a:srgbClr val="3333FF"/>
                </a:solidFill>
                <a:latin typeface="Times New Roman" panose="02020603050405020304" pitchFamily="18" charset="0"/>
              </a:rPr>
              <a:t>想要做某事</a:t>
            </a:r>
          </a:p>
          <a:p>
            <a:pPr marL="342900" indent="-342900" algn="l">
              <a:lnSpc>
                <a:spcPct val="110000"/>
              </a:lnSpc>
              <a:buFont typeface="Arial" panose="020B0604020202020204" pitchFamily="34" charset="0"/>
              <a:buNone/>
            </a:pPr>
            <a:r>
              <a:rPr lang="zh-CN" altLang="zh-CN" sz="3600" b="1">
                <a:solidFill>
                  <a:srgbClr val="FF0000"/>
                </a:solidFill>
                <a:latin typeface="Times New Roman" panose="02020603050405020304" pitchFamily="18" charset="0"/>
              </a:rPr>
              <a:t>want sb. to do sth.</a:t>
            </a:r>
            <a:r>
              <a:rPr lang="zh-CN" altLang="zh-CN" sz="3600" b="1">
                <a:latin typeface="Times New Roman" panose="02020603050405020304" pitchFamily="18" charset="0"/>
              </a:rPr>
              <a:t>   </a:t>
            </a:r>
            <a:r>
              <a:rPr lang="zh-CN" altLang="en-US" sz="3600" b="1">
                <a:solidFill>
                  <a:srgbClr val="3333FF"/>
                </a:solidFill>
                <a:latin typeface="Times New Roman" panose="02020603050405020304" pitchFamily="18" charset="0"/>
              </a:rPr>
              <a:t>想要某人做某事</a:t>
            </a:r>
          </a:p>
          <a:p>
            <a:pPr marL="342900" indent="-342900" algn="l">
              <a:lnSpc>
                <a:spcPct val="110000"/>
              </a:lnSpc>
              <a:buFont typeface="Arial" panose="020B0604020202020204" pitchFamily="34" charset="0"/>
              <a:buNone/>
            </a:pPr>
            <a:r>
              <a:rPr lang="zh-CN" altLang="zh-CN" sz="3600" b="1">
                <a:latin typeface="Times New Roman" panose="02020603050405020304" pitchFamily="18" charset="0"/>
              </a:rPr>
              <a:t>Do you </a:t>
            </a:r>
            <a:r>
              <a:rPr lang="zh-CN" altLang="zh-CN" sz="3600" b="1">
                <a:solidFill>
                  <a:srgbClr val="FF0000"/>
                </a:solidFill>
                <a:latin typeface="Times New Roman" panose="02020603050405020304" pitchFamily="18" charset="0"/>
              </a:rPr>
              <a:t>want to go to the movies</a:t>
            </a:r>
            <a:r>
              <a:rPr lang="zh-CN" altLang="zh-CN" sz="3600" b="1">
                <a:latin typeface="Times New Roman" panose="02020603050405020304" pitchFamily="18" charset="0"/>
              </a:rPr>
              <a:t> with me?</a:t>
            </a:r>
          </a:p>
          <a:p>
            <a:pPr marL="342900" indent="-342900" algn="l">
              <a:lnSpc>
                <a:spcPct val="110000"/>
              </a:lnSpc>
              <a:buFont typeface="Arial" panose="020B0604020202020204" pitchFamily="34" charset="0"/>
              <a:buNone/>
            </a:pPr>
            <a:r>
              <a:rPr lang="zh-CN" altLang="en-US" sz="3600" b="1">
                <a:latin typeface="Times New Roman" panose="02020603050405020304" pitchFamily="18" charset="0"/>
              </a:rPr>
              <a:t>你想和我一起去看电影吗？</a:t>
            </a:r>
          </a:p>
          <a:p>
            <a:pPr marL="342900" indent="-342900" algn="l">
              <a:lnSpc>
                <a:spcPct val="110000"/>
              </a:lnSpc>
              <a:buFont typeface="Arial" panose="020B0604020202020204" pitchFamily="34" charset="0"/>
              <a:buNone/>
            </a:pPr>
            <a:r>
              <a:rPr lang="zh-CN" altLang="zh-CN" sz="3600" b="1">
                <a:latin typeface="Times New Roman" panose="02020603050405020304" pitchFamily="18" charset="0"/>
              </a:rPr>
              <a:t>The teacher doesn’t </a:t>
            </a:r>
            <a:r>
              <a:rPr lang="zh-CN" altLang="zh-CN" sz="3600" b="1">
                <a:solidFill>
                  <a:srgbClr val="FF0000"/>
                </a:solidFill>
                <a:latin typeface="Times New Roman" panose="02020603050405020304" pitchFamily="18" charset="0"/>
              </a:rPr>
              <a:t>want us to eat </a:t>
            </a:r>
          </a:p>
          <a:p>
            <a:pPr marL="342900" indent="-342900" algn="l">
              <a:lnSpc>
                <a:spcPct val="110000"/>
              </a:lnSpc>
              <a:buFont typeface="Arial" panose="020B0604020202020204" pitchFamily="34" charset="0"/>
              <a:buNone/>
            </a:pPr>
            <a:r>
              <a:rPr lang="zh-CN" altLang="zh-CN" sz="3600" b="1">
                <a:latin typeface="Times New Roman" panose="02020603050405020304" pitchFamily="18" charset="0"/>
              </a:rPr>
              <a:t>hamburgers.</a:t>
            </a:r>
          </a:p>
          <a:p>
            <a:pPr marL="342900" indent="-342900" algn="l">
              <a:lnSpc>
                <a:spcPct val="110000"/>
              </a:lnSpc>
              <a:buFont typeface="Arial" panose="020B0604020202020204" pitchFamily="34" charset="0"/>
              <a:buNone/>
            </a:pPr>
            <a:r>
              <a:rPr lang="zh-CN" altLang="en-US" sz="3600" b="1">
                <a:latin typeface="Times New Roman" panose="02020603050405020304" pitchFamily="18" charset="0"/>
              </a:rPr>
              <a:t>老师不想让我们吃汉堡包。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7282">
                                            <p:txEl>
                                              <p:pRg st="0" end="0"/>
                                            </p:txEl>
                                          </p:spTgt>
                                        </p:tgtEl>
                                        <p:attrNameLst>
                                          <p:attrName>style.visibility</p:attrName>
                                        </p:attrNameLst>
                                      </p:cBhvr>
                                      <p:to>
                                        <p:strVal val="visible"/>
                                      </p:to>
                                    </p:set>
                                    <p:animEffect transition="in" filter="box(in)">
                                      <p:cBhvr>
                                        <p:cTn id="7" dur="500"/>
                                        <p:tgtEl>
                                          <p:spTgt spid="972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7282">
                                            <p:txEl>
                                              <p:pRg st="1" end="1"/>
                                            </p:txEl>
                                          </p:spTgt>
                                        </p:tgtEl>
                                        <p:attrNameLst>
                                          <p:attrName>style.visibility</p:attrName>
                                        </p:attrNameLst>
                                      </p:cBhvr>
                                      <p:to>
                                        <p:strVal val="visible"/>
                                      </p:to>
                                    </p:set>
                                    <p:animEffect transition="in" filter="box(in)">
                                      <p:cBhvr>
                                        <p:cTn id="12" dur="500"/>
                                        <p:tgtEl>
                                          <p:spTgt spid="972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7282">
                                            <p:txEl>
                                              <p:pRg st="2" end="2"/>
                                            </p:txEl>
                                          </p:spTgt>
                                        </p:tgtEl>
                                        <p:attrNameLst>
                                          <p:attrName>style.visibility</p:attrName>
                                        </p:attrNameLst>
                                      </p:cBhvr>
                                      <p:to>
                                        <p:strVal val="visible"/>
                                      </p:to>
                                    </p:set>
                                    <p:animEffect transition="in" filter="box(in)">
                                      <p:cBhvr>
                                        <p:cTn id="17" dur="500"/>
                                        <p:tgtEl>
                                          <p:spTgt spid="972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7282">
                                            <p:txEl>
                                              <p:pRg st="3" end="3"/>
                                            </p:txEl>
                                          </p:spTgt>
                                        </p:tgtEl>
                                        <p:attrNameLst>
                                          <p:attrName>style.visibility</p:attrName>
                                        </p:attrNameLst>
                                      </p:cBhvr>
                                      <p:to>
                                        <p:strVal val="visible"/>
                                      </p:to>
                                    </p:set>
                                    <p:animEffect transition="in" filter="box(in)">
                                      <p:cBhvr>
                                        <p:cTn id="22" dur="500"/>
                                        <p:tgtEl>
                                          <p:spTgt spid="97282">
                                            <p:txEl>
                                              <p:pRg st="3" end="3"/>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97282">
                                            <p:txEl>
                                              <p:pRg st="4" end="4"/>
                                            </p:txEl>
                                          </p:spTgt>
                                        </p:tgtEl>
                                        <p:attrNameLst>
                                          <p:attrName>style.visibility</p:attrName>
                                        </p:attrNameLst>
                                      </p:cBhvr>
                                      <p:to>
                                        <p:strVal val="visible"/>
                                      </p:to>
                                    </p:set>
                                    <p:animEffect transition="in" filter="box(in)">
                                      <p:cBhvr>
                                        <p:cTn id="25" dur="500"/>
                                        <p:tgtEl>
                                          <p:spTgt spid="9728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97282">
                                            <p:txEl>
                                              <p:pRg st="5" end="5"/>
                                            </p:txEl>
                                          </p:spTgt>
                                        </p:tgtEl>
                                        <p:attrNameLst>
                                          <p:attrName>style.visibility</p:attrName>
                                        </p:attrNameLst>
                                      </p:cBhvr>
                                      <p:to>
                                        <p:strVal val="visible"/>
                                      </p:to>
                                    </p:set>
                                    <p:animEffect transition="in" filter="box(in)">
                                      <p:cBhvr>
                                        <p:cTn id="30" dur="500"/>
                                        <p:tgtEl>
                                          <p:spTgt spid="97282">
                                            <p:txEl>
                                              <p:pRg st="5" end="5"/>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97282">
                                            <p:txEl>
                                              <p:pRg st="6" end="6"/>
                                            </p:txEl>
                                          </p:spTgt>
                                        </p:tgtEl>
                                        <p:attrNameLst>
                                          <p:attrName>style.visibility</p:attrName>
                                        </p:attrNameLst>
                                      </p:cBhvr>
                                      <p:to>
                                        <p:strVal val="visible"/>
                                      </p:to>
                                    </p:set>
                                    <p:animEffect transition="in" filter="box(in)">
                                      <p:cBhvr>
                                        <p:cTn id="33" dur="500"/>
                                        <p:tgtEl>
                                          <p:spTgt spid="97282">
                                            <p:txEl>
                                              <p:pRg st="6" end="6"/>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97282">
                                            <p:txEl>
                                              <p:pRg st="7" end="7"/>
                                            </p:txEl>
                                          </p:spTgt>
                                        </p:tgtEl>
                                        <p:attrNameLst>
                                          <p:attrName>style.visibility</p:attrName>
                                        </p:attrNameLst>
                                      </p:cBhvr>
                                      <p:to>
                                        <p:strVal val="visible"/>
                                      </p:to>
                                    </p:set>
                                    <p:animEffect transition="in" filter="box(in)">
                                      <p:cBhvr>
                                        <p:cTn id="36" dur="500"/>
                                        <p:tgtEl>
                                          <p:spTgt spid="9728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58" name="Picture 14" descr="图片10"/>
          <p:cNvPicPr>
            <a:picLocks noChangeAspect="1" noChangeArrowheads="1"/>
          </p:cNvPicPr>
          <p:nvPr/>
        </p:nvPicPr>
        <p:blipFill>
          <a:blip r:embed="rId2" cstate="email"/>
          <a:srcRect/>
          <a:stretch>
            <a:fillRect/>
          </a:stretch>
        </p:blipFill>
        <p:spPr bwMode="auto">
          <a:xfrm>
            <a:off x="3059113" y="3284538"/>
            <a:ext cx="2590800" cy="24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7" name="Oval 2"/>
          <p:cNvSpPr>
            <a:spLocks noChangeArrowheads="1"/>
          </p:cNvSpPr>
          <p:nvPr/>
        </p:nvSpPr>
        <p:spPr bwMode="auto">
          <a:xfrm>
            <a:off x="179388" y="620713"/>
            <a:ext cx="898525" cy="919162"/>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latin typeface="Times New Roman" panose="02020603050405020304" pitchFamily="18" charset="0"/>
              </a:rPr>
              <a:t>2e</a:t>
            </a:r>
          </a:p>
        </p:txBody>
      </p:sp>
      <p:sp>
        <p:nvSpPr>
          <p:cNvPr id="98308" name="Text Box 5"/>
          <p:cNvSpPr txBox="1">
            <a:spLocks noChangeArrowheads="1"/>
          </p:cNvSpPr>
          <p:nvPr/>
        </p:nvSpPr>
        <p:spPr bwMode="auto">
          <a:xfrm>
            <a:off x="1187450" y="114300"/>
            <a:ext cx="76676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en-US" altLang="zh-CN" sz="3100" b="1" dirty="0">
                <a:solidFill>
                  <a:srgbClr val="0000FF"/>
                </a:solidFill>
              </a:rPr>
              <a:t>Choose one of these free time activities or think of your own. Then ask your classmates how often they do this activity and make a pie chart. </a:t>
            </a:r>
          </a:p>
        </p:txBody>
      </p:sp>
      <p:sp>
        <p:nvSpPr>
          <p:cNvPr id="98309" name="圆角矩形标注 6"/>
          <p:cNvSpPr>
            <a:spLocks noChangeArrowheads="1"/>
          </p:cNvSpPr>
          <p:nvPr/>
        </p:nvSpPr>
        <p:spPr bwMode="auto">
          <a:xfrm>
            <a:off x="5975350" y="2743994"/>
            <a:ext cx="2519363" cy="1081088"/>
          </a:xfrm>
          <a:prstGeom prst="wedgeRoundRectCallout">
            <a:avLst>
              <a:gd name="adj1" fmla="val -52866"/>
              <a:gd name="adj2" fmla="val 100593"/>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88A2A"/>
                </a:solidFill>
                <a:miter lim="800000"/>
                <a:headEnd/>
                <a:tailEnd/>
              </a14:hiddenLine>
            </a:ext>
          </a:extLst>
        </p:spPr>
        <p:txBody>
          <a:bodyPr anchor="ctr"/>
          <a:lstStyle/>
          <a:p>
            <a:pPr algn="l"/>
            <a:r>
              <a:rPr lang="en-US" altLang="zh-CN" sz="3200" b="1" dirty="0">
                <a:latin typeface="Times New Roman" panose="02020603050405020304" pitchFamily="18" charset="0"/>
                <a:cs typeface="Times New Roman" panose="02020603050405020304" pitchFamily="18" charset="0"/>
              </a:rPr>
              <a:t>1-3 times a week. </a:t>
            </a:r>
          </a:p>
        </p:txBody>
      </p:sp>
      <p:sp>
        <p:nvSpPr>
          <p:cNvPr id="98310" name="圆角矩形标注 7"/>
          <p:cNvSpPr>
            <a:spLocks noChangeArrowheads="1"/>
          </p:cNvSpPr>
          <p:nvPr/>
        </p:nvSpPr>
        <p:spPr bwMode="auto">
          <a:xfrm>
            <a:off x="358775" y="2565400"/>
            <a:ext cx="2700338" cy="1584325"/>
          </a:xfrm>
          <a:prstGeom prst="wedgeRoundRectCallout">
            <a:avLst>
              <a:gd name="adj1" fmla="val 55153"/>
              <a:gd name="adj2" fmla="val 31861"/>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88A2A"/>
                </a:solidFill>
                <a:miter lim="800000"/>
                <a:headEnd/>
                <a:tailEnd/>
              </a14:hiddenLine>
            </a:ext>
          </a:extLst>
        </p:spPr>
        <p:txBody>
          <a:bodyPr anchor="ctr"/>
          <a:lstStyle/>
          <a:p>
            <a:pPr algn="l"/>
            <a:r>
              <a:rPr lang="en-US" altLang="zh-CN" sz="3200" b="1" dirty="0">
                <a:latin typeface="Times New Roman" panose="02020603050405020304" pitchFamily="18" charset="0"/>
                <a:cs typeface="Times New Roman" panose="02020603050405020304" pitchFamily="18" charset="0"/>
              </a:rPr>
              <a:t>How often do you play sports?</a:t>
            </a:r>
          </a:p>
        </p:txBody>
      </p:sp>
      <p:sp>
        <p:nvSpPr>
          <p:cNvPr id="98311" name="圆角矩形标注 8"/>
          <p:cNvSpPr>
            <a:spLocks noChangeArrowheads="1"/>
          </p:cNvSpPr>
          <p:nvPr/>
        </p:nvSpPr>
        <p:spPr bwMode="auto">
          <a:xfrm>
            <a:off x="5867400" y="4292600"/>
            <a:ext cx="2627313" cy="1081088"/>
          </a:xfrm>
          <a:prstGeom prst="wedgeRoundRectCallout">
            <a:avLst>
              <a:gd name="adj1" fmla="val -50667"/>
              <a:gd name="adj2" fmla="val 59690"/>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l"/>
            <a:r>
              <a:rPr lang="en-US" altLang="zh-CN" sz="3200" b="1" dirty="0">
                <a:latin typeface="Times New Roman" panose="02020603050405020304" pitchFamily="18" charset="0"/>
                <a:cs typeface="Times New Roman" panose="02020603050405020304" pitchFamily="18" charset="0"/>
              </a:rPr>
              <a:t>Every day.</a:t>
            </a:r>
          </a:p>
        </p:txBody>
      </p:sp>
      <p:sp>
        <p:nvSpPr>
          <p:cNvPr id="98312" name="圆角矩形标注 9"/>
          <p:cNvSpPr>
            <a:spLocks noChangeArrowheads="1"/>
          </p:cNvSpPr>
          <p:nvPr/>
        </p:nvSpPr>
        <p:spPr bwMode="auto">
          <a:xfrm>
            <a:off x="358775" y="4868863"/>
            <a:ext cx="2700338" cy="1584325"/>
          </a:xfrm>
          <a:prstGeom prst="wedgeRoundRectCallout">
            <a:avLst>
              <a:gd name="adj1" fmla="val 66403"/>
              <a:gd name="adj2" fmla="val -37375"/>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l"/>
            <a:r>
              <a:rPr lang="en-US" altLang="zh-CN" sz="3200" b="1" dirty="0">
                <a:latin typeface="Times New Roman" panose="02020603050405020304" pitchFamily="18" charset="0"/>
                <a:cs typeface="Times New Roman" panose="02020603050405020304" pitchFamily="18" charset="0"/>
              </a:rPr>
              <a:t>How often do you read books?</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slide(fromLeft)">
                                      <p:cBhvr>
                                        <p:cTn id="7" dur="500"/>
                                        <p:tgtEl>
                                          <p:spTgt spid="98307"/>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98308"/>
                                        </p:tgtEl>
                                        <p:attrNameLst>
                                          <p:attrName>style.visibility</p:attrName>
                                        </p:attrNameLst>
                                      </p:cBhvr>
                                      <p:to>
                                        <p:strVal val="visible"/>
                                      </p:to>
                                    </p:set>
                                    <p:animEffect transition="in" filter="slide(fromLeft)">
                                      <p:cBhvr>
                                        <p:cTn id="10" dur="500"/>
                                        <p:tgtEl>
                                          <p:spTgt spid="98308"/>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1758"/>
                                        </p:tgtEl>
                                        <p:attrNameLst>
                                          <p:attrName>style.visibility</p:attrName>
                                        </p:attrNameLst>
                                      </p:cBhvr>
                                      <p:to>
                                        <p:strVal val="visible"/>
                                      </p:to>
                                    </p:set>
                                    <p:animEffect transition="in" filter="slide(fromBottom)">
                                      <p:cBhvr>
                                        <p:cTn id="15" dur="500"/>
                                        <p:tgtEl>
                                          <p:spTgt spid="31758"/>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98310"/>
                                        </p:tgtEl>
                                        <p:attrNameLst>
                                          <p:attrName>style.visibility</p:attrName>
                                        </p:attrNameLst>
                                      </p:cBhvr>
                                      <p:to>
                                        <p:strVal val="visible"/>
                                      </p:to>
                                    </p:set>
                                    <p:anim calcmode="lin" valueType="num">
                                      <p:cBhvr additive="base">
                                        <p:cTn id="20" dur="500" fill="hold"/>
                                        <p:tgtEl>
                                          <p:spTgt spid="98310"/>
                                        </p:tgtEl>
                                        <p:attrNameLst>
                                          <p:attrName>ppt_x</p:attrName>
                                        </p:attrNameLst>
                                      </p:cBhvr>
                                      <p:tavLst>
                                        <p:tav tm="0">
                                          <p:val>
                                            <p:strVal val="0-#ppt_w/2"/>
                                          </p:val>
                                        </p:tav>
                                        <p:tav tm="100000">
                                          <p:val>
                                            <p:strVal val="#ppt_x"/>
                                          </p:val>
                                        </p:tav>
                                      </p:tavLst>
                                    </p:anim>
                                    <p:anim calcmode="lin" valueType="num">
                                      <p:cBhvr additive="base">
                                        <p:cTn id="21" dur="500" fill="hold"/>
                                        <p:tgtEl>
                                          <p:spTgt spid="98310"/>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98309"/>
                                        </p:tgtEl>
                                        <p:attrNameLst>
                                          <p:attrName>style.visibility</p:attrName>
                                        </p:attrNameLst>
                                      </p:cBhvr>
                                      <p:to>
                                        <p:strVal val="visible"/>
                                      </p:to>
                                    </p:set>
                                    <p:anim calcmode="lin" valueType="num">
                                      <p:cBhvr additive="base">
                                        <p:cTn id="26" dur="500" fill="hold"/>
                                        <p:tgtEl>
                                          <p:spTgt spid="98309"/>
                                        </p:tgtEl>
                                        <p:attrNameLst>
                                          <p:attrName>ppt_x</p:attrName>
                                        </p:attrNameLst>
                                      </p:cBhvr>
                                      <p:tavLst>
                                        <p:tav tm="0">
                                          <p:val>
                                            <p:strVal val="1+#ppt_w/2"/>
                                          </p:val>
                                        </p:tav>
                                        <p:tav tm="100000">
                                          <p:val>
                                            <p:strVal val="#ppt_x"/>
                                          </p:val>
                                        </p:tav>
                                      </p:tavLst>
                                    </p:anim>
                                    <p:anim calcmode="lin" valueType="num">
                                      <p:cBhvr additive="base">
                                        <p:cTn id="27" dur="500" fill="hold"/>
                                        <p:tgtEl>
                                          <p:spTgt spid="9830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98312"/>
                                        </p:tgtEl>
                                        <p:attrNameLst>
                                          <p:attrName>style.visibility</p:attrName>
                                        </p:attrNameLst>
                                      </p:cBhvr>
                                      <p:to>
                                        <p:strVal val="visible"/>
                                      </p:to>
                                    </p:set>
                                    <p:anim calcmode="lin" valueType="num">
                                      <p:cBhvr additive="base">
                                        <p:cTn id="32" dur="500" fill="hold"/>
                                        <p:tgtEl>
                                          <p:spTgt spid="98312"/>
                                        </p:tgtEl>
                                        <p:attrNameLst>
                                          <p:attrName>ppt_x</p:attrName>
                                        </p:attrNameLst>
                                      </p:cBhvr>
                                      <p:tavLst>
                                        <p:tav tm="0">
                                          <p:val>
                                            <p:strVal val="0-#ppt_w/2"/>
                                          </p:val>
                                        </p:tav>
                                        <p:tav tm="100000">
                                          <p:val>
                                            <p:strVal val="#ppt_x"/>
                                          </p:val>
                                        </p:tav>
                                      </p:tavLst>
                                    </p:anim>
                                    <p:anim calcmode="lin" valueType="num">
                                      <p:cBhvr additive="base">
                                        <p:cTn id="33" dur="500" fill="hold"/>
                                        <p:tgtEl>
                                          <p:spTgt spid="98312"/>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98311"/>
                                        </p:tgtEl>
                                        <p:attrNameLst>
                                          <p:attrName>style.visibility</p:attrName>
                                        </p:attrNameLst>
                                      </p:cBhvr>
                                      <p:to>
                                        <p:strVal val="visible"/>
                                      </p:to>
                                    </p:set>
                                    <p:anim calcmode="lin" valueType="num">
                                      <p:cBhvr additive="base">
                                        <p:cTn id="38" dur="500" fill="hold"/>
                                        <p:tgtEl>
                                          <p:spTgt spid="98311"/>
                                        </p:tgtEl>
                                        <p:attrNameLst>
                                          <p:attrName>ppt_x</p:attrName>
                                        </p:attrNameLst>
                                      </p:cBhvr>
                                      <p:tavLst>
                                        <p:tav tm="0">
                                          <p:val>
                                            <p:strVal val="1+#ppt_w/2"/>
                                          </p:val>
                                        </p:tav>
                                        <p:tav tm="100000">
                                          <p:val>
                                            <p:strVal val="#ppt_x"/>
                                          </p:val>
                                        </p:tav>
                                      </p:tavLst>
                                    </p:anim>
                                    <p:anim calcmode="lin" valueType="num">
                                      <p:cBhvr additive="base">
                                        <p:cTn id="39" dur="500" fill="hold"/>
                                        <p:tgtEl>
                                          <p:spTgt spid="983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p:bldP spid="98308" grpId="0"/>
      <p:bldP spid="98309" grpId="0"/>
      <p:bldP spid="98310" grpId="0"/>
      <p:bldP spid="98311" grpId="0"/>
      <p:bldP spid="98312"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9353" name="Group 25"/>
          <p:cNvGraphicFramePr>
            <a:graphicFrameLocks noGrp="1"/>
          </p:cNvGraphicFramePr>
          <p:nvPr/>
        </p:nvGraphicFramePr>
        <p:xfrm>
          <a:off x="360363" y="1485900"/>
          <a:ext cx="8459787" cy="5088573"/>
        </p:xfrm>
        <a:graphic>
          <a:graphicData uri="http://schemas.openxmlformats.org/drawingml/2006/table">
            <a:tbl>
              <a:tblPr/>
              <a:tblGrid>
                <a:gridCol w="4716462">
                  <a:extLst>
                    <a:ext uri="{9D8B030D-6E8A-4147-A177-3AD203B41FA5}">
                      <a16:colId xmlns:a16="http://schemas.microsoft.com/office/drawing/2014/main" val="20000"/>
                    </a:ext>
                  </a:extLst>
                </a:gridCol>
                <a:gridCol w="3743325">
                  <a:extLst>
                    <a:ext uri="{9D8B030D-6E8A-4147-A177-3AD203B41FA5}">
                      <a16:colId xmlns:a16="http://schemas.microsoft.com/office/drawing/2014/main" val="20001"/>
                    </a:ext>
                  </a:extLst>
                </a:gridCol>
              </a:tblGrid>
              <a:tr h="15446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How often do you…?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Numbers of classmates (</a:t>
                      </a:r>
                      <a:r>
                        <a:rPr kumimoji="0" lang="zh-CN" altLang="en-US" sz="36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总</a:t>
                      </a:r>
                      <a:r>
                        <a:rPr kumimoji="0" lang="en-US" altLang="zh-CN" sz="36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11601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1-3 times a week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117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4-6 times a week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117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every 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3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99347" name="Text Box 5"/>
          <p:cNvSpPr txBox="1">
            <a:spLocks noChangeArrowheads="1"/>
          </p:cNvSpPr>
          <p:nvPr/>
        </p:nvSpPr>
        <p:spPr bwMode="auto">
          <a:xfrm>
            <a:off x="5868988" y="3430588"/>
            <a:ext cx="13319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FF"/>
                </a:solidFill>
              </a:rPr>
              <a:t>20</a:t>
            </a:r>
          </a:p>
        </p:txBody>
      </p:sp>
      <p:sp>
        <p:nvSpPr>
          <p:cNvPr id="99348" name="Text Box 6"/>
          <p:cNvSpPr txBox="1">
            <a:spLocks noChangeArrowheads="1"/>
          </p:cNvSpPr>
          <p:nvPr/>
        </p:nvSpPr>
        <p:spPr bwMode="auto">
          <a:xfrm>
            <a:off x="5795963" y="4438650"/>
            <a:ext cx="1152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FF"/>
                </a:solidFill>
              </a:rPr>
              <a:t>10</a:t>
            </a:r>
          </a:p>
        </p:txBody>
      </p:sp>
      <p:sp>
        <p:nvSpPr>
          <p:cNvPr id="99349" name="Text Box 9"/>
          <p:cNvSpPr txBox="1">
            <a:spLocks noChangeArrowheads="1"/>
          </p:cNvSpPr>
          <p:nvPr/>
        </p:nvSpPr>
        <p:spPr bwMode="auto">
          <a:xfrm>
            <a:off x="5868988" y="5591175"/>
            <a:ext cx="863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a:solidFill>
                  <a:srgbClr val="FF00FF"/>
                </a:solidFill>
              </a:rPr>
              <a:t>10</a:t>
            </a:r>
          </a:p>
        </p:txBody>
      </p:sp>
      <p:sp>
        <p:nvSpPr>
          <p:cNvPr id="32790" name="WordArt 4"/>
          <p:cNvSpPr>
            <a:spLocks noChangeArrowheads="1" noChangeShapeType="1" noTextEdit="1"/>
          </p:cNvSpPr>
          <p:nvPr/>
        </p:nvSpPr>
        <p:spPr bwMode="auto">
          <a:xfrm>
            <a:off x="2555875" y="260350"/>
            <a:ext cx="3960813" cy="1008063"/>
          </a:xfrm>
          <a:prstGeom prst="rect">
            <a:avLst/>
          </a:prstGeom>
        </p:spPr>
        <p:txBody>
          <a:bodyPr wrap="none" fromWordArt="1">
            <a:prstTxWarp prst="textDoubleWave1">
              <a:avLst>
                <a:gd name="adj1" fmla="val 6500"/>
                <a:gd name="adj2" fmla="val 0"/>
              </a:avLst>
            </a:prstTxWarp>
          </a:bodyPr>
          <a:lstStyle/>
          <a:p>
            <a:r>
              <a:rPr lang="en-US" altLang="zh-CN" sz="4000" b="1" kern="10" spc="-400">
                <a:ln w="12700">
                  <a:solidFill>
                    <a:srgbClr val="000099"/>
                  </a:solidFill>
                  <a:round/>
                </a:ln>
                <a:solidFill>
                  <a:srgbClr val="33CCFF"/>
                </a:solidFill>
                <a:effectLst>
                  <a:outerShdw dist="125724" dir="18900000" algn="ctr" rotWithShape="0">
                    <a:srgbClr val="000099"/>
                  </a:outerShdw>
                </a:effectLst>
                <a:latin typeface="Arial" panose="020B0604020202020204"/>
                <a:cs typeface="Arial" panose="020B0604020202020204"/>
              </a:rPr>
              <a:t>Group work</a:t>
            </a:r>
            <a:endParaRPr lang="zh-CN" altLang="en-US" sz="4000" b="1" kern="10" spc="-400">
              <a:ln w="12700">
                <a:solidFill>
                  <a:srgbClr val="000099"/>
                </a:solidFill>
                <a:round/>
              </a:ln>
              <a:solidFill>
                <a:srgbClr val="33CCFF"/>
              </a:solidFill>
              <a:effectLst>
                <a:outerShdw dist="125724" dir="18900000" algn="ctr" rotWithShape="0">
                  <a:srgbClr val="000099"/>
                </a:outerShdw>
              </a:effectLst>
              <a:latin typeface="Arial" panose="020B0604020202020204"/>
              <a:cs typeface="Arial" panose="020B0604020202020204"/>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2790"/>
                                        </p:tgtEl>
                                        <p:attrNameLst>
                                          <p:attrName>style.visibility</p:attrName>
                                        </p:attrNameLst>
                                      </p:cBhvr>
                                      <p:to>
                                        <p:strVal val="visible"/>
                                      </p:to>
                                    </p:set>
                                    <p:animEffect transition="in" filter="wheel(4)">
                                      <p:cBhvr>
                                        <p:cTn id="7" dur="500"/>
                                        <p:tgtEl>
                                          <p:spTgt spid="3279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99353"/>
                                        </p:tgtEl>
                                        <p:attrNameLst>
                                          <p:attrName>style.visibility</p:attrName>
                                        </p:attrNameLst>
                                      </p:cBhvr>
                                      <p:to>
                                        <p:strVal val="visible"/>
                                      </p:to>
                                    </p:set>
                                    <p:anim calcmode="lin" valueType="num">
                                      <p:cBhvr>
                                        <p:cTn id="12" dur="500" fill="hold"/>
                                        <p:tgtEl>
                                          <p:spTgt spid="99353"/>
                                        </p:tgtEl>
                                        <p:attrNameLst>
                                          <p:attrName>ppt_w</p:attrName>
                                        </p:attrNameLst>
                                      </p:cBhvr>
                                      <p:tavLst>
                                        <p:tav tm="0">
                                          <p:val>
                                            <p:fltVal val="0"/>
                                          </p:val>
                                        </p:tav>
                                        <p:tav tm="100000">
                                          <p:val>
                                            <p:strVal val="#ppt_w"/>
                                          </p:val>
                                        </p:tav>
                                      </p:tavLst>
                                    </p:anim>
                                    <p:anim calcmode="lin" valueType="num">
                                      <p:cBhvr>
                                        <p:cTn id="13" dur="500" fill="hold"/>
                                        <p:tgtEl>
                                          <p:spTgt spid="99353"/>
                                        </p:tgtEl>
                                        <p:attrNameLst>
                                          <p:attrName>ppt_h</p:attrName>
                                        </p:attrNameLst>
                                      </p:cBhvr>
                                      <p:tavLst>
                                        <p:tav tm="0">
                                          <p:val>
                                            <p:fltVal val="0"/>
                                          </p:val>
                                        </p:tav>
                                        <p:tav tm="100000">
                                          <p:val>
                                            <p:strVal val="#ppt_h"/>
                                          </p:val>
                                        </p:tav>
                                      </p:tavLst>
                                    </p:anim>
                                    <p:animEffect transition="in" filter="fade">
                                      <p:cBhvr>
                                        <p:cTn id="14" dur="500"/>
                                        <p:tgtEl>
                                          <p:spTgt spid="9935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99347"/>
                                        </p:tgtEl>
                                        <p:attrNameLst>
                                          <p:attrName>style.visibility</p:attrName>
                                        </p:attrNameLst>
                                      </p:cBhvr>
                                      <p:to>
                                        <p:strVal val="visible"/>
                                      </p:to>
                                    </p:set>
                                    <p:anim calcmode="lin" valueType="num">
                                      <p:cBhvr additive="base">
                                        <p:cTn id="19" dur="500" fill="hold"/>
                                        <p:tgtEl>
                                          <p:spTgt spid="99347"/>
                                        </p:tgtEl>
                                        <p:attrNameLst>
                                          <p:attrName>ppt_x</p:attrName>
                                        </p:attrNameLst>
                                      </p:cBhvr>
                                      <p:tavLst>
                                        <p:tav tm="0">
                                          <p:val>
                                            <p:strVal val="1+#ppt_w/2"/>
                                          </p:val>
                                        </p:tav>
                                        <p:tav tm="100000">
                                          <p:val>
                                            <p:strVal val="#ppt_x"/>
                                          </p:val>
                                        </p:tav>
                                      </p:tavLst>
                                    </p:anim>
                                    <p:anim calcmode="lin" valueType="num">
                                      <p:cBhvr additive="base">
                                        <p:cTn id="20" dur="500" fill="hold"/>
                                        <p:tgtEl>
                                          <p:spTgt spid="9934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99348"/>
                                        </p:tgtEl>
                                        <p:attrNameLst>
                                          <p:attrName>style.visibility</p:attrName>
                                        </p:attrNameLst>
                                      </p:cBhvr>
                                      <p:to>
                                        <p:strVal val="visible"/>
                                      </p:to>
                                    </p:set>
                                    <p:anim calcmode="lin" valueType="num">
                                      <p:cBhvr additive="base">
                                        <p:cTn id="25" dur="500" fill="hold"/>
                                        <p:tgtEl>
                                          <p:spTgt spid="99348"/>
                                        </p:tgtEl>
                                        <p:attrNameLst>
                                          <p:attrName>ppt_x</p:attrName>
                                        </p:attrNameLst>
                                      </p:cBhvr>
                                      <p:tavLst>
                                        <p:tav tm="0">
                                          <p:val>
                                            <p:strVal val="1+#ppt_w/2"/>
                                          </p:val>
                                        </p:tav>
                                        <p:tav tm="100000">
                                          <p:val>
                                            <p:strVal val="#ppt_x"/>
                                          </p:val>
                                        </p:tav>
                                      </p:tavLst>
                                    </p:anim>
                                    <p:anim calcmode="lin" valueType="num">
                                      <p:cBhvr additive="base">
                                        <p:cTn id="26" dur="500" fill="hold"/>
                                        <p:tgtEl>
                                          <p:spTgt spid="9934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99349"/>
                                        </p:tgtEl>
                                        <p:attrNameLst>
                                          <p:attrName>style.visibility</p:attrName>
                                        </p:attrNameLst>
                                      </p:cBhvr>
                                      <p:to>
                                        <p:strVal val="visible"/>
                                      </p:to>
                                    </p:set>
                                    <p:anim calcmode="lin" valueType="num">
                                      <p:cBhvr>
                                        <p:cTn id="31" dur="500" fill="hold"/>
                                        <p:tgtEl>
                                          <p:spTgt spid="99349"/>
                                        </p:tgtEl>
                                        <p:attrNameLst>
                                          <p:attrName>ppt_w</p:attrName>
                                        </p:attrNameLst>
                                      </p:cBhvr>
                                      <p:tavLst>
                                        <p:tav tm="0">
                                          <p:val>
                                            <p:fltVal val="0"/>
                                          </p:val>
                                        </p:tav>
                                        <p:tav tm="100000">
                                          <p:val>
                                            <p:strVal val="#ppt_w"/>
                                          </p:val>
                                        </p:tav>
                                      </p:tavLst>
                                    </p:anim>
                                    <p:anim calcmode="lin" valueType="num">
                                      <p:cBhvr>
                                        <p:cTn id="32" dur="500" fill="hold"/>
                                        <p:tgtEl>
                                          <p:spTgt spid="99349"/>
                                        </p:tgtEl>
                                        <p:attrNameLst>
                                          <p:attrName>ppt_h</p:attrName>
                                        </p:attrNameLst>
                                      </p:cBhvr>
                                      <p:tavLst>
                                        <p:tav tm="0">
                                          <p:val>
                                            <p:fltVal val="0"/>
                                          </p:val>
                                        </p:tav>
                                        <p:tav tm="100000">
                                          <p:val>
                                            <p:strVal val="#ppt_h"/>
                                          </p:val>
                                        </p:tav>
                                      </p:tavLst>
                                    </p:anim>
                                    <p:anim calcmode="lin" valueType="num">
                                      <p:cBhvr>
                                        <p:cTn id="33" dur="500" fill="hold"/>
                                        <p:tgtEl>
                                          <p:spTgt spid="99349"/>
                                        </p:tgtEl>
                                        <p:attrNameLst>
                                          <p:attrName>style.rotation</p:attrName>
                                        </p:attrNameLst>
                                      </p:cBhvr>
                                      <p:tavLst>
                                        <p:tav tm="0">
                                          <p:val>
                                            <p:fltVal val="360"/>
                                          </p:val>
                                        </p:tav>
                                        <p:tav tm="100000">
                                          <p:val>
                                            <p:fltVal val="0"/>
                                          </p:val>
                                        </p:tav>
                                      </p:tavLst>
                                    </p:anim>
                                    <p:animEffect transition="in" filter="fade">
                                      <p:cBhvr>
                                        <p:cTn id="34" dur="500"/>
                                        <p:tgtEl>
                                          <p:spTgt spid="99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7" grpId="0"/>
      <p:bldP spid="99348" grpId="0"/>
      <p:bldP spid="99349" grpId="0"/>
      <p:bldP spid="32790"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饼形 5"/>
          <p:cNvSpPr/>
          <p:nvPr/>
        </p:nvSpPr>
        <p:spPr bwMode="auto">
          <a:xfrm rot="1959338">
            <a:off x="3276600" y="2716213"/>
            <a:ext cx="2230438" cy="2087562"/>
          </a:xfrm>
          <a:prstGeom prst="pie">
            <a:avLst>
              <a:gd name="adj1" fmla="val 16066575"/>
              <a:gd name="adj2" fmla="val 5207168"/>
            </a:avLst>
          </a:prstGeom>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bevelT w="12700" h="38100"/>
              <a:bevelB w="19050"/>
            </a:sp3d>
          </a:bodyPr>
          <a:lstStyle/>
          <a:p>
            <a:pPr>
              <a:buFont typeface="Arial" panose="020B0604020202020204" pitchFamily="34" charset="0"/>
              <a:buNone/>
              <a:defRPr/>
            </a:pPr>
            <a:endParaRPr lang="zh-CN" altLang="en-US" sz="3200">
              <a:solidFill>
                <a:schemeClr val="tx1"/>
              </a:solidFill>
            </a:endParaRPr>
          </a:p>
        </p:txBody>
      </p:sp>
      <p:sp>
        <p:nvSpPr>
          <p:cNvPr id="15" name="饼形 14"/>
          <p:cNvSpPr/>
          <p:nvPr/>
        </p:nvSpPr>
        <p:spPr bwMode="auto">
          <a:xfrm rot="1112696">
            <a:off x="3189288" y="2584450"/>
            <a:ext cx="2230437" cy="2087563"/>
          </a:xfrm>
          <a:prstGeom prst="pie">
            <a:avLst>
              <a:gd name="adj1" fmla="val 11497569"/>
              <a:gd name="adj2" fmla="val 16861321"/>
            </a:avLst>
          </a:prstGeom>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bevelT w="12700" h="38100"/>
              <a:bevelB w="19050"/>
            </a:sp3d>
          </a:bodyPr>
          <a:lstStyle/>
          <a:p>
            <a:pPr>
              <a:buFont typeface="Arial" panose="020B0604020202020204" pitchFamily="34" charset="0"/>
              <a:buNone/>
              <a:defRPr/>
            </a:pPr>
            <a:endParaRPr lang="zh-CN" altLang="en-US" sz="3200">
              <a:solidFill>
                <a:schemeClr val="tx1"/>
              </a:solidFill>
            </a:endParaRPr>
          </a:p>
        </p:txBody>
      </p:sp>
      <p:sp>
        <p:nvSpPr>
          <p:cNvPr id="16" name="饼形 15"/>
          <p:cNvSpPr/>
          <p:nvPr/>
        </p:nvSpPr>
        <p:spPr bwMode="auto">
          <a:xfrm rot="20094381">
            <a:off x="3036888" y="2730500"/>
            <a:ext cx="2230437" cy="2087563"/>
          </a:xfrm>
          <a:prstGeom prst="pie">
            <a:avLst>
              <a:gd name="adj1" fmla="val 8561311"/>
              <a:gd name="adj2" fmla="val 14154250"/>
            </a:avLst>
          </a:prstGeom>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bevelT w="12700" h="38100"/>
              <a:bevelB w="19050"/>
            </a:sp3d>
          </a:bodyPr>
          <a:lstStyle/>
          <a:p>
            <a:pPr>
              <a:buFont typeface="Arial" panose="020B0604020202020204" pitchFamily="34" charset="0"/>
              <a:buNone/>
              <a:defRPr/>
            </a:pPr>
            <a:endParaRPr lang="zh-CN" altLang="en-US" sz="3200">
              <a:solidFill>
                <a:schemeClr val="tx1"/>
              </a:solidFill>
            </a:endParaRPr>
          </a:p>
        </p:txBody>
      </p:sp>
      <p:sp>
        <p:nvSpPr>
          <p:cNvPr id="100357" name="Text Box 5"/>
          <p:cNvSpPr txBox="1">
            <a:spLocks noChangeArrowheads="1"/>
          </p:cNvSpPr>
          <p:nvPr/>
        </p:nvSpPr>
        <p:spPr bwMode="auto">
          <a:xfrm>
            <a:off x="431800" y="842963"/>
            <a:ext cx="3563938"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3600" b="1">
                <a:latin typeface="Times New Roman" panose="02020603050405020304" pitchFamily="18" charset="0"/>
                <a:cs typeface="Times New Roman" panose="02020603050405020304" pitchFamily="18" charset="0"/>
              </a:rPr>
              <a:t>______ %</a:t>
            </a:r>
          </a:p>
          <a:p>
            <a:pPr>
              <a:lnSpc>
                <a:spcPct val="120000"/>
              </a:lnSpc>
            </a:pPr>
            <a:r>
              <a:rPr lang="en-US" altLang="zh-CN" sz="3600" b="1">
                <a:latin typeface="Times New Roman" panose="02020603050405020304" pitchFamily="18" charset="0"/>
                <a:cs typeface="Times New Roman" panose="02020603050405020304" pitchFamily="18" charset="0"/>
              </a:rPr>
              <a:t> 4-6 times a week</a:t>
            </a:r>
          </a:p>
        </p:txBody>
      </p:sp>
      <p:sp>
        <p:nvSpPr>
          <p:cNvPr id="100358" name="Text Box 7"/>
          <p:cNvSpPr txBox="1">
            <a:spLocks noChangeArrowheads="1"/>
          </p:cNvSpPr>
          <p:nvPr/>
        </p:nvSpPr>
        <p:spPr bwMode="auto">
          <a:xfrm>
            <a:off x="3348038" y="5734050"/>
            <a:ext cx="2663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600" b="1" dirty="0">
                <a:solidFill>
                  <a:srgbClr val="0000FF"/>
                </a:solidFill>
                <a:latin typeface="Times New Roman" panose="02020603050405020304" pitchFamily="18" charset="0"/>
                <a:cs typeface="Times New Roman" panose="02020603050405020304" pitchFamily="18" charset="0"/>
              </a:rPr>
              <a:t>Play </a:t>
            </a:r>
            <a:r>
              <a:rPr lang="en-US" altLang="zh-CN" sz="3600" b="1" dirty="0" smtClean="0">
                <a:solidFill>
                  <a:srgbClr val="0000FF"/>
                </a:solidFill>
                <a:latin typeface="Times New Roman" panose="02020603050405020304" pitchFamily="18" charset="0"/>
                <a:cs typeface="Times New Roman" panose="02020603050405020304" pitchFamily="18" charset="0"/>
              </a:rPr>
              <a:t>sports </a:t>
            </a:r>
            <a:endParaRPr lang="en-US" altLang="zh-CN" sz="3600" b="1" dirty="0">
              <a:solidFill>
                <a:srgbClr val="0000FF"/>
              </a:solidFill>
              <a:latin typeface="Times New Roman" panose="02020603050405020304" pitchFamily="18" charset="0"/>
              <a:cs typeface="Times New Roman" panose="02020603050405020304" pitchFamily="18" charset="0"/>
            </a:endParaRPr>
          </a:p>
        </p:txBody>
      </p:sp>
      <p:sp>
        <p:nvSpPr>
          <p:cNvPr id="100359" name="Text Box 5"/>
          <p:cNvSpPr txBox="1">
            <a:spLocks noChangeArrowheads="1"/>
          </p:cNvSpPr>
          <p:nvPr/>
        </p:nvSpPr>
        <p:spPr bwMode="auto">
          <a:xfrm>
            <a:off x="2555875" y="3940175"/>
            <a:ext cx="45720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3600" b="1">
                <a:latin typeface="Times New Roman" panose="02020603050405020304" pitchFamily="18" charset="0"/>
                <a:cs typeface="Times New Roman" panose="02020603050405020304" pitchFamily="18" charset="0"/>
              </a:rPr>
              <a:t>______ % </a:t>
            </a:r>
          </a:p>
          <a:p>
            <a:pPr>
              <a:lnSpc>
                <a:spcPct val="120000"/>
              </a:lnSpc>
            </a:pPr>
            <a:r>
              <a:rPr lang="en-US" altLang="zh-CN" sz="3600" b="1">
                <a:latin typeface="Times New Roman" panose="02020603050405020304" pitchFamily="18" charset="0"/>
                <a:cs typeface="Times New Roman" panose="02020603050405020304" pitchFamily="18" charset="0"/>
              </a:rPr>
              <a:t>1-3  times a week</a:t>
            </a:r>
          </a:p>
        </p:txBody>
      </p:sp>
      <p:sp>
        <p:nvSpPr>
          <p:cNvPr id="100360" name="Text Box 5"/>
          <p:cNvSpPr txBox="1">
            <a:spLocks noChangeArrowheads="1"/>
          </p:cNvSpPr>
          <p:nvPr/>
        </p:nvSpPr>
        <p:spPr bwMode="auto">
          <a:xfrm>
            <a:off x="5003800" y="915988"/>
            <a:ext cx="3313113"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3600" b="1">
                <a:latin typeface="Times New Roman" panose="02020603050405020304" pitchFamily="18" charset="0"/>
                <a:cs typeface="Times New Roman" panose="02020603050405020304" pitchFamily="18" charset="0"/>
              </a:rPr>
              <a:t>______ %</a:t>
            </a:r>
          </a:p>
          <a:p>
            <a:pPr>
              <a:lnSpc>
                <a:spcPct val="120000"/>
              </a:lnSpc>
            </a:pPr>
            <a:r>
              <a:rPr lang="en-US" altLang="zh-CN" sz="3600" b="1">
                <a:latin typeface="Times New Roman" panose="02020603050405020304" pitchFamily="18" charset="0"/>
                <a:cs typeface="Times New Roman" panose="02020603050405020304" pitchFamily="18" charset="0"/>
              </a:rPr>
              <a:t> every day </a:t>
            </a:r>
          </a:p>
        </p:txBody>
      </p:sp>
      <p:cxnSp>
        <p:nvCxnSpPr>
          <p:cNvPr id="8" name="直接连接符 7"/>
          <p:cNvCxnSpPr/>
          <p:nvPr/>
        </p:nvCxnSpPr>
        <p:spPr>
          <a:xfrm flipH="1">
            <a:off x="4787900" y="2066925"/>
            <a:ext cx="792163" cy="5762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843213" y="2139950"/>
            <a:ext cx="936625" cy="36036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0363" name="Text Box 5"/>
          <p:cNvSpPr txBox="1">
            <a:spLocks noChangeArrowheads="1"/>
          </p:cNvSpPr>
          <p:nvPr/>
        </p:nvSpPr>
        <p:spPr bwMode="auto">
          <a:xfrm>
            <a:off x="3995738" y="4011613"/>
            <a:ext cx="7921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600" b="1">
                <a:solidFill>
                  <a:srgbClr val="FF00FF"/>
                </a:solidFill>
              </a:rPr>
              <a:t>50</a:t>
            </a:r>
          </a:p>
        </p:txBody>
      </p:sp>
      <p:sp>
        <p:nvSpPr>
          <p:cNvPr id="100364" name="Text Box 6"/>
          <p:cNvSpPr txBox="1">
            <a:spLocks noChangeArrowheads="1"/>
          </p:cNvSpPr>
          <p:nvPr/>
        </p:nvSpPr>
        <p:spPr bwMode="auto">
          <a:xfrm>
            <a:off x="1547813" y="987425"/>
            <a:ext cx="86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600" b="1">
                <a:solidFill>
                  <a:srgbClr val="FF00FF"/>
                </a:solidFill>
              </a:rPr>
              <a:t>25</a:t>
            </a:r>
          </a:p>
        </p:txBody>
      </p:sp>
      <p:sp>
        <p:nvSpPr>
          <p:cNvPr id="100365" name="Text Box 8"/>
          <p:cNvSpPr txBox="1">
            <a:spLocks noChangeArrowheads="1"/>
          </p:cNvSpPr>
          <p:nvPr/>
        </p:nvSpPr>
        <p:spPr bwMode="auto">
          <a:xfrm>
            <a:off x="6011863" y="1058863"/>
            <a:ext cx="7921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600" b="1">
                <a:solidFill>
                  <a:srgbClr val="FF00FF"/>
                </a:solidFill>
              </a:rPr>
              <a:t>25</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par>
                                <p:cTn id="8" presetID="12" presetClass="entr" presetSubtype="4"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lide(fromBottom)">
                                      <p:cBhvr>
                                        <p:cTn id="10" dur="500"/>
                                        <p:tgtEl>
                                          <p:spTgt spid="1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100357"/>
                                        </p:tgtEl>
                                        <p:attrNameLst>
                                          <p:attrName>style.visibility</p:attrName>
                                        </p:attrNameLst>
                                      </p:cBhvr>
                                      <p:to>
                                        <p:strVal val="visible"/>
                                      </p:to>
                                    </p:set>
                                    <p:animEffect transition="in" filter="slide(fromBottom)">
                                      <p:cBhvr>
                                        <p:cTn id="16" dur="500"/>
                                        <p:tgtEl>
                                          <p:spTgt spid="100357"/>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100358"/>
                                        </p:tgtEl>
                                        <p:attrNameLst>
                                          <p:attrName>style.visibility</p:attrName>
                                        </p:attrNameLst>
                                      </p:cBhvr>
                                      <p:to>
                                        <p:strVal val="visible"/>
                                      </p:to>
                                    </p:set>
                                    <p:animEffect transition="in" filter="slide(fromBottom)">
                                      <p:cBhvr>
                                        <p:cTn id="19" dur="500"/>
                                        <p:tgtEl>
                                          <p:spTgt spid="100358"/>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100359"/>
                                        </p:tgtEl>
                                        <p:attrNameLst>
                                          <p:attrName>style.visibility</p:attrName>
                                        </p:attrNameLst>
                                      </p:cBhvr>
                                      <p:to>
                                        <p:strVal val="visible"/>
                                      </p:to>
                                    </p:set>
                                    <p:animEffect transition="in" filter="slide(fromBottom)">
                                      <p:cBhvr>
                                        <p:cTn id="22" dur="500"/>
                                        <p:tgtEl>
                                          <p:spTgt spid="100359"/>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00360"/>
                                        </p:tgtEl>
                                        <p:attrNameLst>
                                          <p:attrName>style.visibility</p:attrName>
                                        </p:attrNameLst>
                                      </p:cBhvr>
                                      <p:to>
                                        <p:strVal val="visible"/>
                                      </p:to>
                                    </p:set>
                                    <p:animEffect transition="in" filter="slide(fromBottom)">
                                      <p:cBhvr>
                                        <p:cTn id="25" dur="500"/>
                                        <p:tgtEl>
                                          <p:spTgt spid="100360"/>
                                        </p:tgtEl>
                                      </p:cBhvr>
                                    </p:animEffect>
                                  </p:childTnLst>
                                </p:cTn>
                              </p:par>
                              <p:par>
                                <p:cTn id="26" presetID="12" presetClass="entr" presetSubtype="4"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lide(fromBottom)">
                                      <p:cBhvr>
                                        <p:cTn id="28" dur="500"/>
                                        <p:tgtEl>
                                          <p:spTgt spid="8"/>
                                        </p:tgtEl>
                                      </p:cBhvr>
                                    </p:animEffect>
                                  </p:childTnLst>
                                </p:cTn>
                              </p:par>
                              <p:par>
                                <p:cTn id="29" presetID="12" presetClass="entr" presetSubtype="4"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slide(fromBottom)">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00364"/>
                                        </p:tgtEl>
                                        <p:attrNameLst>
                                          <p:attrName>style.visibility</p:attrName>
                                        </p:attrNameLst>
                                      </p:cBhvr>
                                      <p:to>
                                        <p:strVal val="visible"/>
                                      </p:to>
                                    </p:set>
                                    <p:animEffect transition="in" filter="box(in)">
                                      <p:cBhvr>
                                        <p:cTn id="36" dur="500"/>
                                        <p:tgtEl>
                                          <p:spTgt spid="100364"/>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00365"/>
                                        </p:tgtEl>
                                        <p:attrNameLst>
                                          <p:attrName>style.visibility</p:attrName>
                                        </p:attrNameLst>
                                      </p:cBhvr>
                                      <p:to>
                                        <p:strVal val="visible"/>
                                      </p:to>
                                    </p:set>
                                    <p:animEffect transition="in" filter="box(in)">
                                      <p:cBhvr>
                                        <p:cTn id="41" dur="500"/>
                                        <p:tgtEl>
                                          <p:spTgt spid="100365"/>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100363"/>
                                        </p:tgtEl>
                                        <p:attrNameLst>
                                          <p:attrName>style.visibility</p:attrName>
                                        </p:attrNameLst>
                                      </p:cBhvr>
                                      <p:to>
                                        <p:strVal val="visible"/>
                                      </p:to>
                                    </p:set>
                                    <p:animEffect transition="in" filter="box(in)">
                                      <p:cBhvr>
                                        <p:cTn id="46" dur="500"/>
                                        <p:tgtEl>
                                          <p:spTgt spid="100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7" grpId="0"/>
      <p:bldP spid="100358" grpId="0"/>
      <p:bldP spid="100359" grpId="0"/>
      <p:bldP spid="100360" grpId="0"/>
      <p:bldP spid="100363" grpId="0"/>
      <p:bldP spid="100364" grpId="0"/>
      <p:bldP spid="100365"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WordArt 4"/>
          <p:cNvSpPr>
            <a:spLocks noChangeArrowheads="1" noChangeShapeType="1" noTextEdit="1"/>
          </p:cNvSpPr>
          <p:nvPr/>
        </p:nvSpPr>
        <p:spPr bwMode="auto">
          <a:xfrm>
            <a:off x="1676400" y="2438400"/>
            <a:ext cx="6248400" cy="2209800"/>
          </a:xfrm>
          <a:prstGeom prst="rect">
            <a:avLst/>
          </a:prstGeom>
        </p:spPr>
        <p:txBody>
          <a:bodyPr wrap="none" fromWordArt="1">
            <a:prstTxWarp prst="textPlain">
              <a:avLst>
                <a:gd name="adj" fmla="val 50000"/>
              </a:avLst>
            </a:prstTxWarp>
          </a:bodyPr>
          <a:lstStyle/>
          <a:p>
            <a:r>
              <a:rPr lang="en-US" altLang="zh-CN" sz="3600" kern="10">
                <a:ln w="9525">
                  <a:solidFill>
                    <a:srgbClr val="FFCC99"/>
                  </a:solidFill>
                  <a:bevel/>
                </a:ln>
                <a:solidFill>
                  <a:srgbClr val="FF9900"/>
                </a:solidFill>
                <a:latin typeface="Times New Roman" panose="02020603050405020304"/>
                <a:cs typeface="Times New Roman" panose="02020603050405020304"/>
              </a:rPr>
              <a:t>Thank You!</a:t>
            </a:r>
            <a:endParaRPr lang="zh-CN" altLang="en-US" sz="3600" kern="10">
              <a:ln w="9525">
                <a:solidFill>
                  <a:srgbClr val="FFCC99"/>
                </a:solidFill>
                <a:bevel/>
              </a:ln>
              <a:solidFill>
                <a:srgbClr val="FF9900"/>
              </a:solidFill>
              <a:latin typeface="Times New Roman" panose="02020603050405020304"/>
              <a:cs typeface="Times New Roman" panose="020206030504050203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Text Box 5"/>
          <p:cNvSpPr txBox="1">
            <a:spLocks noChangeArrowheads="1"/>
          </p:cNvSpPr>
          <p:nvPr/>
        </p:nvSpPr>
        <p:spPr bwMode="auto">
          <a:xfrm>
            <a:off x="1403350" y="60325"/>
            <a:ext cx="7058025"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dirty="0">
                <a:solidFill>
                  <a:srgbClr val="0000FF"/>
                </a:solidFill>
              </a:rPr>
              <a:t>Rank these activities according to how often you think your classmates do them (1=most often, 6= least often). </a:t>
            </a:r>
          </a:p>
        </p:txBody>
      </p:sp>
      <p:sp>
        <p:nvSpPr>
          <p:cNvPr id="74755" name="Oval 2"/>
          <p:cNvSpPr>
            <a:spLocks noChangeArrowheads="1"/>
          </p:cNvSpPr>
          <p:nvPr/>
        </p:nvSpPr>
        <p:spPr bwMode="auto">
          <a:xfrm>
            <a:off x="395288" y="115888"/>
            <a:ext cx="863600" cy="792162"/>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latin typeface="Times New Roman" panose="02020603050405020304" pitchFamily="18" charset="0"/>
              </a:rPr>
              <a:t>2a</a:t>
            </a:r>
          </a:p>
        </p:txBody>
      </p:sp>
      <p:grpSp>
        <p:nvGrpSpPr>
          <p:cNvPr id="17420" name="Group 12"/>
          <p:cNvGrpSpPr/>
          <p:nvPr/>
        </p:nvGrpSpPr>
        <p:grpSpPr bwMode="auto">
          <a:xfrm>
            <a:off x="1619250" y="2401246"/>
            <a:ext cx="7119936" cy="4413893"/>
            <a:chOff x="1020" y="1435"/>
            <a:chExt cx="4484" cy="2857"/>
          </a:xfrm>
        </p:grpSpPr>
        <p:sp>
          <p:nvSpPr>
            <p:cNvPr id="74757" name="Text Box 5"/>
            <p:cNvSpPr txBox="1">
              <a:spLocks noChangeArrowheads="1"/>
            </p:cNvSpPr>
            <p:nvPr/>
          </p:nvSpPr>
          <p:spPr bwMode="auto">
            <a:xfrm>
              <a:off x="1559" y="1442"/>
              <a:ext cx="3945" cy="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ts val="2000"/>
                </a:spcBef>
              </a:pPr>
              <a:r>
                <a:rPr lang="en-US" altLang="zh-CN" sz="3200" b="1" dirty="0">
                  <a:latin typeface="Times New Roman" panose="02020603050405020304" pitchFamily="18" charset="0"/>
                </a:rPr>
                <a:t>watch TV  			</a:t>
              </a:r>
            </a:p>
            <a:p>
              <a:pPr algn="l">
                <a:spcBef>
                  <a:spcPts val="2000"/>
                </a:spcBef>
              </a:pPr>
              <a:r>
                <a:rPr lang="en-US" altLang="zh-CN" sz="3200" b="1" dirty="0">
                  <a:latin typeface="Times New Roman" panose="02020603050405020304" pitchFamily="18" charset="0"/>
                </a:rPr>
                <a:t>go to the movies   </a:t>
              </a:r>
            </a:p>
            <a:p>
              <a:pPr algn="l">
                <a:spcBef>
                  <a:spcPts val="2000"/>
                </a:spcBef>
              </a:pPr>
              <a:r>
                <a:rPr lang="en-US" altLang="zh-CN" sz="3200" b="1" dirty="0">
                  <a:latin typeface="Times New Roman" panose="02020603050405020304" pitchFamily="18" charset="0"/>
                </a:rPr>
                <a:t>play computer games	</a:t>
              </a:r>
            </a:p>
            <a:p>
              <a:pPr algn="l">
                <a:spcBef>
                  <a:spcPts val="2000"/>
                </a:spcBef>
              </a:pPr>
              <a:r>
                <a:rPr lang="en-US" altLang="zh-CN" sz="3200" b="1" dirty="0">
                  <a:latin typeface="Times New Roman" panose="02020603050405020304" pitchFamily="18" charset="0"/>
                </a:rPr>
                <a:t>exercise or play sports</a:t>
              </a:r>
            </a:p>
            <a:p>
              <a:pPr algn="l">
                <a:spcBef>
                  <a:spcPts val="2000"/>
                </a:spcBef>
              </a:pPr>
              <a:r>
                <a:rPr lang="en-US" altLang="zh-CN" sz="3200" b="1" dirty="0">
                  <a:latin typeface="Times New Roman" panose="02020603050405020304" pitchFamily="18" charset="0"/>
                </a:rPr>
                <a:t>use the Internet</a:t>
              </a:r>
            </a:p>
            <a:p>
              <a:pPr algn="l">
                <a:spcBef>
                  <a:spcPts val="2000"/>
                </a:spcBef>
              </a:pPr>
              <a:r>
                <a:rPr lang="en-US" altLang="zh-CN" sz="3200" b="1" dirty="0">
                  <a:latin typeface="Times New Roman" panose="02020603050405020304" pitchFamily="18" charset="0"/>
                </a:rPr>
                <a:t>go camping in the country</a:t>
              </a:r>
            </a:p>
          </p:txBody>
        </p:sp>
        <p:sp>
          <p:nvSpPr>
            <p:cNvPr id="7" name="矩形 6"/>
            <p:cNvSpPr/>
            <p:nvPr/>
          </p:nvSpPr>
          <p:spPr>
            <a:xfrm>
              <a:off x="1020" y="3884"/>
              <a:ext cx="409" cy="4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pPr>
              <a:endParaRPr lang="zh-CN" altLang="zh-CN">
                <a:solidFill>
                  <a:srgbClr val="FFFFFF"/>
                </a:solidFill>
                <a:latin typeface="Arial" panose="020B0604020202020204" pitchFamily="34" charset="0"/>
                <a:ea typeface="微软雅黑" panose="020B0503020204020204" pitchFamily="34" charset="-122"/>
              </a:endParaRPr>
            </a:p>
          </p:txBody>
        </p:sp>
        <p:sp>
          <p:nvSpPr>
            <p:cNvPr id="8" name="矩形 7"/>
            <p:cNvSpPr/>
            <p:nvPr/>
          </p:nvSpPr>
          <p:spPr>
            <a:xfrm>
              <a:off x="1020" y="1933"/>
              <a:ext cx="409" cy="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pPr>
              <a:r>
                <a:rPr lang="en-US" altLang="zh-CN">
                  <a:solidFill>
                    <a:srgbClr val="FFFFFF"/>
                  </a:solidFill>
                  <a:latin typeface="Arial" panose="020B0604020202020204" pitchFamily="34" charset="0"/>
                  <a:ea typeface="微软雅黑" panose="020B0503020204020204" pitchFamily="34" charset="-122"/>
                </a:rPr>
                <a:t>2</a:t>
              </a:r>
            </a:p>
          </p:txBody>
        </p:sp>
        <p:sp>
          <p:nvSpPr>
            <p:cNvPr id="9" name="矩形 8"/>
            <p:cNvSpPr/>
            <p:nvPr/>
          </p:nvSpPr>
          <p:spPr>
            <a:xfrm>
              <a:off x="1020" y="2431"/>
              <a:ext cx="409" cy="4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pPr>
              <a:endParaRPr lang="zh-CN" altLang="zh-CN">
                <a:solidFill>
                  <a:srgbClr val="FFFFFF"/>
                </a:solidFill>
                <a:latin typeface="Arial" panose="020B0604020202020204" pitchFamily="34" charset="0"/>
                <a:ea typeface="微软雅黑" panose="020B0503020204020204" pitchFamily="34" charset="-122"/>
              </a:endParaRPr>
            </a:p>
          </p:txBody>
        </p:sp>
        <p:sp>
          <p:nvSpPr>
            <p:cNvPr id="10" name="矩形 9"/>
            <p:cNvSpPr/>
            <p:nvPr/>
          </p:nvSpPr>
          <p:spPr>
            <a:xfrm>
              <a:off x="1020" y="2930"/>
              <a:ext cx="409" cy="4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pPr>
              <a:endParaRPr lang="zh-CN" altLang="zh-CN">
                <a:solidFill>
                  <a:srgbClr val="FFFFFF"/>
                </a:solidFill>
                <a:latin typeface="Arial" panose="020B0604020202020204" pitchFamily="34" charset="0"/>
                <a:ea typeface="微软雅黑" panose="020B0503020204020204" pitchFamily="34" charset="-122"/>
              </a:endParaRPr>
            </a:p>
          </p:txBody>
        </p:sp>
        <p:sp>
          <p:nvSpPr>
            <p:cNvPr id="11" name="矩形 10"/>
            <p:cNvSpPr/>
            <p:nvPr/>
          </p:nvSpPr>
          <p:spPr>
            <a:xfrm>
              <a:off x="1020" y="3430"/>
              <a:ext cx="409" cy="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pPr>
              <a:endParaRPr lang="zh-CN" altLang="zh-CN">
                <a:solidFill>
                  <a:srgbClr val="FFFFFF"/>
                </a:solidFill>
                <a:latin typeface="Arial" panose="020B0604020202020204" pitchFamily="34" charset="0"/>
                <a:ea typeface="微软雅黑" panose="020B0503020204020204" pitchFamily="34" charset="-122"/>
              </a:endParaRPr>
            </a:p>
          </p:txBody>
        </p:sp>
        <p:sp>
          <p:nvSpPr>
            <p:cNvPr id="12" name="矩形 11"/>
            <p:cNvSpPr/>
            <p:nvPr/>
          </p:nvSpPr>
          <p:spPr>
            <a:xfrm>
              <a:off x="1020" y="1435"/>
              <a:ext cx="409" cy="4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pPr>
              <a:endParaRPr lang="zh-CN" altLang="zh-CN">
                <a:solidFill>
                  <a:srgbClr val="FFFFFF"/>
                </a:solidFill>
                <a:latin typeface="Arial" panose="020B0604020202020204" pitchFamily="34" charset="0"/>
                <a:ea typeface="微软雅黑" panose="020B0503020204020204" pitchFamily="34" charset="-122"/>
              </a:endParaRPr>
            </a:p>
          </p:txBody>
        </p:sp>
      </p:grpSp>
      <p:sp>
        <p:nvSpPr>
          <p:cNvPr id="74764" name="文本框 1"/>
          <p:cNvSpPr txBox="1">
            <a:spLocks noChangeArrowheads="1"/>
          </p:cNvSpPr>
          <p:nvPr/>
        </p:nvSpPr>
        <p:spPr bwMode="auto">
          <a:xfrm>
            <a:off x="1738313" y="2476500"/>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en-US" altLang="zh-CN" sz="2800" b="1"/>
              <a:t>1</a:t>
            </a:r>
          </a:p>
        </p:txBody>
      </p:sp>
      <p:sp>
        <p:nvSpPr>
          <p:cNvPr id="74765" name="文本框 2"/>
          <p:cNvSpPr txBox="1">
            <a:spLocks noChangeArrowheads="1"/>
          </p:cNvSpPr>
          <p:nvPr/>
        </p:nvSpPr>
        <p:spPr bwMode="auto">
          <a:xfrm>
            <a:off x="1855788" y="4021138"/>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en-US" altLang="zh-CN" sz="2800" b="1"/>
              <a:t>2</a:t>
            </a:r>
          </a:p>
        </p:txBody>
      </p:sp>
      <p:sp>
        <p:nvSpPr>
          <p:cNvPr id="74766" name="文本框 3"/>
          <p:cNvSpPr txBox="1">
            <a:spLocks noChangeArrowheads="1"/>
          </p:cNvSpPr>
          <p:nvPr/>
        </p:nvSpPr>
        <p:spPr bwMode="auto">
          <a:xfrm>
            <a:off x="1835150" y="4792663"/>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en-US" altLang="zh-CN" sz="2800" b="1"/>
              <a:t>3</a:t>
            </a:r>
          </a:p>
        </p:txBody>
      </p:sp>
      <p:sp>
        <p:nvSpPr>
          <p:cNvPr id="74767" name="文本框 4"/>
          <p:cNvSpPr txBox="1">
            <a:spLocks noChangeArrowheads="1"/>
          </p:cNvSpPr>
          <p:nvPr/>
        </p:nvSpPr>
        <p:spPr bwMode="auto">
          <a:xfrm>
            <a:off x="1738313" y="5646738"/>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en-US" altLang="zh-CN" sz="2800" b="1"/>
              <a:t>4</a:t>
            </a:r>
          </a:p>
        </p:txBody>
      </p:sp>
      <p:sp>
        <p:nvSpPr>
          <p:cNvPr id="74768" name="文本框 5"/>
          <p:cNvSpPr txBox="1">
            <a:spLocks noChangeArrowheads="1"/>
          </p:cNvSpPr>
          <p:nvPr/>
        </p:nvSpPr>
        <p:spPr bwMode="auto">
          <a:xfrm>
            <a:off x="1762125" y="3257550"/>
            <a:ext cx="382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en-US" altLang="zh-CN" sz="2800" b="1"/>
              <a:t>5</a:t>
            </a:r>
          </a:p>
        </p:txBody>
      </p:sp>
      <p:sp>
        <p:nvSpPr>
          <p:cNvPr id="74769" name="文本框 12"/>
          <p:cNvSpPr txBox="1">
            <a:spLocks noChangeArrowheads="1"/>
          </p:cNvSpPr>
          <p:nvPr/>
        </p:nvSpPr>
        <p:spPr bwMode="auto">
          <a:xfrm>
            <a:off x="1776413" y="6253163"/>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vl2pPr/>
            <a:lvl3pPr/>
            <a:lvl4pPr/>
            <a:lvl5pPr/>
            <a:lvl6pPr/>
            <a:lvl7pPr/>
            <a:lvl8pPr/>
            <a:lvl9pPr/>
          </a:lstStyle>
          <a:p>
            <a:pPr algn="l"/>
            <a:r>
              <a:rPr lang="en-US" altLang="zh-CN" sz="2800" b="1"/>
              <a:t>6</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slide(fromLeft)">
                                      <p:cBhvr>
                                        <p:cTn id="7" dur="500"/>
                                        <p:tgtEl>
                                          <p:spTgt spid="74755"/>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74754"/>
                                        </p:tgtEl>
                                        <p:attrNameLst>
                                          <p:attrName>style.visibility</p:attrName>
                                        </p:attrNameLst>
                                      </p:cBhvr>
                                      <p:to>
                                        <p:strVal val="visible"/>
                                      </p:to>
                                    </p:set>
                                    <p:animEffect transition="in" filter="slide(fromLeft)">
                                      <p:cBhvr>
                                        <p:cTn id="10" dur="500"/>
                                        <p:tgtEl>
                                          <p:spTgt spid="7475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8" fill="hold" nodeType="clickEffect">
                                  <p:stCondLst>
                                    <p:cond delay="0"/>
                                  </p:stCondLst>
                                  <p:childTnLst>
                                    <p:set>
                                      <p:cBhvr>
                                        <p:cTn id="14" dur="1" fill="hold">
                                          <p:stCondLst>
                                            <p:cond delay="0"/>
                                          </p:stCondLst>
                                        </p:cTn>
                                        <p:tgtEl>
                                          <p:spTgt spid="17420"/>
                                        </p:tgtEl>
                                        <p:attrNameLst>
                                          <p:attrName>style.visibility</p:attrName>
                                        </p:attrNameLst>
                                      </p:cBhvr>
                                      <p:to>
                                        <p:strVal val="visible"/>
                                      </p:to>
                                    </p:set>
                                    <p:animEffect transition="in" filter="wheel(8)">
                                      <p:cBhvr>
                                        <p:cTn id="15" dur="500"/>
                                        <p:tgtEl>
                                          <p:spTgt spid="174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4764"/>
                                        </p:tgtEl>
                                        <p:attrNameLst>
                                          <p:attrName>style.visibility</p:attrName>
                                        </p:attrNameLst>
                                      </p:cBhvr>
                                      <p:to>
                                        <p:strVal val="visible"/>
                                      </p:to>
                                    </p:set>
                                    <p:animEffect transition="in" filter="fade">
                                      <p:cBhvr>
                                        <p:cTn id="20" dur="500"/>
                                        <p:tgtEl>
                                          <p:spTgt spid="7476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4765"/>
                                        </p:tgtEl>
                                        <p:attrNameLst>
                                          <p:attrName>style.visibility</p:attrName>
                                        </p:attrNameLst>
                                      </p:cBhvr>
                                      <p:to>
                                        <p:strVal val="visible"/>
                                      </p:to>
                                    </p:set>
                                    <p:animEffect transition="in" filter="barn(inVertical)">
                                      <p:cBhvr>
                                        <p:cTn id="25" dur="500"/>
                                        <p:tgtEl>
                                          <p:spTgt spid="74765"/>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74766"/>
                                        </p:tgtEl>
                                        <p:attrNameLst>
                                          <p:attrName>style.visibility</p:attrName>
                                        </p:attrNameLst>
                                      </p:cBhvr>
                                      <p:to>
                                        <p:strVal val="visible"/>
                                      </p:to>
                                    </p:set>
                                    <p:animEffect transition="in" filter="circle(in)">
                                      <p:cBhvr>
                                        <p:cTn id="30" dur="2000"/>
                                        <p:tgtEl>
                                          <p:spTgt spid="7476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476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76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47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p:bldP spid="74764" grpId="0"/>
      <p:bldP spid="74765" grpId="0"/>
      <p:bldP spid="74766" grpId="0"/>
      <p:bldP spid="74767" grpId="0"/>
      <p:bldP spid="74768" grpId="0"/>
      <p:bldP spid="7476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75778" name="Group 2"/>
          <p:cNvGrpSpPr/>
          <p:nvPr/>
        </p:nvGrpSpPr>
        <p:grpSpPr bwMode="auto">
          <a:xfrm>
            <a:off x="2268538" y="549275"/>
            <a:ext cx="4643437" cy="1079500"/>
            <a:chOff x="0" y="0"/>
            <a:chExt cx="2925" cy="771"/>
          </a:xfrm>
        </p:grpSpPr>
        <p:pic>
          <p:nvPicPr>
            <p:cNvPr id="75779" name="Picture 3" descr="758s"/>
            <p:cNvPicPr>
              <a:picLocks noChangeAspect="1" noChangeArrowheads="1"/>
            </p:cNvPicPr>
            <p:nvPr/>
          </p:nvPicPr>
          <p:blipFill>
            <a:blip r:embed="rId2"/>
            <a:srcRect/>
            <a:stretch>
              <a:fillRect/>
            </a:stretch>
          </p:blipFill>
          <p:spPr bwMode="auto">
            <a:xfrm>
              <a:off x="0" y="0"/>
              <a:ext cx="2925"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0" name="Rectangle 4"/>
            <p:cNvSpPr>
              <a:spLocks noChangeArrowheads="1"/>
            </p:cNvSpPr>
            <p:nvPr/>
          </p:nvSpPr>
          <p:spPr bwMode="auto">
            <a:xfrm>
              <a:off x="68" y="183"/>
              <a:ext cx="1646" cy="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zh-CN" sz="3200" b="1" dirty="0">
                  <a:solidFill>
                    <a:srgbClr val="FF0066"/>
                  </a:solidFill>
                  <a:latin typeface="Times New Roman" panose="02020603050405020304" pitchFamily="18" charset="0"/>
                </a:rPr>
                <a:t>Words review</a:t>
              </a:r>
            </a:p>
          </p:txBody>
        </p:sp>
      </p:grpSp>
      <p:sp>
        <p:nvSpPr>
          <p:cNvPr id="75781" name="Text Box 5"/>
          <p:cNvSpPr txBox="1">
            <a:spLocks noChangeArrowheads="1"/>
          </p:cNvSpPr>
          <p:nvPr/>
        </p:nvSpPr>
        <p:spPr bwMode="auto">
          <a:xfrm>
            <a:off x="250825" y="1700213"/>
            <a:ext cx="2482850" cy="418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vl2pPr/>
            <a:lvl3pPr/>
            <a:lvl4pPr/>
            <a:lvl5pPr/>
            <a:lvl6pPr/>
            <a:lvl7pPr/>
            <a:lvl8pPr/>
            <a:lvl9pPr/>
          </a:lstStyle>
          <a:p>
            <a:pPr algn="r">
              <a:lnSpc>
                <a:spcPct val="120000"/>
              </a:lnSpc>
            </a:pPr>
            <a:r>
              <a:rPr lang="zh-CN" altLang="zh-CN" sz="3200" b="1" dirty="0">
                <a:solidFill>
                  <a:srgbClr val="0000FF"/>
                </a:solidFill>
                <a:latin typeface="Times New Roman" panose="02020603050405020304" pitchFamily="18" charset="0"/>
              </a:rPr>
              <a:t>result</a:t>
            </a:r>
          </a:p>
          <a:p>
            <a:pPr algn="r">
              <a:lnSpc>
                <a:spcPct val="120000"/>
              </a:lnSpc>
            </a:pPr>
            <a:r>
              <a:rPr lang="zh-CN" altLang="zh-CN" sz="3200" b="1" dirty="0">
                <a:solidFill>
                  <a:srgbClr val="0000FF"/>
                </a:solidFill>
                <a:latin typeface="Times New Roman" panose="02020603050405020304" pitchFamily="18" charset="0"/>
              </a:rPr>
              <a:t>percent</a:t>
            </a:r>
          </a:p>
          <a:p>
            <a:pPr algn="r">
              <a:lnSpc>
                <a:spcPct val="120000"/>
              </a:lnSpc>
            </a:pPr>
            <a:r>
              <a:rPr lang="zh-CN" altLang="zh-CN" sz="3200" b="1" dirty="0">
                <a:solidFill>
                  <a:srgbClr val="0000FF"/>
                </a:solidFill>
                <a:latin typeface="Times New Roman" panose="02020603050405020304" pitchFamily="18" charset="0"/>
              </a:rPr>
              <a:t>  online</a:t>
            </a:r>
          </a:p>
          <a:p>
            <a:pPr algn="r">
              <a:lnSpc>
                <a:spcPct val="120000"/>
              </a:lnSpc>
            </a:pPr>
            <a:r>
              <a:rPr lang="zh-CN" altLang="zh-CN" sz="3200" b="1" dirty="0">
                <a:solidFill>
                  <a:srgbClr val="0000FF"/>
                </a:solidFill>
                <a:latin typeface="Times New Roman" panose="02020603050405020304" pitchFamily="18" charset="0"/>
              </a:rPr>
              <a:t>television</a:t>
            </a:r>
          </a:p>
          <a:p>
            <a:pPr algn="r">
              <a:lnSpc>
                <a:spcPct val="120000"/>
              </a:lnSpc>
            </a:pPr>
            <a:r>
              <a:rPr lang="zh-CN" altLang="zh-CN" sz="3200" b="1" dirty="0">
                <a:solidFill>
                  <a:srgbClr val="0000FF"/>
                </a:solidFill>
                <a:latin typeface="Times New Roman" panose="02020603050405020304" pitchFamily="18" charset="0"/>
              </a:rPr>
              <a:t>although</a:t>
            </a:r>
          </a:p>
          <a:p>
            <a:pPr algn="r">
              <a:lnSpc>
                <a:spcPct val="120000"/>
              </a:lnSpc>
            </a:pPr>
            <a:r>
              <a:rPr lang="zh-CN" altLang="zh-CN" sz="3200" b="1" dirty="0">
                <a:solidFill>
                  <a:srgbClr val="0000FF"/>
                </a:solidFill>
                <a:latin typeface="Times New Roman" panose="02020603050405020304" pitchFamily="18" charset="0"/>
              </a:rPr>
              <a:t>through</a:t>
            </a:r>
          </a:p>
          <a:p>
            <a:pPr algn="r">
              <a:lnSpc>
                <a:spcPct val="120000"/>
              </a:lnSpc>
            </a:pPr>
            <a:r>
              <a:rPr lang="zh-CN" altLang="zh-CN" sz="3200" b="1" dirty="0">
                <a:solidFill>
                  <a:srgbClr val="0000FF"/>
                </a:solidFill>
                <a:latin typeface="Times New Roman" panose="02020603050405020304" pitchFamily="18" charset="0"/>
              </a:rPr>
              <a:t>mind</a:t>
            </a:r>
          </a:p>
        </p:txBody>
      </p:sp>
      <p:sp>
        <p:nvSpPr>
          <p:cNvPr id="75782" name="Text Box 6"/>
          <p:cNvSpPr txBox="1">
            <a:spLocks noChangeArrowheads="1"/>
          </p:cNvSpPr>
          <p:nvPr/>
        </p:nvSpPr>
        <p:spPr bwMode="auto">
          <a:xfrm>
            <a:off x="2843213" y="1700213"/>
            <a:ext cx="5976937" cy="418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vl2pPr/>
            <a:lvl3pPr/>
            <a:lvl4pPr/>
            <a:lvl5pPr/>
            <a:lvl6pPr/>
            <a:lvl7pPr/>
            <a:lvl8pPr/>
            <a:lvl9pPr/>
          </a:lstStyle>
          <a:p>
            <a:pPr algn="l">
              <a:lnSpc>
                <a:spcPct val="120000"/>
              </a:lnSpc>
            </a:pPr>
            <a:r>
              <a:rPr lang="zh-CN" altLang="zh-CN" sz="3200" b="1" i="1" dirty="0">
                <a:latin typeface="Times New Roman" panose="02020603050405020304" pitchFamily="18" charset="0"/>
              </a:rPr>
              <a:t>n.</a:t>
            </a:r>
            <a:r>
              <a:rPr lang="zh-CN" altLang="zh-CN" sz="3200" b="1" dirty="0">
                <a:latin typeface="Times New Roman" panose="02020603050405020304" pitchFamily="18" charset="0"/>
              </a:rPr>
              <a:t> </a:t>
            </a:r>
            <a:r>
              <a:rPr lang="zh-CN" altLang="en-US" sz="3200" b="1" dirty="0">
                <a:latin typeface="Times New Roman" panose="02020603050405020304" pitchFamily="18" charset="0"/>
              </a:rPr>
              <a:t>结果；后果</a:t>
            </a:r>
          </a:p>
          <a:p>
            <a:pPr algn="l">
              <a:lnSpc>
                <a:spcPct val="120000"/>
              </a:lnSpc>
            </a:pPr>
            <a:r>
              <a:rPr lang="zh-CN" altLang="zh-CN" sz="3200" b="1" i="1" dirty="0">
                <a:latin typeface="Times New Roman" panose="02020603050405020304" pitchFamily="18" charset="0"/>
              </a:rPr>
              <a:t>n.</a:t>
            </a:r>
            <a:r>
              <a:rPr lang="zh-CN" altLang="zh-CN" sz="3200" b="1" dirty="0">
                <a:latin typeface="Times New Roman" panose="02020603050405020304" pitchFamily="18" charset="0"/>
              </a:rPr>
              <a:t> </a:t>
            </a:r>
            <a:r>
              <a:rPr lang="zh-CN" altLang="en-US" sz="3200" b="1" dirty="0">
                <a:latin typeface="Times New Roman" panose="02020603050405020304" pitchFamily="18" charset="0"/>
              </a:rPr>
              <a:t>百分之</a:t>
            </a:r>
            <a:r>
              <a:rPr lang="zh-CN" altLang="zh-CN" sz="3200" b="1" dirty="0">
                <a:latin typeface="Times New Roman" panose="02020603050405020304" pitchFamily="18" charset="0"/>
              </a:rPr>
              <a:t>……</a:t>
            </a:r>
          </a:p>
          <a:p>
            <a:pPr algn="l">
              <a:lnSpc>
                <a:spcPct val="120000"/>
              </a:lnSpc>
            </a:pPr>
            <a:r>
              <a:rPr lang="zh-CN" altLang="zh-CN" sz="3200" b="1" i="1" dirty="0">
                <a:latin typeface="Times New Roman" panose="02020603050405020304" pitchFamily="18" charset="0"/>
              </a:rPr>
              <a:t>adj.&amp;adv.</a:t>
            </a:r>
            <a:r>
              <a:rPr lang="zh-CN" altLang="zh-CN" sz="3200" b="1" dirty="0">
                <a:latin typeface="Times New Roman" panose="02020603050405020304" pitchFamily="18" charset="0"/>
              </a:rPr>
              <a:t> </a:t>
            </a:r>
            <a:r>
              <a:rPr lang="zh-CN" altLang="en-US" sz="3200" b="1" dirty="0">
                <a:latin typeface="Times New Roman" panose="02020603050405020304" pitchFamily="18" charset="0"/>
              </a:rPr>
              <a:t>在线</a:t>
            </a:r>
            <a:r>
              <a:rPr lang="zh-CN" altLang="zh-CN" sz="3200" b="1" dirty="0">
                <a:latin typeface="Times New Roman" panose="02020603050405020304" pitchFamily="18" charset="0"/>
              </a:rPr>
              <a:t>(</a:t>
            </a:r>
            <a:r>
              <a:rPr lang="zh-CN" altLang="en-US" sz="3200" b="1" dirty="0">
                <a:latin typeface="Times New Roman" panose="02020603050405020304" pitchFamily="18" charset="0"/>
              </a:rPr>
              <a:t>的</a:t>
            </a:r>
            <a:r>
              <a:rPr lang="zh-CN" altLang="zh-CN" sz="3200" b="1" dirty="0">
                <a:latin typeface="Times New Roman" panose="02020603050405020304" pitchFamily="18" charset="0"/>
              </a:rPr>
              <a:t>)</a:t>
            </a:r>
            <a:r>
              <a:rPr lang="zh-CN" altLang="en-US" sz="3200" b="1" dirty="0">
                <a:latin typeface="Times New Roman" panose="02020603050405020304" pitchFamily="18" charset="0"/>
              </a:rPr>
              <a:t>；联网</a:t>
            </a:r>
            <a:r>
              <a:rPr lang="zh-CN" altLang="zh-CN" sz="3200" b="1" dirty="0">
                <a:latin typeface="Times New Roman" panose="02020603050405020304" pitchFamily="18" charset="0"/>
              </a:rPr>
              <a:t>(</a:t>
            </a:r>
            <a:r>
              <a:rPr lang="zh-CN" altLang="en-US" sz="3200" b="1" dirty="0">
                <a:latin typeface="Times New Roman" panose="02020603050405020304" pitchFamily="18" charset="0"/>
              </a:rPr>
              <a:t>的</a:t>
            </a:r>
            <a:r>
              <a:rPr lang="zh-CN" altLang="zh-CN" sz="3200" b="1" dirty="0">
                <a:latin typeface="Times New Roman" panose="02020603050405020304" pitchFamily="18" charset="0"/>
              </a:rPr>
              <a:t>)</a:t>
            </a:r>
          </a:p>
          <a:p>
            <a:pPr algn="l">
              <a:lnSpc>
                <a:spcPct val="120000"/>
              </a:lnSpc>
            </a:pPr>
            <a:r>
              <a:rPr lang="zh-CN" altLang="zh-CN" sz="3200" b="1" i="1" dirty="0">
                <a:latin typeface="Times New Roman" panose="02020603050405020304" pitchFamily="18" charset="0"/>
              </a:rPr>
              <a:t>n.</a:t>
            </a:r>
            <a:r>
              <a:rPr lang="zh-CN" altLang="en-US" sz="3200" b="1" dirty="0">
                <a:latin typeface="Times New Roman" panose="02020603050405020304" pitchFamily="18" charset="0"/>
              </a:rPr>
              <a:t>电视节目；电视机</a:t>
            </a:r>
          </a:p>
          <a:p>
            <a:pPr algn="l">
              <a:lnSpc>
                <a:spcPct val="120000"/>
              </a:lnSpc>
            </a:pPr>
            <a:r>
              <a:rPr lang="zh-CN" altLang="zh-CN" sz="3200" b="1" i="1" dirty="0">
                <a:latin typeface="Times New Roman" panose="02020603050405020304" pitchFamily="18" charset="0"/>
              </a:rPr>
              <a:t>conj.</a:t>
            </a:r>
            <a:r>
              <a:rPr lang="zh-CN" altLang="zh-CN" sz="3200" b="1" dirty="0">
                <a:latin typeface="Times New Roman" panose="02020603050405020304" pitchFamily="18" charset="0"/>
              </a:rPr>
              <a:t> </a:t>
            </a:r>
            <a:r>
              <a:rPr lang="zh-CN" altLang="en-US" sz="3200" b="1" dirty="0">
                <a:latin typeface="Times New Roman" panose="02020603050405020304" pitchFamily="18" charset="0"/>
              </a:rPr>
              <a:t>虽然；尽管；即使</a:t>
            </a:r>
          </a:p>
          <a:p>
            <a:pPr algn="l">
              <a:lnSpc>
                <a:spcPct val="120000"/>
              </a:lnSpc>
            </a:pPr>
            <a:r>
              <a:rPr lang="zh-CN" altLang="zh-CN" sz="3200" b="1" i="1" dirty="0">
                <a:latin typeface="Times New Roman" panose="02020603050405020304" pitchFamily="18" charset="0"/>
              </a:rPr>
              <a:t>prep.</a:t>
            </a:r>
            <a:r>
              <a:rPr lang="zh-CN" altLang="en-US" sz="3200" b="1" dirty="0">
                <a:latin typeface="Times New Roman" panose="02020603050405020304" pitchFamily="18" charset="0"/>
              </a:rPr>
              <a:t>以；凭借；穿过</a:t>
            </a:r>
          </a:p>
          <a:p>
            <a:pPr algn="l">
              <a:lnSpc>
                <a:spcPct val="120000"/>
              </a:lnSpc>
            </a:pPr>
            <a:r>
              <a:rPr lang="zh-CN" altLang="zh-CN" sz="3200" b="1" i="1" dirty="0">
                <a:latin typeface="Times New Roman" panose="02020603050405020304" pitchFamily="18" charset="0"/>
              </a:rPr>
              <a:t>n.</a:t>
            </a:r>
            <a:r>
              <a:rPr lang="zh-CN" altLang="en-US" sz="3200" b="1" dirty="0">
                <a:latin typeface="Times New Roman" panose="02020603050405020304" pitchFamily="18" charset="0"/>
              </a:rPr>
              <a:t>头脑；心智</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5782">
                                            <p:txEl>
                                              <p:pRg st="0" end="0"/>
                                            </p:txEl>
                                          </p:spTgt>
                                        </p:tgtEl>
                                        <p:attrNameLst>
                                          <p:attrName>style.visibility</p:attrName>
                                        </p:attrNameLst>
                                      </p:cBhvr>
                                      <p:to>
                                        <p:strVal val="visible"/>
                                      </p:to>
                                    </p:set>
                                    <p:anim calcmode="lin" valueType="num">
                                      <p:cBhvr additive="base">
                                        <p:cTn id="7" dur="500" fill="hold"/>
                                        <p:tgtEl>
                                          <p:spTgt spid="7578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7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5782">
                                            <p:txEl>
                                              <p:pRg st="1" end="1"/>
                                            </p:txEl>
                                          </p:spTgt>
                                        </p:tgtEl>
                                        <p:attrNameLst>
                                          <p:attrName>style.visibility</p:attrName>
                                        </p:attrNameLst>
                                      </p:cBhvr>
                                      <p:to>
                                        <p:strVal val="visible"/>
                                      </p:to>
                                    </p:set>
                                    <p:anim calcmode="lin" valueType="num">
                                      <p:cBhvr additive="base">
                                        <p:cTn id="13" dur="500" fill="hold"/>
                                        <p:tgtEl>
                                          <p:spTgt spid="7578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57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5782">
                                            <p:txEl>
                                              <p:pRg st="2" end="2"/>
                                            </p:txEl>
                                          </p:spTgt>
                                        </p:tgtEl>
                                        <p:attrNameLst>
                                          <p:attrName>style.visibility</p:attrName>
                                        </p:attrNameLst>
                                      </p:cBhvr>
                                      <p:to>
                                        <p:strVal val="visible"/>
                                      </p:to>
                                    </p:set>
                                    <p:anim calcmode="lin" valueType="num">
                                      <p:cBhvr additive="base">
                                        <p:cTn id="19" dur="500" fill="hold"/>
                                        <p:tgtEl>
                                          <p:spTgt spid="7578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78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5782">
                                            <p:txEl>
                                              <p:pRg st="3" end="3"/>
                                            </p:txEl>
                                          </p:spTgt>
                                        </p:tgtEl>
                                        <p:attrNameLst>
                                          <p:attrName>style.visibility</p:attrName>
                                        </p:attrNameLst>
                                      </p:cBhvr>
                                      <p:to>
                                        <p:strVal val="visible"/>
                                      </p:to>
                                    </p:set>
                                    <p:anim calcmode="lin" valueType="num">
                                      <p:cBhvr additive="base">
                                        <p:cTn id="25" dur="500" fill="hold"/>
                                        <p:tgtEl>
                                          <p:spTgt spid="7578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78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5782">
                                            <p:txEl>
                                              <p:pRg st="4" end="4"/>
                                            </p:txEl>
                                          </p:spTgt>
                                        </p:tgtEl>
                                        <p:attrNameLst>
                                          <p:attrName>style.visibility</p:attrName>
                                        </p:attrNameLst>
                                      </p:cBhvr>
                                      <p:to>
                                        <p:strVal val="visible"/>
                                      </p:to>
                                    </p:set>
                                    <p:anim calcmode="lin" valueType="num">
                                      <p:cBhvr additive="base">
                                        <p:cTn id="31" dur="500" fill="hold"/>
                                        <p:tgtEl>
                                          <p:spTgt spid="75782">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578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75782">
                                            <p:txEl>
                                              <p:pRg st="5" end="5"/>
                                            </p:txEl>
                                          </p:spTgt>
                                        </p:tgtEl>
                                        <p:attrNameLst>
                                          <p:attrName>style.visibility</p:attrName>
                                        </p:attrNameLst>
                                      </p:cBhvr>
                                      <p:to>
                                        <p:strVal val="visible"/>
                                      </p:to>
                                    </p:set>
                                    <p:anim calcmode="lin" valueType="num">
                                      <p:cBhvr additive="base">
                                        <p:cTn id="37" dur="500" fill="hold"/>
                                        <p:tgtEl>
                                          <p:spTgt spid="75782">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78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75782">
                                            <p:txEl>
                                              <p:pRg st="6" end="6"/>
                                            </p:txEl>
                                          </p:spTgt>
                                        </p:tgtEl>
                                        <p:attrNameLst>
                                          <p:attrName>style.visibility</p:attrName>
                                        </p:attrNameLst>
                                      </p:cBhvr>
                                      <p:to>
                                        <p:strVal val="visible"/>
                                      </p:to>
                                    </p:set>
                                    <p:anim calcmode="lin" valueType="num">
                                      <p:cBhvr additive="base">
                                        <p:cTn id="43" dur="500" fill="hold"/>
                                        <p:tgtEl>
                                          <p:spTgt spid="75782">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78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76802" name="Group 2"/>
          <p:cNvGrpSpPr/>
          <p:nvPr/>
        </p:nvGrpSpPr>
        <p:grpSpPr bwMode="auto">
          <a:xfrm>
            <a:off x="2268538" y="260350"/>
            <a:ext cx="4643437" cy="1079500"/>
            <a:chOff x="0" y="0"/>
            <a:chExt cx="2925" cy="771"/>
          </a:xfrm>
        </p:grpSpPr>
        <p:pic>
          <p:nvPicPr>
            <p:cNvPr id="76803" name="Picture 3" descr="758s"/>
            <p:cNvPicPr>
              <a:picLocks noChangeAspect="1" noChangeArrowheads="1"/>
            </p:cNvPicPr>
            <p:nvPr/>
          </p:nvPicPr>
          <p:blipFill>
            <a:blip r:embed="rId3"/>
            <a:srcRect/>
            <a:stretch>
              <a:fillRect/>
            </a:stretch>
          </p:blipFill>
          <p:spPr bwMode="auto">
            <a:xfrm>
              <a:off x="0" y="0"/>
              <a:ext cx="2925"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Rectangle 4"/>
            <p:cNvSpPr>
              <a:spLocks noChangeArrowheads="1"/>
            </p:cNvSpPr>
            <p:nvPr/>
          </p:nvSpPr>
          <p:spPr bwMode="auto">
            <a:xfrm>
              <a:off x="68" y="183"/>
              <a:ext cx="1836" cy="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zh-CN" sz="3600" b="1">
                  <a:solidFill>
                    <a:srgbClr val="FF0066"/>
                  </a:solidFill>
                  <a:latin typeface="Times New Roman" panose="02020603050405020304" pitchFamily="18" charset="0"/>
                </a:rPr>
                <a:t>Words review</a:t>
              </a:r>
            </a:p>
          </p:txBody>
        </p:sp>
      </p:grpSp>
      <p:sp>
        <p:nvSpPr>
          <p:cNvPr id="76805" name="Text Box 5"/>
          <p:cNvSpPr txBox="1">
            <a:spLocks noChangeArrowheads="1"/>
          </p:cNvSpPr>
          <p:nvPr/>
        </p:nvSpPr>
        <p:spPr bwMode="auto">
          <a:xfrm>
            <a:off x="217488" y="1589088"/>
            <a:ext cx="2663825" cy="4792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vl2pPr/>
            <a:lvl3pPr/>
            <a:lvl4pPr/>
            <a:lvl5pPr/>
            <a:lvl6pPr/>
            <a:lvl7pPr/>
            <a:lvl8pPr/>
            <a:lvl9pPr/>
          </a:lstStyle>
          <a:p>
            <a:pPr algn="r">
              <a:lnSpc>
                <a:spcPct val="95000"/>
              </a:lnSpc>
            </a:pPr>
            <a:r>
              <a:rPr lang="zh-CN" altLang="zh-CN" sz="3600" b="1">
                <a:solidFill>
                  <a:srgbClr val="0000FF"/>
                </a:solidFill>
                <a:latin typeface="Times New Roman" panose="02020603050405020304" pitchFamily="18" charset="0"/>
              </a:rPr>
              <a:t> body</a:t>
            </a:r>
          </a:p>
          <a:p>
            <a:pPr algn="r">
              <a:lnSpc>
                <a:spcPct val="95000"/>
              </a:lnSpc>
            </a:pPr>
            <a:r>
              <a:rPr lang="zh-CN" altLang="zh-CN" sz="3600" b="1">
                <a:solidFill>
                  <a:srgbClr val="0000FF"/>
                </a:solidFill>
                <a:latin typeface="Times New Roman" panose="02020603050405020304" pitchFamily="18" charset="0"/>
              </a:rPr>
              <a:t>such</a:t>
            </a:r>
          </a:p>
          <a:p>
            <a:pPr algn="r">
              <a:lnSpc>
                <a:spcPct val="95000"/>
              </a:lnSpc>
            </a:pPr>
            <a:endParaRPr lang="zh-CN" altLang="zh-CN" sz="3600" b="1">
              <a:solidFill>
                <a:srgbClr val="0000FF"/>
              </a:solidFill>
              <a:latin typeface="Times New Roman" panose="02020603050405020304" pitchFamily="18" charset="0"/>
            </a:endParaRPr>
          </a:p>
          <a:p>
            <a:pPr algn="r">
              <a:lnSpc>
                <a:spcPct val="95000"/>
              </a:lnSpc>
            </a:pPr>
            <a:r>
              <a:rPr lang="zh-CN" altLang="zh-CN" sz="3600" b="1">
                <a:solidFill>
                  <a:srgbClr val="0000FF"/>
                </a:solidFill>
                <a:latin typeface="Times New Roman" panose="02020603050405020304" pitchFamily="18" charset="0"/>
              </a:rPr>
              <a:t>such as</a:t>
            </a:r>
          </a:p>
          <a:p>
            <a:pPr algn="r">
              <a:lnSpc>
                <a:spcPct val="95000"/>
              </a:lnSpc>
            </a:pPr>
            <a:r>
              <a:rPr lang="zh-CN" altLang="zh-CN" sz="3600" b="1">
                <a:solidFill>
                  <a:srgbClr val="0000FF"/>
                </a:solidFill>
                <a:latin typeface="Times New Roman" panose="02020603050405020304" pitchFamily="18" charset="0"/>
              </a:rPr>
              <a:t>together</a:t>
            </a:r>
          </a:p>
          <a:p>
            <a:pPr algn="r">
              <a:lnSpc>
                <a:spcPct val="95000"/>
              </a:lnSpc>
            </a:pPr>
            <a:r>
              <a:rPr lang="zh-CN" altLang="zh-CN" sz="3600" b="1">
                <a:solidFill>
                  <a:srgbClr val="0000FF"/>
                </a:solidFill>
                <a:latin typeface="Times New Roman" panose="02020603050405020304" pitchFamily="18" charset="0"/>
              </a:rPr>
              <a:t>die</a:t>
            </a:r>
          </a:p>
          <a:p>
            <a:pPr algn="r">
              <a:lnSpc>
                <a:spcPct val="95000"/>
              </a:lnSpc>
            </a:pPr>
            <a:r>
              <a:rPr lang="zh-CN" altLang="zh-CN" sz="3600" b="1">
                <a:solidFill>
                  <a:srgbClr val="0000FF"/>
                </a:solidFill>
                <a:latin typeface="Times New Roman" panose="02020603050405020304" pitchFamily="18" charset="0"/>
              </a:rPr>
              <a:t>writer</a:t>
            </a:r>
          </a:p>
          <a:p>
            <a:pPr algn="r">
              <a:lnSpc>
                <a:spcPct val="95000"/>
              </a:lnSpc>
            </a:pPr>
            <a:r>
              <a:rPr lang="zh-CN" altLang="zh-CN" sz="3600" b="1">
                <a:solidFill>
                  <a:srgbClr val="0000FF"/>
                </a:solidFill>
                <a:latin typeface="Times New Roman" panose="02020603050405020304" pitchFamily="18" charset="0"/>
              </a:rPr>
              <a:t>dentist</a:t>
            </a:r>
          </a:p>
          <a:p>
            <a:pPr algn="r">
              <a:lnSpc>
                <a:spcPct val="95000"/>
              </a:lnSpc>
            </a:pPr>
            <a:r>
              <a:rPr lang="zh-CN" altLang="zh-CN" sz="3600" b="1">
                <a:solidFill>
                  <a:srgbClr val="0000FF"/>
                </a:solidFill>
                <a:latin typeface="Times New Roman" panose="02020603050405020304" pitchFamily="18" charset="0"/>
              </a:rPr>
              <a:t>magazine </a:t>
            </a:r>
          </a:p>
        </p:txBody>
      </p:sp>
      <p:sp>
        <p:nvSpPr>
          <p:cNvPr id="76806" name="Text Box 6"/>
          <p:cNvSpPr txBox="1">
            <a:spLocks noChangeArrowheads="1"/>
          </p:cNvSpPr>
          <p:nvPr/>
        </p:nvSpPr>
        <p:spPr bwMode="auto">
          <a:xfrm>
            <a:off x="2954338" y="1589088"/>
            <a:ext cx="5938837" cy="4792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vl2pPr/>
            <a:lvl3pPr/>
            <a:lvl4pPr/>
            <a:lvl5pPr/>
            <a:lvl6pPr/>
            <a:lvl7pPr/>
            <a:lvl8pPr/>
            <a:lvl9pPr/>
          </a:lstStyle>
          <a:p>
            <a:pPr algn="l">
              <a:lnSpc>
                <a:spcPct val="95000"/>
              </a:lnSpc>
            </a:pPr>
            <a:r>
              <a:rPr lang="zh-CN" altLang="zh-CN" sz="3600" b="1" i="1" dirty="0">
                <a:latin typeface="Times New Roman" panose="02020603050405020304" pitchFamily="18" charset="0"/>
              </a:rPr>
              <a:t>n.</a:t>
            </a:r>
            <a:r>
              <a:rPr lang="zh-CN" altLang="en-US" sz="3600" b="1" dirty="0">
                <a:latin typeface="Times New Roman" panose="02020603050405020304" pitchFamily="18" charset="0"/>
              </a:rPr>
              <a:t>身体</a:t>
            </a:r>
          </a:p>
          <a:p>
            <a:pPr algn="l">
              <a:lnSpc>
                <a:spcPct val="95000"/>
              </a:lnSpc>
            </a:pPr>
            <a:r>
              <a:rPr lang="zh-CN" altLang="zh-CN" sz="3600" b="1" i="1" dirty="0">
                <a:latin typeface="Times New Roman" panose="02020603050405020304" pitchFamily="18" charset="0"/>
              </a:rPr>
              <a:t>adj.&amp;pron.</a:t>
            </a:r>
            <a:r>
              <a:rPr lang="zh-CN" altLang="en-US" sz="3600" b="1" dirty="0">
                <a:latin typeface="Times New Roman" panose="02020603050405020304" pitchFamily="18" charset="0"/>
              </a:rPr>
              <a:t>这样的；那样的；类似的</a:t>
            </a:r>
          </a:p>
          <a:p>
            <a:pPr algn="l">
              <a:lnSpc>
                <a:spcPct val="95000"/>
              </a:lnSpc>
            </a:pPr>
            <a:r>
              <a:rPr lang="zh-CN" altLang="en-US" sz="3600" b="1" dirty="0">
                <a:latin typeface="Times New Roman" panose="02020603050405020304" pitchFamily="18" charset="0"/>
              </a:rPr>
              <a:t>例如；像</a:t>
            </a:r>
            <a:r>
              <a:rPr lang="zh-CN" altLang="zh-CN" sz="3600" b="1" dirty="0">
                <a:latin typeface="Times New Roman" panose="02020603050405020304" pitchFamily="18" charset="0"/>
              </a:rPr>
              <a:t>…… </a:t>
            </a:r>
            <a:r>
              <a:rPr lang="zh-CN" altLang="en-US" sz="3600" b="1" dirty="0">
                <a:latin typeface="Times New Roman" panose="02020603050405020304" pitchFamily="18" charset="0"/>
              </a:rPr>
              <a:t>这样</a:t>
            </a:r>
          </a:p>
          <a:p>
            <a:pPr algn="l">
              <a:lnSpc>
                <a:spcPct val="95000"/>
              </a:lnSpc>
            </a:pPr>
            <a:r>
              <a:rPr lang="zh-CN" altLang="zh-CN" sz="3600" b="1" i="1" dirty="0">
                <a:latin typeface="Times New Roman" panose="02020603050405020304" pitchFamily="18" charset="0"/>
              </a:rPr>
              <a:t>adv.</a:t>
            </a:r>
            <a:r>
              <a:rPr lang="zh-CN" altLang="zh-CN" sz="3600" b="1" dirty="0">
                <a:latin typeface="Times New Roman" panose="02020603050405020304" pitchFamily="18" charset="0"/>
              </a:rPr>
              <a:t> </a:t>
            </a:r>
            <a:r>
              <a:rPr lang="zh-CN" altLang="en-US" sz="3600" b="1" dirty="0">
                <a:latin typeface="Times New Roman" panose="02020603050405020304" pitchFamily="18" charset="0"/>
              </a:rPr>
              <a:t>在一起；共同</a:t>
            </a:r>
          </a:p>
          <a:p>
            <a:pPr algn="l">
              <a:lnSpc>
                <a:spcPct val="95000"/>
              </a:lnSpc>
            </a:pPr>
            <a:r>
              <a:rPr lang="zh-CN" altLang="zh-CN" sz="3600" b="1" i="1" dirty="0">
                <a:latin typeface="Times New Roman" panose="02020603050405020304" pitchFamily="18" charset="0"/>
              </a:rPr>
              <a:t>v.</a:t>
            </a:r>
            <a:r>
              <a:rPr lang="zh-CN" altLang="zh-CN" sz="3600" b="1" dirty="0">
                <a:latin typeface="Times New Roman" panose="02020603050405020304" pitchFamily="18" charset="0"/>
              </a:rPr>
              <a:t> </a:t>
            </a:r>
            <a:r>
              <a:rPr lang="zh-CN" altLang="en-US" sz="3600" b="1" dirty="0">
                <a:latin typeface="Times New Roman" panose="02020603050405020304" pitchFamily="18" charset="0"/>
              </a:rPr>
              <a:t>消失；灭亡；死亡</a:t>
            </a:r>
          </a:p>
          <a:p>
            <a:pPr algn="l">
              <a:lnSpc>
                <a:spcPct val="95000"/>
              </a:lnSpc>
            </a:pPr>
            <a:r>
              <a:rPr lang="zh-CN" altLang="zh-CN" sz="3600" b="1" i="1" dirty="0">
                <a:latin typeface="Times New Roman" panose="02020603050405020304" pitchFamily="18" charset="0"/>
              </a:rPr>
              <a:t>n.</a:t>
            </a:r>
            <a:r>
              <a:rPr lang="zh-CN" altLang="en-US" sz="3600" b="1" dirty="0">
                <a:latin typeface="Times New Roman" panose="02020603050405020304" pitchFamily="18" charset="0"/>
              </a:rPr>
              <a:t>作者；作家</a:t>
            </a:r>
          </a:p>
          <a:p>
            <a:pPr algn="l">
              <a:lnSpc>
                <a:spcPct val="95000"/>
              </a:lnSpc>
            </a:pPr>
            <a:r>
              <a:rPr lang="zh-CN" altLang="zh-CN" sz="3600" b="1" i="1" dirty="0">
                <a:latin typeface="Times New Roman" panose="02020603050405020304" pitchFamily="18" charset="0"/>
              </a:rPr>
              <a:t>n.</a:t>
            </a:r>
            <a:r>
              <a:rPr lang="zh-CN" altLang="en-US" sz="3600" b="1" dirty="0">
                <a:latin typeface="Times New Roman" panose="02020603050405020304" pitchFamily="18" charset="0"/>
              </a:rPr>
              <a:t>牙科医生</a:t>
            </a:r>
          </a:p>
          <a:p>
            <a:pPr algn="l">
              <a:lnSpc>
                <a:spcPct val="95000"/>
              </a:lnSpc>
            </a:pPr>
            <a:r>
              <a:rPr lang="zh-CN" altLang="zh-CN" sz="3600" b="1" i="1" dirty="0">
                <a:latin typeface="Times New Roman" panose="02020603050405020304" pitchFamily="18" charset="0"/>
              </a:rPr>
              <a:t>n.</a:t>
            </a:r>
            <a:r>
              <a:rPr lang="zh-CN" altLang="en-US" sz="3600" b="1" dirty="0">
                <a:latin typeface="Times New Roman" panose="02020603050405020304" pitchFamily="18" charset="0"/>
              </a:rPr>
              <a:t>杂志；期刊</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6806">
                                            <p:txEl>
                                              <p:pRg st="0" end="0"/>
                                            </p:txEl>
                                          </p:spTgt>
                                        </p:tgtEl>
                                        <p:attrNameLst>
                                          <p:attrName>style.visibility</p:attrName>
                                        </p:attrNameLst>
                                      </p:cBhvr>
                                      <p:to>
                                        <p:strVal val="visible"/>
                                      </p:to>
                                    </p:set>
                                    <p:anim calcmode="lin" valueType="num">
                                      <p:cBhvr additive="base">
                                        <p:cTn id="7" dur="500" fill="hold"/>
                                        <p:tgtEl>
                                          <p:spTgt spid="7680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68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6806">
                                            <p:txEl>
                                              <p:pRg st="1" end="1"/>
                                            </p:txEl>
                                          </p:spTgt>
                                        </p:tgtEl>
                                        <p:attrNameLst>
                                          <p:attrName>style.visibility</p:attrName>
                                        </p:attrNameLst>
                                      </p:cBhvr>
                                      <p:to>
                                        <p:strVal val="visible"/>
                                      </p:to>
                                    </p:set>
                                    <p:anim calcmode="lin" valueType="num">
                                      <p:cBhvr additive="base">
                                        <p:cTn id="13" dur="500" fill="hold"/>
                                        <p:tgtEl>
                                          <p:spTgt spid="7680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68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6806">
                                            <p:txEl>
                                              <p:pRg st="2" end="2"/>
                                            </p:txEl>
                                          </p:spTgt>
                                        </p:tgtEl>
                                        <p:attrNameLst>
                                          <p:attrName>style.visibility</p:attrName>
                                        </p:attrNameLst>
                                      </p:cBhvr>
                                      <p:to>
                                        <p:strVal val="visible"/>
                                      </p:to>
                                    </p:set>
                                    <p:anim calcmode="lin" valueType="num">
                                      <p:cBhvr additive="base">
                                        <p:cTn id="19" dur="500" fill="hold"/>
                                        <p:tgtEl>
                                          <p:spTgt spid="7680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680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6806">
                                            <p:txEl>
                                              <p:pRg st="3" end="3"/>
                                            </p:txEl>
                                          </p:spTgt>
                                        </p:tgtEl>
                                        <p:attrNameLst>
                                          <p:attrName>style.visibility</p:attrName>
                                        </p:attrNameLst>
                                      </p:cBhvr>
                                      <p:to>
                                        <p:strVal val="visible"/>
                                      </p:to>
                                    </p:set>
                                    <p:anim calcmode="lin" valueType="num">
                                      <p:cBhvr additive="base">
                                        <p:cTn id="25" dur="500" fill="hold"/>
                                        <p:tgtEl>
                                          <p:spTgt spid="76806">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680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6806">
                                            <p:txEl>
                                              <p:pRg st="4" end="4"/>
                                            </p:txEl>
                                          </p:spTgt>
                                        </p:tgtEl>
                                        <p:attrNameLst>
                                          <p:attrName>style.visibility</p:attrName>
                                        </p:attrNameLst>
                                      </p:cBhvr>
                                      <p:to>
                                        <p:strVal val="visible"/>
                                      </p:to>
                                    </p:set>
                                    <p:anim calcmode="lin" valueType="num">
                                      <p:cBhvr additive="base">
                                        <p:cTn id="31" dur="500" fill="hold"/>
                                        <p:tgtEl>
                                          <p:spTgt spid="76806">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680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76806">
                                            <p:txEl>
                                              <p:pRg st="5" end="5"/>
                                            </p:txEl>
                                          </p:spTgt>
                                        </p:tgtEl>
                                        <p:attrNameLst>
                                          <p:attrName>style.visibility</p:attrName>
                                        </p:attrNameLst>
                                      </p:cBhvr>
                                      <p:to>
                                        <p:strVal val="visible"/>
                                      </p:to>
                                    </p:set>
                                    <p:anim calcmode="lin" valueType="num">
                                      <p:cBhvr additive="base">
                                        <p:cTn id="37" dur="500" fill="hold"/>
                                        <p:tgtEl>
                                          <p:spTgt spid="76806">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680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76806">
                                            <p:txEl>
                                              <p:pRg st="6" end="6"/>
                                            </p:txEl>
                                          </p:spTgt>
                                        </p:tgtEl>
                                        <p:attrNameLst>
                                          <p:attrName>style.visibility</p:attrName>
                                        </p:attrNameLst>
                                      </p:cBhvr>
                                      <p:to>
                                        <p:strVal val="visible"/>
                                      </p:to>
                                    </p:set>
                                    <p:anim calcmode="lin" valueType="num">
                                      <p:cBhvr additive="base">
                                        <p:cTn id="43" dur="500" fill="hold"/>
                                        <p:tgtEl>
                                          <p:spTgt spid="76806">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680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76806">
                                            <p:txEl>
                                              <p:pRg st="7" end="7"/>
                                            </p:txEl>
                                          </p:spTgt>
                                        </p:tgtEl>
                                        <p:attrNameLst>
                                          <p:attrName>style.visibility</p:attrName>
                                        </p:attrNameLst>
                                      </p:cBhvr>
                                      <p:to>
                                        <p:strVal val="visible"/>
                                      </p:to>
                                    </p:set>
                                    <p:anim calcmode="lin" valueType="num">
                                      <p:cBhvr additive="base">
                                        <p:cTn id="49" dur="500" fill="hold"/>
                                        <p:tgtEl>
                                          <p:spTgt spid="76806">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680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77826" name="Group 2"/>
          <p:cNvGrpSpPr/>
          <p:nvPr/>
        </p:nvGrpSpPr>
        <p:grpSpPr bwMode="auto">
          <a:xfrm>
            <a:off x="2195513" y="260350"/>
            <a:ext cx="4643437" cy="1079500"/>
            <a:chOff x="0" y="0"/>
            <a:chExt cx="2925" cy="771"/>
          </a:xfrm>
        </p:grpSpPr>
        <p:pic>
          <p:nvPicPr>
            <p:cNvPr id="77827" name="Picture 3" descr="758s"/>
            <p:cNvPicPr>
              <a:picLocks noChangeAspect="1" noChangeArrowheads="1"/>
            </p:cNvPicPr>
            <p:nvPr/>
          </p:nvPicPr>
          <p:blipFill>
            <a:blip r:embed="rId2"/>
            <a:srcRect/>
            <a:stretch>
              <a:fillRect/>
            </a:stretch>
          </p:blipFill>
          <p:spPr bwMode="auto">
            <a:xfrm>
              <a:off x="0" y="0"/>
              <a:ext cx="2925"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8" name="Rectangle 4"/>
            <p:cNvSpPr>
              <a:spLocks noChangeArrowheads="1"/>
            </p:cNvSpPr>
            <p:nvPr/>
          </p:nvSpPr>
          <p:spPr bwMode="auto">
            <a:xfrm>
              <a:off x="68" y="183"/>
              <a:ext cx="1646" cy="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zh-CN" sz="3200" b="1">
                  <a:solidFill>
                    <a:srgbClr val="FF0066"/>
                  </a:solidFill>
                  <a:latin typeface="Times New Roman" panose="02020603050405020304" pitchFamily="18" charset="0"/>
                </a:rPr>
                <a:t>Words review</a:t>
              </a:r>
            </a:p>
          </p:txBody>
        </p:sp>
      </p:grpSp>
      <p:sp>
        <p:nvSpPr>
          <p:cNvPr id="77829" name="Text Box 5"/>
          <p:cNvSpPr txBox="1">
            <a:spLocks noChangeArrowheads="1"/>
          </p:cNvSpPr>
          <p:nvPr/>
        </p:nvSpPr>
        <p:spPr bwMode="auto">
          <a:xfrm>
            <a:off x="217488" y="1341438"/>
            <a:ext cx="2663825" cy="472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vl2pPr/>
            <a:lvl3pPr/>
            <a:lvl4pPr/>
            <a:lvl5pPr/>
            <a:lvl6pPr/>
            <a:lvl7pPr/>
            <a:lvl8pPr/>
            <a:lvl9pPr/>
          </a:lstStyle>
          <a:p>
            <a:pPr algn="r">
              <a:lnSpc>
                <a:spcPct val="95000"/>
              </a:lnSpc>
            </a:pPr>
            <a:r>
              <a:rPr lang="zh-CN" altLang="zh-CN" sz="3200" b="1">
                <a:solidFill>
                  <a:srgbClr val="0000FF"/>
                </a:solidFill>
                <a:latin typeface="Times New Roman" panose="02020603050405020304" pitchFamily="18" charset="0"/>
              </a:rPr>
              <a:t> however</a:t>
            </a:r>
          </a:p>
          <a:p>
            <a:pPr algn="r">
              <a:lnSpc>
                <a:spcPct val="95000"/>
              </a:lnSpc>
            </a:pPr>
            <a:r>
              <a:rPr lang="zh-CN" altLang="zh-CN" sz="3200" b="1">
                <a:solidFill>
                  <a:srgbClr val="0000FF"/>
                </a:solidFill>
                <a:latin typeface="Times New Roman" panose="02020603050405020304" pitchFamily="18" charset="0"/>
              </a:rPr>
              <a:t>than</a:t>
            </a:r>
          </a:p>
          <a:p>
            <a:pPr algn="r">
              <a:lnSpc>
                <a:spcPct val="95000"/>
              </a:lnSpc>
            </a:pPr>
            <a:endParaRPr lang="zh-CN" altLang="zh-CN" sz="3200" b="1">
              <a:solidFill>
                <a:srgbClr val="0000FF"/>
              </a:solidFill>
              <a:latin typeface="Times New Roman" panose="02020603050405020304" pitchFamily="18" charset="0"/>
            </a:endParaRPr>
          </a:p>
          <a:p>
            <a:pPr algn="r">
              <a:lnSpc>
                <a:spcPct val="95000"/>
              </a:lnSpc>
            </a:pPr>
            <a:r>
              <a:rPr lang="zh-CN" altLang="zh-CN" sz="3200" b="1">
                <a:solidFill>
                  <a:srgbClr val="0000FF"/>
                </a:solidFill>
                <a:latin typeface="Times New Roman" panose="02020603050405020304" pitchFamily="18" charset="0"/>
              </a:rPr>
              <a:t>more than</a:t>
            </a:r>
          </a:p>
          <a:p>
            <a:pPr algn="r">
              <a:lnSpc>
                <a:spcPct val="95000"/>
              </a:lnSpc>
            </a:pPr>
            <a:r>
              <a:rPr lang="zh-CN" altLang="zh-CN" sz="3200" b="1">
                <a:solidFill>
                  <a:srgbClr val="0000FF"/>
                </a:solidFill>
                <a:latin typeface="Times New Roman" panose="02020603050405020304" pitchFamily="18" charset="0"/>
              </a:rPr>
              <a:t>almost</a:t>
            </a:r>
          </a:p>
          <a:p>
            <a:pPr algn="r">
              <a:lnSpc>
                <a:spcPct val="95000"/>
              </a:lnSpc>
            </a:pPr>
            <a:r>
              <a:rPr lang="zh-CN" altLang="zh-CN" sz="3200" b="1">
                <a:solidFill>
                  <a:srgbClr val="0000FF"/>
                </a:solidFill>
                <a:latin typeface="Times New Roman" panose="02020603050405020304" pitchFamily="18" charset="0"/>
              </a:rPr>
              <a:t>none</a:t>
            </a:r>
          </a:p>
          <a:p>
            <a:pPr algn="r">
              <a:lnSpc>
                <a:spcPct val="95000"/>
              </a:lnSpc>
            </a:pPr>
            <a:r>
              <a:rPr lang="zh-CN" altLang="zh-CN" sz="3200" b="1">
                <a:solidFill>
                  <a:srgbClr val="0000FF"/>
                </a:solidFill>
                <a:latin typeface="Times New Roman" panose="02020603050405020304" pitchFamily="18" charset="0"/>
              </a:rPr>
              <a:t>less</a:t>
            </a:r>
          </a:p>
          <a:p>
            <a:pPr algn="r">
              <a:lnSpc>
                <a:spcPct val="95000"/>
              </a:lnSpc>
            </a:pPr>
            <a:endParaRPr lang="zh-CN" altLang="zh-CN" sz="3200" b="1">
              <a:solidFill>
                <a:srgbClr val="0000FF"/>
              </a:solidFill>
              <a:latin typeface="Times New Roman" panose="02020603050405020304" pitchFamily="18" charset="0"/>
            </a:endParaRPr>
          </a:p>
          <a:p>
            <a:pPr algn="r">
              <a:lnSpc>
                <a:spcPct val="95000"/>
              </a:lnSpc>
            </a:pPr>
            <a:r>
              <a:rPr lang="zh-CN" altLang="zh-CN" sz="3200" b="1">
                <a:solidFill>
                  <a:srgbClr val="0000FF"/>
                </a:solidFill>
                <a:latin typeface="Times New Roman" panose="02020603050405020304" pitchFamily="18" charset="0"/>
              </a:rPr>
              <a:t>less than</a:t>
            </a:r>
          </a:p>
          <a:p>
            <a:pPr algn="r">
              <a:lnSpc>
                <a:spcPct val="95000"/>
              </a:lnSpc>
            </a:pPr>
            <a:r>
              <a:rPr lang="zh-CN" altLang="zh-CN" sz="3200" b="1">
                <a:solidFill>
                  <a:srgbClr val="0000FF"/>
                </a:solidFill>
                <a:latin typeface="Times New Roman" panose="02020603050405020304" pitchFamily="18" charset="0"/>
              </a:rPr>
              <a:t>point </a:t>
            </a:r>
          </a:p>
        </p:txBody>
      </p:sp>
      <p:sp>
        <p:nvSpPr>
          <p:cNvPr id="77830" name="Text Box 6"/>
          <p:cNvSpPr txBox="1">
            <a:spLocks noChangeArrowheads="1"/>
          </p:cNvSpPr>
          <p:nvPr/>
        </p:nvSpPr>
        <p:spPr bwMode="auto">
          <a:xfrm>
            <a:off x="2954338" y="1341438"/>
            <a:ext cx="5938837" cy="472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lvl2pPr/>
            <a:lvl3pPr/>
            <a:lvl4pPr/>
            <a:lvl5pPr/>
            <a:lvl6pPr/>
            <a:lvl7pPr/>
            <a:lvl8pPr/>
            <a:lvl9pPr/>
          </a:lstStyle>
          <a:p>
            <a:pPr algn="l">
              <a:lnSpc>
                <a:spcPct val="95000"/>
              </a:lnSpc>
            </a:pPr>
            <a:r>
              <a:rPr lang="zh-CN" altLang="zh-CN" sz="3200" b="1" i="1">
                <a:latin typeface="Times New Roman" panose="02020603050405020304" pitchFamily="18" charset="0"/>
              </a:rPr>
              <a:t>adv.</a:t>
            </a:r>
            <a:r>
              <a:rPr lang="zh-CN" altLang="en-US" sz="3200" b="1">
                <a:latin typeface="Times New Roman" panose="02020603050405020304" pitchFamily="18" charset="0"/>
              </a:rPr>
              <a:t>然而；不过</a:t>
            </a:r>
          </a:p>
          <a:p>
            <a:pPr algn="l">
              <a:lnSpc>
                <a:spcPct val="95000"/>
              </a:lnSpc>
            </a:pPr>
            <a:r>
              <a:rPr lang="zh-CN" altLang="zh-CN" sz="3200" b="1" i="1">
                <a:latin typeface="Times New Roman" panose="02020603050405020304" pitchFamily="18" charset="0"/>
              </a:rPr>
              <a:t>conj.&amp;prep.</a:t>
            </a:r>
            <a:r>
              <a:rPr lang="zh-CN" altLang="zh-CN" sz="3200" b="1">
                <a:latin typeface="Times New Roman" panose="02020603050405020304" pitchFamily="18" charset="0"/>
              </a:rPr>
              <a:t>(</a:t>
            </a:r>
            <a:r>
              <a:rPr lang="zh-CN" altLang="en-US" sz="3200" b="1">
                <a:latin typeface="Times New Roman" panose="02020603050405020304" pitchFamily="18" charset="0"/>
              </a:rPr>
              <a:t>用以引出比较的第二部分</a:t>
            </a:r>
            <a:r>
              <a:rPr lang="zh-CN" altLang="zh-CN" sz="3200" b="1">
                <a:latin typeface="Times New Roman" panose="02020603050405020304" pitchFamily="18" charset="0"/>
              </a:rPr>
              <a:t>)</a:t>
            </a:r>
            <a:r>
              <a:rPr lang="zh-CN" altLang="en-US" sz="3200" b="1">
                <a:latin typeface="Times New Roman" panose="02020603050405020304" pitchFamily="18" charset="0"/>
              </a:rPr>
              <a:t>比</a:t>
            </a:r>
          </a:p>
          <a:p>
            <a:pPr algn="l">
              <a:lnSpc>
                <a:spcPct val="95000"/>
              </a:lnSpc>
            </a:pPr>
            <a:r>
              <a:rPr lang="zh-CN" altLang="en-US" sz="3200" b="1">
                <a:latin typeface="Times New Roman" panose="02020603050405020304" pitchFamily="18" charset="0"/>
              </a:rPr>
              <a:t>多于</a:t>
            </a:r>
          </a:p>
          <a:p>
            <a:pPr algn="l">
              <a:lnSpc>
                <a:spcPct val="95000"/>
              </a:lnSpc>
            </a:pPr>
            <a:r>
              <a:rPr lang="zh-CN" altLang="zh-CN" sz="3200" b="1" i="1">
                <a:latin typeface="Times New Roman" panose="02020603050405020304" pitchFamily="18" charset="0"/>
              </a:rPr>
              <a:t>adv.</a:t>
            </a:r>
            <a:r>
              <a:rPr lang="zh-CN" altLang="zh-CN" sz="3200" b="1">
                <a:latin typeface="Times New Roman" panose="02020603050405020304" pitchFamily="18" charset="0"/>
              </a:rPr>
              <a:t> </a:t>
            </a:r>
            <a:r>
              <a:rPr lang="zh-CN" altLang="en-US" sz="3200" b="1">
                <a:latin typeface="Times New Roman" panose="02020603050405020304" pitchFamily="18" charset="0"/>
              </a:rPr>
              <a:t>几乎；差不多</a:t>
            </a:r>
          </a:p>
          <a:p>
            <a:pPr algn="l">
              <a:lnSpc>
                <a:spcPct val="95000"/>
              </a:lnSpc>
            </a:pPr>
            <a:r>
              <a:rPr lang="zh-CN" altLang="zh-CN" sz="3200" b="1" i="1">
                <a:latin typeface="Times New Roman" panose="02020603050405020304" pitchFamily="18" charset="0"/>
              </a:rPr>
              <a:t>pron.</a:t>
            </a:r>
            <a:r>
              <a:rPr lang="zh-CN" altLang="zh-CN" sz="3200" b="1">
                <a:latin typeface="Times New Roman" panose="02020603050405020304" pitchFamily="18" charset="0"/>
              </a:rPr>
              <a:t> </a:t>
            </a:r>
            <a:r>
              <a:rPr lang="zh-CN" altLang="en-US" sz="3200" b="1">
                <a:latin typeface="Times New Roman" panose="02020603050405020304" pitchFamily="18" charset="0"/>
              </a:rPr>
              <a:t>没有一个；毫无</a:t>
            </a:r>
          </a:p>
          <a:p>
            <a:pPr algn="l">
              <a:lnSpc>
                <a:spcPct val="95000"/>
              </a:lnSpc>
            </a:pPr>
            <a:r>
              <a:rPr lang="zh-CN" altLang="zh-CN" sz="3200" b="1" i="1">
                <a:latin typeface="Times New Roman" panose="02020603050405020304" pitchFamily="18" charset="0"/>
              </a:rPr>
              <a:t>adv.</a:t>
            </a:r>
            <a:r>
              <a:rPr lang="zh-CN" altLang="en-US" sz="3200" b="1">
                <a:latin typeface="Times New Roman" panose="02020603050405020304" pitchFamily="18" charset="0"/>
              </a:rPr>
              <a:t>较少；较小</a:t>
            </a:r>
          </a:p>
          <a:p>
            <a:pPr algn="l">
              <a:lnSpc>
                <a:spcPct val="95000"/>
              </a:lnSpc>
            </a:pPr>
            <a:r>
              <a:rPr lang="zh-CN" altLang="zh-CN" sz="3200" b="1" i="1">
                <a:latin typeface="Times New Roman" panose="02020603050405020304" pitchFamily="18" charset="0"/>
              </a:rPr>
              <a:t>adj.&amp;pron.</a:t>
            </a:r>
            <a:r>
              <a:rPr lang="zh-CN" altLang="en-US" sz="3200" b="1">
                <a:latin typeface="Times New Roman" panose="02020603050405020304" pitchFamily="18" charset="0"/>
              </a:rPr>
              <a:t>较少的；更少的</a:t>
            </a:r>
          </a:p>
          <a:p>
            <a:pPr algn="l">
              <a:lnSpc>
                <a:spcPct val="95000"/>
              </a:lnSpc>
            </a:pPr>
            <a:r>
              <a:rPr lang="zh-CN" altLang="en-US" sz="3200" b="1">
                <a:latin typeface="Times New Roman" panose="02020603050405020304" pitchFamily="18" charset="0"/>
              </a:rPr>
              <a:t>少于</a:t>
            </a:r>
          </a:p>
          <a:p>
            <a:pPr algn="l">
              <a:lnSpc>
                <a:spcPct val="95000"/>
              </a:lnSpc>
            </a:pPr>
            <a:r>
              <a:rPr lang="zh-CN" altLang="zh-CN" sz="3200" b="1" i="1">
                <a:latin typeface="Times New Roman" panose="02020603050405020304" pitchFamily="18" charset="0"/>
              </a:rPr>
              <a:t>n.</a:t>
            </a:r>
            <a:r>
              <a:rPr lang="zh-CN" altLang="en-US" sz="3200" b="1">
                <a:latin typeface="Times New Roman" panose="02020603050405020304" pitchFamily="18" charset="0"/>
              </a:rPr>
              <a:t>得分；点</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7830">
                                            <p:txEl>
                                              <p:pRg st="0" end="0"/>
                                            </p:txEl>
                                          </p:spTgt>
                                        </p:tgtEl>
                                        <p:attrNameLst>
                                          <p:attrName>style.visibility</p:attrName>
                                        </p:attrNameLst>
                                      </p:cBhvr>
                                      <p:to>
                                        <p:strVal val="visible"/>
                                      </p:to>
                                    </p:set>
                                    <p:anim calcmode="lin" valueType="num">
                                      <p:cBhvr additive="base">
                                        <p:cTn id="7" dur="500" fill="hold"/>
                                        <p:tgtEl>
                                          <p:spTgt spid="7783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8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7830">
                                            <p:txEl>
                                              <p:pRg st="1" end="1"/>
                                            </p:txEl>
                                          </p:spTgt>
                                        </p:tgtEl>
                                        <p:attrNameLst>
                                          <p:attrName>style.visibility</p:attrName>
                                        </p:attrNameLst>
                                      </p:cBhvr>
                                      <p:to>
                                        <p:strVal val="visible"/>
                                      </p:to>
                                    </p:set>
                                    <p:anim calcmode="lin" valueType="num">
                                      <p:cBhvr additive="base">
                                        <p:cTn id="13" dur="500" fill="hold"/>
                                        <p:tgtEl>
                                          <p:spTgt spid="77830">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78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7830">
                                            <p:txEl>
                                              <p:pRg st="2" end="2"/>
                                            </p:txEl>
                                          </p:spTgt>
                                        </p:tgtEl>
                                        <p:attrNameLst>
                                          <p:attrName>style.visibility</p:attrName>
                                        </p:attrNameLst>
                                      </p:cBhvr>
                                      <p:to>
                                        <p:strVal val="visible"/>
                                      </p:to>
                                    </p:set>
                                    <p:anim calcmode="lin" valueType="num">
                                      <p:cBhvr additive="base">
                                        <p:cTn id="19" dur="500" fill="hold"/>
                                        <p:tgtEl>
                                          <p:spTgt spid="7783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783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7830">
                                            <p:txEl>
                                              <p:pRg st="3" end="3"/>
                                            </p:txEl>
                                          </p:spTgt>
                                        </p:tgtEl>
                                        <p:attrNameLst>
                                          <p:attrName>style.visibility</p:attrName>
                                        </p:attrNameLst>
                                      </p:cBhvr>
                                      <p:to>
                                        <p:strVal val="visible"/>
                                      </p:to>
                                    </p:set>
                                    <p:anim calcmode="lin" valueType="num">
                                      <p:cBhvr additive="base">
                                        <p:cTn id="25" dur="500" fill="hold"/>
                                        <p:tgtEl>
                                          <p:spTgt spid="77830">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78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7830">
                                            <p:txEl>
                                              <p:pRg st="4" end="4"/>
                                            </p:txEl>
                                          </p:spTgt>
                                        </p:tgtEl>
                                        <p:attrNameLst>
                                          <p:attrName>style.visibility</p:attrName>
                                        </p:attrNameLst>
                                      </p:cBhvr>
                                      <p:to>
                                        <p:strVal val="visible"/>
                                      </p:to>
                                    </p:set>
                                    <p:anim calcmode="lin" valueType="num">
                                      <p:cBhvr additive="base">
                                        <p:cTn id="31" dur="500" fill="hold"/>
                                        <p:tgtEl>
                                          <p:spTgt spid="77830">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783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77830">
                                            <p:txEl>
                                              <p:pRg st="5" end="5"/>
                                            </p:txEl>
                                          </p:spTgt>
                                        </p:tgtEl>
                                        <p:attrNameLst>
                                          <p:attrName>style.visibility</p:attrName>
                                        </p:attrNameLst>
                                      </p:cBhvr>
                                      <p:to>
                                        <p:strVal val="visible"/>
                                      </p:to>
                                    </p:set>
                                    <p:anim calcmode="lin" valueType="num">
                                      <p:cBhvr additive="base">
                                        <p:cTn id="37" dur="500" fill="hold"/>
                                        <p:tgtEl>
                                          <p:spTgt spid="77830">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783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77830">
                                            <p:txEl>
                                              <p:pRg st="6" end="6"/>
                                            </p:txEl>
                                          </p:spTgt>
                                        </p:tgtEl>
                                        <p:attrNameLst>
                                          <p:attrName>style.visibility</p:attrName>
                                        </p:attrNameLst>
                                      </p:cBhvr>
                                      <p:to>
                                        <p:strVal val="visible"/>
                                      </p:to>
                                    </p:set>
                                    <p:anim calcmode="lin" valueType="num">
                                      <p:cBhvr additive="base">
                                        <p:cTn id="43" dur="500" fill="hold"/>
                                        <p:tgtEl>
                                          <p:spTgt spid="77830">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783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77830">
                                            <p:txEl>
                                              <p:pRg st="7" end="7"/>
                                            </p:txEl>
                                          </p:spTgt>
                                        </p:tgtEl>
                                        <p:attrNameLst>
                                          <p:attrName>style.visibility</p:attrName>
                                        </p:attrNameLst>
                                      </p:cBhvr>
                                      <p:to>
                                        <p:strVal val="visible"/>
                                      </p:to>
                                    </p:set>
                                    <p:anim calcmode="lin" valueType="num">
                                      <p:cBhvr additive="base">
                                        <p:cTn id="49" dur="500" fill="hold"/>
                                        <p:tgtEl>
                                          <p:spTgt spid="77830">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783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77830">
                                            <p:txEl>
                                              <p:pRg st="8" end="8"/>
                                            </p:txEl>
                                          </p:spTgt>
                                        </p:tgtEl>
                                        <p:attrNameLst>
                                          <p:attrName>style.visibility</p:attrName>
                                        </p:attrNameLst>
                                      </p:cBhvr>
                                      <p:to>
                                        <p:strVal val="visible"/>
                                      </p:to>
                                    </p:set>
                                    <p:anim calcmode="lin" valueType="num">
                                      <p:cBhvr additive="base">
                                        <p:cTn id="55" dur="500" fill="hold"/>
                                        <p:tgtEl>
                                          <p:spTgt spid="77830">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7830">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2051050" y="549275"/>
            <a:ext cx="4968875" cy="750888"/>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nSpc>
                <a:spcPct val="120000"/>
              </a:lnSpc>
            </a:pPr>
            <a:r>
              <a:rPr lang="en-US" altLang="zh-CN" sz="3600" b="1">
                <a:solidFill>
                  <a:srgbClr val="CC00CC"/>
                </a:solidFill>
              </a:rPr>
              <a:t>Let’s do a survey.</a:t>
            </a:r>
          </a:p>
        </p:txBody>
      </p:sp>
      <p:sp>
        <p:nvSpPr>
          <p:cNvPr id="78851" name="Text Box 5"/>
          <p:cNvSpPr txBox="1">
            <a:spLocks noChangeArrowheads="1"/>
          </p:cNvSpPr>
          <p:nvPr/>
        </p:nvSpPr>
        <p:spPr bwMode="auto">
          <a:xfrm>
            <a:off x="684213" y="1235075"/>
            <a:ext cx="7705725"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lnSpc>
                <a:spcPct val="120000"/>
              </a:lnSpc>
            </a:pPr>
            <a:r>
              <a:rPr lang="en-US" altLang="zh-CN" sz="3200" b="1">
                <a:latin typeface="Times New Roman" panose="02020603050405020304" pitchFamily="18" charset="0"/>
              </a:rPr>
              <a:t>What do you do in your free time? Doing exercise, use of the Internet or watching TV?</a:t>
            </a:r>
          </a:p>
          <a:p>
            <a:pPr algn="l">
              <a:lnSpc>
                <a:spcPct val="120000"/>
              </a:lnSpc>
            </a:pPr>
            <a:endParaRPr lang="en-US" altLang="zh-CN" sz="3200" b="1">
              <a:latin typeface="Times New Roman" panose="02020603050405020304" pitchFamily="18" charset="0"/>
            </a:endParaRPr>
          </a:p>
          <a:p>
            <a:pPr algn="l">
              <a:lnSpc>
                <a:spcPct val="120000"/>
              </a:lnSpc>
            </a:pPr>
            <a:endParaRPr lang="en-US" altLang="zh-CN" sz="3200" b="1">
              <a:latin typeface="Times New Roman" panose="02020603050405020304" pitchFamily="18" charset="0"/>
            </a:endParaRPr>
          </a:p>
          <a:p>
            <a:pPr algn="l">
              <a:lnSpc>
                <a:spcPct val="120000"/>
              </a:lnSpc>
            </a:pPr>
            <a:endParaRPr lang="en-US" altLang="zh-CN" sz="3200" b="1">
              <a:latin typeface="Times New Roman" panose="02020603050405020304" pitchFamily="18" charset="0"/>
            </a:endParaRPr>
          </a:p>
          <a:p>
            <a:pPr algn="l">
              <a:lnSpc>
                <a:spcPct val="120000"/>
              </a:lnSpc>
            </a:pPr>
            <a:r>
              <a:rPr lang="en-US" altLang="zh-CN" sz="3200" b="1">
                <a:latin typeface="Times New Roman" panose="02020603050405020304" pitchFamily="18" charset="0"/>
              </a:rPr>
              <a:t>What activities do you think is healthy for the mind and the body?</a:t>
            </a:r>
          </a:p>
        </p:txBody>
      </p:sp>
      <p:grpSp>
        <p:nvGrpSpPr>
          <p:cNvPr id="53262" name="Group 14"/>
          <p:cNvGrpSpPr/>
          <p:nvPr/>
        </p:nvGrpSpPr>
        <p:grpSpPr bwMode="auto">
          <a:xfrm>
            <a:off x="827088" y="3284538"/>
            <a:ext cx="6684962" cy="2017712"/>
            <a:chOff x="619" y="2930"/>
            <a:chExt cx="4211" cy="1271"/>
          </a:xfrm>
        </p:grpSpPr>
        <p:pic>
          <p:nvPicPr>
            <p:cNvPr id="78853" name="Picture 10"/>
            <p:cNvPicPr>
              <a:picLocks noChangeAspect="1" noChangeArrowheads="1"/>
            </p:cNvPicPr>
            <p:nvPr/>
          </p:nvPicPr>
          <p:blipFill>
            <a:blip r:embed="rId2" cstate="email"/>
            <a:srcRect/>
            <a:stretch>
              <a:fillRect/>
            </a:stretch>
          </p:blipFill>
          <p:spPr bwMode="auto">
            <a:xfrm>
              <a:off x="619" y="2944"/>
              <a:ext cx="1111" cy="1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854" name="Picture 11"/>
            <p:cNvPicPr>
              <a:picLocks noChangeAspect="1" noChangeArrowheads="1"/>
            </p:cNvPicPr>
            <p:nvPr/>
          </p:nvPicPr>
          <p:blipFill>
            <a:blip r:embed="rId3" cstate="email"/>
            <a:srcRect/>
            <a:stretch>
              <a:fillRect/>
            </a:stretch>
          </p:blipFill>
          <p:spPr bwMode="auto">
            <a:xfrm>
              <a:off x="1776" y="2931"/>
              <a:ext cx="1995" cy="1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855" name="Picture 13" descr="f04da2521eac1244999304"/>
            <p:cNvPicPr>
              <a:picLocks noChangeAspect="1" noChangeArrowheads="1"/>
            </p:cNvPicPr>
            <p:nvPr/>
          </p:nvPicPr>
          <p:blipFill>
            <a:blip r:embed="rId4" cstate="email"/>
            <a:srcRect/>
            <a:stretch>
              <a:fillRect/>
            </a:stretch>
          </p:blipFill>
          <p:spPr bwMode="auto">
            <a:xfrm>
              <a:off x="3862" y="2930"/>
              <a:ext cx="968" cy="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wheel(4)">
                                      <p:cBhvr>
                                        <p:cTn id="7" dur="5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78851">
                                            <p:txEl>
                                              <p:pRg st="0" end="0"/>
                                            </p:txEl>
                                          </p:spTgt>
                                        </p:tgtEl>
                                        <p:attrNameLst>
                                          <p:attrName>style.visibility</p:attrName>
                                        </p:attrNameLst>
                                      </p:cBhvr>
                                      <p:to>
                                        <p:strVal val="visible"/>
                                      </p:to>
                                    </p:set>
                                    <p:animEffect transition="in" filter="slide(fromLeft)">
                                      <p:cBhvr>
                                        <p:cTn id="12" dur="500"/>
                                        <p:tgtEl>
                                          <p:spTgt spid="788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3262"/>
                                        </p:tgtEl>
                                        <p:attrNameLst>
                                          <p:attrName>style.visibility</p:attrName>
                                        </p:attrNameLst>
                                      </p:cBhvr>
                                      <p:to>
                                        <p:strVal val="visible"/>
                                      </p:to>
                                    </p:set>
                                    <p:animEffect transition="in" filter="wipe(down)">
                                      <p:cBhvr>
                                        <p:cTn id="17" dur="500"/>
                                        <p:tgtEl>
                                          <p:spTgt spid="5326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78851">
                                            <p:txEl>
                                              <p:pRg st="4" end="4"/>
                                            </p:txEl>
                                          </p:spTgt>
                                        </p:tgtEl>
                                        <p:attrNameLst>
                                          <p:attrName>style.visibility</p:attrName>
                                        </p:attrNameLst>
                                      </p:cBhvr>
                                      <p:to>
                                        <p:strVal val="visible"/>
                                      </p:to>
                                    </p:set>
                                    <p:animEffect transition="in" filter="slide(fromLeft)">
                                      <p:cBhvr>
                                        <p:cTn id="22" dur="500"/>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WordArt 5"/>
          <p:cNvSpPr>
            <a:spLocks noChangeArrowheads="1" noChangeShapeType="1" noTextEdit="1"/>
          </p:cNvSpPr>
          <p:nvPr/>
        </p:nvSpPr>
        <p:spPr bwMode="auto">
          <a:xfrm>
            <a:off x="215900" y="431800"/>
            <a:ext cx="2700338" cy="1295400"/>
          </a:xfrm>
          <a:prstGeom prst="rect">
            <a:avLst/>
          </a:prstGeom>
        </p:spPr>
        <p:txBody>
          <a:bodyPr wrap="none" fromWordArt="1">
            <a:prstTxWarp prst="textWave4">
              <a:avLst>
                <a:gd name="adj1" fmla="val 6250"/>
                <a:gd name="adj2" fmla="val 0"/>
              </a:avLst>
            </a:prstTxWarp>
          </a:bodyPr>
          <a:lstStyle/>
          <a:p>
            <a:r>
              <a:rPr lang="en-US" altLang="zh-CN" sz="4000" b="1" kern="10" dirty="0">
                <a:ln w="9525">
                  <a:solidFill>
                    <a:srgbClr val="000000"/>
                  </a:solidFill>
                  <a:round/>
                </a:ln>
                <a:solidFill>
                  <a:srgbClr val="CC0000"/>
                </a:solidFill>
                <a:latin typeface="Arial" panose="020B0604020202020204"/>
                <a:cs typeface="Arial" panose="020B0604020202020204"/>
              </a:rPr>
              <a:t>Reading</a:t>
            </a:r>
            <a:endParaRPr lang="zh-CN" altLang="en-US" sz="4000" b="1" kern="10" dirty="0">
              <a:ln w="9525">
                <a:solidFill>
                  <a:srgbClr val="000000"/>
                </a:solidFill>
                <a:round/>
              </a:ln>
              <a:solidFill>
                <a:srgbClr val="CC0000"/>
              </a:solidFill>
              <a:latin typeface="Arial" panose="020B0604020202020204"/>
              <a:cs typeface="Arial" panose="020B0604020202020204"/>
            </a:endParaRPr>
          </a:p>
        </p:txBody>
      </p:sp>
      <p:sp>
        <p:nvSpPr>
          <p:cNvPr id="79875" name="Text Box 5"/>
          <p:cNvSpPr txBox="1">
            <a:spLocks noChangeArrowheads="1"/>
          </p:cNvSpPr>
          <p:nvPr/>
        </p:nvSpPr>
        <p:spPr bwMode="auto">
          <a:xfrm>
            <a:off x="2987675" y="442913"/>
            <a:ext cx="5976938"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en-US" altLang="zh-CN" sz="3200" b="1" dirty="0">
                <a:solidFill>
                  <a:srgbClr val="0000FF"/>
                </a:solidFill>
              </a:rPr>
              <a:t>Read the passage quickly and find the answer to the questions below.</a:t>
            </a:r>
          </a:p>
        </p:txBody>
      </p:sp>
      <p:sp>
        <p:nvSpPr>
          <p:cNvPr id="79876" name="Text Box 5"/>
          <p:cNvSpPr txBox="1">
            <a:spLocks noChangeArrowheads="1"/>
          </p:cNvSpPr>
          <p:nvPr/>
        </p:nvSpPr>
        <p:spPr bwMode="auto">
          <a:xfrm>
            <a:off x="179388" y="2571750"/>
            <a:ext cx="878522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vl2pPr/>
            <a:lvl3pPr/>
            <a:lvl4pPr/>
            <a:lvl5pPr/>
            <a:lvl6pPr/>
            <a:lvl7pPr/>
            <a:lvl8pPr/>
            <a:lvl9pPr/>
          </a:lstStyle>
          <a:p>
            <a:pPr algn="l">
              <a:lnSpc>
                <a:spcPct val="120000"/>
              </a:lnSpc>
              <a:buFontTx/>
              <a:buAutoNum type="arabicPeriod"/>
            </a:pPr>
            <a:r>
              <a:rPr lang="en-US" altLang="zh-CN" sz="3200" b="1" dirty="0">
                <a:latin typeface="Times New Roman" panose="02020603050405020304" pitchFamily="18" charset="0"/>
              </a:rPr>
              <a:t>How many kinds of free time activities are mentioned</a:t>
            </a:r>
            <a:r>
              <a:rPr lang="zh-CN" altLang="en-US" sz="3200" b="1" dirty="0">
                <a:latin typeface="Times New Roman" panose="02020603050405020304" pitchFamily="18" charset="0"/>
              </a:rPr>
              <a:t>（提到）</a:t>
            </a:r>
            <a:r>
              <a:rPr lang="en-US" altLang="zh-CN" sz="3200" b="1" dirty="0">
                <a:latin typeface="Times New Roman" panose="02020603050405020304" pitchFamily="18" charset="0"/>
              </a:rPr>
              <a:t>in the passage?</a:t>
            </a:r>
          </a:p>
          <a:p>
            <a:pPr algn="l">
              <a:lnSpc>
                <a:spcPct val="120000"/>
              </a:lnSpc>
            </a:pPr>
            <a:r>
              <a:rPr lang="en-US" altLang="zh-CN" sz="3200" b="1" dirty="0">
                <a:latin typeface="Times New Roman" panose="02020603050405020304" pitchFamily="18" charset="0"/>
              </a:rPr>
              <a:t>     __________________________________</a:t>
            </a:r>
          </a:p>
          <a:p>
            <a:pPr algn="l">
              <a:lnSpc>
                <a:spcPct val="120000"/>
              </a:lnSpc>
            </a:pPr>
            <a:r>
              <a:rPr lang="en-US" altLang="zh-CN" sz="3200" b="1" dirty="0">
                <a:latin typeface="Times New Roman" panose="02020603050405020304" pitchFamily="18" charset="0"/>
              </a:rPr>
              <a:t>2. What is the best way to relax?</a:t>
            </a:r>
          </a:p>
          <a:p>
            <a:pPr algn="l">
              <a:lnSpc>
                <a:spcPct val="120000"/>
              </a:lnSpc>
            </a:pPr>
            <a:r>
              <a:rPr lang="en-US" altLang="zh-CN" sz="3200" b="1" dirty="0">
                <a:latin typeface="Times New Roman" panose="02020603050405020304" pitchFamily="18" charset="0"/>
              </a:rPr>
              <a:t>     __________________________________</a:t>
            </a:r>
          </a:p>
        </p:txBody>
      </p:sp>
      <p:sp>
        <p:nvSpPr>
          <p:cNvPr id="79877" name="Text Box 5"/>
          <p:cNvSpPr txBox="1">
            <a:spLocks noChangeArrowheads="1"/>
          </p:cNvSpPr>
          <p:nvPr/>
        </p:nvSpPr>
        <p:spPr bwMode="auto">
          <a:xfrm>
            <a:off x="705984" y="3657260"/>
            <a:ext cx="1800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dirty="0">
                <a:solidFill>
                  <a:srgbClr val="FF0000"/>
                </a:solidFill>
                <a:latin typeface="Times New Roman" panose="02020603050405020304" pitchFamily="18" charset="0"/>
                <a:cs typeface="Times New Roman" panose="02020603050405020304" pitchFamily="18" charset="0"/>
              </a:rPr>
              <a:t>Three. </a:t>
            </a:r>
          </a:p>
        </p:txBody>
      </p:sp>
      <p:sp>
        <p:nvSpPr>
          <p:cNvPr id="79878" name="Text Box 7"/>
          <p:cNvSpPr txBox="1">
            <a:spLocks noChangeArrowheads="1"/>
          </p:cNvSpPr>
          <p:nvPr/>
        </p:nvSpPr>
        <p:spPr bwMode="auto">
          <a:xfrm>
            <a:off x="684213" y="4978174"/>
            <a:ext cx="8137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spcBef>
                <a:spcPct val="50000"/>
              </a:spcBef>
            </a:pPr>
            <a:r>
              <a:rPr lang="en-US" altLang="zh-CN" sz="3200" b="1" dirty="0">
                <a:solidFill>
                  <a:srgbClr val="FF0000"/>
                </a:solidFill>
                <a:latin typeface="Times New Roman" panose="02020603050405020304" pitchFamily="18" charset="0"/>
                <a:cs typeface="Times New Roman" panose="02020603050405020304" pitchFamily="18" charset="0"/>
              </a:rPr>
              <a:t>The best way to relax is through exercise.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strips(downRight)">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 calcmode="lin" valueType="num">
                                      <p:cBhvr>
                                        <p:cTn id="12" dur="500" fill="hold"/>
                                        <p:tgtEl>
                                          <p:spTgt spid="79876"/>
                                        </p:tgtEl>
                                        <p:attrNameLst>
                                          <p:attrName>ppt_w</p:attrName>
                                        </p:attrNameLst>
                                      </p:cBhvr>
                                      <p:tavLst>
                                        <p:tav tm="0">
                                          <p:val>
                                            <p:fltVal val="0"/>
                                          </p:val>
                                        </p:tav>
                                        <p:tav tm="100000">
                                          <p:val>
                                            <p:strVal val="#ppt_w"/>
                                          </p:val>
                                        </p:tav>
                                      </p:tavLst>
                                    </p:anim>
                                    <p:anim calcmode="lin" valueType="num">
                                      <p:cBhvr>
                                        <p:cTn id="13" dur="500" fill="hold"/>
                                        <p:tgtEl>
                                          <p:spTgt spid="79876"/>
                                        </p:tgtEl>
                                        <p:attrNameLst>
                                          <p:attrName>ppt_h</p:attrName>
                                        </p:attrNameLst>
                                      </p:cBhvr>
                                      <p:tavLst>
                                        <p:tav tm="0">
                                          <p:val>
                                            <p:fltVal val="0"/>
                                          </p:val>
                                        </p:tav>
                                        <p:tav tm="100000">
                                          <p:val>
                                            <p:strVal val="#ppt_h"/>
                                          </p:val>
                                        </p:tav>
                                      </p:tavLst>
                                    </p:anim>
                                    <p:animEffect transition="in" filter="fade">
                                      <p:cBhvr>
                                        <p:cTn id="14" dur="500"/>
                                        <p:tgtEl>
                                          <p:spTgt spid="7987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79877"/>
                                        </p:tgtEl>
                                        <p:attrNameLst>
                                          <p:attrName>style.visibility</p:attrName>
                                        </p:attrNameLst>
                                      </p:cBhvr>
                                      <p:to>
                                        <p:strVal val="visible"/>
                                      </p:to>
                                    </p:set>
                                    <p:anim calcmode="lin" valueType="num">
                                      <p:cBhvr additive="base">
                                        <p:cTn id="19" dur="500" fill="hold"/>
                                        <p:tgtEl>
                                          <p:spTgt spid="79877"/>
                                        </p:tgtEl>
                                        <p:attrNameLst>
                                          <p:attrName>ppt_x</p:attrName>
                                        </p:attrNameLst>
                                      </p:cBhvr>
                                      <p:tavLst>
                                        <p:tav tm="0">
                                          <p:val>
                                            <p:strVal val="1+#ppt_w/2"/>
                                          </p:val>
                                        </p:tav>
                                        <p:tav tm="100000">
                                          <p:val>
                                            <p:strVal val="#ppt_x"/>
                                          </p:val>
                                        </p:tav>
                                      </p:tavLst>
                                    </p:anim>
                                    <p:anim calcmode="lin" valueType="num">
                                      <p:cBhvr additive="base">
                                        <p:cTn id="20" dur="500" fill="hold"/>
                                        <p:tgtEl>
                                          <p:spTgt spid="7987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79878"/>
                                        </p:tgtEl>
                                        <p:attrNameLst>
                                          <p:attrName>style.visibility</p:attrName>
                                        </p:attrNameLst>
                                      </p:cBhvr>
                                      <p:to>
                                        <p:strVal val="visible"/>
                                      </p:to>
                                    </p:set>
                                    <p:animEffect transition="in" filter="fade">
                                      <p:cBhvr>
                                        <p:cTn id="25" dur="400" decel="100000"/>
                                        <p:tgtEl>
                                          <p:spTgt spid="79878"/>
                                        </p:tgtEl>
                                      </p:cBhvr>
                                    </p:animEffect>
                                    <p:anim calcmode="lin" valueType="num">
                                      <p:cBhvr>
                                        <p:cTn id="26" dur="400" decel="100000" fill="hold"/>
                                        <p:tgtEl>
                                          <p:spTgt spid="79878"/>
                                        </p:tgtEl>
                                        <p:attrNameLst>
                                          <p:attrName>style.rotation</p:attrName>
                                        </p:attrNameLst>
                                      </p:cBhvr>
                                      <p:tavLst>
                                        <p:tav tm="0">
                                          <p:val>
                                            <p:fltVal val="-90"/>
                                          </p:val>
                                        </p:tav>
                                        <p:tav tm="100000">
                                          <p:val>
                                            <p:fltVal val="0"/>
                                          </p:val>
                                        </p:tav>
                                      </p:tavLst>
                                    </p:anim>
                                    <p:anim calcmode="lin" valueType="num">
                                      <p:cBhvr>
                                        <p:cTn id="27" dur="400" decel="100000" fill="hold"/>
                                        <p:tgtEl>
                                          <p:spTgt spid="79878"/>
                                        </p:tgtEl>
                                        <p:attrNameLst>
                                          <p:attrName>ppt_x</p:attrName>
                                        </p:attrNameLst>
                                      </p:cBhvr>
                                      <p:tavLst>
                                        <p:tav tm="0">
                                          <p:val>
                                            <p:strVal val="#ppt_x+0.4"/>
                                          </p:val>
                                        </p:tav>
                                        <p:tav tm="100000">
                                          <p:val>
                                            <p:strVal val="#ppt_x-0.05"/>
                                          </p:val>
                                        </p:tav>
                                      </p:tavLst>
                                    </p:anim>
                                    <p:anim calcmode="lin" valueType="num">
                                      <p:cBhvr>
                                        <p:cTn id="28" dur="400" decel="100000" fill="hold"/>
                                        <p:tgtEl>
                                          <p:spTgt spid="79878"/>
                                        </p:tgtEl>
                                        <p:attrNameLst>
                                          <p:attrName>ppt_y</p:attrName>
                                        </p:attrNameLst>
                                      </p:cBhvr>
                                      <p:tavLst>
                                        <p:tav tm="0">
                                          <p:val>
                                            <p:strVal val="#ppt_y-0.4"/>
                                          </p:val>
                                        </p:tav>
                                        <p:tav tm="100000">
                                          <p:val>
                                            <p:strVal val="#ppt_y+0.1"/>
                                          </p:val>
                                        </p:tav>
                                      </p:tavLst>
                                    </p:anim>
                                    <p:anim calcmode="lin" valueType="num">
                                      <p:cBhvr>
                                        <p:cTn id="29" dur="100" accel="100000" fill="hold">
                                          <p:stCondLst>
                                            <p:cond delay="400"/>
                                          </p:stCondLst>
                                        </p:cTn>
                                        <p:tgtEl>
                                          <p:spTgt spid="79878"/>
                                        </p:tgtEl>
                                        <p:attrNameLst>
                                          <p:attrName>ppt_x</p:attrName>
                                        </p:attrNameLst>
                                      </p:cBhvr>
                                      <p:tavLst>
                                        <p:tav tm="0">
                                          <p:val>
                                            <p:strVal val="#ppt_x-0.05"/>
                                          </p:val>
                                        </p:tav>
                                        <p:tav tm="100000">
                                          <p:val>
                                            <p:strVal val="#ppt_x"/>
                                          </p:val>
                                        </p:tav>
                                      </p:tavLst>
                                    </p:anim>
                                    <p:anim calcmode="lin" valueType="num">
                                      <p:cBhvr>
                                        <p:cTn id="30" dur="100" accel="100000" fill="hold">
                                          <p:stCondLst>
                                            <p:cond delay="400"/>
                                          </p:stCondLst>
                                        </p:cTn>
                                        <p:tgtEl>
                                          <p:spTgt spid="7987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P spid="7987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0901" name="矩形 3"/>
          <p:cNvPicPr>
            <a:picLocks noChangeArrowheads="1"/>
          </p:cNvPicPr>
          <p:nvPr/>
        </p:nvPicPr>
        <p:blipFill>
          <a:blip r:embed="rId2" cstate="email"/>
          <a:srcRect/>
          <a:stretch>
            <a:fillRect/>
          </a:stretch>
        </p:blipFill>
        <p:spPr bwMode="auto">
          <a:xfrm>
            <a:off x="152400" y="1371600"/>
            <a:ext cx="8620125" cy="518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8" name="TextBox 1"/>
          <p:cNvSpPr txBox="1">
            <a:spLocks noChangeArrowheads="1"/>
          </p:cNvSpPr>
          <p:nvPr/>
        </p:nvSpPr>
        <p:spPr bwMode="auto">
          <a:xfrm>
            <a:off x="228600" y="609600"/>
            <a:ext cx="830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l"/>
            <a:r>
              <a:rPr lang="zh-CN" altLang="zh-CN" sz="3200" b="1">
                <a:solidFill>
                  <a:srgbClr val="0000CC"/>
                </a:solidFill>
              </a:rPr>
              <a:t>2b</a:t>
            </a:r>
            <a:r>
              <a:rPr lang="zh-CN" altLang="zh-CN" sz="1600"/>
              <a:t>  </a:t>
            </a:r>
            <a:r>
              <a:rPr lang="zh-CN" altLang="zh-CN" sz="3200" b="1">
                <a:solidFill>
                  <a:srgbClr val="0000CC"/>
                </a:solidFill>
              </a:rPr>
              <a:t>Read the article</a:t>
            </a:r>
          </a:p>
        </p:txBody>
      </p:sp>
      <p:sp>
        <p:nvSpPr>
          <p:cNvPr id="80899" name="TextBox 2"/>
          <p:cNvSpPr txBox="1">
            <a:spLocks noChangeArrowheads="1"/>
          </p:cNvSpPr>
          <p:nvPr/>
        </p:nvSpPr>
        <p:spPr bwMode="auto">
          <a:xfrm>
            <a:off x="381000" y="1658938"/>
            <a:ext cx="8229600"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spcBef>
                <a:spcPts val="600"/>
              </a:spcBef>
              <a:spcAft>
                <a:spcPts val="600"/>
              </a:spcAft>
            </a:pPr>
            <a:r>
              <a:rPr lang="zh-CN" altLang="zh-CN" sz="2400" dirty="0">
                <a:solidFill>
                  <a:srgbClr val="7030A0"/>
                </a:solidFill>
              </a:rPr>
              <a:t>What Do No.5 High School Students Do in Their Free Time</a:t>
            </a:r>
          </a:p>
          <a:p>
            <a:pPr algn="l"/>
            <a:r>
              <a:rPr lang="zh-CN" altLang="zh-CN" sz="2400" dirty="0">
                <a:latin typeface="Times New Roman" panose="02020603050405020304" pitchFamily="18" charset="0"/>
                <a:cs typeface="Times New Roman" panose="02020603050405020304" pitchFamily="18" charset="0"/>
              </a:rPr>
              <a:t>Last month we asked our students about their free time activities. Our questions were about exercise, use of the Internet and watching TV. Here are the results.</a:t>
            </a:r>
          </a:p>
          <a:p>
            <a:pPr algn="l"/>
            <a:r>
              <a:rPr lang="zh-CN" altLang="zh-CN" sz="2400" dirty="0">
                <a:latin typeface="Times New Roman" panose="02020603050405020304" pitchFamily="18" charset="0"/>
                <a:cs typeface="Times New Roman" panose="02020603050405020304" pitchFamily="18" charset="0"/>
              </a:rPr>
              <a:t>We found that only fifteen percent of our students exercise every day. Forty-five percent exercise four to six times a week. Twenty percent exercise </a:t>
            </a:r>
            <a:r>
              <a:rPr lang="zh-CN" altLang="zh-CN" sz="2400" dirty="0">
                <a:solidFill>
                  <a:srgbClr val="00B050"/>
                </a:solidFill>
                <a:latin typeface="Times New Roman" panose="02020603050405020304" pitchFamily="18" charset="0"/>
                <a:cs typeface="Times New Roman" panose="02020603050405020304" pitchFamily="18" charset="0"/>
              </a:rPr>
              <a:t>only one to three times a week</a:t>
            </a:r>
            <a:r>
              <a:rPr lang="zh-CN" altLang="zh-CN" sz="2400" dirty="0">
                <a:latin typeface="Times New Roman" panose="02020603050405020304" pitchFamily="18" charset="0"/>
                <a:cs typeface="Times New Roman" panose="02020603050405020304" pitchFamily="18" charset="0"/>
              </a:rPr>
              <a:t>. And twenty percent do not exercise at all!</a:t>
            </a:r>
          </a:p>
          <a:p>
            <a:pPr algn="l"/>
            <a:r>
              <a:rPr lang="zh-CN" altLang="zh-CN" sz="2400" dirty="0">
                <a:latin typeface="Times New Roman" panose="02020603050405020304" pitchFamily="18" charset="0"/>
                <a:cs typeface="Times New Roman" panose="02020603050405020304" pitchFamily="18" charset="0"/>
              </a:rPr>
              <a:t>We all know that many students often go online, but we were surprised that ninety percent of them use the Internet every day. The other then percent use it at least three or four times a week. Most students use it for fun and not for homework.</a:t>
            </a:r>
          </a:p>
          <a:p>
            <a:pPr algn="l"/>
            <a:endParaRPr lang="zh-CN" altLang="zh-CN" sz="24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WW.2PPT.COM">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1671</Words>
  <Application>Microsoft Office PowerPoint</Application>
  <PresentationFormat>全屏显示(4:3)</PresentationFormat>
  <Paragraphs>265</Paragraphs>
  <Slides>29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29</vt:i4>
      </vt:variant>
    </vt:vector>
  </HeadingPairs>
  <TitlesOfParts>
    <vt:vector size="36" baseType="lpstr">
      <vt:lpstr>宋体</vt:lpstr>
      <vt:lpstr>微软雅黑</vt:lpstr>
      <vt:lpstr>Arial</vt:lpstr>
      <vt:lpstr>Calibri</vt:lpstr>
      <vt:lpstr>Times New Roman</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Language points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2023-01-16T13:49:16Z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22F5F2793AED404B8CB10E8ECB57E27E</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